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2" r:id="rId3"/>
    <p:sldId id="302" r:id="rId4"/>
    <p:sldId id="290" r:id="rId5"/>
    <p:sldId id="284" r:id="rId6"/>
    <p:sldId id="300" r:id="rId7"/>
    <p:sldId id="297" r:id="rId8"/>
    <p:sldId id="301" r:id="rId9"/>
    <p:sldId id="298" r:id="rId10"/>
    <p:sldId id="305" r:id="rId11"/>
    <p:sldId id="306" r:id="rId12"/>
    <p:sldId id="304" r:id="rId13"/>
    <p:sldId id="303" r:id="rId1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86" autoAdjust="0"/>
  </p:normalViewPr>
  <p:slideViewPr>
    <p:cSldViewPr>
      <p:cViewPr varScale="1">
        <p:scale>
          <a:sx n="173" d="100"/>
          <a:sy n="173" d="100"/>
        </p:scale>
        <p:origin x="-96" y="-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7.xml"/><Relationship Id="rId6" Type="http://schemas.openxmlformats.org/officeDocument/2006/relationships/slide" Target="slides/slide8.xml"/><Relationship Id="rId7" Type="http://schemas.openxmlformats.org/officeDocument/2006/relationships/slide" Target="slides/slide9.xml"/><Relationship Id="rId1" Type="http://schemas.openxmlformats.org/officeDocument/2006/relationships/slide" Target="slides/slide2.xml"/><Relationship Id="rId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03DF3BF3-B857-DD46-A71F-60E0D15670C0}" type="datetime1">
              <a:rPr lang="en-US" smtClean="0"/>
              <a:t>3/16/14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150820A-FC66-134D-8C55-8259CA6374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95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F1B1A37-71CD-3F4E-9888-FD376B656CBE}" type="datetime1">
              <a:rPr lang="en-US" smtClean="0"/>
              <a:t>3/16/14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C936C1F-5638-1341-B3DC-8DCD727C9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8046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3D55A2-AEE6-864A-9C91-2775EFAA1EE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B4AF98-739A-EF41-A40B-685552A580B3}" type="datetime1">
              <a:rPr lang="en-US" smtClean="0"/>
              <a:t>3/16/14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CBBEE5-3542-6642-AD0E-1A1C7193B7C5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74CDF6-AC4F-B64F-A642-9402FC18FA41}" type="datetime1">
              <a:rPr lang="en-US" smtClean="0"/>
              <a:t>3/16/14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2488D-E30C-3C4C-9A90-04023D077B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8928D3-5836-D34A-958F-14258FF24A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338950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D5A36B-375B-0E4F-B6C0-EC201A9550A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387072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7F02-F3D0-AE44-ADA7-1B2371AA3E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407925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D14BAE-29DC-484B-AC7C-8A5B646360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6147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5A774C-B2C0-0946-8038-4EAA43CBB761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Queues</a:t>
            </a:r>
          </a:p>
        </p:txBody>
      </p:sp>
      <p:grpSp>
        <p:nvGrpSpPr>
          <p:cNvPr id="6149" name="Group 235"/>
          <p:cNvGrpSpPr>
            <a:grpSpLocks/>
          </p:cNvGrpSpPr>
          <p:nvPr/>
        </p:nvGrpSpPr>
        <p:grpSpPr bwMode="auto">
          <a:xfrm>
            <a:off x="1981200" y="4343400"/>
            <a:ext cx="1828800" cy="908050"/>
            <a:chOff x="1248" y="2736"/>
            <a:chExt cx="1152" cy="572"/>
          </a:xfrm>
        </p:grpSpPr>
        <p:sp>
          <p:nvSpPr>
            <p:cNvPr id="6187" name="Freeform 184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Freeform 185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Freeform 186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Freeform 187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Freeform 188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189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Freeform 190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191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192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193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194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195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196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197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198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199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Freeform 200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0" name="Group 236"/>
          <p:cNvGrpSpPr>
            <a:grpSpLocks/>
          </p:cNvGrpSpPr>
          <p:nvPr/>
        </p:nvGrpSpPr>
        <p:grpSpPr bwMode="auto">
          <a:xfrm>
            <a:off x="3886200" y="3962400"/>
            <a:ext cx="1828800" cy="908050"/>
            <a:chOff x="2448" y="2496"/>
            <a:chExt cx="1152" cy="572"/>
          </a:xfrm>
        </p:grpSpPr>
        <p:sp>
          <p:nvSpPr>
            <p:cNvPr id="6170" name="Freeform 201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202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203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204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205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206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207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208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209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210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211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212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213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214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215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216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217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1" name="Group 237"/>
          <p:cNvGrpSpPr>
            <a:grpSpLocks/>
          </p:cNvGrpSpPr>
          <p:nvPr/>
        </p:nvGrpSpPr>
        <p:grpSpPr bwMode="auto">
          <a:xfrm>
            <a:off x="5791200" y="3581400"/>
            <a:ext cx="1828800" cy="908050"/>
            <a:chOff x="3648" y="2256"/>
            <a:chExt cx="1152" cy="572"/>
          </a:xfrm>
        </p:grpSpPr>
        <p:sp>
          <p:nvSpPr>
            <p:cNvPr id="6153" name="Freeform 218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219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Freeform 220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221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Freeform 222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223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Freeform 224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225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226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227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Freeform 228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Freeform 229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Freeform 230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231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232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Freeform 233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234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2" name="Date Placeholder 5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sp>
        <p:nvSpPr>
          <p:cNvPr id="60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Queues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620000" cy="47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9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Array-based Implementation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Queues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6781800" cy="473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</a:t>
            </a:r>
            <a:r>
              <a:rPr lang="en-US" dirty="0" err="1" smtClean="0"/>
              <a:t>java.util.Queue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Queue methods and corresponding methods of </a:t>
            </a:r>
            <a:r>
              <a:rPr lang="en-US" dirty="0" err="1" smtClean="0">
                <a:solidFill>
                  <a:srgbClr val="BE2D00"/>
                </a:solidFill>
              </a:rPr>
              <a:t>java.util.Queue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Queues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8001000" cy="29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2EF666-6493-4B4A-9E6C-EED9EBE6A045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</a:rPr>
              <a:t>Application: Round Robin Schedulers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8001000" cy="24384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We can implement a round robin scheduler using a queue Q by repeatedly performing the following steps: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e = </a:t>
            </a:r>
            <a:r>
              <a:rPr lang="en-US" sz="2000" dirty="0" err="1">
                <a:latin typeface="Tahoma" charset="0"/>
              </a:rPr>
              <a:t>Q.dequeue</a:t>
            </a:r>
            <a:r>
              <a:rPr lang="en-US" sz="2000" dirty="0">
                <a:latin typeface="Tahoma" charset="0"/>
              </a:rPr>
              <a:t>()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Service element e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latin typeface="Tahoma" charset="0"/>
              </a:rPr>
              <a:t>Q.enqueue</a:t>
            </a:r>
            <a:r>
              <a:rPr lang="en-US" sz="2000" dirty="0">
                <a:latin typeface="Tahoma" charset="0"/>
              </a:rPr>
              <a:t>(e)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endParaRPr lang="en-US" sz="1400" dirty="0">
              <a:latin typeface="Tahoma" charset="0"/>
            </a:endParaRPr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 cap="flat" cmpd="sng">
            <a:solidFill>
              <a:srgbClr val="F9F9F9"/>
            </a:solidFill>
            <a:prstDash val="solid"/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7" name="Freeform 9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5" name="Rectangle 17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7" name="Rectangle 19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9" name="Rectangle 21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5380" name="Freeform 24"/>
          <p:cNvSpPr>
            <a:spLocks/>
          </p:cNvSpPr>
          <p:nvPr/>
        </p:nvSpPr>
        <p:spPr bwMode="auto">
          <a:xfrm>
            <a:off x="1809750" y="4454525"/>
            <a:ext cx="1995488" cy="1220788"/>
          </a:xfrm>
          <a:custGeom>
            <a:avLst/>
            <a:gdLst>
              <a:gd name="T0" fmla="*/ 298450 w 1257"/>
              <a:gd name="T1" fmla="*/ 0 h 769"/>
              <a:gd name="T2" fmla="*/ 33338 w 1257"/>
              <a:gd name="T3" fmla="*/ 203200 h 769"/>
              <a:gd name="T4" fmla="*/ 84138 w 1257"/>
              <a:gd name="T5" fmla="*/ 581025 h 769"/>
              <a:gd name="T6" fmla="*/ 773113 w 1257"/>
              <a:gd name="T7" fmla="*/ 1135063 h 769"/>
              <a:gd name="T8" fmla="*/ 1995488 w 1257"/>
              <a:gd name="T9" fmla="*/ 1185863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7"/>
              <a:gd name="T16" fmla="*/ 0 h 769"/>
              <a:gd name="T17" fmla="*/ 1257 w 1257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7" h="769">
                <a:moveTo>
                  <a:pt x="188" y="0"/>
                </a:moveTo>
                <a:cubicBezTo>
                  <a:pt x="75" y="0"/>
                  <a:pt x="36" y="65"/>
                  <a:pt x="21" y="128"/>
                </a:cubicBezTo>
                <a:cubicBezTo>
                  <a:pt x="0" y="214"/>
                  <a:pt x="23" y="297"/>
                  <a:pt x="53" y="366"/>
                </a:cubicBezTo>
                <a:cubicBezTo>
                  <a:pt x="151" y="597"/>
                  <a:pt x="315" y="675"/>
                  <a:pt x="487" y="715"/>
                </a:cubicBezTo>
                <a:cubicBezTo>
                  <a:pt x="713" y="769"/>
                  <a:pt x="952" y="758"/>
                  <a:pt x="1257" y="747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Freeform 25"/>
          <p:cNvSpPr>
            <a:spLocks/>
          </p:cNvSpPr>
          <p:nvPr/>
        </p:nvSpPr>
        <p:spPr bwMode="auto">
          <a:xfrm>
            <a:off x="3794125" y="5608638"/>
            <a:ext cx="114300" cy="65087"/>
          </a:xfrm>
          <a:custGeom>
            <a:avLst/>
            <a:gdLst>
              <a:gd name="T0" fmla="*/ 0 w 72"/>
              <a:gd name="T1" fmla="*/ 0 h 41"/>
              <a:gd name="T2" fmla="*/ 114300 w 72"/>
              <a:gd name="T3" fmla="*/ 28575 h 41"/>
              <a:gd name="T4" fmla="*/ 3175 w 72"/>
              <a:gd name="T5" fmla="*/ 65088 h 41"/>
              <a:gd name="T6" fmla="*/ 0 w 72"/>
              <a:gd name="T7" fmla="*/ 0 h 4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41"/>
              <a:gd name="T14" fmla="*/ 72 w 72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41">
                <a:moveTo>
                  <a:pt x="0" y="0"/>
                </a:moveTo>
                <a:lnTo>
                  <a:pt x="72" y="18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Freeform 26"/>
          <p:cNvSpPr>
            <a:spLocks/>
          </p:cNvSpPr>
          <p:nvPr/>
        </p:nvSpPr>
        <p:spPr bwMode="auto">
          <a:xfrm>
            <a:off x="4743450" y="4495800"/>
            <a:ext cx="2395538" cy="1163638"/>
          </a:xfrm>
          <a:custGeom>
            <a:avLst/>
            <a:gdLst>
              <a:gd name="T0" fmla="*/ 0 w 1509"/>
              <a:gd name="T1" fmla="*/ 1142174 h 759"/>
              <a:gd name="T2" fmla="*/ 209550 w 1509"/>
              <a:gd name="T3" fmla="*/ 1157506 h 759"/>
              <a:gd name="T4" fmla="*/ 1020763 w 1509"/>
              <a:gd name="T5" fmla="*/ 1119178 h 759"/>
              <a:gd name="T6" fmla="*/ 1787526 w 1509"/>
              <a:gd name="T7" fmla="*/ 1005727 h 759"/>
              <a:gd name="T8" fmla="*/ 2205038 w 1509"/>
              <a:gd name="T9" fmla="*/ 757361 h 759"/>
              <a:gd name="T10" fmla="*/ 2319338 w 1509"/>
              <a:gd name="T11" fmla="*/ 553456 h 759"/>
              <a:gd name="T12" fmla="*/ 2290763 w 1509"/>
              <a:gd name="T13" fmla="*/ 72057 h 759"/>
              <a:gd name="T14" fmla="*/ 2165351 w 1509"/>
              <a:gd name="T15" fmla="*/ 12265 h 759"/>
              <a:gd name="T16" fmla="*/ 1993901 w 1509"/>
              <a:gd name="T17" fmla="*/ 1533 h 7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9"/>
              <a:gd name="T28" fmla="*/ 0 h 759"/>
              <a:gd name="T29" fmla="*/ 1509 w 1509"/>
              <a:gd name="T30" fmla="*/ 759 h 7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9" h="759">
                <a:moveTo>
                  <a:pt x="0" y="745"/>
                </a:moveTo>
                <a:cubicBezTo>
                  <a:pt x="108" y="755"/>
                  <a:pt x="120" y="755"/>
                  <a:pt x="132" y="755"/>
                </a:cubicBezTo>
                <a:cubicBezTo>
                  <a:pt x="291" y="759"/>
                  <a:pt x="448" y="746"/>
                  <a:pt x="643" y="730"/>
                </a:cubicBezTo>
                <a:cubicBezTo>
                  <a:pt x="798" y="718"/>
                  <a:pt x="977" y="705"/>
                  <a:pt x="1126" y="656"/>
                </a:cubicBezTo>
                <a:cubicBezTo>
                  <a:pt x="1235" y="621"/>
                  <a:pt x="1328" y="567"/>
                  <a:pt x="1389" y="494"/>
                </a:cubicBezTo>
                <a:cubicBezTo>
                  <a:pt x="1421" y="456"/>
                  <a:pt x="1444" y="413"/>
                  <a:pt x="1461" y="361"/>
                </a:cubicBezTo>
                <a:cubicBezTo>
                  <a:pt x="1497" y="254"/>
                  <a:pt x="1509" y="111"/>
                  <a:pt x="1443" y="47"/>
                </a:cubicBezTo>
                <a:cubicBezTo>
                  <a:pt x="1422" y="27"/>
                  <a:pt x="1392" y="15"/>
                  <a:pt x="1364" y="8"/>
                </a:cubicBezTo>
                <a:cubicBezTo>
                  <a:pt x="1332" y="0"/>
                  <a:pt x="1302" y="1"/>
                  <a:pt x="1256" y="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Freeform 27"/>
          <p:cNvSpPr>
            <a:spLocks/>
          </p:cNvSpPr>
          <p:nvPr/>
        </p:nvSpPr>
        <p:spPr bwMode="auto">
          <a:xfrm>
            <a:off x="6634163" y="4422775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Date Placeholder 4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sp>
        <p:nvSpPr>
          <p:cNvPr id="45" name="Flowchart: Document 44"/>
          <p:cNvSpPr>
            <a:spLocks noChangeArrowheads="1"/>
          </p:cNvSpPr>
          <p:nvPr/>
        </p:nvSpPr>
        <p:spPr bwMode="auto">
          <a:xfrm>
            <a:off x="3733800" y="5257800"/>
            <a:ext cx="1066800" cy="762000"/>
          </a:xfrm>
          <a:prstGeom prst="flowChartDocument">
            <a:avLst/>
          </a:prstGeom>
          <a:gradFill rotWithShape="1">
            <a:gsLst>
              <a:gs pos="0">
                <a:srgbClr val="BFCFBC"/>
              </a:gs>
              <a:gs pos="35001">
                <a:srgbClr val="D2DDD0"/>
              </a:gs>
              <a:gs pos="100000">
                <a:srgbClr val="EEF2ED"/>
              </a:gs>
            </a:gsLst>
            <a:lin ang="16200000" scaled="1"/>
          </a:gradFill>
          <a:ln w="9525">
            <a:solidFill>
              <a:srgbClr val="546E4F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sz="2000" dirty="0">
                <a:latin typeface="Tahoma" pitchFamily="34" charset="0"/>
                <a:ea typeface="+mn-ea"/>
              </a:rPr>
              <a:t>Shared </a:t>
            </a:r>
            <a:br>
              <a:rPr lang="en-US" sz="2000" dirty="0">
                <a:latin typeface="Tahoma" pitchFamily="34" charset="0"/>
                <a:ea typeface="+mn-ea"/>
              </a:rPr>
            </a:br>
            <a:r>
              <a:rPr lang="en-US" sz="2000" dirty="0">
                <a:latin typeface="Tahoma" pitchFamily="34" charset="0"/>
                <a:ea typeface="+mn-ea"/>
              </a:rPr>
              <a:t>Service</a:t>
            </a:r>
          </a:p>
        </p:txBody>
      </p:sp>
      <p:sp>
        <p:nvSpPr>
          <p:cNvPr id="15386" name="TextBox 45"/>
          <p:cNvSpPr txBox="1">
            <a:spLocks noChangeArrowheads="1"/>
          </p:cNvSpPr>
          <p:nvPr/>
        </p:nvSpPr>
        <p:spPr bwMode="auto">
          <a:xfrm>
            <a:off x="5562600" y="3581400"/>
            <a:ext cx="106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5387" name="TextBox 46"/>
          <p:cNvSpPr txBox="1">
            <a:spLocks noChangeArrowheads="1"/>
          </p:cNvSpPr>
          <p:nvPr/>
        </p:nvSpPr>
        <p:spPr bwMode="auto">
          <a:xfrm>
            <a:off x="7086600" y="42783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Enqueue</a:t>
            </a:r>
          </a:p>
        </p:txBody>
      </p:sp>
      <p:sp>
        <p:nvSpPr>
          <p:cNvPr id="15388" name="TextBox 49"/>
          <p:cNvSpPr txBox="1">
            <a:spLocks noChangeArrowheads="1"/>
          </p:cNvSpPr>
          <p:nvPr/>
        </p:nvSpPr>
        <p:spPr bwMode="auto">
          <a:xfrm>
            <a:off x="152400" y="42783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/>
              <a:t>Dequeue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143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239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91" name="Freeform 27"/>
          <p:cNvSpPr>
            <a:spLocks/>
          </p:cNvSpPr>
          <p:nvPr/>
        </p:nvSpPr>
        <p:spPr bwMode="auto">
          <a:xfrm flipH="1">
            <a:off x="3576638" y="5581650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0671BE-E9BF-034A-B370-6083CF751900}" type="slidenum">
              <a:rPr lang="en-US" sz="1400"/>
              <a:pPr eaLnBrk="1" hangingPunct="1"/>
              <a:t>2</a:t>
            </a:fld>
            <a:endParaRPr lang="en-US" sz="1400" dirty="0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Queue ADT</a:t>
            </a:r>
          </a:p>
        </p:txBody>
      </p:sp>
      <p:sp>
        <p:nvSpPr>
          <p:cNvPr id="717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4191000" cy="472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The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Queue</a:t>
            </a:r>
            <a:r>
              <a:rPr lang="en-US" sz="2000" dirty="0">
                <a:latin typeface="Tahoma" charset="0"/>
              </a:rPr>
              <a:t> ADT stores arbitrary objects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Insertions and deletions follow the first-in first-out scheme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Insertions are at the rear of the queue and removals are at the front of the queue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queue operations: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enqueue</a:t>
            </a:r>
            <a:r>
              <a:rPr lang="en-US" sz="1800" dirty="0">
                <a:latin typeface="Tahoma" charset="0"/>
              </a:rPr>
              <a:t>(object): inserts an element at the end of the queue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object </a:t>
            </a:r>
            <a:r>
              <a:rPr lang="en-US" sz="1800" dirty="0" smtClean="0">
                <a:solidFill>
                  <a:schemeClr val="tx2"/>
                </a:solidFill>
                <a:latin typeface="Tahoma" charset="0"/>
              </a:rPr>
              <a:t>dequeue</a:t>
            </a:r>
            <a:r>
              <a:rPr lang="en-US" sz="1800" dirty="0">
                <a:latin typeface="Tahoma" charset="0"/>
              </a:rPr>
              <a:t>(): removes and returns the element at the front of the queue</a:t>
            </a:r>
          </a:p>
        </p:txBody>
      </p:sp>
      <p:sp>
        <p:nvSpPr>
          <p:cNvPr id="7174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11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Auxiliary queue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object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first</a:t>
            </a:r>
            <a:r>
              <a:rPr lang="en-US" sz="2000" dirty="0" smtClean="0">
                <a:latin typeface="Tahoma" charset="0"/>
              </a:rPr>
              <a:t>(</a:t>
            </a:r>
            <a:r>
              <a:rPr lang="en-US" sz="2000" dirty="0">
                <a:latin typeface="Tahoma" charset="0"/>
              </a:rPr>
              <a:t>): returns the element at the front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integer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 dirty="0">
                <a:latin typeface="Tahoma" charset="0"/>
              </a:rPr>
              <a:t>(): returns the number of elements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latin typeface="Tahoma" charset="0"/>
              </a:rPr>
              <a:t>boolean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 dirty="0">
                <a:latin typeface="Tahoma" charset="0"/>
              </a:rPr>
              <a:t>(): indicates whether no elements are stored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Boundary cases: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Attempting the execution of dequeue or </a:t>
            </a:r>
            <a:r>
              <a:rPr lang="en-US" sz="2000" dirty="0" smtClean="0">
                <a:latin typeface="Tahoma" charset="0"/>
              </a:rPr>
              <a:t>first on </a:t>
            </a:r>
            <a:r>
              <a:rPr lang="en-US" sz="2000" dirty="0">
                <a:latin typeface="Tahoma" charset="0"/>
              </a:rPr>
              <a:t>an empty queue </a:t>
            </a:r>
            <a:r>
              <a:rPr lang="en-US" sz="2000" dirty="0" smtClean="0">
                <a:latin typeface="Tahoma" charset="0"/>
              </a:rPr>
              <a:t>returns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null</a:t>
            </a:r>
            <a:endParaRPr lang="en-US" sz="2000" dirty="0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D19109-25A9-1C47-9EED-C0B443DA20D5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solidFill>
                  <a:srgbClr val="000000"/>
                </a:solidFill>
                <a:latin typeface="Times" charset="0"/>
              </a:rPr>
              <a:t>Operation			Output	</a:t>
            </a:r>
            <a:r>
              <a:rPr lang="en-US" sz="1800" i="1" dirty="0">
                <a:solidFill>
                  <a:srgbClr val="000000"/>
                </a:solidFill>
                <a:latin typeface="Times" charset="0"/>
              </a:rPr>
              <a:t>Q </a:t>
            </a:r>
            <a:r>
              <a:rPr lang="en-US" sz="1800" i="1" dirty="0">
                <a:solidFill>
                  <a:srgbClr val="000000"/>
                </a:solidFill>
                <a:latin typeface="CMSY10" charset="0"/>
              </a:rPr>
              <a:t>  </a:t>
            </a:r>
            <a:r>
              <a:rPr lang="en-US" sz="1800" i="1" dirty="0">
                <a:solidFill>
                  <a:srgbClr val="000000"/>
                </a:solidFill>
                <a:latin typeface="CMSSI10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5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3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first(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)	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altLang="ja-JP" sz="18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null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	</a:t>
            </a:r>
            <a:r>
              <a:rPr lang="en-US" sz="18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true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enqueue(9)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size(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)			2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9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  <a:endParaRPr lang="en-US" sz="1800" dirty="0">
              <a:latin typeface="Tahoma" charset="0"/>
            </a:endParaRP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31840B-0BD5-1B4F-9A77-5027108D85E8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 of Queues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Direct applications</a:t>
            </a:r>
          </a:p>
          <a:p>
            <a:pPr lvl="1" eaLnBrk="1" hangingPunct="1"/>
            <a:r>
              <a:rPr lang="en-US">
                <a:latin typeface="Tahoma" charset="0"/>
              </a:rPr>
              <a:t>Waiting lists, bureaucracy</a:t>
            </a:r>
          </a:p>
          <a:p>
            <a:pPr lvl="1" eaLnBrk="1" hangingPunct="1"/>
            <a:r>
              <a:rPr lang="en-US">
                <a:latin typeface="Tahoma" charset="0"/>
              </a:rPr>
              <a:t>Access to shared resources (e.g., printer)</a:t>
            </a:r>
          </a:p>
          <a:p>
            <a:pPr lvl="1" eaLnBrk="1" hangingPunct="1"/>
            <a:r>
              <a:rPr lang="en-US">
                <a:latin typeface="Tahoma" charset="0"/>
              </a:rPr>
              <a:t>Multiprogramming</a:t>
            </a:r>
          </a:p>
          <a:p>
            <a:pPr eaLnBrk="1" hangingPunct="1"/>
            <a:r>
              <a:rPr lang="en-US">
                <a:latin typeface="Tahoma" charset="0"/>
              </a:rPr>
              <a:t>Indirect applications</a:t>
            </a:r>
          </a:p>
          <a:p>
            <a:pPr lvl="1" eaLnBrk="1" hangingPunct="1"/>
            <a:r>
              <a:rPr lang="en-US">
                <a:latin typeface="Tahoma" charset="0"/>
              </a:rPr>
              <a:t>Auxiliary data structure for algorithms</a:t>
            </a:r>
          </a:p>
          <a:p>
            <a:pPr lvl="1" eaLnBrk="1" hangingPunct="1"/>
            <a:r>
              <a:rPr lang="en-US">
                <a:latin typeface="Tahoma" charset="0"/>
              </a:rPr>
              <a:t>Component of other data structures</a:t>
            </a:r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95839B-BC68-B945-93C3-8AFC0F9CED66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Queue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543800" cy="274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Use an array of size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in a circular fashion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Two variables keep track of the front and </a:t>
            </a:r>
            <a:r>
              <a:rPr lang="en-US" sz="2400" dirty="0" smtClean="0">
                <a:latin typeface="Tahoma" charset="0"/>
              </a:rPr>
              <a:t>size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Times New Roman" charset="0"/>
              <a:buNone/>
            </a:pP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ahoma" charset="0"/>
              </a:rPr>
              <a:t> 	index of the front element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 err="1" smtClean="0">
                <a:latin typeface="Times New Roman" charset="0"/>
              </a:rPr>
              <a:t>sz</a:t>
            </a:r>
            <a:r>
              <a:rPr lang="en-US" sz="2000" dirty="0">
                <a:latin typeface="Tahoma" charset="0"/>
              </a:rPr>
              <a:t>	</a:t>
            </a:r>
            <a:r>
              <a:rPr lang="en-US" sz="2000" dirty="0" smtClean="0">
                <a:latin typeface="Tahoma" charset="0"/>
              </a:rPr>
              <a:t>number of stored elements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When the queue has fewer than </a:t>
            </a:r>
            <a:r>
              <a:rPr lang="en-US" sz="2400" b="1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ahoma" charset="0"/>
              </a:rPr>
              <a:t> elements, array </a:t>
            </a:r>
            <a:r>
              <a:rPr lang="en-US" sz="2400" dirty="0">
                <a:latin typeface="Tahoma" charset="0"/>
              </a:rPr>
              <a:t>location </a:t>
            </a:r>
            <a:r>
              <a:rPr lang="en-US" sz="2400" b="1" i="1" dirty="0" smtClean="0">
                <a:latin typeface="Times New Roman" charset="0"/>
              </a:rPr>
              <a:t>r = </a:t>
            </a:r>
            <a:r>
              <a:rPr lang="en-US" sz="2400" b="1" dirty="0" smtClean="0">
                <a:latin typeface="Times New Roman" charset="0"/>
              </a:rPr>
              <a:t>(</a:t>
            </a:r>
            <a:r>
              <a:rPr lang="en-US" sz="2400" b="1" i="1" dirty="0" smtClean="0">
                <a:latin typeface="Times New Roman" charset="0"/>
              </a:rPr>
              <a:t>f + </a:t>
            </a:r>
            <a:r>
              <a:rPr lang="en-US" sz="2400" b="1" i="1" dirty="0" err="1" smtClean="0">
                <a:latin typeface="Times New Roman" charset="0"/>
              </a:rPr>
              <a:t>sz</a:t>
            </a:r>
            <a:r>
              <a:rPr lang="en-US" sz="2400" b="1" dirty="0" smtClean="0">
                <a:latin typeface="Times New Roman" charset="0"/>
              </a:rPr>
              <a:t>)</a:t>
            </a:r>
            <a:r>
              <a:rPr lang="en-US" sz="2400" b="1" i="1" dirty="0" smtClean="0">
                <a:latin typeface="Times New Roman" charset="0"/>
              </a:rPr>
              <a:t> mod N 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dirty="0" smtClean="0">
                <a:latin typeface="Tahoma" charset="0"/>
              </a:rPr>
              <a:t>the first empty slot past the rear of the queue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10246" name="Group 128"/>
          <p:cNvGrpSpPr>
            <a:grpSpLocks/>
          </p:cNvGrpSpPr>
          <p:nvPr/>
        </p:nvGrpSpPr>
        <p:grpSpPr bwMode="auto">
          <a:xfrm>
            <a:off x="1524000" y="4579938"/>
            <a:ext cx="5638800" cy="754062"/>
            <a:chOff x="960" y="2597"/>
            <a:chExt cx="3552" cy="475"/>
          </a:xfrm>
        </p:grpSpPr>
        <p:sp>
          <p:nvSpPr>
            <p:cNvPr id="10274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80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81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Text Box 99"/>
          <p:cNvSpPr txBox="1">
            <a:spLocks noChangeArrowheads="1"/>
          </p:cNvSpPr>
          <p:nvPr/>
        </p:nvSpPr>
        <p:spPr bwMode="auto">
          <a:xfrm>
            <a:off x="2819400" y="41227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normal configuration</a:t>
            </a:r>
          </a:p>
        </p:txBody>
      </p:sp>
      <p:grpSp>
        <p:nvGrpSpPr>
          <p:cNvPr id="10248" name="Group 126"/>
          <p:cNvGrpSpPr>
            <a:grpSpLocks/>
          </p:cNvGrpSpPr>
          <p:nvPr/>
        </p:nvGrpSpPr>
        <p:grpSpPr bwMode="auto">
          <a:xfrm>
            <a:off x="1524000" y="5722938"/>
            <a:ext cx="5638800" cy="754062"/>
            <a:chOff x="960" y="3360"/>
            <a:chExt cx="3552" cy="475"/>
          </a:xfrm>
        </p:grpSpPr>
        <p:sp>
          <p:nvSpPr>
            <p:cNvPr id="10251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2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3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4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5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6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7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58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9" name="Text Box 125"/>
          <p:cNvSpPr txBox="1">
            <a:spLocks noChangeArrowheads="1"/>
          </p:cNvSpPr>
          <p:nvPr/>
        </p:nvSpPr>
        <p:spPr bwMode="auto">
          <a:xfrm>
            <a:off x="2217738" y="52657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wrapped-around configuration</a:t>
            </a:r>
          </a:p>
        </p:txBody>
      </p:sp>
      <p:sp>
        <p:nvSpPr>
          <p:cNvPr id="10250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C24267-2DEE-2640-BB3F-DF3C057569F4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 Operations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352800" cy="1905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We use the modulo operator (remainder of division)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Symbol" charset="0"/>
                <a:sym typeface="Symbol" charset="0"/>
              </a:rPr>
              <a:t>== 0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  <a:endParaRPr lang="en-US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grpSp>
        <p:nvGrpSpPr>
          <p:cNvPr id="11271" name="Group 5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11297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98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99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0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1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4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" name="Group 30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11274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9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80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1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873FA5-820A-4641-94FF-B32C9F2FC1D2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2294" name="Text Box 74"/>
          <p:cNvSpPr txBox="1">
            <a:spLocks noChangeArrowheads="1"/>
          </p:cNvSpPr>
          <p:nvPr/>
        </p:nvSpPr>
        <p:spPr bwMode="auto">
          <a:xfrm>
            <a:off x="4495800" y="1600200"/>
            <a:ext cx="4267200" cy="26776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enqueue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throw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IllegalStateException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 smtClean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    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f +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mod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r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12295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2514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Operation enqueue throws an exception if the array is full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This exception is implementation-dependent</a:t>
            </a:r>
          </a:p>
        </p:txBody>
      </p:sp>
      <p:grpSp>
        <p:nvGrpSpPr>
          <p:cNvPr id="12296" name="Group 128"/>
          <p:cNvGrpSpPr>
            <a:grpSpLocks/>
          </p:cNvGrpSpPr>
          <p:nvPr/>
        </p:nvGrpSpPr>
        <p:grpSpPr bwMode="auto">
          <a:xfrm>
            <a:off x="1524000" y="4343400"/>
            <a:ext cx="5638800" cy="754062"/>
            <a:chOff x="960" y="2597"/>
            <a:chExt cx="3552" cy="475"/>
          </a:xfrm>
        </p:grpSpPr>
        <p:sp>
          <p:nvSpPr>
            <p:cNvPr id="12322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3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4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5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6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7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8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29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152"/>
          <p:cNvGrpSpPr>
            <a:grpSpLocks/>
          </p:cNvGrpSpPr>
          <p:nvPr/>
        </p:nvGrpSpPr>
        <p:grpSpPr bwMode="auto">
          <a:xfrm>
            <a:off x="1524000" y="5334000"/>
            <a:ext cx="5638800" cy="754063"/>
            <a:chOff x="960" y="3360"/>
            <a:chExt cx="3552" cy="475"/>
          </a:xfrm>
        </p:grpSpPr>
        <p:sp>
          <p:nvSpPr>
            <p:cNvPr id="12299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0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1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2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3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4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5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06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8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24B79E-A965-1E4F-A2B7-A12C5D9F51FC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34290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Note that operation </a:t>
            </a:r>
            <a:r>
              <a:rPr lang="en-US" sz="2400" dirty="0">
                <a:latin typeface="Tahoma" charset="0"/>
              </a:rPr>
              <a:t>dequeue </a:t>
            </a:r>
            <a:r>
              <a:rPr lang="en-US" sz="2400" dirty="0" smtClean="0">
                <a:latin typeface="Tahoma" charset="0"/>
              </a:rPr>
              <a:t>returns null </a:t>
            </a:r>
            <a:r>
              <a:rPr lang="en-US" sz="2400" dirty="0">
                <a:latin typeface="Tahoma" charset="0"/>
              </a:rPr>
              <a:t>if the queue is </a:t>
            </a:r>
            <a:r>
              <a:rPr lang="en-US" sz="2400" dirty="0" smtClean="0">
                <a:latin typeface="Tahoma" charset="0"/>
              </a:rPr>
              <a:t>empty</a:t>
            </a:r>
            <a:endParaRPr lang="en-US" sz="2400" dirty="0">
              <a:latin typeface="Tahoma" charset="0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886200" cy="30469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null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</a:t>
            </a:r>
            <a:endParaRPr lang="en-US" dirty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mod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-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grpSp>
        <p:nvGrpSpPr>
          <p:cNvPr id="13319" name="Group 55"/>
          <p:cNvGrpSpPr>
            <a:grpSpLocks/>
          </p:cNvGrpSpPr>
          <p:nvPr/>
        </p:nvGrpSpPr>
        <p:grpSpPr bwMode="auto">
          <a:xfrm>
            <a:off x="1524000" y="4587875"/>
            <a:ext cx="5638800" cy="754063"/>
            <a:chOff x="960" y="2597"/>
            <a:chExt cx="3552" cy="475"/>
          </a:xfrm>
        </p:grpSpPr>
        <p:sp>
          <p:nvSpPr>
            <p:cNvPr id="13345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46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7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8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9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0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1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52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79"/>
          <p:cNvGrpSpPr>
            <a:grpSpLocks/>
          </p:cNvGrpSpPr>
          <p:nvPr/>
        </p:nvGrpSpPr>
        <p:grpSpPr bwMode="auto">
          <a:xfrm>
            <a:off x="1524000" y="5570538"/>
            <a:ext cx="5638800" cy="754062"/>
            <a:chOff x="960" y="3360"/>
            <a:chExt cx="3552" cy="475"/>
          </a:xfrm>
        </p:grpSpPr>
        <p:sp>
          <p:nvSpPr>
            <p:cNvPr id="13322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3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4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5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6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7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8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1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Queues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F0C2A2-B6DB-334C-8BD7-0B0E984FFDD4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 Interface in Java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43063"/>
            <a:ext cx="35814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ahoma" charset="0"/>
              </a:rPr>
              <a:t>Java interface corresponding to our Queue ADT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Assumes that </a:t>
            </a:r>
            <a:r>
              <a:rPr lang="en-US" sz="2800" dirty="0" smtClean="0">
                <a:solidFill>
                  <a:srgbClr val="BE2D00"/>
                </a:solidFill>
                <a:latin typeface="Tahoma" charset="0"/>
              </a:rPr>
              <a:t>first</a:t>
            </a:r>
            <a:r>
              <a:rPr lang="en-US" sz="2800" dirty="0" smtClean="0">
                <a:latin typeface="Tahoma" charset="0"/>
              </a:rPr>
              <a:t>() and </a:t>
            </a:r>
            <a:r>
              <a:rPr lang="en-US" sz="2800" dirty="0" smtClean="0">
                <a:solidFill>
                  <a:srgbClr val="BE2D00"/>
                </a:solidFill>
                <a:latin typeface="Tahoma" charset="0"/>
              </a:rPr>
              <a:t>dequeue</a:t>
            </a:r>
            <a:r>
              <a:rPr lang="en-US" sz="2800" dirty="0" smtClean="0">
                <a:latin typeface="Tahoma" charset="0"/>
              </a:rPr>
              <a:t>() return null if queue is empty</a:t>
            </a:r>
            <a:endParaRPr lang="en-US" sz="2800" dirty="0">
              <a:latin typeface="Tahoma" charset="0"/>
            </a:endParaRP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343400" y="1643063"/>
            <a:ext cx="4419600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public interface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Queue&lt;E&gt;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 smtClean="0">
                <a:latin typeface="Arial"/>
                <a:cs typeface="Arial"/>
              </a:rPr>
              <a:t>int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size()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 smtClean="0">
                <a:latin typeface="Arial"/>
                <a:cs typeface="Arial"/>
              </a:rPr>
              <a:t>boolean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/>
                <a:cs typeface="Arial"/>
              </a:rPr>
              <a:t>isEmpty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()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</a:rPr>
              <a:t>E 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first()</a:t>
            </a:r>
            <a:r>
              <a:rPr lang="en-US" dirty="0" smtClean="0">
                <a:latin typeface="Arial"/>
                <a:cs typeface="Arial"/>
              </a:rPr>
              <a:t>;</a:t>
            </a:r>
            <a:endParaRPr lang="en-US" dirty="0">
              <a:latin typeface="Arial"/>
              <a:cs typeface="Arial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void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enqueue(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E e)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</a:rPr>
              <a:t>E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dequeue(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;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1434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1755</TotalTime>
  <Words>563</Words>
  <Application>Microsoft Macintosh PowerPoint</Application>
  <PresentationFormat>On-screen Show (4:3)</PresentationFormat>
  <Paragraphs>190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Blueprint</vt:lpstr>
      <vt:lpstr>Queues</vt:lpstr>
      <vt:lpstr>The Queue ADT</vt:lpstr>
      <vt:lpstr>Example</vt:lpstr>
      <vt:lpstr>Applications of Queues</vt:lpstr>
      <vt:lpstr>Array-based Queue</vt:lpstr>
      <vt:lpstr>Queue Operations</vt:lpstr>
      <vt:lpstr>Queue Operations (cont.)</vt:lpstr>
      <vt:lpstr>Queue Operations (cont.)</vt:lpstr>
      <vt:lpstr>Queue Interface in Java</vt:lpstr>
      <vt:lpstr>Array-based Implementation</vt:lpstr>
      <vt:lpstr>Array-based Implementation (2)</vt:lpstr>
      <vt:lpstr>Comparison to java.util.Queue</vt:lpstr>
      <vt:lpstr>Application: Round Robin Schedulers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Roberto Tamassia</cp:lastModifiedBy>
  <cp:revision>279</cp:revision>
  <cp:lastPrinted>2014-03-16T17:54:58Z</cp:lastPrinted>
  <dcterms:created xsi:type="dcterms:W3CDTF">2002-01-21T02:22:10Z</dcterms:created>
  <dcterms:modified xsi:type="dcterms:W3CDTF">2014-03-16T17:55:39Z</dcterms:modified>
</cp:coreProperties>
</file>