
<file path=[Content_Types].xml><?xml version="1.0" encoding="utf-8"?>
<Types xmlns="http://schemas.openxmlformats.org/package/2006/content-types">
  <Default Extension="xml" ContentType="application/xml"/>
  <Default Extension="bmp" ContentType="image/bmp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1" r:id="rId3"/>
    <p:sldId id="282" r:id="rId4"/>
    <p:sldId id="298" r:id="rId5"/>
    <p:sldId id="311" r:id="rId6"/>
    <p:sldId id="283" r:id="rId7"/>
    <p:sldId id="290" r:id="rId8"/>
    <p:sldId id="291" r:id="rId9"/>
    <p:sldId id="284" r:id="rId10"/>
    <p:sldId id="297" r:id="rId11"/>
    <p:sldId id="258" r:id="rId12"/>
    <p:sldId id="299" r:id="rId13"/>
    <p:sldId id="305" r:id="rId14"/>
    <p:sldId id="300" r:id="rId15"/>
    <p:sldId id="312" r:id="rId16"/>
    <p:sldId id="302" r:id="rId17"/>
    <p:sldId id="313" r:id="rId18"/>
    <p:sldId id="308" r:id="rId19"/>
    <p:sldId id="309" r:id="rId20"/>
    <p:sldId id="310" r:id="rId21"/>
    <p:sldId id="286" r:id="rId22"/>
    <p:sldId id="287" r:id="rId23"/>
    <p:sldId id="289" r:id="rId24"/>
    <p:sldId id="288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0000"/>
    <a:srgbClr val="5674F6"/>
    <a:srgbClr val="6289F8"/>
    <a:srgbClr val="8097F8"/>
    <a:srgbClr val="2C61F6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612" autoAdjust="0"/>
  </p:normalViewPr>
  <p:slideViewPr>
    <p:cSldViewPr>
      <p:cViewPr varScale="1">
        <p:scale>
          <a:sx n="170" d="100"/>
          <a:sy n="170" d="100"/>
        </p:scale>
        <p:origin x="-1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96" y="-11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21.xml"/><Relationship Id="rId12" Type="http://schemas.openxmlformats.org/officeDocument/2006/relationships/slide" Target="slides/slide23.xml"/><Relationship Id="rId1" Type="http://schemas.openxmlformats.org/officeDocument/2006/relationships/slide" Target="slides/slide2.xml"/><Relationship Id="rId2" Type="http://schemas.openxmlformats.org/officeDocument/2006/relationships/slide" Target="slides/slide3.xml"/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8.xml"/><Relationship Id="rId8" Type="http://schemas.openxmlformats.org/officeDocument/2006/relationships/slide" Target="slides/slide9.xml"/><Relationship Id="rId9" Type="http://schemas.openxmlformats.org/officeDocument/2006/relationships/slide" Target="slides/slide10.xml"/><Relationship Id="rId10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248" y="0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22E80D1-7375-1544-859B-C3E9DE3823F8}" type="datetime1">
              <a:rPr lang="en-US" smtClean="0"/>
              <a:t>3/16/14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974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248" y="9121974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305FCB8-D3D2-A948-B7CB-607CD2F4AE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0770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248" y="0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60740C07-AAB4-B245-8031-DC1F36D63B50}" type="datetime1">
              <a:rPr lang="en-US" smtClean="0"/>
              <a:t>3/16/14</a:t>
            </a:fld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2313"/>
            <a:ext cx="4797425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6" y="4560988"/>
            <a:ext cx="5365448" cy="431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974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248" y="9121974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9DB2375-A743-6646-8A3D-0DF1990C08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4271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3999370-1D3B-8040-9B9F-39A8BF03A97D}" type="datetime1">
              <a:rPr lang="en-US" smtClean="0"/>
              <a:t>3/16/14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6DEF1D6-5251-5B40-B976-412A101DDBFB}" type="datetime1">
              <a:rPr lang="en-US" smtClean="0"/>
              <a:t>3/16/14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We make a left-to-right pass through the raw string, using index j to track our progress. The </a:t>
            </a:r>
            <a:r>
              <a:rPr lang="en-US" sz="40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indexOf</a:t>
            </a:r>
            <a:r>
              <a:rPr lang="en-US" sz="40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method of the String class, which optionally accepts a</a:t>
            </a:r>
          </a:p>
          <a:p>
            <a:r>
              <a:rPr lang="en-US" sz="40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starting index as a second parameter, locates the '&lt;' and '&gt;' characters that define the tags. Method substring, also of the String class, returns the substring starting</a:t>
            </a:r>
          </a:p>
          <a:p>
            <a:r>
              <a:rPr lang="en-US" sz="40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at a given index and optionally ending right before another given index. Opening tags are pushed onto the stack, and matched against closing tags as they are popped</a:t>
            </a:r>
          </a:p>
          <a:p>
            <a:r>
              <a:rPr lang="en-US" sz="40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from the stack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6F0BC9AA-EED3-0343-A3BF-3A7889536EAB}" type="datetime1">
              <a:rPr lang="en-US" smtClean="0"/>
              <a:t>3/16/14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8624BA0-AF11-AA42-82C2-80263BE6BDF1}" type="slidenum">
              <a:rPr lang="en-US" sz="1300"/>
              <a:pPr eaLnBrk="1" hangingPunct="1"/>
              <a:t>18</a:t>
            </a:fld>
            <a:endParaRPr 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C80194-BC66-D64B-A30B-E1C253374DA0}" type="datetime1">
              <a:rPr lang="en-US" smtClean="0"/>
              <a:t>3/16/14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21BADA-9343-BF4D-9DD9-580A7DB0B558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F1E3ED2-C916-B94A-ADA2-A670EF98532F}" type="datetime1">
              <a:rPr lang="en-US" smtClean="0"/>
              <a:t>3/16/14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EC4645-6304-7C4C-8CD9-AE663D42B557}" type="slidenum">
              <a:rPr lang="en-US" sz="1300"/>
              <a:pPr eaLnBrk="1" hangingPunct="1"/>
              <a:t>20</a:t>
            </a:fld>
            <a:endParaRPr 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03BB182-C915-5344-9315-8B1A73FF2542}" type="datetime1">
              <a:rPr lang="en-US" smtClean="0"/>
              <a:t>3/16/14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E7BC13-1F02-C145-843E-D32AC47D714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90172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buSzPct val="60000"/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A9CF00-2E40-4B4F-9F53-DC88D6343B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21479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86B1BB-FEED-9C47-A5D3-54C688D2885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24921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52F20D-F923-1C42-929D-40BF78687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6743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D9B0E-753C-594B-965C-ADD536DE14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4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104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11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8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4112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4107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409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dirty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300A62-37A5-014F-89BD-2CDD74DA89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bmp"/><Relationship Id="rId3" Type="http://schemas.openxmlformats.org/officeDocument/2006/relationships/image" Target="../media/image4.b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Stacks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  <p:sp>
        <p:nvSpPr>
          <p:cNvPr id="10246" name="Date Placeholder 1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  <p:sp>
        <p:nvSpPr>
          <p:cNvPr id="10247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B60466-DB2B-9246-A935-F0E348799C1E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8" name="Footer Placeholder 19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grpSp>
        <p:nvGrpSpPr>
          <p:cNvPr id="10243" name="Group 167"/>
          <p:cNvGrpSpPr>
            <a:grpSpLocks/>
          </p:cNvGrpSpPr>
          <p:nvPr/>
        </p:nvGrpSpPr>
        <p:grpSpPr bwMode="auto">
          <a:xfrm>
            <a:off x="2514600" y="3886200"/>
            <a:ext cx="1295400" cy="1066800"/>
            <a:chOff x="1440" y="2448"/>
            <a:chExt cx="816" cy="672"/>
          </a:xfrm>
        </p:grpSpPr>
        <p:sp>
          <p:nvSpPr>
            <p:cNvPr id="10257" name="AutoShape 15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AutoShape 16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AutoShape 16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AutoShape 16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4" name="Group 168"/>
          <p:cNvGrpSpPr>
            <a:grpSpLocks/>
          </p:cNvGrpSpPr>
          <p:nvPr/>
        </p:nvGrpSpPr>
        <p:grpSpPr bwMode="auto">
          <a:xfrm flipH="1">
            <a:off x="4191000" y="3886200"/>
            <a:ext cx="1295400" cy="1066800"/>
            <a:chOff x="1440" y="2448"/>
            <a:chExt cx="816" cy="672"/>
          </a:xfrm>
        </p:grpSpPr>
        <p:sp>
          <p:nvSpPr>
            <p:cNvPr id="10253" name="AutoShape 16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AutoShape 17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AutoShape 17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AutoShape 17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5" name="Group 173"/>
          <p:cNvGrpSpPr>
            <a:grpSpLocks/>
          </p:cNvGrpSpPr>
          <p:nvPr/>
        </p:nvGrpSpPr>
        <p:grpSpPr bwMode="auto">
          <a:xfrm>
            <a:off x="5867400" y="3886200"/>
            <a:ext cx="1295400" cy="1066800"/>
            <a:chOff x="1440" y="2448"/>
            <a:chExt cx="816" cy="672"/>
          </a:xfrm>
        </p:grpSpPr>
        <p:sp>
          <p:nvSpPr>
            <p:cNvPr id="10249" name="AutoShape 174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AutoShape 175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AutoShape 176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AutoShape 177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A6EA209-4AC0-C244-BADF-13C0F9789475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Array-based Stack (cont.)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>
                <a:latin typeface="Tahoma" charset="0"/>
              </a:rPr>
              <a:t>The array storing the stack elements may become full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>
                <a:latin typeface="Tahoma" charset="0"/>
              </a:rPr>
              <a:t>A push operation will then throw a </a:t>
            </a:r>
            <a:r>
              <a:rPr lang="en-US" sz="2400">
                <a:solidFill>
                  <a:schemeClr val="hlink"/>
                </a:solidFill>
                <a:latin typeface="Tahoma" charset="0"/>
              </a:rPr>
              <a:t>FullStackException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Limitation of the array-based 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Not intrinsic to the Stack ADT</a:t>
            </a:r>
            <a:endParaRPr lang="en-US" sz="2400">
              <a:latin typeface="Tahoma" charset="0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741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752600"/>
            <a:ext cx="3581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/>
          </a:p>
        </p:txBody>
      </p:sp>
      <p:grpSp>
        <p:nvGrpSpPr>
          <p:cNvPr id="17416" name="Group 6"/>
          <p:cNvGrpSpPr>
            <a:grpSpLocks/>
          </p:cNvGrpSpPr>
          <p:nvPr/>
        </p:nvGrpSpPr>
        <p:grpSpPr bwMode="auto">
          <a:xfrm>
            <a:off x="1447800" y="5453063"/>
            <a:ext cx="6934200" cy="871537"/>
            <a:chOff x="912" y="3435"/>
            <a:chExt cx="4368" cy="549"/>
          </a:xfrm>
        </p:grpSpPr>
        <p:sp>
          <p:nvSpPr>
            <p:cNvPr id="17419" name="Rectangle 7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Freeform 8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Freeform 9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Rectangle 10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Rectangle 11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Rectangle 12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Rectangle 13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Rectangle 14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Rectangle 15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Rectangle 16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Rectangle 17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Rectangle 18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Rectangle 19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Rectangle 20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Rectangle 21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Rectangle 22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Rectangle 23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Rectangle 24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Rectangle 25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Rectangle 26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Rectangle 27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Rectangle 28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Rectangle 29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Rectangle 30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Rectangle 31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Rectangle 32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Rectangle 33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Rectangle 34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Rectangle 35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Rectangle 36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Rectangle 37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Rectangle 38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Rectangle 39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Rectangle 40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Rectangle 41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Rectangle 42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Rectangle 43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Rectangle 44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Rectangle 45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Rectangle 46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Rectangle 47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Rectangle 48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Rectangle 49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Rectangle 50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3" name="Rectangle 51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4" name="Rectangle 52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5" name="Rectangle 53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6" name="Rectangle 54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7" name="Rectangle 55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8" name="Rectangle 56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9" name="Rectangle 57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Rectangle 58"/>
            <p:cNvSpPr>
              <a:spLocks noChangeArrowheads="1"/>
            </p:cNvSpPr>
            <p:nvPr/>
          </p:nvSpPr>
          <p:spPr bwMode="auto">
            <a:xfrm>
              <a:off x="912" y="3539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S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471" name="Rectangle 59"/>
            <p:cNvSpPr>
              <a:spLocks noChangeArrowheads="1"/>
            </p:cNvSpPr>
            <p:nvPr/>
          </p:nvSpPr>
          <p:spPr bwMode="auto">
            <a:xfrm>
              <a:off x="1272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2" name="Rectangle 60"/>
            <p:cNvSpPr>
              <a:spLocks noChangeArrowheads="1"/>
            </p:cNvSpPr>
            <p:nvPr/>
          </p:nvSpPr>
          <p:spPr bwMode="auto">
            <a:xfrm>
              <a:off x="152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3" name="Rectangle 61"/>
            <p:cNvSpPr>
              <a:spLocks noChangeArrowheads="1"/>
            </p:cNvSpPr>
            <p:nvPr/>
          </p:nvSpPr>
          <p:spPr bwMode="auto">
            <a:xfrm>
              <a:off x="176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4" name="Rectangle 62"/>
            <p:cNvSpPr>
              <a:spLocks noChangeArrowheads="1"/>
            </p:cNvSpPr>
            <p:nvPr/>
          </p:nvSpPr>
          <p:spPr bwMode="auto">
            <a:xfrm>
              <a:off x="5066" y="3754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t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475" name="Rectangle 63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6" name="Freeform 64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Freeform 65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Rectangle 66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Freeform 67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0" name="Rectangle 68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1" name="Freeform 69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2" name="Freeform 70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3" name="Rectangle 71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4" name="Freeform 72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Rectangle 73"/>
            <p:cNvSpPr>
              <a:spLocks noChangeArrowheads="1"/>
            </p:cNvSpPr>
            <p:nvPr/>
          </p:nvSpPr>
          <p:spPr bwMode="auto">
            <a:xfrm>
              <a:off x="3239" y="343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sp>
        <p:nvSpPr>
          <p:cNvPr id="17417" name="Text Box 74"/>
          <p:cNvSpPr txBox="1">
            <a:spLocks noChangeArrowheads="1"/>
          </p:cNvSpPr>
          <p:nvPr/>
        </p:nvSpPr>
        <p:spPr bwMode="auto">
          <a:xfrm>
            <a:off x="4343400" y="2143125"/>
            <a:ext cx="44196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push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S.length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throw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IllegalStateException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</p:txBody>
      </p:sp>
      <p:sp>
        <p:nvSpPr>
          <p:cNvPr id="17418" name="Date Placeholder 7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5192727-7AA6-1143-844D-4C816D6DB3F6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 and Limitations</a:t>
            </a:r>
          </a:p>
        </p:txBody>
      </p:sp>
      <p:sp>
        <p:nvSpPr>
          <p:cNvPr id="18437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696200" cy="4267200"/>
          </a:xfrm>
          <a:noFill/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Performance</a:t>
            </a:r>
          </a:p>
          <a:p>
            <a:pPr lvl="1" eaLnBrk="1" hangingPunct="1"/>
            <a:r>
              <a:rPr lang="en-US" sz="2400">
                <a:latin typeface="Tahoma" charset="0"/>
              </a:rPr>
              <a:t>Let 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ahoma" charset="0"/>
              </a:rPr>
              <a:t> be the number of elements in the stack</a:t>
            </a:r>
          </a:p>
          <a:p>
            <a:pPr lvl="1" eaLnBrk="1" hangingPunct="1"/>
            <a:r>
              <a:rPr lang="en-US" sz="2400">
                <a:latin typeface="Tahoma" charset="0"/>
              </a:rPr>
              <a:t>The space used is </a:t>
            </a:r>
            <a:r>
              <a:rPr lang="en-US" sz="2400" b="1" i="1">
                <a:latin typeface="Times New Roman" charset="0"/>
                <a:sym typeface="Symbol" charset="0"/>
              </a:rPr>
              <a:t>O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</a:t>
            </a:r>
            <a:endParaRPr lang="en-US" sz="2400">
              <a:latin typeface="Tahoma" charset="0"/>
            </a:endParaRPr>
          </a:p>
          <a:p>
            <a:pPr lvl="1" eaLnBrk="1" hangingPunct="1"/>
            <a:r>
              <a:rPr lang="en-US" sz="2400">
                <a:latin typeface="Tahoma" charset="0"/>
              </a:rPr>
              <a:t>Each operation runs in time </a:t>
            </a:r>
            <a:r>
              <a:rPr lang="en-US" sz="2400" b="1" i="1">
                <a:latin typeface="Times New Roman" charset="0"/>
                <a:sym typeface="Symbol" charset="0"/>
              </a:rPr>
              <a:t>O</a:t>
            </a:r>
            <a:r>
              <a:rPr lang="en-US" sz="2400">
                <a:latin typeface="Times New Roman" charset="0"/>
                <a:sym typeface="Symbol" charset="0"/>
              </a:rPr>
              <a:t>(1)</a:t>
            </a:r>
          </a:p>
          <a:p>
            <a:pPr eaLnBrk="1" hangingPunct="1"/>
            <a:r>
              <a:rPr lang="en-US" sz="2800">
                <a:latin typeface="Tahoma" charset="0"/>
              </a:rPr>
              <a:t>Limitations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The maximum size of the stack must be defined a priori and cannot be changed</a:t>
            </a:r>
          </a:p>
          <a:p>
            <a:pPr lvl="1" eaLnBrk="1" hangingPunct="1"/>
            <a:r>
              <a:rPr lang="en-US" sz="2400">
                <a:latin typeface="Tahoma" charset="0"/>
              </a:rPr>
              <a:t>Trying to push a new element into a full stack causes an implementation-specific exception</a:t>
            </a:r>
          </a:p>
        </p:txBody>
      </p:sp>
      <p:sp>
        <p:nvSpPr>
          <p:cNvPr id="1843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4B5D0F0-A21B-C848-8B08-FBCEC57788AE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Stack in Java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09600" y="1768475"/>
            <a:ext cx="3962400" cy="395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 class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Arial Narrow" charset="0"/>
              </a:rPr>
              <a:t>ArrayStack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&lt;E&gt;</a:t>
            </a:r>
            <a:br>
              <a:rPr lang="en-US" sz="2200" dirty="0">
                <a:solidFill>
                  <a:schemeClr val="tx2"/>
                </a:solidFill>
                <a:latin typeface="Arial Narrow" charset="0"/>
              </a:rPr>
            </a:b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	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implements 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Stack&lt;E&gt;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// holds the stack elements</a:t>
            </a:r>
            <a:r>
              <a:rPr lang="en-US" sz="2200" dirty="0">
                <a:latin typeface="Arial Narrow" charset="0"/>
              </a:rPr>
              <a:t> 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private </a:t>
            </a:r>
            <a:r>
              <a:rPr lang="en-US" sz="2200" dirty="0" smtClean="0">
                <a:latin typeface="Arial Narrow" charset="0"/>
              </a:rPr>
              <a:t>E[ ] S;</a:t>
            </a:r>
            <a:endParaRPr lang="en-US" sz="2200" dirty="0">
              <a:latin typeface="Arial Narro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// index to top element</a:t>
            </a:r>
            <a:br>
              <a:rPr lang="en-US" sz="2200" dirty="0">
                <a:solidFill>
                  <a:srgbClr val="E4BB0C"/>
                </a:solidFill>
                <a:latin typeface="Arial Narrow" charset="0"/>
              </a:rPr>
            </a:b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private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latin typeface="Arial Narrow" charset="0"/>
              </a:rPr>
              <a:t>int</a:t>
            </a:r>
            <a:r>
              <a:rPr lang="en-US" sz="2200" dirty="0">
                <a:latin typeface="Arial Narrow" charset="0"/>
              </a:rPr>
              <a:t> top = -1;</a:t>
            </a:r>
            <a:endParaRPr lang="en-US" sz="2200" dirty="0">
              <a:solidFill>
                <a:srgbClr val="E4BB0C"/>
              </a:solidFill>
              <a:latin typeface="Arial Narro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// constructor</a:t>
            </a:r>
            <a:br>
              <a:rPr lang="en-US" sz="2200" dirty="0">
                <a:solidFill>
                  <a:srgbClr val="E4BB0C"/>
                </a:solidFill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Arial Narrow" charset="0"/>
              </a:rPr>
              <a:t>ArrayStack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(</a:t>
            </a:r>
            <a:r>
              <a:rPr lang="en-US" sz="2200" dirty="0" err="1">
                <a:solidFill>
                  <a:schemeClr val="tx2"/>
                </a:solidFill>
                <a:latin typeface="Arial Narrow" charset="0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 capacity)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{</a:t>
            </a:r>
            <a:br>
              <a:rPr lang="en-US" sz="2200" dirty="0">
                <a:solidFill>
                  <a:srgbClr val="000000"/>
                </a:solidFill>
                <a:latin typeface="Arial Narrow" charset="0"/>
              </a:rPr>
            </a:b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		 </a:t>
            </a:r>
            <a:r>
              <a:rPr lang="en-US" sz="2200" dirty="0">
                <a:latin typeface="Arial Narrow" charset="0"/>
              </a:rPr>
              <a:t>S = (E</a:t>
            </a:r>
            <a:r>
              <a:rPr lang="en-US" sz="2200" dirty="0" smtClean="0">
                <a:latin typeface="Arial Narrow" charset="0"/>
              </a:rPr>
              <a:t>[ ]</a:t>
            </a:r>
            <a:r>
              <a:rPr lang="en-US" sz="2200" dirty="0">
                <a:latin typeface="Arial Narrow" charset="0"/>
              </a:rPr>
              <a:t>) new Object[capacity]);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}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4724400" y="1768479"/>
            <a:ext cx="4038600" cy="3948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</a:t>
            </a:r>
            <a:r>
              <a:rPr lang="en-US" sz="2200" dirty="0">
                <a:latin typeface="Arial Narrow" charset="0"/>
              </a:rPr>
              <a:t> E 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pop(</a:t>
            </a:r>
            <a:r>
              <a:rPr lang="en-US" sz="2200" dirty="0" smtClean="0">
                <a:solidFill>
                  <a:schemeClr val="tx2"/>
                </a:solidFill>
                <a:latin typeface="Arial Narrow" charset="0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latin typeface="Arial Narrow" charset="0"/>
              </a:rPr>
              <a:t> {</a:t>
            </a:r>
            <a:r>
              <a:rPr lang="en-US" sz="2200" dirty="0">
                <a:latin typeface="Arial Narrow" charset="0"/>
              </a:rPr>
              <a:t/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 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if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latin typeface="Arial Narrow" charset="0"/>
              </a:rPr>
              <a:t>isEmpty</a:t>
            </a:r>
            <a:r>
              <a:rPr lang="en-US" sz="2200" dirty="0">
                <a:latin typeface="Arial Narrow" charset="0"/>
              </a:rPr>
              <a:t>()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	</a:t>
            </a:r>
            <a:r>
              <a:rPr lang="en-US" sz="2200" dirty="0" smtClean="0">
                <a:latin typeface="Arial Narrow" charset="0"/>
              </a:rPr>
              <a:t>		</a:t>
            </a:r>
            <a:r>
              <a:rPr lang="en-US" sz="2200" dirty="0" smtClean="0">
                <a:solidFill>
                  <a:srgbClr val="000000"/>
                </a:solidFill>
                <a:latin typeface="Arial Narrow" charset="0"/>
              </a:rPr>
              <a:t>return null</a:t>
            </a:r>
            <a:r>
              <a:rPr lang="en-US" sz="2200" dirty="0" smtClean="0">
                <a:latin typeface="Arial Narrow" charset="0"/>
              </a:rPr>
              <a:t>;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/>
            </a:r>
            <a:br>
              <a:rPr lang="en-US" sz="2200" dirty="0">
                <a:solidFill>
                  <a:schemeClr val="tx2"/>
                </a:solidFill>
                <a:latin typeface="Arial Narrow" charset="0"/>
              </a:rPr>
            </a:b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		</a:t>
            </a:r>
            <a:r>
              <a:rPr lang="en-US" sz="2200" dirty="0">
                <a:latin typeface="Arial Narrow" charset="0"/>
              </a:rPr>
              <a:t>E temp = S[top];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	</a:t>
            </a: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// facilitate garbage collection:</a:t>
            </a:r>
            <a:r>
              <a:rPr lang="en-US" sz="2200" dirty="0">
                <a:latin typeface="Arial Narrow" charset="0"/>
              </a:rPr>
              <a:t> 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	S[top] =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null</a:t>
            </a:r>
            <a:r>
              <a:rPr lang="en-US" sz="2200" dirty="0">
                <a:latin typeface="Arial Narrow" charset="0"/>
              </a:rPr>
              <a:t>;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	top = top – 1;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/>
            </a:r>
            <a:br>
              <a:rPr lang="en-US" sz="2200" dirty="0">
                <a:solidFill>
                  <a:schemeClr val="tx2"/>
                </a:solidFill>
                <a:latin typeface="Arial Narrow" charset="0"/>
              </a:rPr>
            </a:b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	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return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 </a:t>
            </a:r>
            <a:r>
              <a:rPr lang="en-US" sz="2200" dirty="0">
                <a:latin typeface="Arial Narrow" charset="0"/>
              </a:rPr>
              <a:t>temp;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/>
            </a:r>
            <a:br>
              <a:rPr lang="en-US" sz="2200" dirty="0">
                <a:solidFill>
                  <a:schemeClr val="tx2"/>
                </a:solidFill>
                <a:latin typeface="Arial Narrow" charset="0"/>
              </a:rPr>
            </a:b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	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…  (other methods of Stack interface)</a:t>
            </a:r>
          </a:p>
        </p:txBody>
      </p:sp>
      <p:sp>
        <p:nvSpPr>
          <p:cNvPr id="1946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1A65BB7-0D3B-2A48-AE2E-52BFC47801E1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 </a:t>
            </a:r>
            <a:r>
              <a:rPr lang="en-US" dirty="0" smtClean="0">
                <a:latin typeface="Tahoma" charset="0"/>
              </a:rPr>
              <a:t>Use </a:t>
            </a:r>
            <a:r>
              <a:rPr lang="en-US" dirty="0">
                <a:latin typeface="Tahoma" charset="0"/>
              </a:rPr>
              <a:t>in Java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3962400" cy="3194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 class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Tester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// … other methods</a:t>
            </a:r>
            <a:r>
              <a:rPr lang="en-US" sz="2200" dirty="0">
                <a:latin typeface="Arial Narrow" charset="0"/>
              </a:rPr>
              <a:t> 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Arial Narrow" charset="0"/>
              </a:rPr>
              <a:t>intReverse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(Integer a[])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{</a:t>
            </a:r>
            <a:br>
              <a:rPr lang="en-US" sz="2200" dirty="0">
                <a:solidFill>
                  <a:srgbClr val="000000"/>
                </a:solidFill>
                <a:latin typeface="Arial Narrow" charset="0"/>
              </a:rPr>
            </a:b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		 Stack&lt;Integer&gt; </a:t>
            </a:r>
            <a:r>
              <a:rPr lang="en-US" sz="2200" dirty="0">
                <a:latin typeface="Arial Narrow" charset="0"/>
              </a:rPr>
              <a:t>s;								 s = new </a:t>
            </a:r>
            <a:r>
              <a:rPr lang="en-US" sz="2200" dirty="0" err="1">
                <a:latin typeface="Arial Narrow" charset="0"/>
              </a:rPr>
              <a:t>ArrayStack</a:t>
            </a:r>
            <a:r>
              <a:rPr lang="en-US" sz="2200" dirty="0">
                <a:latin typeface="Arial Narrow" charset="0"/>
              </a:rPr>
              <a:t>&lt;Integer&gt;();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        … (code to reverse array a) …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}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724400" y="1752600"/>
            <a:ext cx="3962400" cy="227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Arial Narrow" charset="0"/>
              </a:rPr>
              <a:t>floatReverse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(Float f[])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{</a:t>
            </a:r>
            <a:br>
              <a:rPr lang="en-US" sz="2200" dirty="0">
                <a:solidFill>
                  <a:srgbClr val="000000"/>
                </a:solidFill>
                <a:latin typeface="Arial Narrow" charset="0"/>
              </a:rPr>
            </a:b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		 Stack&lt;Float&gt; </a:t>
            </a:r>
            <a:r>
              <a:rPr lang="en-US" sz="2200" dirty="0">
                <a:latin typeface="Arial Narrow" charset="0"/>
              </a:rPr>
              <a:t>s;								     s = new </a:t>
            </a:r>
            <a:r>
              <a:rPr lang="en-US" sz="2200" dirty="0" err="1">
                <a:latin typeface="Arial Narrow" charset="0"/>
              </a:rPr>
              <a:t>ArrayStack</a:t>
            </a:r>
            <a:r>
              <a:rPr lang="en-US" sz="2200" dirty="0">
                <a:latin typeface="Arial Narrow" charset="0"/>
              </a:rPr>
              <a:t>&lt;Float&gt;();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        … (code to reverse array f) …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}</a:t>
            </a:r>
          </a:p>
        </p:txBody>
      </p:sp>
      <p:sp>
        <p:nvSpPr>
          <p:cNvPr id="2048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3C881D-A873-C445-96D3-7F326FB33391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Parentheses Matching</a:t>
            </a: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>
                <a:latin typeface="Tahoma" charset="0"/>
              </a:rPr>
              <a:t>Each </a:t>
            </a:r>
            <a:r>
              <a:rPr lang="ja-JP" altLang="en-US">
                <a:latin typeface="Tahoma" charset="0"/>
              </a:rPr>
              <a:t>“</a:t>
            </a:r>
            <a:r>
              <a:rPr lang="en-US">
                <a:latin typeface="Tahoma" charset="0"/>
              </a:rPr>
              <a:t>(</a:t>
            </a:r>
            <a:r>
              <a:rPr lang="ja-JP" altLang="en-US">
                <a:latin typeface="Tahoma" charset="0"/>
              </a:rPr>
              <a:t>”</a:t>
            </a:r>
            <a:r>
              <a:rPr lang="en-US">
                <a:latin typeface="Tahoma" charset="0"/>
              </a:rPr>
              <a:t>, </a:t>
            </a:r>
            <a:r>
              <a:rPr lang="ja-JP" altLang="en-US">
                <a:latin typeface="Tahoma" charset="0"/>
              </a:rPr>
              <a:t>“</a:t>
            </a:r>
            <a:r>
              <a:rPr lang="en-US">
                <a:latin typeface="Tahoma" charset="0"/>
              </a:rPr>
              <a:t>{</a:t>
            </a:r>
            <a:r>
              <a:rPr lang="ja-JP" altLang="en-US">
                <a:latin typeface="Tahoma" charset="0"/>
              </a:rPr>
              <a:t>”</a:t>
            </a:r>
            <a:r>
              <a:rPr lang="en-US">
                <a:latin typeface="Tahoma" charset="0"/>
              </a:rPr>
              <a:t>, or </a:t>
            </a:r>
            <a:r>
              <a:rPr lang="ja-JP" altLang="en-US">
                <a:latin typeface="Tahoma" charset="0"/>
              </a:rPr>
              <a:t>“</a:t>
            </a:r>
            <a:r>
              <a:rPr lang="en-US">
                <a:latin typeface="Tahoma" charset="0"/>
              </a:rPr>
              <a:t>[</a:t>
            </a:r>
            <a:r>
              <a:rPr lang="ja-JP" altLang="en-US">
                <a:latin typeface="Tahoma" charset="0"/>
              </a:rPr>
              <a:t>”</a:t>
            </a:r>
            <a:r>
              <a:rPr lang="en-US">
                <a:latin typeface="Tahoma" charset="0"/>
              </a:rPr>
              <a:t> must be paired with a matching </a:t>
            </a:r>
            <a:r>
              <a:rPr lang="ja-JP" altLang="en-US">
                <a:latin typeface="Tahoma" charset="0"/>
              </a:rPr>
              <a:t>“</a:t>
            </a:r>
            <a:r>
              <a:rPr lang="en-US">
                <a:latin typeface="Tahoma" charset="0"/>
              </a:rPr>
              <a:t>)</a:t>
            </a:r>
            <a:r>
              <a:rPr lang="ja-JP" altLang="en-US">
                <a:latin typeface="Tahoma" charset="0"/>
              </a:rPr>
              <a:t>”</a:t>
            </a:r>
            <a:r>
              <a:rPr lang="en-US">
                <a:latin typeface="Tahoma" charset="0"/>
              </a:rPr>
              <a:t>, </a:t>
            </a:r>
            <a:r>
              <a:rPr lang="ja-JP" altLang="en-US">
                <a:latin typeface="Tahoma" charset="0"/>
              </a:rPr>
              <a:t>“</a:t>
            </a:r>
            <a:r>
              <a:rPr lang="en-US">
                <a:latin typeface="Tahoma" charset="0"/>
              </a:rPr>
              <a:t>}</a:t>
            </a:r>
            <a:r>
              <a:rPr lang="ja-JP" altLang="en-US">
                <a:latin typeface="Tahoma" charset="0"/>
              </a:rPr>
              <a:t>”</a:t>
            </a:r>
            <a:r>
              <a:rPr lang="en-US">
                <a:latin typeface="Tahoma" charset="0"/>
              </a:rPr>
              <a:t>, or </a:t>
            </a:r>
            <a:r>
              <a:rPr lang="ja-JP" altLang="en-US">
                <a:latin typeface="Tahoma" charset="0"/>
              </a:rPr>
              <a:t>“</a:t>
            </a:r>
            <a:r>
              <a:rPr lang="en-US">
                <a:latin typeface="Tahoma" charset="0"/>
              </a:rPr>
              <a:t>[</a:t>
            </a:r>
            <a:r>
              <a:rPr lang="ja-JP" altLang="en-US">
                <a:latin typeface="Tahoma" charset="0"/>
              </a:rPr>
              <a:t>”</a:t>
            </a:r>
            <a:endParaRPr lang="en-US">
              <a:latin typeface="Tahoma" charset="0"/>
            </a:endParaRPr>
          </a:p>
          <a:p>
            <a:pPr lvl="1" eaLnBrk="1" hangingPunct="1"/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correct: ( )(( )){([( )])}	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correct: ((( )(( )){([( )])}	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incorrect: )(( )){([( )])}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incorrect: ({[ ])}	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incorrect: (	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  <p:sp>
        <p:nvSpPr>
          <p:cNvPr id="2151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Parenthesis Matching (Java)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563"/>
            <a:ext cx="7772400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cs typeface="Arial Narrow"/>
              </a:rPr>
              <a:t>public static</a:t>
            </a:r>
            <a:r>
              <a:rPr lang="en-US" sz="2000" dirty="0" smtClean="0">
                <a:cs typeface="Arial Narrow"/>
              </a:rPr>
              <a:t> </a:t>
            </a:r>
            <a:r>
              <a:rPr lang="en-US" sz="2000" dirty="0" err="1">
                <a:cs typeface="Arial Narrow"/>
              </a:rPr>
              <a:t>boolean</a:t>
            </a:r>
            <a:r>
              <a:rPr lang="en-US" sz="2000" dirty="0">
                <a:cs typeface="Arial Narrow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Arial Narrow"/>
              </a:rPr>
              <a:t>isMatched</a:t>
            </a:r>
            <a:r>
              <a:rPr lang="en-US" sz="2000" dirty="0">
                <a:cs typeface="Arial Narrow"/>
              </a:rPr>
              <a:t>(String expression)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{ </a:t>
            </a:r>
            <a:r>
              <a:rPr lang="en-US" sz="2000" dirty="0">
                <a:cs typeface="Arial Narrow"/>
              </a:rPr>
              <a:t> </a:t>
            </a:r>
            <a:endParaRPr lang="en-US" sz="2000" dirty="0" smtClean="0"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</a:t>
            </a:r>
            <a:r>
              <a:rPr lang="en-US" sz="2000" dirty="0" smtClean="0">
                <a:cs typeface="Arial Narro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cs typeface="Arial Narrow"/>
              </a:rPr>
              <a:t>final</a:t>
            </a:r>
            <a:r>
              <a:rPr lang="en-US" sz="2000" dirty="0" smtClean="0">
                <a:cs typeface="Arial Narrow"/>
              </a:rPr>
              <a:t> </a:t>
            </a:r>
            <a:r>
              <a:rPr lang="en-US" sz="2000" dirty="0">
                <a:cs typeface="Arial Narrow"/>
              </a:rPr>
              <a:t>String opening = "({["; </a:t>
            </a:r>
            <a:r>
              <a:rPr lang="en-US" sz="2000" dirty="0">
                <a:solidFill>
                  <a:schemeClr val="accent2"/>
                </a:solidFill>
                <a:cs typeface="Arial Narrow"/>
              </a:rPr>
              <a:t>// opening delimiters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</a:t>
            </a:r>
            <a:r>
              <a:rPr lang="en-US" sz="2000" dirty="0" smtClean="0">
                <a:cs typeface="Arial Narrow"/>
              </a:rPr>
              <a:t>final </a:t>
            </a:r>
            <a:r>
              <a:rPr lang="en-US" sz="2000" dirty="0">
                <a:cs typeface="Arial Narrow"/>
              </a:rPr>
              <a:t>String closing = ")}]"; </a:t>
            </a:r>
            <a:r>
              <a:rPr lang="en-US" sz="2000" dirty="0">
                <a:solidFill>
                  <a:srgbClr val="577052"/>
                </a:solidFill>
                <a:cs typeface="Arial Narrow"/>
              </a:rPr>
              <a:t>// respective closing delimiters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</a:t>
            </a:r>
            <a:r>
              <a:rPr lang="en-US" sz="2000" dirty="0" smtClean="0">
                <a:cs typeface="Arial Narrow"/>
              </a:rPr>
              <a:t>Stack</a:t>
            </a:r>
            <a:r>
              <a:rPr lang="en-US" sz="2000" dirty="0">
                <a:cs typeface="Arial Narrow"/>
              </a:rPr>
              <a:t>&lt;Character&gt; buffer =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new</a:t>
            </a:r>
            <a:r>
              <a:rPr lang="en-US" sz="2000" dirty="0">
                <a:cs typeface="Arial Narrow"/>
              </a:rPr>
              <a:t> </a:t>
            </a:r>
            <a:r>
              <a:rPr lang="en-US" sz="2000" dirty="0" err="1">
                <a:cs typeface="Arial Narrow"/>
              </a:rPr>
              <a:t>LinkedStack</a:t>
            </a:r>
            <a:r>
              <a:rPr lang="en-US" sz="2000" dirty="0">
                <a:cs typeface="Arial Narrow"/>
              </a:rPr>
              <a:t>&lt;&gt;(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cs typeface="Arial Narrow"/>
              </a:rPr>
              <a:t>for</a:t>
            </a:r>
            <a:r>
              <a:rPr lang="en-US" sz="2000" dirty="0" smtClean="0">
                <a:cs typeface="Arial Narrow"/>
              </a:rPr>
              <a:t> </a:t>
            </a:r>
            <a:r>
              <a:rPr lang="en-US" sz="2000" dirty="0">
                <a:cs typeface="Arial Narrow"/>
              </a:rPr>
              <a:t>(char c : </a:t>
            </a:r>
            <a:r>
              <a:rPr lang="en-US" sz="2000" dirty="0" err="1">
                <a:cs typeface="Arial Narrow"/>
              </a:rPr>
              <a:t>expression.toCharArray</a:t>
            </a:r>
            <a:r>
              <a:rPr lang="en-US" sz="2000" dirty="0">
                <a:cs typeface="Arial Narrow"/>
              </a:rPr>
              <a:t>( ))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{</a:t>
            </a:r>
            <a:r>
              <a:rPr lang="en-US" sz="2000" dirty="0">
                <a:cs typeface="Arial Narrow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cs typeface="Arial Narrow"/>
              </a:rPr>
              <a:t> </a:t>
            </a:r>
            <a:r>
              <a:rPr lang="en-US" sz="2000" dirty="0">
                <a:cs typeface="Arial Narrow"/>
              </a:rPr>
              <a:t>  </a:t>
            </a:r>
            <a:r>
              <a:rPr lang="en-US" sz="2000" dirty="0" smtClean="0">
                <a:cs typeface="Arial Narro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cs typeface="Arial Narrow"/>
              </a:rPr>
              <a:t>if</a:t>
            </a:r>
            <a:r>
              <a:rPr lang="en-US" sz="2000" dirty="0" smtClean="0">
                <a:cs typeface="Arial Narrow"/>
              </a:rPr>
              <a:t> </a:t>
            </a:r>
            <a:r>
              <a:rPr lang="en-US" sz="2000" dirty="0">
                <a:cs typeface="Arial Narrow"/>
              </a:rPr>
              <a:t>(</a:t>
            </a:r>
            <a:r>
              <a:rPr lang="en-US" sz="2000" dirty="0" err="1">
                <a:cs typeface="Arial Narrow"/>
              </a:rPr>
              <a:t>opening.indexOf</a:t>
            </a:r>
            <a:r>
              <a:rPr lang="en-US" sz="2000" dirty="0">
                <a:cs typeface="Arial Narrow"/>
              </a:rPr>
              <a:t>(c) != −1) </a:t>
            </a:r>
            <a:r>
              <a:rPr lang="en-US" sz="2000" dirty="0">
                <a:solidFill>
                  <a:srgbClr val="577052"/>
                </a:solidFill>
                <a:cs typeface="Arial Narrow"/>
              </a:rPr>
              <a:t>// this is a left delimiter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</a:t>
            </a:r>
            <a:r>
              <a:rPr lang="en-US" sz="2000" dirty="0" smtClean="0">
                <a:cs typeface="Arial Narrow"/>
              </a:rPr>
              <a:t>    </a:t>
            </a:r>
            <a:r>
              <a:rPr lang="en-US" sz="2000" dirty="0" err="1" smtClean="0">
                <a:cs typeface="Arial Narrow"/>
              </a:rPr>
              <a:t>buffer.push</a:t>
            </a:r>
            <a:r>
              <a:rPr lang="en-US" sz="2000" dirty="0">
                <a:cs typeface="Arial Narrow"/>
              </a:rPr>
              <a:t>(c);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</a:t>
            </a:r>
            <a:r>
              <a:rPr lang="en-US" sz="2000" dirty="0" smtClean="0">
                <a:cs typeface="Arial Narro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cs typeface="Arial Narrow"/>
              </a:rPr>
              <a:t>else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if</a:t>
            </a:r>
            <a:r>
              <a:rPr lang="en-US" sz="2000" dirty="0">
                <a:cs typeface="Arial Narrow"/>
              </a:rPr>
              <a:t> (</a:t>
            </a:r>
            <a:r>
              <a:rPr lang="en-US" sz="2000" dirty="0" err="1">
                <a:cs typeface="Arial Narrow"/>
              </a:rPr>
              <a:t>closing.indexOf</a:t>
            </a:r>
            <a:r>
              <a:rPr lang="en-US" sz="2000" dirty="0">
                <a:cs typeface="Arial Narrow"/>
              </a:rPr>
              <a:t>(c) != −1)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{</a:t>
            </a:r>
            <a:r>
              <a:rPr lang="en-US" sz="2000" dirty="0">
                <a:cs typeface="Arial Narrow"/>
              </a:rPr>
              <a:t> </a:t>
            </a:r>
            <a:r>
              <a:rPr lang="en-US" sz="2000" dirty="0">
                <a:solidFill>
                  <a:srgbClr val="577052"/>
                </a:solidFill>
                <a:cs typeface="Arial Narrow"/>
              </a:rPr>
              <a:t>// this is a right delimiter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</a:t>
            </a:r>
            <a:r>
              <a:rPr lang="en-US" sz="2000" dirty="0" smtClean="0">
                <a:cs typeface="Arial Narrow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cs typeface="Arial Narrow"/>
              </a:rPr>
              <a:t>if</a:t>
            </a:r>
            <a:r>
              <a:rPr lang="en-US" sz="2000" dirty="0" smtClean="0">
                <a:cs typeface="Arial Narrow"/>
              </a:rPr>
              <a:t> </a:t>
            </a:r>
            <a:r>
              <a:rPr lang="en-US" sz="2000" dirty="0">
                <a:cs typeface="Arial Narrow"/>
              </a:rPr>
              <a:t>(</a:t>
            </a:r>
            <a:r>
              <a:rPr lang="en-US" sz="2000" dirty="0" err="1">
                <a:cs typeface="Arial Narrow"/>
              </a:rPr>
              <a:t>buffer.isEmpty</a:t>
            </a:r>
            <a:r>
              <a:rPr lang="en-US" sz="2000" dirty="0">
                <a:cs typeface="Arial Narrow"/>
              </a:rPr>
              <a:t>( )) </a:t>
            </a:r>
            <a:r>
              <a:rPr lang="en-US" sz="2000" dirty="0">
                <a:solidFill>
                  <a:srgbClr val="577052"/>
                </a:solidFill>
                <a:cs typeface="Arial Narrow"/>
              </a:rPr>
              <a:t>// nothing to match with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</a:t>
            </a:r>
            <a:r>
              <a:rPr lang="en-US" sz="2000" dirty="0" smtClean="0">
                <a:cs typeface="Arial Narrow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cs typeface="Arial Narrow"/>
              </a:rPr>
              <a:t>return</a:t>
            </a:r>
            <a:r>
              <a:rPr lang="en-US" sz="2000" dirty="0" smtClean="0">
                <a:cs typeface="Arial Narrow"/>
              </a:rPr>
              <a:t> </a:t>
            </a:r>
            <a:r>
              <a:rPr lang="en-US" sz="2000" dirty="0">
                <a:cs typeface="Arial Narrow"/>
              </a:rPr>
              <a:t>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</a:t>
            </a:r>
            <a:r>
              <a:rPr lang="en-US" sz="2000" dirty="0" smtClean="0">
                <a:cs typeface="Arial Narrow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cs typeface="Arial Narrow"/>
              </a:rPr>
              <a:t>if</a:t>
            </a:r>
            <a:r>
              <a:rPr lang="en-US" sz="2000" dirty="0" smtClean="0">
                <a:cs typeface="Arial Narrow"/>
              </a:rPr>
              <a:t> </a:t>
            </a:r>
            <a:r>
              <a:rPr lang="en-US" sz="2000" dirty="0">
                <a:cs typeface="Arial Narrow"/>
              </a:rPr>
              <a:t>(</a:t>
            </a:r>
            <a:r>
              <a:rPr lang="en-US" sz="2000" dirty="0" err="1">
                <a:cs typeface="Arial Narrow"/>
              </a:rPr>
              <a:t>closing.indexOf</a:t>
            </a:r>
            <a:r>
              <a:rPr lang="en-US" sz="2000" dirty="0">
                <a:cs typeface="Arial Narrow"/>
              </a:rPr>
              <a:t>(c) != </a:t>
            </a:r>
            <a:r>
              <a:rPr lang="en-US" sz="2000" dirty="0" err="1">
                <a:cs typeface="Arial Narrow"/>
              </a:rPr>
              <a:t>opening.indexOf</a:t>
            </a:r>
            <a:r>
              <a:rPr lang="en-US" sz="2000" dirty="0">
                <a:cs typeface="Arial Narrow"/>
              </a:rPr>
              <a:t>(</a:t>
            </a:r>
            <a:r>
              <a:rPr lang="en-US" sz="2000" dirty="0" err="1">
                <a:cs typeface="Arial Narrow"/>
              </a:rPr>
              <a:t>buffer.pop</a:t>
            </a:r>
            <a:r>
              <a:rPr lang="en-US" sz="2000" dirty="0">
                <a:cs typeface="Arial Narrow"/>
              </a:rPr>
              <a:t>( ))</a:t>
            </a:r>
            <a:r>
              <a:rPr lang="en-US" sz="2000" dirty="0" smtClean="0">
                <a:cs typeface="Arial Narro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</a:t>
            </a:r>
            <a:r>
              <a:rPr lang="en-US" sz="2000" dirty="0" smtClean="0">
                <a:cs typeface="Arial Narrow"/>
              </a:rPr>
              <a:t>      return </a:t>
            </a:r>
            <a:r>
              <a:rPr lang="en-US" sz="2000" dirty="0">
                <a:cs typeface="Arial Narrow"/>
              </a:rPr>
              <a:t>false; </a:t>
            </a:r>
            <a:r>
              <a:rPr lang="en-US" sz="2000" dirty="0">
                <a:solidFill>
                  <a:srgbClr val="577052"/>
                </a:solidFill>
                <a:cs typeface="Arial Narrow"/>
              </a:rPr>
              <a:t>// mismatched </a:t>
            </a:r>
            <a:r>
              <a:rPr lang="en-US" sz="2000" dirty="0" smtClean="0">
                <a:solidFill>
                  <a:srgbClr val="577052"/>
                </a:solidFill>
                <a:cs typeface="Arial Narrow"/>
              </a:rPr>
              <a:t>delimiter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</a:t>
            </a:r>
            <a:r>
              <a:rPr lang="en-US" sz="2000" dirty="0" smtClean="0">
                <a:cs typeface="Arial Narrow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cs typeface="Arial Narrow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cs typeface="Arial Narro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cs typeface="Arial Narrow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</a:t>
            </a:r>
            <a:r>
              <a:rPr lang="en-US" sz="2000" dirty="0" smtClean="0">
                <a:cs typeface="Arial Narrow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cs typeface="Arial Narrow"/>
              </a:rPr>
              <a:t>return </a:t>
            </a:r>
            <a:r>
              <a:rPr lang="en-US" sz="2000" dirty="0" err="1">
                <a:cs typeface="Arial Narrow"/>
              </a:rPr>
              <a:t>buffer.isEmpty</a:t>
            </a:r>
            <a:r>
              <a:rPr lang="en-US" sz="2000" dirty="0">
                <a:cs typeface="Arial Narrow"/>
              </a:rPr>
              <a:t>( )</a:t>
            </a:r>
            <a:r>
              <a:rPr lang="en-US" sz="2000" dirty="0">
                <a:solidFill>
                  <a:srgbClr val="577052"/>
                </a:solidFill>
                <a:cs typeface="Arial Narrow"/>
              </a:rPr>
              <a:t>; // were all opening delimiters matched?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cs typeface="Arial Narrow"/>
              </a:rPr>
              <a:t>}</a:t>
            </a:r>
            <a:endParaRPr lang="en-US" sz="2000" dirty="0">
              <a:solidFill>
                <a:srgbClr val="000000"/>
              </a:solidFill>
              <a:cs typeface="Arial Narro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42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80B72A2-52B5-6F46-A2C2-B50F0519F408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HTML Tag Matching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&lt;body&gt;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&lt;center&gt;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&lt;h1&gt;</a:t>
            </a:r>
            <a:r>
              <a:rPr lang="en-US" sz="1400" dirty="0">
                <a:latin typeface="Tahoma" charset="0"/>
              </a:rPr>
              <a:t> The Little Boat 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&lt;/h1&gt;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&lt;/center&gt;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&lt;p&gt; </a:t>
            </a:r>
            <a:r>
              <a:rPr lang="en-US" sz="1400" dirty="0">
                <a:latin typeface="Tahoma" charset="0"/>
              </a:rPr>
              <a:t>The storm tossed the little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boat like a cheap sneaker in an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old washing machine. The three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drunken fishermen were used to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such treatment, of course, but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not the tree salesman, who even as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a stowaway now felt that he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had overpaid for the voyage. 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&lt;/p&gt;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</a:t>
            </a:r>
            <a:r>
              <a:rPr lang="en-US" sz="1400" dirty="0" err="1">
                <a:solidFill>
                  <a:srgbClr val="C00000"/>
                </a:solidFill>
                <a:latin typeface="Tahoma" charset="0"/>
              </a:rPr>
              <a:t>ol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&lt;li&gt;</a:t>
            </a:r>
            <a:r>
              <a:rPr lang="en-US" sz="1400" dirty="0">
                <a:latin typeface="Tahoma" charset="0"/>
              </a:rPr>
              <a:t> Will the salesman die? 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&lt;/li&gt;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&lt;li&gt;</a:t>
            </a:r>
            <a:r>
              <a:rPr lang="en-US" sz="1400" dirty="0">
                <a:latin typeface="Tahoma" charset="0"/>
              </a:rPr>
              <a:t> What color is the boat? 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&lt;/li&gt;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&lt;li&gt;</a:t>
            </a:r>
            <a:r>
              <a:rPr lang="en-US" sz="1400" dirty="0">
                <a:latin typeface="Tahoma" charset="0"/>
              </a:rPr>
              <a:t> And what about Naomi? 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&lt;/li&gt;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</a:t>
            </a:r>
            <a:r>
              <a:rPr lang="en-US" sz="1400" dirty="0" err="1">
                <a:solidFill>
                  <a:srgbClr val="C00000"/>
                </a:solidFill>
                <a:latin typeface="Tahoma" charset="0"/>
              </a:rPr>
              <a:t>ol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&lt;/body&gt;</a:t>
            </a:r>
          </a:p>
        </p:txBody>
      </p:sp>
      <p:sp>
        <p:nvSpPr>
          <p:cNvPr id="2355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charset="0"/>
              <a:buNone/>
            </a:pPr>
            <a:endParaRPr lang="en-US" sz="240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algn="ctr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The Little Boat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40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The storm tossed the little boat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like a cheap sneaker in an old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washing machine. The three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drunken fishermen were used to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such treatment, of course, but not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the tree salesman, who even as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 stowaway now felt that he had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overpaid for the voyage.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1. Will the salesman die?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2. What color is the boat?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3. And what about Naomi?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2355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524000"/>
            <a:ext cx="830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charset="2"/>
              <a:buChar char="q"/>
            </a:pPr>
            <a:r>
              <a:rPr lang="en-US" sz="1800" dirty="0"/>
              <a:t>For fully-correct HTML, each </a:t>
            </a:r>
            <a:r>
              <a:rPr lang="en-US" sz="1800" dirty="0">
                <a:solidFill>
                  <a:srgbClr val="C00000"/>
                </a:solidFill>
              </a:rPr>
              <a:t>&lt;name&gt;</a:t>
            </a:r>
            <a:r>
              <a:rPr lang="en-US" sz="1800" dirty="0"/>
              <a:t> should pair with a matching </a:t>
            </a:r>
            <a:r>
              <a:rPr lang="en-US" sz="1800" dirty="0">
                <a:solidFill>
                  <a:srgbClr val="C00000"/>
                </a:solidFill>
              </a:rPr>
              <a:t>&lt;/name&gt;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sz="1800" dirty="0"/>
          </a:p>
        </p:txBody>
      </p:sp>
      <p:sp>
        <p:nvSpPr>
          <p:cNvPr id="2356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 Matching (Java)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7244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public </a:t>
            </a:r>
            <a:r>
              <a:rPr lang="en-US" sz="1800" dirty="0">
                <a:solidFill>
                  <a:srgbClr val="000000"/>
                </a:solidFill>
              </a:rPr>
              <a:t>static</a:t>
            </a:r>
            <a:r>
              <a:rPr lang="en-US" sz="1800" dirty="0"/>
              <a:t>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isHTMLMatched</a:t>
            </a:r>
            <a:r>
              <a:rPr lang="en-US" sz="1800" dirty="0"/>
              <a:t>(String html) </a:t>
            </a:r>
            <a:r>
              <a:rPr lang="en-US" sz="1800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Stack</a:t>
            </a:r>
            <a:r>
              <a:rPr lang="en-US" sz="1800" dirty="0"/>
              <a:t>&lt;String&gt; buffer =  new </a:t>
            </a:r>
            <a:r>
              <a:rPr lang="en-US" sz="1800" dirty="0" err="1"/>
              <a:t>LinkedStack</a:t>
            </a:r>
            <a:r>
              <a:rPr lang="en-US" sz="1800" dirty="0"/>
              <a:t>&lt;&gt;( 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j = </a:t>
            </a:r>
            <a:r>
              <a:rPr lang="en-US" sz="1800" dirty="0" err="1"/>
              <a:t>html.indexOf</a:t>
            </a:r>
            <a:r>
              <a:rPr lang="en-US" sz="1800" dirty="0"/>
              <a:t>('&lt;'); </a:t>
            </a:r>
            <a:r>
              <a:rPr lang="en-US" sz="1800" dirty="0">
                <a:solidFill>
                  <a:schemeClr val="accent6"/>
                </a:solidFill>
              </a:rPr>
              <a:t>// find first ’&lt;’ character (if any</a:t>
            </a:r>
            <a:r>
              <a:rPr lang="en-US" sz="1800" dirty="0" smtClean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while</a:t>
            </a:r>
            <a:r>
              <a:rPr lang="en-US" sz="1800" dirty="0" smtClean="0"/>
              <a:t> </a:t>
            </a:r>
            <a:r>
              <a:rPr lang="en-US" sz="1800" dirty="0"/>
              <a:t>(j != −1) </a:t>
            </a:r>
            <a:r>
              <a:rPr lang="en-US" sz="1800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k = </a:t>
            </a:r>
            <a:r>
              <a:rPr lang="en-US" sz="1800" dirty="0" err="1"/>
              <a:t>html.indexOf</a:t>
            </a:r>
            <a:r>
              <a:rPr lang="en-US" sz="1800" dirty="0"/>
              <a:t>('&gt;', j+1); </a:t>
            </a:r>
            <a:r>
              <a:rPr lang="en-US" sz="1800" dirty="0">
                <a:solidFill>
                  <a:srgbClr val="4E6549"/>
                </a:solidFill>
              </a:rPr>
              <a:t>// find next ’&gt;’ </a:t>
            </a:r>
            <a:r>
              <a:rPr lang="en-US" sz="1800" dirty="0" smtClean="0">
                <a:solidFill>
                  <a:srgbClr val="4E6549"/>
                </a:solidFill>
              </a:rPr>
              <a:t>character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if </a:t>
            </a:r>
            <a:r>
              <a:rPr lang="en-US" sz="1800" dirty="0"/>
              <a:t>(k == −1)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/>
              <a:t>      </a:t>
            </a:r>
            <a:r>
              <a:rPr lang="en-US" sz="1800" dirty="0" smtClean="0">
                <a:solidFill>
                  <a:srgbClr val="000000"/>
                </a:solidFill>
              </a:rPr>
              <a:t>return</a:t>
            </a:r>
            <a:r>
              <a:rPr lang="en-US" sz="1800" dirty="0" smtClean="0"/>
              <a:t> </a:t>
            </a:r>
            <a:r>
              <a:rPr lang="en-US" sz="1800" dirty="0"/>
              <a:t>false; </a:t>
            </a:r>
            <a:r>
              <a:rPr lang="en-US" sz="1800" dirty="0">
                <a:solidFill>
                  <a:srgbClr val="4E6549"/>
                </a:solidFill>
              </a:rPr>
              <a:t>// invalid </a:t>
            </a:r>
            <a:r>
              <a:rPr lang="en-US" sz="1800" dirty="0" smtClean="0">
                <a:solidFill>
                  <a:srgbClr val="4E6549"/>
                </a:solidFill>
              </a:rPr>
              <a:t>tag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String </a:t>
            </a:r>
            <a:r>
              <a:rPr lang="en-US" sz="1800" dirty="0"/>
              <a:t>tag = </a:t>
            </a:r>
            <a:r>
              <a:rPr lang="en-US" sz="1800" dirty="0" err="1"/>
              <a:t>html.substring</a:t>
            </a:r>
            <a:r>
              <a:rPr lang="en-US" sz="1800" dirty="0"/>
              <a:t>(j+1, k); </a:t>
            </a:r>
            <a:r>
              <a:rPr lang="en-US" sz="1800" dirty="0">
                <a:solidFill>
                  <a:srgbClr val="4E6549"/>
                </a:solidFill>
              </a:rPr>
              <a:t>// strip away &lt; </a:t>
            </a:r>
            <a:r>
              <a:rPr lang="en-US" sz="1800" dirty="0" smtClean="0">
                <a:solidFill>
                  <a:srgbClr val="4E6549"/>
                </a:solidFill>
              </a:rPr>
              <a:t>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0000"/>
                </a:solidFill>
              </a:rPr>
              <a:t>if</a:t>
            </a:r>
            <a:r>
              <a:rPr lang="en-US" sz="1800" dirty="0" smtClean="0"/>
              <a:t> </a:t>
            </a:r>
            <a:r>
              <a:rPr lang="en-US" sz="1800" dirty="0"/>
              <a:t>(!</a:t>
            </a:r>
            <a:r>
              <a:rPr lang="en-US" sz="1800" dirty="0" err="1"/>
              <a:t>tag.startsWith</a:t>
            </a:r>
            <a:r>
              <a:rPr lang="en-US" sz="1800" dirty="0"/>
              <a:t>("/")) </a:t>
            </a:r>
            <a:r>
              <a:rPr lang="en-US" sz="1800" dirty="0">
                <a:solidFill>
                  <a:schemeClr val="accent6"/>
                </a:solidFill>
              </a:rPr>
              <a:t>// this is an opening tag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buffer.push</a:t>
            </a:r>
            <a:r>
              <a:rPr lang="en-US" sz="1800" dirty="0"/>
              <a:t>(tag);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0000"/>
                </a:solidFill>
              </a:rPr>
              <a:t>else </a:t>
            </a:r>
            <a:r>
              <a:rPr lang="en-US" sz="1800" dirty="0">
                <a:solidFill>
                  <a:srgbClr val="000000"/>
                </a:solidFill>
              </a:rPr>
              <a:t>{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4E6549"/>
                </a:solidFill>
              </a:rPr>
              <a:t>// this is a closing tag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smtClean="0">
                <a:solidFill>
                  <a:srgbClr val="000000"/>
                </a:solidFill>
              </a:rPr>
              <a:t>if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buffer.isEmpty</a:t>
            </a:r>
            <a:r>
              <a:rPr lang="en-US" sz="1800" dirty="0"/>
              <a:t>( ))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smtClean="0">
                <a:solidFill>
                  <a:srgbClr val="000000"/>
                </a:solidFill>
              </a:rPr>
              <a:t>return</a:t>
            </a:r>
            <a:r>
              <a:rPr lang="en-US" sz="1800" dirty="0" smtClean="0"/>
              <a:t> </a:t>
            </a:r>
            <a:r>
              <a:rPr lang="en-US" sz="1800" dirty="0"/>
              <a:t>false; </a:t>
            </a:r>
            <a:r>
              <a:rPr lang="en-US" sz="1800" dirty="0">
                <a:solidFill>
                  <a:srgbClr val="4E6549"/>
                </a:solidFill>
              </a:rPr>
              <a:t>// no tag to match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/>
              <a:t>      </a:t>
            </a:r>
            <a:r>
              <a:rPr lang="en-US" sz="1800" dirty="0" smtClean="0">
                <a:solidFill>
                  <a:srgbClr val="000000"/>
                </a:solidFill>
              </a:rPr>
              <a:t>if</a:t>
            </a:r>
            <a:r>
              <a:rPr lang="en-US" sz="1800" dirty="0" smtClean="0"/>
              <a:t> </a:t>
            </a:r>
            <a:r>
              <a:rPr lang="en-US" sz="1800" dirty="0"/>
              <a:t>(!</a:t>
            </a:r>
            <a:r>
              <a:rPr lang="en-US" sz="1800" dirty="0" err="1"/>
              <a:t>tag.substring</a:t>
            </a:r>
            <a:r>
              <a:rPr lang="en-US" sz="1800" dirty="0"/>
              <a:t>(1).equals(</a:t>
            </a:r>
            <a:r>
              <a:rPr lang="en-US" sz="1800" dirty="0" err="1"/>
              <a:t>buffer.pop</a:t>
            </a:r>
            <a:r>
              <a:rPr lang="en-US" sz="1800" dirty="0"/>
              <a:t>( )))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smtClean="0">
                <a:solidFill>
                  <a:srgbClr val="000000"/>
                </a:solidFill>
              </a:rPr>
              <a:t>return</a:t>
            </a:r>
            <a:r>
              <a:rPr lang="en-US" sz="1800" dirty="0" smtClean="0"/>
              <a:t> </a:t>
            </a:r>
            <a:r>
              <a:rPr lang="en-US" sz="1800" dirty="0"/>
              <a:t>false; </a:t>
            </a:r>
            <a:r>
              <a:rPr lang="en-US" sz="1800" dirty="0">
                <a:solidFill>
                  <a:srgbClr val="4E6549"/>
                </a:solidFill>
              </a:rPr>
              <a:t>// mismatched tag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1800" dirty="0" smtClean="0"/>
              <a:t>    </a:t>
            </a:r>
            <a:r>
              <a:rPr lang="pl-PL" sz="1800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1800" dirty="0"/>
              <a:t> </a:t>
            </a:r>
            <a:r>
              <a:rPr lang="pl-PL" sz="1800" dirty="0" smtClean="0"/>
              <a:t>   j </a:t>
            </a:r>
            <a:r>
              <a:rPr lang="pl-PL" sz="1800" dirty="0"/>
              <a:t>= </a:t>
            </a:r>
            <a:r>
              <a:rPr lang="pl-PL" sz="1800" dirty="0" err="1"/>
              <a:t>html.indexOf</a:t>
            </a:r>
            <a:r>
              <a:rPr lang="pl-PL" sz="1800" dirty="0"/>
              <a:t>('&lt;', k+1)</a:t>
            </a:r>
            <a:r>
              <a:rPr lang="pl-PL" sz="1800" dirty="0">
                <a:solidFill>
                  <a:srgbClr val="4E6549"/>
                </a:solidFill>
              </a:rPr>
              <a:t>; // </a:t>
            </a:r>
            <a:r>
              <a:rPr lang="pl-PL" sz="1800" dirty="0" err="1">
                <a:solidFill>
                  <a:srgbClr val="4E6549"/>
                </a:solidFill>
              </a:rPr>
              <a:t>find</a:t>
            </a:r>
            <a:r>
              <a:rPr lang="pl-PL" sz="1800" dirty="0">
                <a:solidFill>
                  <a:srgbClr val="4E6549"/>
                </a:solidFill>
              </a:rPr>
              <a:t> </a:t>
            </a:r>
            <a:r>
              <a:rPr lang="pl-PL" sz="1800" dirty="0" err="1">
                <a:solidFill>
                  <a:srgbClr val="4E6549"/>
                </a:solidFill>
              </a:rPr>
              <a:t>next</a:t>
            </a:r>
            <a:r>
              <a:rPr lang="pl-PL" sz="1800" dirty="0">
                <a:solidFill>
                  <a:srgbClr val="4E6549"/>
                </a:solidFill>
              </a:rPr>
              <a:t> ’&lt;’ </a:t>
            </a:r>
            <a:r>
              <a:rPr lang="pl-PL" sz="1800" dirty="0" err="1">
                <a:solidFill>
                  <a:srgbClr val="4E6549"/>
                </a:solidFill>
              </a:rPr>
              <a:t>character</a:t>
            </a:r>
            <a:r>
              <a:rPr lang="pl-PL" sz="1800" dirty="0">
                <a:solidFill>
                  <a:srgbClr val="4E6549"/>
                </a:solidFill>
              </a:rPr>
              <a:t> (</a:t>
            </a:r>
            <a:r>
              <a:rPr lang="pl-PL" sz="1800" dirty="0" err="1">
                <a:solidFill>
                  <a:srgbClr val="4E6549"/>
                </a:solidFill>
              </a:rPr>
              <a:t>if</a:t>
            </a:r>
            <a:r>
              <a:rPr lang="pl-PL" sz="1800" dirty="0">
                <a:solidFill>
                  <a:srgbClr val="4E6549"/>
                </a:solidFill>
              </a:rPr>
              <a:t> </a:t>
            </a:r>
            <a:r>
              <a:rPr lang="pl-PL" sz="1800" dirty="0" err="1">
                <a:solidFill>
                  <a:srgbClr val="4E6549"/>
                </a:solidFill>
              </a:rPr>
              <a:t>any</a:t>
            </a:r>
            <a:r>
              <a:rPr lang="pl-PL" sz="1800" dirty="0">
                <a:solidFill>
                  <a:srgbClr val="4E6549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1800" dirty="0"/>
              <a:t> </a:t>
            </a:r>
            <a:r>
              <a:rPr lang="pl-PL" sz="1800" dirty="0" smtClean="0"/>
              <a:t>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1800" dirty="0"/>
              <a:t> </a:t>
            </a:r>
            <a:r>
              <a:rPr lang="pl-PL" sz="1800" dirty="0" smtClean="0"/>
              <a:t> </a:t>
            </a:r>
            <a:r>
              <a:rPr lang="pl-PL" sz="1800" dirty="0" smtClean="0">
                <a:solidFill>
                  <a:srgbClr val="000000"/>
                </a:solidFill>
              </a:rPr>
              <a:t>return</a:t>
            </a:r>
            <a:r>
              <a:rPr lang="pl-PL" sz="1800" dirty="0" smtClean="0"/>
              <a:t> </a:t>
            </a:r>
            <a:r>
              <a:rPr lang="pl-PL" sz="1800" dirty="0" err="1"/>
              <a:t>buffer.isEmpty</a:t>
            </a:r>
            <a:r>
              <a:rPr lang="pl-PL" sz="1800" dirty="0"/>
              <a:t>( ); </a:t>
            </a:r>
            <a:r>
              <a:rPr lang="pl-PL" sz="1800" dirty="0">
                <a:solidFill>
                  <a:srgbClr val="4E6549"/>
                </a:solidFill>
              </a:rPr>
              <a:t>// </a:t>
            </a:r>
            <a:r>
              <a:rPr lang="pl-PL" sz="1800" dirty="0" err="1">
                <a:solidFill>
                  <a:srgbClr val="4E6549"/>
                </a:solidFill>
              </a:rPr>
              <a:t>were</a:t>
            </a:r>
            <a:r>
              <a:rPr lang="pl-PL" sz="1800" dirty="0">
                <a:solidFill>
                  <a:srgbClr val="4E6549"/>
                </a:solidFill>
              </a:rPr>
              <a:t> </a:t>
            </a:r>
            <a:r>
              <a:rPr lang="pl-PL" sz="1800" dirty="0" err="1">
                <a:solidFill>
                  <a:srgbClr val="4E6549"/>
                </a:solidFill>
              </a:rPr>
              <a:t>all</a:t>
            </a:r>
            <a:r>
              <a:rPr lang="pl-PL" sz="1800" dirty="0">
                <a:solidFill>
                  <a:srgbClr val="4E6549"/>
                </a:solidFill>
              </a:rPr>
              <a:t> </a:t>
            </a:r>
            <a:r>
              <a:rPr lang="pl-PL" sz="1800" dirty="0" err="1">
                <a:solidFill>
                  <a:srgbClr val="4E6549"/>
                </a:solidFill>
              </a:rPr>
              <a:t>opening</a:t>
            </a:r>
            <a:r>
              <a:rPr lang="pl-PL" sz="1800" dirty="0">
                <a:solidFill>
                  <a:srgbClr val="4E6549"/>
                </a:solidFill>
              </a:rPr>
              <a:t> </a:t>
            </a:r>
            <a:r>
              <a:rPr lang="pl-PL" sz="1800" dirty="0" err="1">
                <a:solidFill>
                  <a:srgbClr val="4E6549"/>
                </a:solidFill>
              </a:rPr>
              <a:t>tags</a:t>
            </a:r>
            <a:r>
              <a:rPr lang="pl-PL" sz="1800" dirty="0">
                <a:solidFill>
                  <a:srgbClr val="4E6549"/>
                </a:solidFill>
              </a:rPr>
              <a:t> </a:t>
            </a:r>
            <a:r>
              <a:rPr lang="pl-PL" sz="1800" dirty="0" err="1">
                <a:solidFill>
                  <a:srgbClr val="4E6549"/>
                </a:solidFill>
              </a:rPr>
              <a:t>matched</a:t>
            </a:r>
            <a:r>
              <a:rPr lang="pl-PL" sz="1800" dirty="0" smtClean="0">
                <a:solidFill>
                  <a:srgbClr val="4E6549"/>
                </a:solidFill>
              </a:rPr>
              <a:t>?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1800" dirty="0" smtClean="0">
                <a:solidFill>
                  <a:srgbClr val="000000"/>
                </a:solidFill>
              </a:rPr>
              <a:t>}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86B1BB-FEED-9C47-A5D3-54C688D2885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C00000"/>
                </a:solidFill>
              </a:rPr>
              <a:t>© 2014 Goodrich, Tamassia, Goldwasser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3FE08E9-9CE1-C646-85D4-43F57A6D15EE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Evaluating </a:t>
            </a:r>
            <a:r>
              <a:rPr lang="en-US" dirty="0" smtClean="0">
                <a:ea typeface="+mj-ea"/>
              </a:rPr>
              <a:t>Arithmetic 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Expressions</a:t>
            </a:r>
            <a:endParaRPr lang="en-US" dirty="0">
              <a:ea typeface="+mj-ea"/>
            </a:endParaRP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685800" y="1752600"/>
            <a:ext cx="3608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14 – 3 * 2 + 7 = (14 – (3 * 2) ) + 7 </a:t>
            </a: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685800" y="2195513"/>
            <a:ext cx="79248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Operator precedence</a:t>
            </a:r>
            <a:endParaRPr lang="en-US"/>
          </a:p>
          <a:p>
            <a:r>
              <a:rPr lang="en-US"/>
              <a:t>	 * has precedence over +/–</a:t>
            </a:r>
          </a:p>
          <a:p>
            <a:endParaRPr lang="en-US"/>
          </a:p>
          <a:p>
            <a:r>
              <a:rPr lang="en-US">
                <a:solidFill>
                  <a:srgbClr val="C00000"/>
                </a:solidFill>
              </a:rPr>
              <a:t>Associativity</a:t>
            </a:r>
          </a:p>
          <a:p>
            <a:r>
              <a:rPr lang="en-US"/>
              <a:t>	operators of the same precedence group</a:t>
            </a:r>
          </a:p>
          <a:p>
            <a:r>
              <a:rPr lang="en-US"/>
              <a:t>	evaluated from left to right</a:t>
            </a:r>
          </a:p>
          <a:p>
            <a:r>
              <a:rPr lang="en-US"/>
              <a:t>	Example: (x – y) + z rather than x – (y + z)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685800" y="5048250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Idea:</a:t>
            </a:r>
            <a:r>
              <a:rPr lang="en-US" b="1"/>
              <a:t> </a:t>
            </a:r>
            <a:r>
              <a:rPr lang="en-US"/>
              <a:t>push each operator on the stack, but first pop and perform higher and </a:t>
            </a:r>
            <a:r>
              <a:rPr lang="en-US" i="1"/>
              <a:t>equal </a:t>
            </a:r>
            <a:r>
              <a:rPr lang="en-US"/>
              <a:t>precedence operations.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Algorithm for 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Evaluating Expressions</a:t>
            </a:r>
            <a:endParaRPr lang="en-US" dirty="0">
              <a:ea typeface="+mj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724400"/>
          </a:xfrm>
          <a:ln>
            <a:miter lim="800000"/>
            <a:headEnd/>
            <a:tailEnd/>
          </a:ln>
        </p:spPr>
        <p:txBody>
          <a:bodyPr numCol="2"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Two stacks: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opStk</a:t>
            </a:r>
            <a:r>
              <a:rPr lang="en-US" dirty="0" smtClean="0">
                <a:ea typeface="+mn-ea"/>
              </a:rPr>
              <a:t> holds operators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valStk</a:t>
            </a:r>
            <a:r>
              <a:rPr lang="en-US" dirty="0" smtClean="0">
                <a:ea typeface="+mn-ea"/>
              </a:rPr>
              <a:t> holds values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a typeface="+mn-ea"/>
              </a:rPr>
              <a:t>Use $ as special  “end of input” token with lowest precedence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Algorithm </a:t>
            </a:r>
            <a:r>
              <a:rPr lang="en-US" dirty="0" err="1" smtClean="0">
                <a:solidFill>
                  <a:srgbClr val="C00000"/>
                </a:solidFill>
                <a:ea typeface="+mn-ea"/>
              </a:rPr>
              <a:t>doOp</a:t>
            </a:r>
            <a:r>
              <a:rPr lang="en-US" dirty="0" smtClean="0">
                <a:solidFill>
                  <a:srgbClr val="C00000"/>
                </a:solidFill>
                <a:ea typeface="+mn-ea"/>
              </a:rPr>
              <a:t>()</a:t>
            </a:r>
            <a:r>
              <a:rPr lang="en-US" b="1" i="1" dirty="0" smtClean="0">
                <a:ea typeface="+mn-ea"/>
              </a:rPr>
              <a:t>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x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y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latin typeface="Helvetica" pitchFamily="1" charset="0"/>
              </a:rPr>
              <a:t>op</a:t>
            </a: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 opStk.pop();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latin typeface="Helvetica" pitchFamily="1" charset="0"/>
              </a:rPr>
              <a:t>valStk.push</a:t>
            </a:r>
            <a:r>
              <a:rPr lang="en-US" dirty="0" smtClean="0">
                <a:solidFill>
                  <a:srgbClr val="000000"/>
                </a:solidFill>
              </a:rPr>
              <a:t>( y </a:t>
            </a:r>
            <a:r>
              <a:rPr lang="en-US" b="1" dirty="0" smtClean="0">
                <a:solidFill>
                  <a:srgbClr val="000000"/>
                </a:solidFill>
              </a:rPr>
              <a:t>op</a:t>
            </a:r>
            <a:r>
              <a:rPr lang="en-US" dirty="0" smtClean="0">
                <a:solidFill>
                  <a:srgbClr val="000000"/>
                </a:solidFill>
              </a:rPr>
              <a:t> x 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Algorithm </a:t>
            </a:r>
            <a:r>
              <a:rPr lang="en-US" dirty="0" err="1" smtClean="0">
                <a:solidFill>
                  <a:srgbClr val="C00000"/>
                </a:solidFill>
                <a:ea typeface="+mn-ea"/>
              </a:rPr>
              <a:t>repeatOps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refOp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): 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while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(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valStk.size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 &gt; 1 </a:t>
            </a:r>
            <a:r>
              <a:rPr lang="en-US" sz="3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sym typeface="Symbol" pitchFamily="18" charset="2"/>
              </a:rPr>
              <a:t>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prec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refOp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) ≤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 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prec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opStk.top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doOp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Algorithm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ea typeface="+mn-ea"/>
              </a:rPr>
              <a:t>EvalExp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Input: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 stream of tokens representing an arithmetic expression (with numbers)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Output: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the value of the expression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endParaRPr lang="en-US" b="1" dirty="0" smtClean="0">
              <a:solidFill>
                <a:srgbClr val="000000"/>
              </a:solidFill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while 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there’s another token z</a:t>
            </a:r>
            <a:endParaRPr lang="en-US" b="1" dirty="0" smtClean="0">
              <a:solidFill>
                <a:srgbClr val="000000"/>
              </a:solidFill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	if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isNumber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(z) 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then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valStk.push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(z)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   	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else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repeatOps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(z);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opStk.push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(z)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repeatOps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Monaco" pitchFamily="49" charset="0"/>
                <a:ea typeface="+mn-ea"/>
              </a:rPr>
              <a:t>$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); 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return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valStk.top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</a:t>
            </a:r>
          </a:p>
        </p:txBody>
      </p:sp>
      <p:sp>
        <p:nvSpPr>
          <p:cNvPr id="2867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chemeClr val="tx2"/>
                </a:solidFill>
              </a:rPr>
              <a:t>© 2014 Goodrich, Tamassia, Goldwasser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E1E8003-E30B-EA4D-AC50-115A8CE1C559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8678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E846C6E-347F-BD4F-8DD3-2815DFF6F415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Abstract Data Types (ADTs)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3352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An abstract data type (ADT) is an abstraction of a data structure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An ADT specifies: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Data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Operations on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Error conditions associated with operations</a:t>
            </a:r>
          </a:p>
        </p:txBody>
      </p:sp>
      <p:sp>
        <p:nvSpPr>
          <p:cNvPr id="11270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676400"/>
            <a:ext cx="5029200" cy="4648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 ADT modeling a simple stock trading system</a:t>
            </a:r>
          </a:p>
          <a:p>
            <a:pPr lvl="1" eaLnBrk="1" hangingPunct="1"/>
            <a:r>
              <a:rPr lang="en-US">
                <a:latin typeface="Tahoma" charset="0"/>
              </a:rPr>
              <a:t>The data stored are buy/sell orders</a:t>
            </a:r>
          </a:p>
          <a:p>
            <a:pPr lvl="1" eaLnBrk="1" hangingPunct="1"/>
            <a:r>
              <a:rPr lang="en-US">
                <a:latin typeface="Tahoma" charset="0"/>
              </a:rPr>
              <a:t>The operations supported are</a:t>
            </a:r>
          </a:p>
          <a:p>
            <a:pPr lvl="2" eaLnBrk="1" hangingPunct="1"/>
            <a:r>
              <a:rPr lang="en-US">
                <a:latin typeface="Tahoma" charset="0"/>
              </a:rPr>
              <a:t>order </a:t>
            </a:r>
            <a:r>
              <a:rPr lang="en-US">
                <a:solidFill>
                  <a:schemeClr val="tx2"/>
                </a:solidFill>
                <a:latin typeface="Tahoma" charset="0"/>
              </a:rPr>
              <a:t>buy</a:t>
            </a:r>
            <a:r>
              <a:rPr lang="en-US">
                <a:latin typeface="Tahoma" charset="0"/>
              </a:rPr>
              <a:t>(stock, shares, price)</a:t>
            </a:r>
          </a:p>
          <a:p>
            <a:pPr lvl="2" eaLnBrk="1" hangingPunct="1"/>
            <a:r>
              <a:rPr lang="en-US">
                <a:latin typeface="Tahoma" charset="0"/>
              </a:rPr>
              <a:t>order </a:t>
            </a:r>
            <a:r>
              <a:rPr lang="en-US">
                <a:solidFill>
                  <a:schemeClr val="tx2"/>
                </a:solidFill>
                <a:latin typeface="Tahoma" charset="0"/>
              </a:rPr>
              <a:t>sell</a:t>
            </a:r>
            <a:r>
              <a:rPr lang="en-US">
                <a:latin typeface="Tahoma" charset="0"/>
              </a:rPr>
              <a:t>(stock, shares, price)</a:t>
            </a:r>
          </a:p>
          <a:p>
            <a:pPr lvl="2" eaLnBrk="1" hangingPunct="1"/>
            <a:r>
              <a:rPr lang="en-US">
                <a:latin typeface="Tahoma" charset="0"/>
              </a:rPr>
              <a:t>void </a:t>
            </a:r>
            <a:r>
              <a:rPr lang="en-US">
                <a:solidFill>
                  <a:schemeClr val="tx2"/>
                </a:solidFill>
                <a:latin typeface="Tahoma" charset="0"/>
              </a:rPr>
              <a:t>cancel</a:t>
            </a:r>
            <a:r>
              <a:rPr lang="en-US">
                <a:latin typeface="Tahoma" charset="0"/>
              </a:rPr>
              <a:t>(order)</a:t>
            </a:r>
          </a:p>
          <a:p>
            <a:pPr lvl="1" eaLnBrk="1" hangingPunct="1"/>
            <a:r>
              <a:rPr lang="en-US">
                <a:latin typeface="Tahoma" charset="0"/>
              </a:rPr>
              <a:t>Error conditions:</a:t>
            </a:r>
          </a:p>
          <a:p>
            <a:pPr lvl="2" eaLnBrk="1" hangingPunct="1"/>
            <a:r>
              <a:rPr lang="en-US">
                <a:latin typeface="Tahoma" charset="0"/>
              </a:rPr>
              <a:t>Buy/sell a nonexistent stock</a:t>
            </a:r>
          </a:p>
          <a:p>
            <a:pPr lvl="2" eaLnBrk="1" hangingPunct="1"/>
            <a:r>
              <a:rPr lang="en-US">
                <a:latin typeface="Tahoma" charset="0"/>
              </a:rPr>
              <a:t>Cancel a nonexistent order</a:t>
            </a:r>
          </a:p>
        </p:txBody>
      </p:sp>
      <p:sp>
        <p:nvSpPr>
          <p:cNvPr id="112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C00000"/>
                </a:solidFill>
              </a:rPr>
              <a:t>© 2014 Goodrich, Tamassia, Goldwasser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ED32DEF-8EF3-2444-B2F7-0F3314790825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Algorithm on an 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Example Expression</a:t>
            </a:r>
            <a:endParaRPr lang="en-US" dirty="0">
              <a:ea typeface="+mj-ea"/>
            </a:endParaRP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246188" y="1524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14  ≤ 4  –  3  *  2  +  7 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6019800" y="1371600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636588" y="1905000"/>
            <a:ext cx="1905000" cy="1219200"/>
            <a:chOff x="533400" y="1905000"/>
            <a:chExt cx="1905000" cy="1219200"/>
          </a:xfrm>
        </p:grpSpPr>
        <p:sp>
          <p:nvSpPr>
            <p:cNvPr id="29790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91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92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3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94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95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96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97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36588" y="1905000"/>
            <a:ext cx="2590800" cy="2590800"/>
            <a:chOff x="533400" y="1905000"/>
            <a:chExt cx="2590800" cy="2590800"/>
          </a:xfrm>
        </p:grpSpPr>
        <p:sp>
          <p:nvSpPr>
            <p:cNvPr id="29780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81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82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83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84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5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86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87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88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89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36588" y="1981200"/>
            <a:ext cx="2895600" cy="4114800"/>
            <a:chOff x="533400" y="1981200"/>
            <a:chExt cx="2895600" cy="4114800"/>
          </a:xfrm>
        </p:grpSpPr>
        <p:sp>
          <p:nvSpPr>
            <p:cNvPr id="29769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70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71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72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73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74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76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77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78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79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36788" y="1905000"/>
            <a:ext cx="1676400" cy="4267200"/>
            <a:chOff x="2133600" y="1905000"/>
            <a:chExt cx="1676400" cy="4267200"/>
          </a:xfrm>
        </p:grpSpPr>
        <p:sp>
          <p:nvSpPr>
            <p:cNvPr id="29757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9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60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61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62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63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64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65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66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67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68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3455988" y="1981200"/>
            <a:ext cx="1143000" cy="4191000"/>
            <a:chOff x="3352800" y="1981200"/>
            <a:chExt cx="1143000" cy="4191000"/>
          </a:xfrm>
        </p:grpSpPr>
        <p:sp>
          <p:nvSpPr>
            <p:cNvPr id="29747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8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9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0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6</a:t>
              </a:r>
            </a:p>
          </p:txBody>
        </p:sp>
        <p:sp>
          <p:nvSpPr>
            <p:cNvPr id="29751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52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53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54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55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56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217988" y="1905000"/>
            <a:ext cx="1600200" cy="4267200"/>
            <a:chOff x="4114800" y="1905000"/>
            <a:chExt cx="1600200" cy="4267200"/>
          </a:xfrm>
        </p:grpSpPr>
        <p:sp>
          <p:nvSpPr>
            <p:cNvPr id="29739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0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1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42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3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44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45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46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4446588" y="1981200"/>
            <a:ext cx="1905000" cy="3048000"/>
            <a:chOff x="4343400" y="1981200"/>
            <a:chExt cx="1905000" cy="3048000"/>
          </a:xfrm>
        </p:grpSpPr>
        <p:sp>
          <p:nvSpPr>
            <p:cNvPr id="29729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0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1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32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7</a:t>
              </a:r>
            </a:p>
          </p:txBody>
        </p:sp>
        <p:sp>
          <p:nvSpPr>
            <p:cNvPr id="29733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4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35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36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37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38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4827588" y="1981200"/>
            <a:ext cx="4191000" cy="2514600"/>
            <a:chOff x="4724400" y="1981200"/>
            <a:chExt cx="4191000" cy="2514600"/>
          </a:xfrm>
        </p:grpSpPr>
        <p:sp>
          <p:nvSpPr>
            <p:cNvPr id="29723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4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5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26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7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9728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4751388" y="2057400"/>
            <a:ext cx="2971800" cy="2971800"/>
            <a:chOff x="4648200" y="2057400"/>
            <a:chExt cx="2971800" cy="2971800"/>
          </a:xfrm>
        </p:grpSpPr>
        <p:grpSp>
          <p:nvGrpSpPr>
            <p:cNvPr id="29714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9716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17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18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$</a:t>
                </a:r>
              </a:p>
            </p:txBody>
          </p:sp>
          <p:sp>
            <p:nvSpPr>
              <p:cNvPr id="29719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20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≤</a:t>
                </a:r>
              </a:p>
            </p:txBody>
          </p:sp>
          <p:sp>
            <p:nvSpPr>
              <p:cNvPr id="29721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14</a:t>
                </a:r>
              </a:p>
            </p:txBody>
          </p:sp>
          <p:sp>
            <p:nvSpPr>
              <p:cNvPr id="29722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5</a:t>
                </a:r>
              </a:p>
            </p:txBody>
          </p:sp>
        </p:grpSp>
        <p:sp>
          <p:nvSpPr>
            <p:cNvPr id="29715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79749C-2B60-BF40-B431-97BD2C71D761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Spans (not in book)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572000" cy="4648200"/>
          </a:xfrm>
        </p:spPr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sz="2400">
                <a:latin typeface="Tahoma" charset="0"/>
              </a:rPr>
              <a:t>Using a stack as an auxiliary data structure in an algorithm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>
                <a:latin typeface="Tahoma" charset="0"/>
              </a:rPr>
              <a:t>Given an an array 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ahoma" charset="0"/>
              </a:rPr>
              <a:t>, the 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span</a:t>
            </a:r>
            <a:r>
              <a:rPr lang="en-US" sz="2400">
                <a:latin typeface="Tahoma" charset="0"/>
              </a:rPr>
              <a:t> </a:t>
            </a:r>
            <a:r>
              <a:rPr lang="en-US" sz="2400" b="1" i="1">
                <a:latin typeface="Times New Roman" charset="0"/>
                <a:sym typeface="Symbol" charset="0"/>
              </a:rPr>
              <a:t>S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i</a:t>
            </a:r>
            <a:r>
              <a:rPr lang="en-US" sz="2400">
                <a:latin typeface="Times New Roman" charset="0"/>
                <a:sym typeface="Symbol" charset="0"/>
              </a:rPr>
              <a:t>]</a:t>
            </a:r>
            <a:r>
              <a:rPr lang="en-US" sz="2400">
                <a:latin typeface="Tahoma" charset="0"/>
              </a:rPr>
              <a:t> of </a:t>
            </a:r>
            <a:r>
              <a:rPr lang="en-US" sz="2400" b="1" i="1">
                <a:latin typeface="Times New Roman" charset="0"/>
                <a:sym typeface="Symbol" charset="0"/>
              </a:rPr>
              <a:t>X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i</a:t>
            </a:r>
            <a:r>
              <a:rPr lang="en-US" sz="2400">
                <a:latin typeface="Times New Roman" charset="0"/>
                <a:sym typeface="Symbol" charset="0"/>
              </a:rPr>
              <a:t>]</a:t>
            </a:r>
            <a:r>
              <a:rPr lang="en-US" sz="2400">
                <a:latin typeface="Tahoma" charset="0"/>
              </a:rPr>
              <a:t> is the maximum number of consecutive elements </a:t>
            </a:r>
            <a:r>
              <a:rPr lang="en-US" sz="2400" b="1" i="1">
                <a:latin typeface="Times New Roman" charset="0"/>
                <a:sym typeface="Symbol" charset="0"/>
              </a:rPr>
              <a:t>X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j</a:t>
            </a:r>
            <a:r>
              <a:rPr lang="en-US" sz="2400">
                <a:latin typeface="Times New Roman" charset="0"/>
                <a:sym typeface="Symbol" charset="0"/>
              </a:rPr>
              <a:t>] </a:t>
            </a:r>
            <a:r>
              <a:rPr lang="en-US" sz="2400">
                <a:latin typeface="Tahoma" charset="0"/>
              </a:rPr>
              <a:t>immediately preceding </a:t>
            </a:r>
            <a:r>
              <a:rPr lang="en-US" sz="2400" b="1" i="1">
                <a:latin typeface="Times New Roman" charset="0"/>
                <a:sym typeface="Symbol" charset="0"/>
              </a:rPr>
              <a:t>X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i</a:t>
            </a:r>
            <a:r>
              <a:rPr lang="en-US" sz="2400">
                <a:latin typeface="Times New Roman" charset="0"/>
                <a:sym typeface="Symbol" charset="0"/>
              </a:rPr>
              <a:t>] </a:t>
            </a:r>
            <a:r>
              <a:rPr lang="en-US" sz="2400">
                <a:latin typeface="Tahoma" charset="0"/>
              </a:rPr>
              <a:t>and such that </a:t>
            </a:r>
            <a:r>
              <a:rPr lang="en-US" sz="2400" b="1" i="1">
                <a:latin typeface="Times New Roman" charset="0"/>
                <a:sym typeface="Symbol" charset="0"/>
              </a:rPr>
              <a:t>X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j</a:t>
            </a:r>
            <a:r>
              <a:rPr lang="en-US" sz="2400">
                <a:latin typeface="Times New Roman" charset="0"/>
                <a:sym typeface="Symbol" charset="0"/>
              </a:rPr>
              <a:t>] </a:t>
            </a:r>
            <a:r>
              <a:rPr lang="en-US" sz="2400">
                <a:latin typeface="Symbol" charset="0"/>
                <a:sym typeface="Symbol" charset="0"/>
              </a:rPr>
              <a:t></a:t>
            </a:r>
            <a:r>
              <a:rPr lang="en-US" sz="2400" b="1" i="1">
                <a:latin typeface="Times New Roman" charset="0"/>
                <a:sym typeface="Symbol" charset="0"/>
              </a:rPr>
              <a:t> X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i</a:t>
            </a:r>
            <a:r>
              <a:rPr lang="en-US" sz="2400">
                <a:latin typeface="Times New Roman" charset="0"/>
                <a:sym typeface="Symbol" charset="0"/>
              </a:rPr>
              <a:t>]</a:t>
            </a:r>
            <a:r>
              <a:rPr lang="en-US" sz="2400">
                <a:latin typeface="Tahoma" charset="0"/>
              </a:rPr>
              <a:t> 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>
                <a:latin typeface="Tahoma" charset="0"/>
              </a:rPr>
              <a:t>Spans have applications to financial analysis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E.g., stock at 52-week high</a:t>
            </a:r>
            <a:endParaRPr lang="en-US" sz="2400">
              <a:latin typeface="Tahoma" charset="0"/>
            </a:endParaRPr>
          </a:p>
        </p:txBody>
      </p:sp>
      <p:graphicFrame>
        <p:nvGraphicFramePr>
          <p:cNvPr id="44061" name="Group 29"/>
          <p:cNvGraphicFramePr>
            <a:graphicFrameLocks noGrp="1"/>
          </p:cNvGraphicFramePr>
          <p:nvPr/>
        </p:nvGraphicFramePr>
        <p:xfrm>
          <a:off x="5937250" y="5334000"/>
          <a:ext cx="2520950" cy="914400"/>
        </p:xfrm>
        <a:graphic>
          <a:graphicData uri="http://schemas.openxmlformats.org/drawingml/2006/table">
            <a:tbl>
              <a:tblPr/>
              <a:tblGrid>
                <a:gridCol w="506413"/>
                <a:gridCol w="501650"/>
                <a:gridCol w="504825"/>
                <a:gridCol w="501650"/>
                <a:gridCol w="506412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5" name="Text Box 30"/>
          <p:cNvSpPr txBox="1">
            <a:spLocks noChangeArrowheads="1"/>
          </p:cNvSpPr>
          <p:nvPr/>
        </p:nvSpPr>
        <p:spPr bwMode="auto">
          <a:xfrm>
            <a:off x="5397500" y="5334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tx2"/>
                </a:solidFill>
                <a:latin typeface="Times New Roman" charset="0"/>
              </a:rPr>
              <a:t>X</a:t>
            </a:r>
          </a:p>
        </p:txBody>
      </p:sp>
      <p:sp>
        <p:nvSpPr>
          <p:cNvPr id="2076" name="Text Box 31"/>
          <p:cNvSpPr txBox="1">
            <a:spLocks noChangeArrowheads="1"/>
          </p:cNvSpPr>
          <p:nvPr/>
        </p:nvSpPr>
        <p:spPr bwMode="auto">
          <a:xfrm>
            <a:off x="5403850" y="5791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</a:p>
        </p:txBody>
      </p:sp>
      <p:graphicFrame>
        <p:nvGraphicFramePr>
          <p:cNvPr id="2050" name="Object 32"/>
          <p:cNvGraphicFramePr>
            <a:graphicFrameLocks noChangeAspect="1"/>
          </p:cNvGraphicFramePr>
          <p:nvPr/>
        </p:nvGraphicFramePr>
        <p:xfrm>
          <a:off x="5130800" y="12192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Chart" r:id="rId3" imgW="3696081" imgH="4067658" progId="MSGraph.Chart.8">
                  <p:embed followColorScheme="full"/>
                </p:oleObj>
              </mc:Choice>
              <mc:Fallback>
                <p:oleObj name="Chart" r:id="rId3" imgW="3696081" imgH="4067658" progId="MSGraph.Chart.8">
                  <p:embed followColorScheme="full"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12192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7" name="Line 43"/>
          <p:cNvSpPr>
            <a:spLocks noChangeShapeType="1"/>
          </p:cNvSpPr>
          <p:nvPr/>
        </p:nvSpPr>
        <p:spPr bwMode="auto">
          <a:xfrm>
            <a:off x="8140700" y="3505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78" name="Line 44"/>
          <p:cNvSpPr>
            <a:spLocks noChangeShapeType="1"/>
          </p:cNvSpPr>
          <p:nvPr/>
        </p:nvSpPr>
        <p:spPr bwMode="auto">
          <a:xfrm>
            <a:off x="6324600" y="30988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79" name="Line 45"/>
          <p:cNvSpPr>
            <a:spLocks noChangeShapeType="1"/>
          </p:cNvSpPr>
          <p:nvPr/>
        </p:nvSpPr>
        <p:spPr bwMode="auto">
          <a:xfrm>
            <a:off x="5740400" y="19050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0" name="Line 46"/>
          <p:cNvSpPr>
            <a:spLocks noChangeShapeType="1"/>
          </p:cNvSpPr>
          <p:nvPr/>
        </p:nvSpPr>
        <p:spPr bwMode="auto">
          <a:xfrm>
            <a:off x="6324600" y="26670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1" name="Line 47"/>
          <p:cNvSpPr>
            <a:spLocks noChangeShapeType="1"/>
          </p:cNvSpPr>
          <p:nvPr/>
        </p:nvSpPr>
        <p:spPr bwMode="auto">
          <a:xfrm>
            <a:off x="6324600" y="2209800"/>
            <a:ext cx="167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2" name="Date Placeholder 1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8B8DB3-FB5A-6F41-9CE1-234B5862B1F7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en-US">
                <a:latin typeface="Tahoma" charset="0"/>
              </a:rPr>
              <a:t>Quadratic Algorithm</a:t>
            </a:r>
          </a:p>
        </p:txBody>
      </p:sp>
      <p:sp>
        <p:nvSpPr>
          <p:cNvPr id="3072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76400"/>
            <a:ext cx="77724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spans1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X, n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 b="1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array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integers</a:t>
            </a: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 b="1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array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spans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	    	</a:t>
            </a:r>
            <a:r>
              <a:rPr lang="en-US" sz="2000" b="1">
                <a:sym typeface="Symbol" charset="0"/>
              </a:rPr>
              <a:t>#</a:t>
            </a:r>
            <a:endParaRPr lang="en-US" b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new array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integers	  	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endParaRPr lang="en-US" b="1" i="1">
              <a:solidFill>
                <a:schemeClr val="accent2"/>
              </a:solidFill>
              <a:latin typeface="Times New Roman" charset="0"/>
            </a:endParaRP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>
                <a:latin typeface="Times New Roman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to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Symbol" charset="0"/>
                <a:sym typeface="Symbol" charset="0"/>
              </a:rPr>
              <a:t>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do			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 b="1" i="1">
                <a:latin typeface="Times New Roman" charset="0"/>
                <a:sym typeface="Symbol" charset="0"/>
              </a:rPr>
              <a:t>		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		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endParaRPr lang="en-US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>
                <a:latin typeface="Times New Roman" charset="0"/>
              </a:rPr>
              <a:t>		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 </a:t>
            </a:r>
            <a:r>
              <a:rPr lang="en-US">
                <a:latin typeface="Symbol" charset="0"/>
                <a:sym typeface="Symbol" charset="0"/>
              </a:rPr>
              <a:t>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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 </a:t>
            </a:r>
            <a:r>
              <a:rPr lang="en-US">
                <a:solidFill>
                  <a:schemeClr val="accent2"/>
                </a:solidFill>
                <a:latin typeface="Symbol" charset="0"/>
                <a:sym typeface="Symbol" charset="0"/>
              </a:rPr>
              <a:t>-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latin typeface="Symbol" charset="0"/>
                <a:sym typeface="Symbol" charset="0"/>
              </a:rPr>
              <a:t>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 	</a:t>
            </a:r>
            <a:r>
              <a:rPr lang="en-US">
                <a:latin typeface="Times New Roman" charset="0"/>
                <a:sym typeface="Symbol" charset="0"/>
              </a:rPr>
              <a:t>1 </a:t>
            </a:r>
            <a:r>
              <a:rPr lang="en-US">
                <a:latin typeface="Symbol" charset="0"/>
                <a:sym typeface="Symbol" charset="0"/>
              </a:rPr>
              <a:t>+ </a:t>
            </a:r>
            <a:r>
              <a:rPr lang="en-US">
                <a:latin typeface="Times New Roman" charset="0"/>
                <a:sym typeface="Symbol" charset="0"/>
              </a:rPr>
              <a:t>2 </a:t>
            </a:r>
            <a:r>
              <a:rPr lang="en-US">
                <a:latin typeface="Symbol" charset="0"/>
                <a:sym typeface="Symbol" charset="0"/>
              </a:rPr>
              <a:t>+ </a:t>
            </a:r>
            <a:r>
              <a:rPr lang="en-US">
                <a:latin typeface="Times New Roman" charset="0"/>
                <a:sym typeface="Symbol" charset="0"/>
              </a:rPr>
              <a:t>…</a:t>
            </a:r>
            <a:r>
              <a:rPr lang="en-US">
                <a:latin typeface="Symbol" charset="0"/>
                <a:sym typeface="Symbol" charset="0"/>
              </a:rPr>
              <a:t>+</a:t>
            </a:r>
            <a:r>
              <a:rPr lang="en-US">
                <a:latin typeface="Times New Roman" charset="0"/>
                <a:sym typeface="Symbol" charset="0"/>
              </a:rPr>
              <a:t> (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>
                <a:latin typeface="Symbol" charset="0"/>
                <a:sym typeface="Symbol" charset="0"/>
              </a:rPr>
              <a:t></a:t>
            </a:r>
            <a:r>
              <a:rPr lang="en-US">
                <a:latin typeface="Times New Roman" charset="0"/>
                <a:sym typeface="Symbol" charset="0"/>
              </a:rPr>
              <a:t> 1)</a:t>
            </a: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>
                <a:latin typeface="Times New Roman" charset="0"/>
                <a:sym typeface="Symbol" charset="0"/>
              </a:rPr>
              <a:t>			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</a:t>
            </a:r>
            <a:r>
              <a:rPr lang="en-US">
                <a:latin typeface="Times New Roman" charset="0"/>
                <a:sym typeface="Symbol" charset="0"/>
              </a:rPr>
              <a:t>1 </a:t>
            </a:r>
            <a:r>
              <a:rPr lang="en-US">
                <a:latin typeface="Symbol" charset="0"/>
                <a:sym typeface="Symbol" charset="0"/>
              </a:rPr>
              <a:t>+ </a:t>
            </a:r>
            <a:r>
              <a:rPr lang="en-US">
                <a:latin typeface="Times New Roman" charset="0"/>
                <a:sym typeface="Symbol" charset="0"/>
              </a:rPr>
              <a:t>2 </a:t>
            </a:r>
            <a:r>
              <a:rPr lang="en-US">
                <a:latin typeface="Symbol" charset="0"/>
                <a:sym typeface="Symbol" charset="0"/>
              </a:rPr>
              <a:t>+ </a:t>
            </a:r>
            <a:r>
              <a:rPr lang="en-US">
                <a:latin typeface="Times New Roman" charset="0"/>
                <a:sym typeface="Symbol" charset="0"/>
              </a:rPr>
              <a:t>…</a:t>
            </a:r>
            <a:r>
              <a:rPr lang="en-US">
                <a:latin typeface="Symbol" charset="0"/>
                <a:sym typeface="Symbol" charset="0"/>
              </a:rPr>
              <a:t>+</a:t>
            </a:r>
            <a:r>
              <a:rPr lang="en-US">
                <a:latin typeface="Times New Roman" charset="0"/>
                <a:sym typeface="Symbol" charset="0"/>
              </a:rPr>
              <a:t> (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>
                <a:latin typeface="Symbol" charset="0"/>
                <a:sym typeface="Symbol" charset="0"/>
              </a:rPr>
              <a:t></a:t>
            </a:r>
            <a:r>
              <a:rPr lang="en-US">
                <a:latin typeface="Times New Roman" charset="0"/>
                <a:sym typeface="Symbol" charset="0"/>
              </a:rPr>
              <a:t> 1)</a:t>
            </a: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>
                <a:latin typeface="Times New Roman" charset="0"/>
                <a:sym typeface="Symbol" charset="0"/>
              </a:rPr>
              <a:t>		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	    		 	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endParaRPr lang="en-US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	return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 			      		</a:t>
            </a:r>
            <a:r>
              <a:rPr lang="en-US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30726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Algorithm </a:t>
            </a:r>
            <a:r>
              <a:rPr lang="en-US" b="1" i="1">
                <a:latin typeface="Times New Roman" charset="0"/>
                <a:sym typeface="Symbol" charset="0"/>
              </a:rPr>
              <a:t>spans1 </a:t>
            </a:r>
            <a:r>
              <a:rPr lang="en-US"/>
              <a:t>runs in </a:t>
            </a:r>
            <a:r>
              <a:rPr lang="en-US" b="1" i="1">
                <a:latin typeface="Times New Roman" charset="0"/>
                <a:sym typeface="Symbol" charset="0"/>
              </a:rPr>
              <a:t>O</a:t>
            </a:r>
            <a:r>
              <a:rPr lang="en-US">
                <a:latin typeface="Times New Roman" charset="0"/>
                <a:sym typeface="Symbol" charset="0"/>
              </a:rPr>
              <a:t>(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r>
              <a:rPr lang="en-US" baseline="30000">
                <a:latin typeface="Times New Roman" charset="0"/>
                <a:sym typeface="Symbol" charset="0"/>
              </a:rPr>
              <a:t>2</a:t>
            </a:r>
            <a:r>
              <a:rPr lang="en-US">
                <a:latin typeface="Times New Roman" charset="0"/>
                <a:sym typeface="Symbol" charset="0"/>
              </a:rPr>
              <a:t>) </a:t>
            </a:r>
            <a:r>
              <a:rPr lang="en-US"/>
              <a:t>time </a:t>
            </a:r>
          </a:p>
        </p:txBody>
      </p:sp>
      <p:sp>
        <p:nvSpPr>
          <p:cNvPr id="3072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E4AC86-1C4A-3046-9F85-93081752F536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Spans with a Stack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4038600" cy="4572000"/>
          </a:xfrm>
        </p:spPr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sz="2400">
                <a:latin typeface="Tahoma" charset="0"/>
              </a:rPr>
              <a:t>We keep in a stack the indices of the elements visible when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sz="2400">
                <a:latin typeface="Tahoma" charset="0"/>
              </a:rPr>
              <a:t>looking back</a:t>
            </a:r>
            <a:r>
              <a:rPr lang="ja-JP" altLang="en-US" sz="2400">
                <a:latin typeface="Tahoma" charset="0"/>
              </a:rPr>
              <a:t>”</a:t>
            </a:r>
            <a:endParaRPr lang="en-US" sz="2400">
              <a:latin typeface="Tahoma" charset="0"/>
            </a:endParaRPr>
          </a:p>
          <a:p>
            <a:pPr eaLnBrk="1" hangingPunct="1">
              <a:buFont typeface="Wingdings" charset="0"/>
              <a:buChar char="q"/>
            </a:pPr>
            <a:r>
              <a:rPr lang="en-US" sz="2400">
                <a:latin typeface="Tahoma" charset="0"/>
              </a:rPr>
              <a:t>We scan the array from left to right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Let </a:t>
            </a:r>
            <a:r>
              <a:rPr lang="en-US" sz="2000" b="1" i="1">
                <a:latin typeface="Times New Roman" charset="0"/>
              </a:rPr>
              <a:t>i </a:t>
            </a:r>
            <a:r>
              <a:rPr lang="en-US" sz="2000">
                <a:latin typeface="Tahoma" charset="0"/>
              </a:rPr>
              <a:t>be the current index</a:t>
            </a:r>
            <a:endParaRPr lang="en-US" sz="2000" b="1" i="1">
              <a:latin typeface="Times New Roman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We pop indices from the stack until we find index </a:t>
            </a:r>
            <a:r>
              <a:rPr lang="en-US" sz="2000" b="1" i="1">
                <a:latin typeface="Times New Roman" charset="0"/>
                <a:sym typeface="Symbol" charset="0"/>
              </a:rPr>
              <a:t>j</a:t>
            </a:r>
            <a:r>
              <a:rPr lang="en-US" sz="2000">
                <a:latin typeface="Tahoma" charset="0"/>
              </a:rPr>
              <a:t> such that </a:t>
            </a:r>
            <a:r>
              <a:rPr lang="en-US" sz="2000" b="1" i="1">
                <a:latin typeface="Times New Roman" charset="0"/>
                <a:sym typeface="Symbol" charset="0"/>
              </a:rPr>
              <a:t>X</a:t>
            </a:r>
            <a:r>
              <a:rPr lang="en-US" sz="2000">
                <a:latin typeface="Times New Roman" charset="0"/>
                <a:sym typeface="Symbol" charset="0"/>
              </a:rPr>
              <a:t>[</a:t>
            </a:r>
            <a:r>
              <a:rPr lang="en-US" sz="2000" b="1" i="1">
                <a:latin typeface="Times New Roman" charset="0"/>
                <a:sym typeface="Symbol" charset="0"/>
              </a:rPr>
              <a:t>i</a:t>
            </a:r>
            <a:r>
              <a:rPr lang="en-US" sz="2000">
                <a:latin typeface="Times New Roman" charset="0"/>
                <a:sym typeface="Symbol" charset="0"/>
              </a:rPr>
              <a:t>]</a:t>
            </a:r>
            <a:r>
              <a:rPr lang="en-US" sz="2000">
                <a:latin typeface="Tahoma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</a:t>
            </a:r>
            <a:r>
              <a:rPr lang="en-US" sz="2000" b="1" i="1">
                <a:latin typeface="Times New Roman" charset="0"/>
                <a:sym typeface="Symbol" charset="0"/>
              </a:rPr>
              <a:t> X</a:t>
            </a:r>
            <a:r>
              <a:rPr lang="en-US" sz="2000">
                <a:latin typeface="Times New Roman" charset="0"/>
                <a:sym typeface="Symbol" charset="0"/>
              </a:rPr>
              <a:t>[</a:t>
            </a:r>
            <a:r>
              <a:rPr lang="en-US" sz="2000" b="1" i="1">
                <a:latin typeface="Times New Roman" charset="0"/>
                <a:sym typeface="Symbol" charset="0"/>
              </a:rPr>
              <a:t>j</a:t>
            </a:r>
            <a:r>
              <a:rPr lang="en-US" sz="2000">
                <a:latin typeface="Times New Roman" charset="0"/>
                <a:sym typeface="Symbol" charset="0"/>
              </a:rPr>
              <a:t>]</a:t>
            </a:r>
          </a:p>
          <a:p>
            <a:pPr lvl="1" eaLnBrk="1" hangingPunct="1"/>
            <a:r>
              <a:rPr lang="en-US" sz="2000">
                <a:latin typeface="Tahoma" charset="0"/>
              </a:rPr>
              <a:t>We set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 </a:t>
            </a:r>
            <a:r>
              <a:rPr lang="en-US" sz="200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j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We push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>
                <a:latin typeface="Tahoma" charset="0"/>
              </a:rPr>
              <a:t> onto the stack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953000" y="16764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Chart" r:id="rId3" imgW="3696081" imgH="4067658" progId="MSGraph.Chart.8">
                  <p:embed followColorScheme="full"/>
                </p:oleObj>
              </mc:Choice>
              <mc:Fallback>
                <p:oleObj name="Chart" r:id="rId3" imgW="3696081" imgH="4067658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4C9A41-3020-1244-B6EE-A6DA31CAB4B4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Linear Time </a:t>
            </a:r>
            <a:r>
              <a:rPr lang="en-US" dirty="0">
                <a:latin typeface="Tahoma" charset="0"/>
              </a:rPr>
              <a:t>Algorithm</a:t>
            </a:r>
          </a:p>
        </p:txBody>
      </p:sp>
      <p:sp>
        <p:nvSpPr>
          <p:cNvPr id="3174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114800" y="1676400"/>
            <a:ext cx="45720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 i="1">
                <a:solidFill>
                  <a:schemeClr val="tx2"/>
                </a:solidFill>
                <a:latin typeface="Times New Roman" charset="0"/>
              </a:rPr>
              <a:t>spans2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200" b="1" i="1">
                <a:solidFill>
                  <a:schemeClr val="tx2"/>
                </a:solidFill>
                <a:latin typeface="Times New Roman" charset="0"/>
              </a:rPr>
              <a:t>X, n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					</a:t>
            </a:r>
            <a:r>
              <a:rPr lang="en-US" sz="2200">
                <a:sym typeface="Symbol" charset="0"/>
              </a:rPr>
              <a:t>#</a:t>
            </a:r>
            <a:endParaRPr lang="en-US" sz="22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new array of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 integers	  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 i="1">
                <a:latin typeface="Times New Roman" charset="0"/>
                <a:sym typeface="Symbol" charset="0"/>
              </a:rPr>
              <a:t>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new empty stack				 	</a:t>
            </a:r>
            <a:r>
              <a:rPr lang="en-US" sz="2200">
                <a:latin typeface="Times New Roman" charset="0"/>
                <a:sym typeface="Symbol" charset="0"/>
              </a:rPr>
              <a:t>1</a:t>
            </a:r>
            <a:endParaRPr lang="en-US" sz="2200" b="1" i="1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defTabSz="228600"/>
            <a:r>
              <a:rPr lang="en-US" sz="2200">
                <a:latin typeface="Times New Roman" charset="0"/>
              </a:rPr>
              <a:t>		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20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to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Symbol" charset="0"/>
                <a:sym typeface="Symbol" charset="0"/>
              </a:rPr>
              <a:t>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do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			while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latin typeface="Times New Roman" charset="0"/>
              </a:rPr>
              <a:t>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 </a:t>
            </a:r>
          </a:p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A.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Symbol" charset="0"/>
                <a:sym typeface="Symbol" charset="0"/>
              </a:rPr>
              <a:t>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do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 i="1">
                <a:latin typeface="Times New Roman" charset="0"/>
                <a:sym typeface="Symbol" charset="0"/>
              </a:rPr>
              <a:t>	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A.pop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()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		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>
                <a:latin typeface="Times New Roman" charset="0"/>
              </a:rPr>
              <a:t>			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latin typeface="Times New Roman" charset="0"/>
              </a:rPr>
              <a:t>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then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 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>
                <a:latin typeface="Times New Roman" charset="0"/>
                <a:sym typeface="Symbol" charset="0"/>
              </a:rPr>
              <a:t>	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 </a:t>
            </a:r>
            <a:r>
              <a:rPr lang="en-US" sz="220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1			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/>
          </a:p>
          <a:p>
            <a:pPr marL="342900" indent="-342900" defTabSz="228600"/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sz="2200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defTabSz="228600"/>
            <a:r>
              <a:rPr lang="en-US" sz="2200" b="1" i="1">
                <a:latin typeface="Times New Roman" charset="0"/>
                <a:sym typeface="Symbol" charset="0"/>
              </a:rPr>
              <a:t>		 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 </a:t>
            </a:r>
            <a:r>
              <a:rPr lang="en-US" sz="220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A.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 b="1" i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latin typeface="Times New Roman" charset="0"/>
              </a:rPr>
              <a:t>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push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)					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return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 			      							</a:t>
            </a:r>
            <a:r>
              <a:rPr lang="en-US" sz="22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31750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76400"/>
            <a:ext cx="3124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q"/>
            </a:pPr>
            <a:r>
              <a:rPr lang="en-US" dirty="0"/>
              <a:t>Each index of the array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q"/>
            </a:pPr>
            <a:r>
              <a:rPr lang="en-US" sz="2000" dirty="0"/>
              <a:t>Is pushed into the stack exactly one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q"/>
            </a:pPr>
            <a:r>
              <a:rPr lang="en-US" sz="2000" dirty="0"/>
              <a:t>Is popped from the stack at most once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charset="2"/>
              <a:buChar char="q"/>
            </a:pPr>
            <a:r>
              <a:rPr lang="en-US" dirty="0"/>
              <a:t>The statements in the while-loop are executed at most 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/>
              <a:t> times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charset="2"/>
              <a:buChar char="q"/>
            </a:pPr>
            <a:r>
              <a:rPr lang="en-US" dirty="0"/>
              <a:t>Algorithm </a:t>
            </a:r>
            <a:r>
              <a:rPr lang="en-US" b="1" i="1" dirty="0">
                <a:latin typeface="Times New Roman" charset="0"/>
                <a:sym typeface="Symbol" charset="0"/>
              </a:rPr>
              <a:t>spans2 </a:t>
            </a:r>
            <a:r>
              <a:rPr lang="en-US" dirty="0"/>
              <a:t>runs in </a:t>
            </a:r>
            <a:r>
              <a:rPr lang="en-US" b="1" i="1" dirty="0">
                <a:latin typeface="Times New Roman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 </a:t>
            </a:r>
            <a:r>
              <a:rPr lang="en-US" dirty="0"/>
              <a:t>time </a:t>
            </a:r>
          </a:p>
        </p:txBody>
      </p:sp>
      <p:sp>
        <p:nvSpPr>
          <p:cNvPr id="3175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E17E5C-FD26-BC4B-B53B-55712D464C39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Stack ADT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4191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Stack</a:t>
            </a:r>
            <a:r>
              <a:rPr lang="en-US" sz="2400">
                <a:latin typeface="Tahoma" charset="0"/>
              </a:rPr>
              <a:t> ADT stores arbitrary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Insertions and deletions follow the last-in first-out scheme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Think of a spring-loaded plate dispenser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Main stack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push</a:t>
            </a:r>
            <a:r>
              <a:rPr lang="en-US" sz="2000">
                <a:latin typeface="Tahoma" charset="0"/>
              </a:rPr>
              <a:t>(object): inserts an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object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pop</a:t>
            </a:r>
            <a:r>
              <a:rPr lang="en-US" sz="2000">
                <a:latin typeface="Tahoma" charset="0"/>
              </a:rPr>
              <a:t>(): removes and returns the last inserted element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76400"/>
            <a:ext cx="3810000" cy="43434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Auxiliary stack operations: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object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top</a:t>
            </a:r>
            <a:r>
              <a:rPr lang="en-US" sz="2000">
                <a:latin typeface="Tahoma" charset="0"/>
              </a:rPr>
              <a:t>(): returns the last inserted element without removing it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integer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000">
                <a:latin typeface="Tahoma" charset="0"/>
              </a:rPr>
              <a:t>(): returns the number of elements stored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boolean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000">
                <a:latin typeface="Tahoma" charset="0"/>
              </a:rPr>
              <a:t>(): indicates whether no elements are stored</a:t>
            </a:r>
          </a:p>
        </p:txBody>
      </p:sp>
      <p:graphicFrame>
        <p:nvGraphicFramePr>
          <p:cNvPr id="1026" name="Object 1029"/>
          <p:cNvGraphicFramePr>
            <a:graphicFrameLocks noChangeAspect="1"/>
          </p:cNvGraphicFramePr>
          <p:nvPr/>
        </p:nvGraphicFramePr>
        <p:xfrm>
          <a:off x="7620000" y="228600"/>
          <a:ext cx="111601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Photo Editor Photo" r:id="rId4" imgW="1980952" imgH="3610479" progId="MSPhotoEd.3">
                  <p:embed/>
                </p:oleObj>
              </mc:Choice>
              <mc:Fallback>
                <p:oleObj name="Photo Editor Photo" r:id="rId4" imgW="1980952" imgH="3610479" progId="MSPhotoEd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"/>
                        <a:ext cx="1116013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E67F8DF-DA34-E342-858B-785F6530407B}" type="slidenum">
              <a:rPr lang="en-US" sz="1400"/>
              <a:pPr eaLnBrk="1" hangingPunct="1"/>
              <a:t>4</a:t>
            </a:fld>
            <a:endParaRPr lang="en-US" sz="1400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Stack Interface in Java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3581400" cy="4571999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charset="0"/>
              <a:buChar char="q"/>
            </a:pPr>
            <a:r>
              <a:rPr lang="en-US" sz="2800" dirty="0">
                <a:latin typeface="Tahoma" charset="0"/>
              </a:rPr>
              <a:t>Java interface corresponding to our Stack ADT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800" dirty="0" smtClean="0">
                <a:latin typeface="Tahoma" charset="0"/>
              </a:rPr>
              <a:t>Assumes null is returned from top() and pop() when stack is empty</a:t>
            </a:r>
            <a:endParaRPr lang="en-US" sz="2800" dirty="0">
              <a:latin typeface="Tahoma" charset="0"/>
            </a:endParaRPr>
          </a:p>
          <a:p>
            <a:pPr eaLnBrk="1" hangingPunct="1">
              <a:buFont typeface="Wingdings" charset="0"/>
              <a:buChar char="q"/>
            </a:pPr>
            <a:r>
              <a:rPr lang="en-US" sz="2800" dirty="0">
                <a:latin typeface="Tahoma" charset="0"/>
              </a:rPr>
              <a:t>Different from the built-in Java class </a:t>
            </a:r>
            <a:r>
              <a:rPr lang="en-US" sz="2800" dirty="0" err="1">
                <a:solidFill>
                  <a:schemeClr val="tx2"/>
                </a:solidFill>
                <a:latin typeface="Arial Narrow" charset="0"/>
              </a:rPr>
              <a:t>java.util.Stack</a:t>
            </a:r>
            <a:endParaRPr lang="en-US" sz="2800" dirty="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4800600" y="1643063"/>
            <a:ext cx="3962400" cy="3600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public interface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Stack&lt;E&gt;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err="1" smtClean="0">
                <a:latin typeface="Arial"/>
                <a:cs typeface="Arial"/>
              </a:rPr>
              <a:t>int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size()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err="1" smtClean="0">
                <a:latin typeface="Arial"/>
                <a:cs typeface="Arial"/>
              </a:rPr>
              <a:t>boolean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/>
                <a:cs typeface="Arial"/>
              </a:rPr>
              <a:t>isEmpty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()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smtClean="0">
                <a:latin typeface="Arial"/>
                <a:cs typeface="Arial"/>
              </a:rPr>
              <a:t>E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top(</a:t>
            </a: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;</a:t>
            </a:r>
            <a:endParaRPr lang="en-US" dirty="0">
              <a:latin typeface="Arial"/>
              <a:cs typeface="Arial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void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push(E element)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smtClean="0">
                <a:latin typeface="Arial"/>
                <a:cs typeface="Arial"/>
              </a:rPr>
              <a:t>E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pop(</a:t>
            </a: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;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1229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3199B-BD09-334A-813A-DF2120258BD2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</a:t>
            </a:r>
          </a:p>
        </p:txBody>
      </p:sp>
      <p:sp>
        <p:nvSpPr>
          <p:cNvPr id="1229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425413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6723E8-24DF-4244-B43A-08D807611853}" type="slidenum">
              <a:rPr lang="en-US" sz="1400"/>
              <a:pPr eaLnBrk="1" hangingPunct="1"/>
              <a:t>6</a:t>
            </a:fld>
            <a:endParaRPr lang="en-US" sz="1400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Exceptions vs. Returning Null</a:t>
            </a:r>
            <a:endParaRPr lang="en-US" dirty="0">
              <a:latin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41148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latin typeface="Tahoma" charset="0"/>
              </a:rPr>
              <a:t>Attempting the execution of an operation </a:t>
            </a:r>
            <a:r>
              <a:rPr lang="en-US" dirty="0" smtClean="0">
                <a:latin typeface="Tahoma" charset="0"/>
              </a:rPr>
              <a:t>of an </a:t>
            </a:r>
            <a:r>
              <a:rPr lang="en-US" dirty="0">
                <a:latin typeface="Tahoma" charset="0"/>
              </a:rPr>
              <a:t>ADT may sometimes cause an error </a:t>
            </a:r>
            <a:r>
              <a:rPr lang="en-US" dirty="0" smtClean="0">
                <a:latin typeface="Tahoma" charset="0"/>
              </a:rPr>
              <a:t>condition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Tahoma" charset="0"/>
              </a:rPr>
              <a:t>Java supports a general abstraction for errors, called exception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Tahoma" charset="0"/>
              </a:rPr>
              <a:t>An exception is said </a:t>
            </a:r>
            <a:r>
              <a:rPr lang="en-US" dirty="0">
                <a:latin typeface="Tahoma" charset="0"/>
              </a:rPr>
              <a:t>to be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thrown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 by an operation that cannot </a:t>
            </a:r>
            <a:r>
              <a:rPr lang="en-US" dirty="0" smtClean="0">
                <a:latin typeface="Tahoma" charset="0"/>
              </a:rPr>
              <a:t>be properly executed</a:t>
            </a:r>
            <a:endParaRPr lang="en-US" dirty="0">
              <a:latin typeface="Tahoma" charset="0"/>
            </a:endParaRP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76400"/>
            <a:ext cx="3962400" cy="3962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dirty="0">
                <a:latin typeface="Tahoma" charset="0"/>
              </a:rPr>
              <a:t>In </a:t>
            </a:r>
            <a:r>
              <a:rPr lang="en-US" dirty="0" smtClean="0">
                <a:latin typeface="Tahoma" charset="0"/>
              </a:rPr>
              <a:t>our Stack </a:t>
            </a:r>
            <a:r>
              <a:rPr lang="en-US" dirty="0">
                <a:latin typeface="Tahoma" charset="0"/>
              </a:rPr>
              <a:t>ADT, </a:t>
            </a:r>
            <a:r>
              <a:rPr lang="en-US" dirty="0" smtClean="0">
                <a:latin typeface="Tahoma" charset="0"/>
              </a:rPr>
              <a:t>we do not use exceptions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>
                <a:latin typeface="Tahoma" charset="0"/>
              </a:rPr>
              <a:t>Instead, we allow operations </a:t>
            </a:r>
            <a:r>
              <a:rPr lang="en-US" dirty="0">
                <a:latin typeface="Tahoma" charset="0"/>
              </a:rPr>
              <a:t>pop and top </a:t>
            </a:r>
            <a:r>
              <a:rPr lang="en-US" dirty="0" smtClean="0">
                <a:latin typeface="Tahoma" charset="0"/>
              </a:rPr>
              <a:t>to be performed even </a:t>
            </a:r>
            <a:r>
              <a:rPr lang="en-US" dirty="0">
                <a:latin typeface="Tahoma" charset="0"/>
              </a:rPr>
              <a:t>if the stack is empty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>
                <a:latin typeface="Tahoma" charset="0"/>
              </a:rPr>
              <a:t>For an empty stack, pop and top simply return null</a:t>
            </a:r>
            <a:endParaRPr lang="en-US" dirty="0">
              <a:solidFill>
                <a:schemeClr val="hlink"/>
              </a:solidFill>
              <a:latin typeface="Tahoma" charset="0"/>
            </a:endParaRPr>
          </a:p>
        </p:txBody>
      </p:sp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CBA581-A6F2-E24B-9D59-06B8FDAEAC51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 of Stacks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>
                <a:latin typeface="Tahoma" charset="0"/>
              </a:rPr>
              <a:t>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Chain of method calls in the Java Virtual Machine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>
                <a:latin typeface="Tahoma" charset="0"/>
              </a:rPr>
              <a:t>Indirect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Auxiliary data structure for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Component of other data structures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531C4D-5B07-6C48-9568-BAB873A5EECD}" type="slidenum">
              <a:rPr lang="en-US" sz="1400"/>
              <a:pPr eaLnBrk="1" hangingPunct="1"/>
              <a:t>8</a:t>
            </a:fld>
            <a:endParaRPr lang="en-US" sz="1400"/>
          </a:p>
        </p:txBody>
      </p:sp>
      <p:grpSp>
        <p:nvGrpSpPr>
          <p:cNvPr id="15364" name="Group 137"/>
          <p:cNvGrpSpPr>
            <a:grpSpLocks/>
          </p:cNvGrpSpPr>
          <p:nvPr/>
        </p:nvGrpSpPr>
        <p:grpSpPr bwMode="auto">
          <a:xfrm>
            <a:off x="7162800" y="1600200"/>
            <a:ext cx="1447800" cy="4572000"/>
            <a:chOff x="4512" y="864"/>
            <a:chExt cx="912" cy="3024"/>
          </a:xfrm>
        </p:grpSpPr>
        <p:sp>
          <p:nvSpPr>
            <p:cNvPr id="15376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77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8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9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Method Stack in the JVM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4800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>
                <a:latin typeface="Tahoma" charset="0"/>
              </a:rPr>
              <a:t>The Java Virtual Machine (JVM) keeps track of the chain of active methods with a stack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>
                <a:latin typeface="Tahoma" charset="0"/>
              </a:rPr>
              <a:t>When a method is called, the JVM pushes on the stack a frame containing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Local variables and return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Program counter, keeping track of the statement being executed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>
                <a:latin typeface="Tahoma" charset="0"/>
              </a:rPr>
              <a:t>When a method ends, its frame is popped from the stack and control is passed to the method on top of the stack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>
                <a:latin typeface="Tahoma" charset="0"/>
              </a:rPr>
              <a:t>Allows for </a:t>
            </a:r>
            <a:r>
              <a:rPr lang="en-US" sz="2400">
                <a:solidFill>
                  <a:srgbClr val="C00000"/>
                </a:solidFill>
                <a:latin typeface="Tahoma" charset="0"/>
              </a:rPr>
              <a:t>recursion</a:t>
            </a:r>
          </a:p>
        </p:txBody>
      </p:sp>
      <p:sp>
        <p:nvSpPr>
          <p:cNvPr id="15367" name="Rectangle 112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Freeform 118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12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12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Text Box 129"/>
          <p:cNvSpPr txBox="1">
            <a:spLocks noChangeArrowheads="1"/>
          </p:cNvSpPr>
          <p:nvPr/>
        </p:nvSpPr>
        <p:spPr bwMode="auto">
          <a:xfrm>
            <a:off x="5638800" y="1524000"/>
            <a:ext cx="16002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Arial Narrow" charset="0"/>
              </a:rPr>
              <a:t>main</a:t>
            </a:r>
            <a:r>
              <a:rPr lang="en-US">
                <a:solidFill>
                  <a:schemeClr val="accent2"/>
                </a:solidFill>
                <a:latin typeface="Arial Narrow" charset="0"/>
              </a:rPr>
              <a:t>() {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int i = 5;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foo(i);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Arial Narrow" charset="0"/>
              </a:rPr>
              <a:t>foo</a:t>
            </a:r>
            <a:r>
              <a:rPr lang="en-US">
                <a:solidFill>
                  <a:schemeClr val="accent2"/>
                </a:solidFill>
                <a:latin typeface="Arial Narrow" charset="0"/>
              </a:rPr>
              <a:t>(int j) {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int k;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k = j+1;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bar(k);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Arial Narrow" charset="0"/>
              </a:rPr>
              <a:t>bar</a:t>
            </a:r>
            <a:r>
              <a:rPr lang="en-US">
                <a:solidFill>
                  <a:schemeClr val="accent2"/>
                </a:solidFill>
                <a:latin typeface="Arial Narrow" charset="0"/>
              </a:rPr>
              <a:t>(int m) {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…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}</a:t>
            </a:r>
          </a:p>
        </p:txBody>
      </p:sp>
      <p:sp>
        <p:nvSpPr>
          <p:cNvPr id="15372" name="Rectangle 130"/>
          <p:cNvSpPr>
            <a:spLocks noChangeArrowheads="1"/>
          </p:cNvSpPr>
          <p:nvPr/>
        </p:nvSpPr>
        <p:spPr bwMode="auto">
          <a:xfrm>
            <a:off x="73152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bar</a:t>
            </a:r>
          </a:p>
          <a:p>
            <a:r>
              <a:rPr lang="en-US" sz="2000"/>
              <a:t>  PC = 1</a:t>
            </a:r>
            <a:br>
              <a:rPr lang="en-US" sz="2000"/>
            </a:br>
            <a:r>
              <a:rPr lang="en-US" sz="2000"/>
              <a:t>  m = 6</a:t>
            </a:r>
          </a:p>
        </p:txBody>
      </p:sp>
      <p:sp>
        <p:nvSpPr>
          <p:cNvPr id="15373" name="Rectangle 131"/>
          <p:cNvSpPr>
            <a:spLocks noChangeArrowheads="1"/>
          </p:cNvSpPr>
          <p:nvPr/>
        </p:nvSpPr>
        <p:spPr bwMode="auto">
          <a:xfrm>
            <a:off x="73152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foo</a:t>
            </a:r>
          </a:p>
          <a:p>
            <a:r>
              <a:rPr lang="en-US" sz="2000"/>
              <a:t>  PC = 3</a:t>
            </a:r>
            <a:br>
              <a:rPr lang="en-US" sz="2000"/>
            </a:br>
            <a:r>
              <a:rPr lang="en-US" sz="2000"/>
              <a:t>  j = 5</a:t>
            </a:r>
          </a:p>
          <a:p>
            <a:r>
              <a:rPr lang="en-US" sz="2000"/>
              <a:t>  k = 6</a:t>
            </a:r>
          </a:p>
        </p:txBody>
      </p:sp>
      <p:sp>
        <p:nvSpPr>
          <p:cNvPr id="15374" name="Rectangle 132"/>
          <p:cNvSpPr>
            <a:spLocks noChangeArrowheads="1"/>
          </p:cNvSpPr>
          <p:nvPr/>
        </p:nvSpPr>
        <p:spPr bwMode="auto">
          <a:xfrm>
            <a:off x="73152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main</a:t>
            </a:r>
          </a:p>
          <a:p>
            <a:r>
              <a:rPr lang="en-US" sz="2000"/>
              <a:t>  PC = 2</a:t>
            </a:r>
            <a:br>
              <a:rPr lang="en-US" sz="2000"/>
            </a:br>
            <a:r>
              <a:rPr lang="en-US" sz="2000"/>
              <a:t>  i = 5</a:t>
            </a:r>
          </a:p>
        </p:txBody>
      </p:sp>
      <p:sp>
        <p:nvSpPr>
          <p:cNvPr id="15375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A845C2-3F15-784A-BCCA-9D97DE3984B1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Stack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3528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simple way of implementing the Stack ADT uses an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add elements from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variable keeps track of the  index of the top element </a:t>
            </a:r>
          </a:p>
        </p:txBody>
      </p:sp>
      <p:sp>
        <p:nvSpPr>
          <p:cNvPr id="16390" name="Freeform 7"/>
          <p:cNvSpPr>
            <a:spLocks/>
          </p:cNvSpPr>
          <p:nvPr/>
        </p:nvSpPr>
        <p:spPr bwMode="auto">
          <a:xfrm>
            <a:off x="5715000" y="5461000"/>
            <a:ext cx="1509713" cy="379413"/>
          </a:xfrm>
          <a:custGeom>
            <a:avLst/>
            <a:gdLst>
              <a:gd name="T0" fmla="*/ 2147483647 w 951"/>
              <a:gd name="T1" fmla="*/ 2147483647 h 239"/>
              <a:gd name="T2" fmla="*/ 2147483647 w 951"/>
              <a:gd name="T3" fmla="*/ 0 h 239"/>
              <a:gd name="T4" fmla="*/ 0 w 951"/>
              <a:gd name="T5" fmla="*/ 0 h 239"/>
              <a:gd name="T6" fmla="*/ 2147483647 w 951"/>
              <a:gd name="T7" fmla="*/ 2147483647 h 239"/>
              <a:gd name="T8" fmla="*/ 2147483647 w 951"/>
              <a:gd name="T9" fmla="*/ 2147483647 h 239"/>
              <a:gd name="T10" fmla="*/ 2147483647 w 951"/>
              <a:gd name="T11" fmla="*/ 2147483647 h 239"/>
              <a:gd name="T12" fmla="*/ 2147483647 w 951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1"/>
              <a:gd name="T22" fmla="*/ 0 h 239"/>
              <a:gd name="T23" fmla="*/ 951 w 951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1" h="239">
                <a:moveTo>
                  <a:pt x="951" y="239"/>
                </a:moveTo>
                <a:lnTo>
                  <a:pt x="951" y="0"/>
                </a:lnTo>
                <a:lnTo>
                  <a:pt x="0" y="0"/>
                </a:lnTo>
                <a:lnTo>
                  <a:pt x="24" y="103"/>
                </a:lnTo>
                <a:lnTo>
                  <a:pt x="104" y="143"/>
                </a:lnTo>
                <a:lnTo>
                  <a:pt x="120" y="239"/>
                </a:lnTo>
                <a:lnTo>
                  <a:pt x="951" y="23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Freeform 8"/>
          <p:cNvSpPr>
            <a:spLocks/>
          </p:cNvSpPr>
          <p:nvPr/>
        </p:nvSpPr>
        <p:spPr bwMode="auto">
          <a:xfrm>
            <a:off x="1905000" y="5461000"/>
            <a:ext cx="2982913" cy="379413"/>
          </a:xfrm>
          <a:custGeom>
            <a:avLst/>
            <a:gdLst>
              <a:gd name="T0" fmla="*/ 0 w 1879"/>
              <a:gd name="T1" fmla="*/ 0 h 239"/>
              <a:gd name="T2" fmla="*/ 0 w 1879"/>
              <a:gd name="T3" fmla="*/ 2147483647 h 239"/>
              <a:gd name="T4" fmla="*/ 2147483647 w 1879"/>
              <a:gd name="T5" fmla="*/ 2147483647 h 239"/>
              <a:gd name="T6" fmla="*/ 2147483647 w 1879"/>
              <a:gd name="T7" fmla="*/ 2147483647 h 239"/>
              <a:gd name="T8" fmla="*/ 2147483647 w 1879"/>
              <a:gd name="T9" fmla="*/ 2147483647 h 239"/>
              <a:gd name="T10" fmla="*/ 2147483647 w 1879"/>
              <a:gd name="T11" fmla="*/ 0 h 239"/>
              <a:gd name="T12" fmla="*/ 0 w 1879"/>
              <a:gd name="T13" fmla="*/ 0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9"/>
              <a:gd name="T22" fmla="*/ 0 h 239"/>
              <a:gd name="T23" fmla="*/ 1879 w 1879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9" h="239">
                <a:moveTo>
                  <a:pt x="0" y="0"/>
                </a:moveTo>
                <a:lnTo>
                  <a:pt x="0" y="239"/>
                </a:lnTo>
                <a:lnTo>
                  <a:pt x="1879" y="239"/>
                </a:lnTo>
                <a:lnTo>
                  <a:pt x="1863" y="135"/>
                </a:lnTo>
                <a:lnTo>
                  <a:pt x="1783" y="79"/>
                </a:lnTo>
                <a:lnTo>
                  <a:pt x="17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47101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1892300" y="5448300"/>
            <a:ext cx="28178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1892300" y="546100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48879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1905000" y="5827713"/>
            <a:ext cx="29829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Rectangle 14"/>
          <p:cNvSpPr>
            <a:spLocks noChangeArrowheads="1"/>
          </p:cNvSpPr>
          <p:nvPr/>
        </p:nvSpPr>
        <p:spPr bwMode="auto">
          <a:xfrm>
            <a:off x="57134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5726113" y="5448300"/>
            <a:ext cx="26400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Rectangle 16"/>
          <p:cNvSpPr>
            <a:spLocks noChangeArrowheads="1"/>
          </p:cNvSpPr>
          <p:nvPr/>
        </p:nvSpPr>
        <p:spPr bwMode="auto">
          <a:xfrm>
            <a:off x="8340725" y="546100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Rectangle 17"/>
          <p:cNvSpPr>
            <a:spLocks noChangeArrowheads="1"/>
          </p:cNvSpPr>
          <p:nvPr/>
        </p:nvSpPr>
        <p:spPr bwMode="auto">
          <a:xfrm>
            <a:off x="58785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Rectangle 18"/>
          <p:cNvSpPr>
            <a:spLocks noChangeArrowheads="1"/>
          </p:cNvSpPr>
          <p:nvPr/>
        </p:nvSpPr>
        <p:spPr bwMode="auto">
          <a:xfrm>
            <a:off x="5891213" y="5827713"/>
            <a:ext cx="24622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Rectangle 19"/>
          <p:cNvSpPr>
            <a:spLocks noChangeArrowheads="1"/>
          </p:cNvSpPr>
          <p:nvPr/>
        </p:nvSpPr>
        <p:spPr bwMode="auto">
          <a:xfrm>
            <a:off x="2286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Rectangle 20"/>
          <p:cNvSpPr>
            <a:spLocks noChangeArrowheads="1"/>
          </p:cNvSpPr>
          <p:nvPr/>
        </p:nvSpPr>
        <p:spPr bwMode="auto">
          <a:xfrm>
            <a:off x="2286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Rectangle 21"/>
          <p:cNvSpPr>
            <a:spLocks noChangeArrowheads="1"/>
          </p:cNvSpPr>
          <p:nvPr/>
        </p:nvSpPr>
        <p:spPr bwMode="auto">
          <a:xfrm>
            <a:off x="2286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Rectangle 22"/>
          <p:cNvSpPr>
            <a:spLocks noChangeArrowheads="1"/>
          </p:cNvSpPr>
          <p:nvPr/>
        </p:nvSpPr>
        <p:spPr bwMode="auto">
          <a:xfrm>
            <a:off x="2667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Rectangle 23"/>
          <p:cNvSpPr>
            <a:spLocks noChangeArrowheads="1"/>
          </p:cNvSpPr>
          <p:nvPr/>
        </p:nvSpPr>
        <p:spPr bwMode="auto">
          <a:xfrm>
            <a:off x="2667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Rectangle 24"/>
          <p:cNvSpPr>
            <a:spLocks noChangeArrowheads="1"/>
          </p:cNvSpPr>
          <p:nvPr/>
        </p:nvSpPr>
        <p:spPr bwMode="auto">
          <a:xfrm>
            <a:off x="2667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Rectangle 25"/>
          <p:cNvSpPr>
            <a:spLocks noChangeArrowheads="1"/>
          </p:cNvSpPr>
          <p:nvPr/>
        </p:nvSpPr>
        <p:spPr bwMode="auto">
          <a:xfrm>
            <a:off x="3808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Rectangle 26"/>
          <p:cNvSpPr>
            <a:spLocks noChangeArrowheads="1"/>
          </p:cNvSpPr>
          <p:nvPr/>
        </p:nvSpPr>
        <p:spPr bwMode="auto">
          <a:xfrm>
            <a:off x="3808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Rectangle 27"/>
          <p:cNvSpPr>
            <a:spLocks noChangeArrowheads="1"/>
          </p:cNvSpPr>
          <p:nvPr/>
        </p:nvSpPr>
        <p:spPr bwMode="auto">
          <a:xfrm>
            <a:off x="3808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Rectangle 28"/>
          <p:cNvSpPr>
            <a:spLocks noChangeArrowheads="1"/>
          </p:cNvSpPr>
          <p:nvPr/>
        </p:nvSpPr>
        <p:spPr bwMode="auto">
          <a:xfrm>
            <a:off x="3427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Rectangle 29"/>
          <p:cNvSpPr>
            <a:spLocks noChangeArrowheads="1"/>
          </p:cNvSpPr>
          <p:nvPr/>
        </p:nvSpPr>
        <p:spPr bwMode="auto">
          <a:xfrm>
            <a:off x="3427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Rectangle 30"/>
          <p:cNvSpPr>
            <a:spLocks noChangeArrowheads="1"/>
          </p:cNvSpPr>
          <p:nvPr/>
        </p:nvSpPr>
        <p:spPr bwMode="auto">
          <a:xfrm>
            <a:off x="3427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Rectangle 31"/>
          <p:cNvSpPr>
            <a:spLocks noChangeArrowheads="1"/>
          </p:cNvSpPr>
          <p:nvPr/>
        </p:nvSpPr>
        <p:spPr bwMode="auto">
          <a:xfrm>
            <a:off x="3048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Rectangle 32"/>
          <p:cNvSpPr>
            <a:spLocks noChangeArrowheads="1"/>
          </p:cNvSpPr>
          <p:nvPr/>
        </p:nvSpPr>
        <p:spPr bwMode="auto">
          <a:xfrm>
            <a:off x="3048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Rectangle 33"/>
          <p:cNvSpPr>
            <a:spLocks noChangeArrowheads="1"/>
          </p:cNvSpPr>
          <p:nvPr/>
        </p:nvSpPr>
        <p:spPr bwMode="auto">
          <a:xfrm>
            <a:off x="3048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Rectangle 34"/>
          <p:cNvSpPr>
            <a:spLocks noChangeArrowheads="1"/>
          </p:cNvSpPr>
          <p:nvPr/>
        </p:nvSpPr>
        <p:spPr bwMode="auto">
          <a:xfrm>
            <a:off x="4189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Rectangle 35"/>
          <p:cNvSpPr>
            <a:spLocks noChangeArrowheads="1"/>
          </p:cNvSpPr>
          <p:nvPr/>
        </p:nvSpPr>
        <p:spPr bwMode="auto">
          <a:xfrm>
            <a:off x="4189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9" name="Rectangle 36"/>
          <p:cNvSpPr>
            <a:spLocks noChangeArrowheads="1"/>
          </p:cNvSpPr>
          <p:nvPr/>
        </p:nvSpPr>
        <p:spPr bwMode="auto">
          <a:xfrm>
            <a:off x="4189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0" name="Rectangle 37"/>
          <p:cNvSpPr>
            <a:spLocks noChangeArrowheads="1"/>
          </p:cNvSpPr>
          <p:nvPr/>
        </p:nvSpPr>
        <p:spPr bwMode="auto">
          <a:xfrm>
            <a:off x="68040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1" name="Rectangle 38"/>
          <p:cNvSpPr>
            <a:spLocks noChangeArrowheads="1"/>
          </p:cNvSpPr>
          <p:nvPr/>
        </p:nvSpPr>
        <p:spPr bwMode="auto">
          <a:xfrm>
            <a:off x="68040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2" name="Rectangle 39"/>
          <p:cNvSpPr>
            <a:spLocks noChangeArrowheads="1"/>
          </p:cNvSpPr>
          <p:nvPr/>
        </p:nvSpPr>
        <p:spPr bwMode="auto">
          <a:xfrm>
            <a:off x="68040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3" name="Rectangle 40"/>
          <p:cNvSpPr>
            <a:spLocks noChangeArrowheads="1"/>
          </p:cNvSpPr>
          <p:nvPr/>
        </p:nvSpPr>
        <p:spPr bwMode="auto">
          <a:xfrm>
            <a:off x="4570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4" name="Rectangle 41"/>
          <p:cNvSpPr>
            <a:spLocks noChangeArrowheads="1"/>
          </p:cNvSpPr>
          <p:nvPr/>
        </p:nvSpPr>
        <p:spPr bwMode="auto">
          <a:xfrm>
            <a:off x="4570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Rectangle 42"/>
          <p:cNvSpPr>
            <a:spLocks noChangeArrowheads="1"/>
          </p:cNvSpPr>
          <p:nvPr/>
        </p:nvSpPr>
        <p:spPr bwMode="auto">
          <a:xfrm>
            <a:off x="4570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Rectangle 43"/>
          <p:cNvSpPr>
            <a:spLocks noChangeArrowheads="1"/>
          </p:cNvSpPr>
          <p:nvPr/>
        </p:nvSpPr>
        <p:spPr bwMode="auto">
          <a:xfrm>
            <a:off x="6424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7" name="Rectangle 44"/>
          <p:cNvSpPr>
            <a:spLocks noChangeArrowheads="1"/>
          </p:cNvSpPr>
          <p:nvPr/>
        </p:nvSpPr>
        <p:spPr bwMode="auto">
          <a:xfrm>
            <a:off x="6424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Rectangle 45"/>
          <p:cNvSpPr>
            <a:spLocks noChangeArrowheads="1"/>
          </p:cNvSpPr>
          <p:nvPr/>
        </p:nvSpPr>
        <p:spPr bwMode="auto">
          <a:xfrm>
            <a:off x="64246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Rectangle 46"/>
          <p:cNvSpPr>
            <a:spLocks noChangeArrowheads="1"/>
          </p:cNvSpPr>
          <p:nvPr/>
        </p:nvSpPr>
        <p:spPr bwMode="auto">
          <a:xfrm>
            <a:off x="6043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Rectangle 47"/>
          <p:cNvSpPr>
            <a:spLocks noChangeArrowheads="1"/>
          </p:cNvSpPr>
          <p:nvPr/>
        </p:nvSpPr>
        <p:spPr bwMode="auto">
          <a:xfrm>
            <a:off x="6043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Rectangle 48"/>
          <p:cNvSpPr>
            <a:spLocks noChangeArrowheads="1"/>
          </p:cNvSpPr>
          <p:nvPr/>
        </p:nvSpPr>
        <p:spPr bwMode="auto">
          <a:xfrm>
            <a:off x="60436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2" name="Rectangle 49"/>
          <p:cNvSpPr>
            <a:spLocks noChangeArrowheads="1"/>
          </p:cNvSpPr>
          <p:nvPr/>
        </p:nvSpPr>
        <p:spPr bwMode="auto">
          <a:xfrm>
            <a:off x="7197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3" name="Rectangle 50"/>
          <p:cNvSpPr>
            <a:spLocks noChangeArrowheads="1"/>
          </p:cNvSpPr>
          <p:nvPr/>
        </p:nvSpPr>
        <p:spPr bwMode="auto">
          <a:xfrm>
            <a:off x="7197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4" name="Rectangle 51"/>
          <p:cNvSpPr>
            <a:spLocks noChangeArrowheads="1"/>
          </p:cNvSpPr>
          <p:nvPr/>
        </p:nvSpPr>
        <p:spPr bwMode="auto">
          <a:xfrm>
            <a:off x="7197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5" name="Rectangle 52"/>
          <p:cNvSpPr>
            <a:spLocks noChangeArrowheads="1"/>
          </p:cNvSpPr>
          <p:nvPr/>
        </p:nvSpPr>
        <p:spPr bwMode="auto">
          <a:xfrm>
            <a:off x="7578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6" name="Rectangle 53"/>
          <p:cNvSpPr>
            <a:spLocks noChangeArrowheads="1"/>
          </p:cNvSpPr>
          <p:nvPr/>
        </p:nvSpPr>
        <p:spPr bwMode="auto">
          <a:xfrm>
            <a:off x="7578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7" name="Rectangle 54"/>
          <p:cNvSpPr>
            <a:spLocks noChangeArrowheads="1"/>
          </p:cNvSpPr>
          <p:nvPr/>
        </p:nvSpPr>
        <p:spPr bwMode="auto">
          <a:xfrm>
            <a:off x="7578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8" name="Rectangle 55"/>
          <p:cNvSpPr>
            <a:spLocks noChangeArrowheads="1"/>
          </p:cNvSpPr>
          <p:nvPr/>
        </p:nvSpPr>
        <p:spPr bwMode="auto">
          <a:xfrm>
            <a:off x="7959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9" name="Rectangle 57"/>
          <p:cNvSpPr>
            <a:spLocks noChangeArrowheads="1"/>
          </p:cNvSpPr>
          <p:nvPr/>
        </p:nvSpPr>
        <p:spPr bwMode="auto">
          <a:xfrm>
            <a:off x="7959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0" name="Rectangle 58"/>
          <p:cNvSpPr>
            <a:spLocks noChangeArrowheads="1"/>
          </p:cNvSpPr>
          <p:nvPr/>
        </p:nvSpPr>
        <p:spPr bwMode="auto">
          <a:xfrm>
            <a:off x="1447800" y="54991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6441" name="Rectangle 59"/>
          <p:cNvSpPr>
            <a:spLocks noChangeArrowheads="1"/>
          </p:cNvSpPr>
          <p:nvPr/>
        </p:nvSpPr>
        <p:spPr bwMode="auto">
          <a:xfrm>
            <a:off x="20193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2" name="Rectangle 60"/>
          <p:cNvSpPr>
            <a:spLocks noChangeArrowheads="1"/>
          </p:cNvSpPr>
          <p:nvPr/>
        </p:nvSpPr>
        <p:spPr bwMode="auto">
          <a:xfrm>
            <a:off x="24257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3" name="Rectangle 61"/>
          <p:cNvSpPr>
            <a:spLocks noChangeArrowheads="1"/>
          </p:cNvSpPr>
          <p:nvPr/>
        </p:nvSpPr>
        <p:spPr bwMode="auto">
          <a:xfrm>
            <a:off x="28067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4" name="Rectangle 65"/>
          <p:cNvSpPr>
            <a:spLocks noChangeArrowheads="1"/>
          </p:cNvSpPr>
          <p:nvPr/>
        </p:nvSpPr>
        <p:spPr bwMode="auto">
          <a:xfrm>
            <a:off x="6883400" y="584358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t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6445" name="Rectangle 66"/>
          <p:cNvSpPr>
            <a:spLocks noChangeArrowheads="1"/>
          </p:cNvSpPr>
          <p:nvPr/>
        </p:nvSpPr>
        <p:spPr bwMode="auto">
          <a:xfrm>
            <a:off x="4697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6" name="Freeform 67"/>
          <p:cNvSpPr>
            <a:spLocks/>
          </p:cNvSpPr>
          <p:nvPr/>
        </p:nvSpPr>
        <p:spPr bwMode="auto">
          <a:xfrm>
            <a:off x="4697413" y="546100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32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16" y="79"/>
                </a:lnTo>
                <a:lnTo>
                  <a:pt x="16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7" name="Freeform 68"/>
          <p:cNvSpPr>
            <a:spLocks/>
          </p:cNvSpPr>
          <p:nvPr/>
        </p:nvSpPr>
        <p:spPr bwMode="auto">
          <a:xfrm>
            <a:off x="47863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8" name="Rectangle 69"/>
          <p:cNvSpPr>
            <a:spLocks noChangeArrowheads="1"/>
          </p:cNvSpPr>
          <p:nvPr/>
        </p:nvSpPr>
        <p:spPr bwMode="auto">
          <a:xfrm>
            <a:off x="48879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9" name="Freeform 70"/>
          <p:cNvSpPr>
            <a:spLocks/>
          </p:cNvSpPr>
          <p:nvPr/>
        </p:nvSpPr>
        <p:spPr bwMode="auto">
          <a:xfrm>
            <a:off x="48625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0" name="Rectangle 71"/>
          <p:cNvSpPr>
            <a:spLocks noChangeArrowheads="1"/>
          </p:cNvSpPr>
          <p:nvPr/>
        </p:nvSpPr>
        <p:spPr bwMode="auto">
          <a:xfrm>
            <a:off x="56880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1" name="Freeform 72"/>
          <p:cNvSpPr>
            <a:spLocks/>
          </p:cNvSpPr>
          <p:nvPr/>
        </p:nvSpPr>
        <p:spPr bwMode="auto">
          <a:xfrm>
            <a:off x="5688013" y="546100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24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8" y="79"/>
                </a:lnTo>
                <a:lnTo>
                  <a:pt x="8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2" name="Freeform 73"/>
          <p:cNvSpPr>
            <a:spLocks/>
          </p:cNvSpPr>
          <p:nvPr/>
        </p:nvSpPr>
        <p:spPr bwMode="auto">
          <a:xfrm>
            <a:off x="57769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3" name="Rectangle 74"/>
          <p:cNvSpPr>
            <a:spLocks noChangeArrowheads="1"/>
          </p:cNvSpPr>
          <p:nvPr/>
        </p:nvSpPr>
        <p:spPr bwMode="auto">
          <a:xfrm>
            <a:off x="58785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4" name="Freeform 75"/>
          <p:cNvSpPr>
            <a:spLocks/>
          </p:cNvSpPr>
          <p:nvPr/>
        </p:nvSpPr>
        <p:spPr bwMode="auto">
          <a:xfrm>
            <a:off x="58531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5" name="Rectangle 76"/>
          <p:cNvSpPr>
            <a:spLocks noChangeArrowheads="1"/>
          </p:cNvSpPr>
          <p:nvPr/>
        </p:nvSpPr>
        <p:spPr bwMode="auto">
          <a:xfrm>
            <a:off x="5141913" y="5334000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>
                <a:latin typeface="Times New Roman" charset="0"/>
              </a:rPr>
              <a:t>…</a:t>
            </a:r>
          </a:p>
        </p:txBody>
      </p:sp>
      <p:sp>
        <p:nvSpPr>
          <p:cNvPr id="16456" name="Text Box 78"/>
          <p:cNvSpPr txBox="1">
            <a:spLocks noChangeArrowheads="1"/>
          </p:cNvSpPr>
          <p:nvPr/>
        </p:nvSpPr>
        <p:spPr bwMode="auto">
          <a:xfrm>
            <a:off x="4343400" y="1676400"/>
            <a:ext cx="4419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pop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isEmpty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 null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1]</a:t>
            </a:r>
          </a:p>
        </p:txBody>
      </p:sp>
      <p:sp>
        <p:nvSpPr>
          <p:cNvPr id="16457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2863</TotalTime>
  <Words>2120</Words>
  <Application>Microsoft Macintosh PowerPoint</Application>
  <PresentationFormat>On-screen Show (4:3)</PresentationFormat>
  <Paragraphs>447</Paragraphs>
  <Slides>24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Blueprint</vt:lpstr>
      <vt:lpstr>Photo Editor Photo</vt:lpstr>
      <vt:lpstr>Chart</vt:lpstr>
      <vt:lpstr>Stacks</vt:lpstr>
      <vt:lpstr>Abstract Data Types (ADTs)</vt:lpstr>
      <vt:lpstr>The Stack ADT</vt:lpstr>
      <vt:lpstr>Stack Interface in Java</vt:lpstr>
      <vt:lpstr>Example</vt:lpstr>
      <vt:lpstr>Exceptions vs. Returning Null</vt:lpstr>
      <vt:lpstr>Applications of Stacks</vt:lpstr>
      <vt:lpstr>Method Stack in the JVM</vt:lpstr>
      <vt:lpstr>Array-based Stack</vt:lpstr>
      <vt:lpstr>Array-based Stack (cont.)</vt:lpstr>
      <vt:lpstr>Performance and Limitations</vt:lpstr>
      <vt:lpstr>Array-based Stack in Java</vt:lpstr>
      <vt:lpstr>Example Use in Java</vt:lpstr>
      <vt:lpstr>Parentheses Matching</vt:lpstr>
      <vt:lpstr>Parenthesis Matching (Java)</vt:lpstr>
      <vt:lpstr>HTML Tag Matching</vt:lpstr>
      <vt:lpstr>HTML Tag Matching (Java)</vt:lpstr>
      <vt:lpstr>Evaluating Arithmetic  Expressions</vt:lpstr>
      <vt:lpstr>Algorithm for  Evaluating Expressions</vt:lpstr>
      <vt:lpstr>Algorithm on an  Example Expression</vt:lpstr>
      <vt:lpstr>Computing Spans (not in book)</vt:lpstr>
      <vt:lpstr>Quadratic Algorithm</vt:lpstr>
      <vt:lpstr>Computing Spans with a Stack</vt:lpstr>
      <vt:lpstr>Linear Time Algorithm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Roberto Tamassia</cp:lastModifiedBy>
  <cp:revision>292</cp:revision>
  <cp:lastPrinted>2014-03-16T17:53:15Z</cp:lastPrinted>
  <dcterms:created xsi:type="dcterms:W3CDTF">2002-01-21T02:22:10Z</dcterms:created>
  <dcterms:modified xsi:type="dcterms:W3CDTF">2014-03-16T17:53:55Z</dcterms:modified>
</cp:coreProperties>
</file>