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5" r:id="rId3"/>
    <p:sldId id="362" r:id="rId4"/>
    <p:sldId id="364" r:id="rId5"/>
    <p:sldId id="365" r:id="rId6"/>
    <p:sldId id="366" r:id="rId7"/>
    <p:sldId id="363" r:id="rId8"/>
    <p:sldId id="367" r:id="rId9"/>
    <p:sldId id="360" r:id="rId10"/>
    <p:sldId id="368" r:id="rId11"/>
    <p:sldId id="369" r:id="rId12"/>
    <p:sldId id="370" r:id="rId13"/>
    <p:sldId id="371" r:id="rId14"/>
    <p:sldId id="372" r:id="rId15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86" autoAdjust="0"/>
  </p:normalViewPr>
  <p:slideViewPr>
    <p:cSldViewPr>
      <p:cViewPr>
        <p:scale>
          <a:sx n="100" d="100"/>
          <a:sy n="100" d="100"/>
        </p:scale>
        <p:origin x="-1728" y="-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Relationship Id="rId2" Type="http://schemas.openxmlformats.org/officeDocument/2006/relationships/slide" Target="slides/slide8.xml"/><Relationship Id="rId3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1F81643-6581-294C-9DCF-F8C8FA5C81E3}" type="datetime8">
              <a:rPr lang="en-US"/>
              <a:pPr/>
              <a:t>3/25/14 11:50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F8284FE-4CC7-6241-8CAF-DC654CCA1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5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Locators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882AEFB-559A-964F-9B29-6766CFEF8D9D}" type="datetime8">
              <a:rPr lang="en-US"/>
              <a:pPr/>
              <a:t>3/25/14 11:50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F3F8612-5350-F04D-8FF1-7FC9A3607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62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F33C2C-F4A1-F241-A1BE-C16C408C7072}" type="datetime8">
              <a:rPr lang="en-US" sz="1300"/>
              <a:pPr eaLnBrk="1" hangingPunct="1"/>
              <a:t>3/25/14 11:50</a:t>
            </a:fld>
            <a:endParaRPr 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3A417A-5174-D542-A7EE-EDC157E3502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503EA4-1063-424E-AC6E-0DAB3E757BDD}" type="datetime8">
              <a:rPr lang="en-US" sz="1300"/>
              <a:pPr eaLnBrk="1" hangingPunct="1"/>
              <a:t>3/25/14 11:50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EDCF4DF-499A-AB46-8308-D3DCB24F93BE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46B20E-1A6D-AB46-83F7-396F033FC21F}" type="datetime8">
              <a:rPr lang="en-US" sz="1300"/>
              <a:pPr eaLnBrk="1" hangingPunct="1"/>
              <a:t>3/25/14 11:50</a:t>
            </a:fld>
            <a:endParaRPr lang="en-US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871467-3EF3-FC41-9403-6382B84D96C6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A9A86A-BA76-6D40-8E30-D1B2F568FA9F}" type="datetime8">
              <a:rPr lang="en-US" sz="1300"/>
              <a:pPr eaLnBrk="1" hangingPunct="1"/>
              <a:t>3/25/14 11:50</a:t>
            </a:fld>
            <a:endParaRPr lang="en-US" sz="13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E1B228-CABD-EF41-ACFC-0C646B0D8589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7D44F7-A37F-624A-850B-1106B902D8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Adaptable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8246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Adaptable Priority Queues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B4287-41C9-F34A-B022-7BB5F30A4B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Adaptable Priority Queues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3115B-185C-7C4C-9A74-2B04B4D57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2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Adaptable Priority Queues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4270D-883E-DD4E-863C-B6FF14DE3F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Adaptable Priority 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8FB3E-6921-8649-9BED-8A2FFB8AE6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4" r:id="rId3"/>
    <p:sldLayoutId id="2147483665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0EDAF7-B868-2740-8478-2458D8CB4533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41910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Adaptable Priority Queues</a:t>
            </a:r>
          </a:p>
        </p:txBody>
      </p:sp>
      <p:grpSp>
        <p:nvGrpSpPr>
          <p:cNvPr id="3077" name="Group 467"/>
          <p:cNvGrpSpPr>
            <a:grpSpLocks/>
          </p:cNvGrpSpPr>
          <p:nvPr/>
        </p:nvGrpSpPr>
        <p:grpSpPr bwMode="auto">
          <a:xfrm>
            <a:off x="5276850" y="1550988"/>
            <a:ext cx="2800350" cy="3976687"/>
            <a:chOff x="3234" y="977"/>
            <a:chExt cx="1764" cy="2505"/>
          </a:xfrm>
        </p:grpSpPr>
        <p:sp>
          <p:nvSpPr>
            <p:cNvPr id="3079" name="Oval 430"/>
            <p:cNvSpPr>
              <a:spLocks noChangeArrowheads="1"/>
            </p:cNvSpPr>
            <p:nvPr/>
          </p:nvSpPr>
          <p:spPr bwMode="auto">
            <a:xfrm>
              <a:off x="3761" y="182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sp>
          <p:nvSpPr>
            <p:cNvPr id="3080" name="Oval 431"/>
            <p:cNvSpPr>
              <a:spLocks noChangeArrowheads="1"/>
            </p:cNvSpPr>
            <p:nvPr/>
          </p:nvSpPr>
          <p:spPr bwMode="auto">
            <a:xfrm>
              <a:off x="4131" y="2139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3081" name="AutoShape 436"/>
            <p:cNvCxnSpPr>
              <a:cxnSpLocks noChangeShapeType="1"/>
              <a:stCxn id="3083" idx="7"/>
              <a:endCxn id="3079" idx="3"/>
            </p:cNvCxnSpPr>
            <p:nvPr/>
          </p:nvCxnSpPr>
          <p:spPr bwMode="auto">
            <a:xfrm flipV="1">
              <a:off x="3563" y="2005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" name="AutoShape 437"/>
            <p:cNvCxnSpPr>
              <a:cxnSpLocks noChangeShapeType="1"/>
              <a:stCxn id="3080" idx="1"/>
              <a:endCxn id="3079" idx="5"/>
            </p:cNvCxnSpPr>
            <p:nvPr/>
          </p:nvCxnSpPr>
          <p:spPr bwMode="auto">
            <a:xfrm flipH="1" flipV="1">
              <a:off x="3933" y="2005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3" name="Oval 438"/>
            <p:cNvSpPr>
              <a:spLocks noChangeArrowheads="1"/>
            </p:cNvSpPr>
            <p:nvPr/>
          </p:nvSpPr>
          <p:spPr bwMode="auto">
            <a:xfrm>
              <a:off x="3391" y="2139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grpSp>
          <p:nvGrpSpPr>
            <p:cNvPr id="3084" name="Group 443"/>
            <p:cNvGrpSpPr>
              <a:grpSpLocks/>
            </p:cNvGrpSpPr>
            <p:nvPr/>
          </p:nvGrpSpPr>
          <p:grpSpPr bwMode="auto">
            <a:xfrm>
              <a:off x="3234" y="988"/>
              <a:ext cx="432" cy="364"/>
              <a:chOff x="3000" y="1152"/>
              <a:chExt cx="672" cy="480"/>
            </a:xfrm>
          </p:grpSpPr>
          <p:sp>
            <p:nvSpPr>
              <p:cNvPr id="3105" name="AutoShape 444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6" name="Line 445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7" name="Line 446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5" name="Text Box 447"/>
            <p:cNvSpPr txBox="1">
              <a:spLocks noChangeArrowheads="1"/>
            </p:cNvSpPr>
            <p:nvPr/>
          </p:nvSpPr>
          <p:spPr bwMode="auto">
            <a:xfrm>
              <a:off x="3263" y="9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3086" name="Text Box 448"/>
            <p:cNvSpPr txBox="1">
              <a:spLocks noChangeArrowheads="1"/>
            </p:cNvSpPr>
            <p:nvPr/>
          </p:nvSpPr>
          <p:spPr bwMode="auto">
            <a:xfrm>
              <a:off x="3441" y="97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latin typeface="Times New Roman" charset="0"/>
                  <a:sym typeface="Symbol" charset="0"/>
                </a:rPr>
                <a:t>a</a:t>
              </a:r>
            </a:p>
          </p:txBody>
        </p:sp>
        <p:grpSp>
          <p:nvGrpSpPr>
            <p:cNvPr id="3087" name="Group 449"/>
            <p:cNvGrpSpPr>
              <a:grpSpLocks/>
            </p:cNvGrpSpPr>
            <p:nvPr/>
          </p:nvGrpSpPr>
          <p:grpSpPr bwMode="auto">
            <a:xfrm>
              <a:off x="3330" y="2932"/>
              <a:ext cx="432" cy="364"/>
              <a:chOff x="3000" y="1152"/>
              <a:chExt cx="672" cy="480"/>
            </a:xfrm>
          </p:grpSpPr>
          <p:sp>
            <p:nvSpPr>
              <p:cNvPr id="3102" name="AutoShape 450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3" name="Line 451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4" name="Line 452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8" name="Text Box 453"/>
            <p:cNvSpPr txBox="1">
              <a:spLocks noChangeArrowheads="1"/>
            </p:cNvSpPr>
            <p:nvPr/>
          </p:nvSpPr>
          <p:spPr bwMode="auto">
            <a:xfrm>
              <a:off x="3359" y="292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3089" name="Text Box 454"/>
            <p:cNvSpPr txBox="1">
              <a:spLocks noChangeArrowheads="1"/>
            </p:cNvSpPr>
            <p:nvPr/>
          </p:nvSpPr>
          <p:spPr bwMode="auto">
            <a:xfrm>
              <a:off x="3537" y="292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latin typeface="Times New Roman" charset="0"/>
                  <a:sym typeface="Symbol" charset="0"/>
                </a:rPr>
                <a:t>g</a:t>
              </a:r>
            </a:p>
          </p:txBody>
        </p:sp>
        <p:grpSp>
          <p:nvGrpSpPr>
            <p:cNvPr id="3090" name="Group 455"/>
            <p:cNvGrpSpPr>
              <a:grpSpLocks/>
            </p:cNvGrpSpPr>
            <p:nvPr/>
          </p:nvGrpSpPr>
          <p:grpSpPr bwMode="auto">
            <a:xfrm>
              <a:off x="4386" y="2932"/>
              <a:ext cx="432" cy="364"/>
              <a:chOff x="3000" y="1152"/>
              <a:chExt cx="672" cy="480"/>
            </a:xfrm>
          </p:grpSpPr>
          <p:sp>
            <p:nvSpPr>
              <p:cNvPr id="3099" name="AutoShape 456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0" name="Line 457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1" name="Line 458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1" name="Text Box 459"/>
            <p:cNvSpPr txBox="1">
              <a:spLocks noChangeArrowheads="1"/>
            </p:cNvSpPr>
            <p:nvPr/>
          </p:nvSpPr>
          <p:spPr bwMode="auto">
            <a:xfrm>
              <a:off x="4415" y="292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3092" name="Text Box 460"/>
            <p:cNvSpPr txBox="1">
              <a:spLocks noChangeArrowheads="1"/>
            </p:cNvSpPr>
            <p:nvPr/>
          </p:nvSpPr>
          <p:spPr bwMode="auto">
            <a:xfrm>
              <a:off x="4597" y="2921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latin typeface="Times New Roman" charset="0"/>
                  <a:sym typeface="Symbol" charset="0"/>
                </a:rPr>
                <a:t>e</a:t>
              </a:r>
            </a:p>
          </p:txBody>
        </p:sp>
        <p:sp>
          <p:nvSpPr>
            <p:cNvPr id="3093" name="Freeform 461"/>
            <p:cNvSpPr>
              <a:spLocks/>
            </p:cNvSpPr>
            <p:nvPr/>
          </p:nvSpPr>
          <p:spPr bwMode="auto">
            <a:xfrm>
              <a:off x="3325" y="1271"/>
              <a:ext cx="437" cy="630"/>
            </a:xfrm>
            <a:custGeom>
              <a:avLst/>
              <a:gdLst>
                <a:gd name="T0" fmla="*/ 119 w 437"/>
                <a:gd name="T1" fmla="*/ 0 h 630"/>
                <a:gd name="T2" fmla="*/ 53 w 437"/>
                <a:gd name="T3" fmla="*/ 360 h 630"/>
                <a:gd name="T4" fmla="*/ 437 w 437"/>
                <a:gd name="T5" fmla="*/ 630 h 630"/>
                <a:gd name="T6" fmla="*/ 0 60000 65536"/>
                <a:gd name="T7" fmla="*/ 0 60000 65536"/>
                <a:gd name="T8" fmla="*/ 0 60000 65536"/>
                <a:gd name="T9" fmla="*/ 0 w 437"/>
                <a:gd name="T10" fmla="*/ 0 h 630"/>
                <a:gd name="T11" fmla="*/ 437 w 437"/>
                <a:gd name="T12" fmla="*/ 630 h 6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7" h="630">
                  <a:moveTo>
                    <a:pt x="119" y="0"/>
                  </a:moveTo>
                  <a:cubicBezTo>
                    <a:pt x="108" y="60"/>
                    <a:pt x="0" y="255"/>
                    <a:pt x="53" y="360"/>
                  </a:cubicBezTo>
                  <a:cubicBezTo>
                    <a:pt x="106" y="465"/>
                    <a:pt x="357" y="574"/>
                    <a:pt x="437" y="63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Freeform 462"/>
            <p:cNvSpPr>
              <a:spLocks/>
            </p:cNvSpPr>
            <p:nvPr/>
          </p:nvSpPr>
          <p:spPr bwMode="auto">
            <a:xfrm>
              <a:off x="3552" y="2255"/>
              <a:ext cx="421" cy="1165"/>
            </a:xfrm>
            <a:custGeom>
              <a:avLst/>
              <a:gdLst>
                <a:gd name="T0" fmla="*/ 0 w 421"/>
                <a:gd name="T1" fmla="*/ 978 h 1165"/>
                <a:gd name="T2" fmla="*/ 372 w 421"/>
                <a:gd name="T3" fmla="*/ 1038 h 1165"/>
                <a:gd name="T4" fmla="*/ 294 w 421"/>
                <a:gd name="T5" fmla="*/ 216 h 1165"/>
                <a:gd name="T6" fmla="*/ 54 w 421"/>
                <a:gd name="T7" fmla="*/ 0 h 1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"/>
                <a:gd name="T13" fmla="*/ 0 h 1165"/>
                <a:gd name="T14" fmla="*/ 421 w 421"/>
                <a:gd name="T15" fmla="*/ 1165 h 1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" h="1165">
                  <a:moveTo>
                    <a:pt x="0" y="978"/>
                  </a:moveTo>
                  <a:cubicBezTo>
                    <a:pt x="62" y="988"/>
                    <a:pt x="323" y="1165"/>
                    <a:pt x="372" y="1038"/>
                  </a:cubicBezTo>
                  <a:cubicBezTo>
                    <a:pt x="421" y="911"/>
                    <a:pt x="347" y="389"/>
                    <a:pt x="294" y="216"/>
                  </a:cubicBezTo>
                  <a:cubicBezTo>
                    <a:pt x="241" y="43"/>
                    <a:pt x="104" y="45"/>
                    <a:pt x="54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Freeform 463"/>
            <p:cNvSpPr>
              <a:spLocks/>
            </p:cNvSpPr>
            <p:nvPr/>
          </p:nvSpPr>
          <p:spPr bwMode="auto">
            <a:xfrm>
              <a:off x="4350" y="2261"/>
              <a:ext cx="648" cy="1221"/>
            </a:xfrm>
            <a:custGeom>
              <a:avLst/>
              <a:gdLst>
                <a:gd name="T0" fmla="*/ 257 w 648"/>
                <a:gd name="T1" fmla="*/ 953 h 1221"/>
                <a:gd name="T2" fmla="*/ 642 w 648"/>
                <a:gd name="T3" fmla="*/ 1104 h 1221"/>
                <a:gd name="T4" fmla="*/ 294 w 648"/>
                <a:gd name="T5" fmla="*/ 252 h 1221"/>
                <a:gd name="T6" fmla="*/ 0 w 648"/>
                <a:gd name="T7" fmla="*/ 0 h 1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8"/>
                <a:gd name="T13" fmla="*/ 0 h 1221"/>
                <a:gd name="T14" fmla="*/ 648 w 648"/>
                <a:gd name="T15" fmla="*/ 1221 h 1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8" h="1221">
                  <a:moveTo>
                    <a:pt x="257" y="953"/>
                  </a:moveTo>
                  <a:cubicBezTo>
                    <a:pt x="321" y="978"/>
                    <a:pt x="636" y="1221"/>
                    <a:pt x="642" y="1104"/>
                  </a:cubicBezTo>
                  <a:cubicBezTo>
                    <a:pt x="648" y="987"/>
                    <a:pt x="401" y="436"/>
                    <a:pt x="294" y="252"/>
                  </a:cubicBezTo>
                  <a:cubicBezTo>
                    <a:pt x="187" y="68"/>
                    <a:pt x="61" y="5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464"/>
            <p:cNvSpPr>
              <a:spLocks/>
            </p:cNvSpPr>
            <p:nvPr/>
          </p:nvSpPr>
          <p:spPr bwMode="auto">
            <a:xfrm>
              <a:off x="3552" y="1344"/>
              <a:ext cx="381" cy="575"/>
            </a:xfrm>
            <a:custGeom>
              <a:avLst/>
              <a:gdLst>
                <a:gd name="T0" fmla="*/ 307 w 381"/>
                <a:gd name="T1" fmla="*/ 575 h 575"/>
                <a:gd name="T2" fmla="*/ 330 w 381"/>
                <a:gd name="T3" fmla="*/ 300 h 575"/>
                <a:gd name="T4" fmla="*/ 0 w 381"/>
                <a:gd name="T5" fmla="*/ 0 h 575"/>
                <a:gd name="T6" fmla="*/ 0 60000 65536"/>
                <a:gd name="T7" fmla="*/ 0 60000 65536"/>
                <a:gd name="T8" fmla="*/ 0 60000 65536"/>
                <a:gd name="T9" fmla="*/ 0 w 381"/>
                <a:gd name="T10" fmla="*/ 0 h 575"/>
                <a:gd name="T11" fmla="*/ 381 w 381"/>
                <a:gd name="T12" fmla="*/ 575 h 5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575">
                  <a:moveTo>
                    <a:pt x="307" y="575"/>
                  </a:moveTo>
                  <a:cubicBezTo>
                    <a:pt x="311" y="529"/>
                    <a:pt x="381" y="396"/>
                    <a:pt x="330" y="300"/>
                  </a:cubicBezTo>
                  <a:cubicBezTo>
                    <a:pt x="279" y="204"/>
                    <a:pt x="69" y="6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Freeform 465"/>
            <p:cNvSpPr>
              <a:spLocks/>
            </p:cNvSpPr>
            <p:nvPr/>
          </p:nvSpPr>
          <p:spPr bwMode="auto">
            <a:xfrm>
              <a:off x="4157" y="2244"/>
              <a:ext cx="229" cy="846"/>
            </a:xfrm>
            <a:custGeom>
              <a:avLst/>
              <a:gdLst>
                <a:gd name="T0" fmla="*/ 81 w 229"/>
                <a:gd name="T1" fmla="*/ 0 h 846"/>
                <a:gd name="T2" fmla="*/ 25 w 229"/>
                <a:gd name="T3" fmla="*/ 558 h 846"/>
                <a:gd name="T4" fmla="*/ 229 w 229"/>
                <a:gd name="T5" fmla="*/ 846 h 846"/>
                <a:gd name="T6" fmla="*/ 0 60000 65536"/>
                <a:gd name="T7" fmla="*/ 0 60000 65536"/>
                <a:gd name="T8" fmla="*/ 0 60000 65536"/>
                <a:gd name="T9" fmla="*/ 0 w 229"/>
                <a:gd name="T10" fmla="*/ 0 h 846"/>
                <a:gd name="T11" fmla="*/ 229 w 229"/>
                <a:gd name="T12" fmla="*/ 846 h 8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846">
                  <a:moveTo>
                    <a:pt x="81" y="0"/>
                  </a:moveTo>
                  <a:cubicBezTo>
                    <a:pt x="72" y="93"/>
                    <a:pt x="0" y="417"/>
                    <a:pt x="25" y="558"/>
                  </a:cubicBezTo>
                  <a:cubicBezTo>
                    <a:pt x="50" y="699"/>
                    <a:pt x="187" y="786"/>
                    <a:pt x="229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Freeform 466"/>
            <p:cNvSpPr>
              <a:spLocks/>
            </p:cNvSpPr>
            <p:nvPr/>
          </p:nvSpPr>
          <p:spPr bwMode="auto">
            <a:xfrm>
              <a:off x="3444" y="2238"/>
              <a:ext cx="90" cy="678"/>
            </a:xfrm>
            <a:custGeom>
              <a:avLst/>
              <a:gdLst>
                <a:gd name="T0" fmla="*/ 51 w 90"/>
                <a:gd name="T1" fmla="*/ 0 h 678"/>
                <a:gd name="T2" fmla="*/ 6 w 90"/>
                <a:gd name="T3" fmla="*/ 378 h 678"/>
                <a:gd name="T4" fmla="*/ 90 w 90"/>
                <a:gd name="T5" fmla="*/ 678 h 678"/>
                <a:gd name="T6" fmla="*/ 0 60000 65536"/>
                <a:gd name="T7" fmla="*/ 0 60000 65536"/>
                <a:gd name="T8" fmla="*/ 0 60000 65536"/>
                <a:gd name="T9" fmla="*/ 0 w 90"/>
                <a:gd name="T10" fmla="*/ 0 h 678"/>
                <a:gd name="T11" fmla="*/ 90 w 90"/>
                <a:gd name="T12" fmla="*/ 678 h 6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678">
                  <a:moveTo>
                    <a:pt x="51" y="0"/>
                  </a:moveTo>
                  <a:cubicBezTo>
                    <a:pt x="44" y="63"/>
                    <a:pt x="0" y="265"/>
                    <a:pt x="6" y="378"/>
                  </a:cubicBezTo>
                  <a:cubicBezTo>
                    <a:pt x="12" y="491"/>
                    <a:pt x="72" y="616"/>
                    <a:pt x="90" y="67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Date Placeholder 3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36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83944D5-A3FC-E64E-ADA0-D0BDD496446E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Improved times thanks to location-aware entries are highlighted in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red</a:t>
            </a:r>
            <a:endParaRPr lang="en-US" sz="280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Method	Unsorted List		Sorted List	Heap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size, isEmpty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insert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(log 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min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removeMin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(log 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remove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log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replaceKey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log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replaceValue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 sz="2800" b="1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Adaptable 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4287-41C9-F34A-B022-7BB5F30A4B7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467600" cy="47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Implementation,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Adaptable 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4287-41C9-F34A-B022-7BB5F30A4B7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8001000" cy="46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2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Adaptable 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4287-41C9-F34A-B022-7BB5F30A4B7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8001000" cy="39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4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685800"/>
          </a:xfrm>
        </p:spPr>
        <p:txBody>
          <a:bodyPr/>
          <a:lstStyle/>
          <a:p>
            <a:r>
              <a:rPr lang="en-US" dirty="0" smtClean="0"/>
              <a:t>Java Implementation,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Adaptable 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4287-41C9-F34A-B022-7BB5F30A4B7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90600"/>
            <a:ext cx="631681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2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52E7337-19FE-1147-89F9-46F1DE64E2E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Entry and Priority Queue ADTs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00200"/>
            <a:ext cx="4305300" cy="4724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entry </a:t>
            </a:r>
            <a:r>
              <a:rPr lang="en-US">
                <a:latin typeface="Tahoma" charset="0"/>
              </a:rPr>
              <a:t>stores a (key, value) pair</a:t>
            </a:r>
          </a:p>
          <a:p>
            <a:pPr eaLnBrk="1" hangingPunct="1"/>
            <a:r>
              <a:rPr lang="en-US">
                <a:latin typeface="Tahoma" charset="0"/>
              </a:rPr>
              <a:t>Entry ADT methods:</a:t>
            </a:r>
          </a:p>
          <a:p>
            <a:pPr lvl="1" eaLnBrk="1" hangingPunct="1"/>
            <a:r>
              <a:rPr lang="en-US">
                <a:solidFill>
                  <a:schemeClr val="tx2"/>
                </a:solidFill>
                <a:latin typeface="Tahoma" charset="0"/>
              </a:rPr>
              <a:t>getKey</a:t>
            </a:r>
            <a:r>
              <a:rPr lang="en-US">
                <a:latin typeface="Tahoma" charset="0"/>
              </a:rPr>
              <a:t>(): returns the key associated with this entry</a:t>
            </a:r>
          </a:p>
          <a:p>
            <a:pPr lvl="1" eaLnBrk="1" hangingPunct="1"/>
            <a:r>
              <a:rPr lang="en-US">
                <a:solidFill>
                  <a:schemeClr val="tx2"/>
                </a:solidFill>
                <a:latin typeface="Tahoma" charset="0"/>
              </a:rPr>
              <a:t>getValue</a:t>
            </a:r>
            <a:r>
              <a:rPr lang="en-US">
                <a:latin typeface="Tahoma" charset="0"/>
              </a:rPr>
              <a:t>(): returns the value paired with the key associated with this entry</a:t>
            </a:r>
          </a:p>
        </p:txBody>
      </p:sp>
      <p:sp>
        <p:nvSpPr>
          <p:cNvPr id="101409" name="Rectangle 3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00200"/>
            <a:ext cx="3810000" cy="4800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Priority Queue ADT: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chemeClr val="tx2"/>
                </a:solidFill>
              </a:rPr>
              <a:t>insert</a:t>
            </a:r>
            <a:r>
              <a:rPr lang="en-US" dirty="0" smtClean="0"/>
              <a:t>(k, x)</a:t>
            </a:r>
            <a:br>
              <a:rPr lang="en-US" dirty="0" smtClean="0"/>
            </a:br>
            <a:r>
              <a:rPr lang="en-US" dirty="0" smtClean="0"/>
              <a:t>inserts an entry with key k and value x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err="1" smtClean="0">
                <a:solidFill>
                  <a:schemeClr val="tx2"/>
                </a:solidFill>
              </a:rPr>
              <a:t>removeMin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removes and returns the entry with smallest key</a:t>
            </a:r>
            <a:endParaRPr lang="en-US" sz="32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chemeClr val="tx2"/>
                </a:solidFill>
              </a:rPr>
              <a:t>min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returns, but does not remove, an entry with smallest key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chemeClr val="tx2"/>
                </a:solidFill>
              </a:rPr>
              <a:t>size</a:t>
            </a:r>
            <a:r>
              <a:rPr lang="en-US" dirty="0" smtClean="0"/>
              <a:t>(), </a:t>
            </a:r>
            <a:r>
              <a:rPr lang="en-US" dirty="0" err="1" smtClean="0">
                <a:solidFill>
                  <a:schemeClr val="tx2"/>
                </a:solidFill>
              </a:rPr>
              <a:t>isEmpty</a:t>
            </a:r>
            <a:r>
              <a:rPr lang="en-US" dirty="0" smtClean="0"/>
              <a:t>()</a:t>
            </a:r>
          </a:p>
        </p:txBody>
      </p:sp>
      <p:sp>
        <p:nvSpPr>
          <p:cNvPr id="410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BF62687-FEE2-A04B-8227-FD4C35B39911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Online trading system where orders to purchase and sell a stock are stored in two priority queues (one for sell orders and one for buy orders) as (p,s) entries: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key, p, of an order is the price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value, s, for an entry is the number of shares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 buy order (p,s) is executed when a sell order (p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,s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) with price 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&lt;</a:t>
            </a:r>
            <a:r>
              <a:rPr lang="en-US" sz="2000">
                <a:latin typeface="Tahoma" charset="0"/>
              </a:rPr>
              <a:t>p is added (the execution is complete if 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s)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 sell order (p,s) is executed when a buy order (p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,s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) with price 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p is added (the execution is complete if 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s)</a:t>
            </a:r>
          </a:p>
          <a:p>
            <a:pPr eaLnBrk="1" hangingPunct="1"/>
            <a:r>
              <a:rPr lang="en-US" sz="2400">
                <a:latin typeface="Tahoma" charset="0"/>
              </a:rPr>
              <a:t>What if someone wishes to cancel their order before it executes?</a:t>
            </a:r>
          </a:p>
          <a:p>
            <a:pPr eaLnBrk="1" hangingPunct="1"/>
            <a:r>
              <a:rPr lang="en-US" sz="2400">
                <a:latin typeface="Tahoma" charset="0"/>
              </a:rPr>
              <a:t>What if someone wishes to update the price or number of shares for their order?</a:t>
            </a:r>
          </a:p>
        </p:txBody>
      </p:sp>
      <p:pic>
        <p:nvPicPr>
          <p:cNvPr id="5126" name="Picture 6" descr="BS00558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2800" y="228600"/>
            <a:ext cx="1543050" cy="1357313"/>
          </a:xfrm>
          <a:noFill/>
        </p:spPr>
      </p:pic>
      <p:sp>
        <p:nvSpPr>
          <p:cNvPr id="51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B937CA-7574-294C-91CF-2FA90541C9B7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Methods of the Adaptable Priority Queue ADT</a:t>
            </a:r>
            <a:endParaRPr lang="en-US" sz="4800" dirty="0" smtClean="0">
              <a:ea typeface="+mj-ea"/>
              <a:cs typeface="Tahoma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dirty="0">
                <a:latin typeface="Tahoma" charset="0"/>
              </a:rPr>
              <a:t>(e): Remove from P and return entry e.	</a:t>
            </a:r>
          </a:p>
          <a:p>
            <a:pPr eaLnBrk="1" hangingPunct="1"/>
            <a:r>
              <a:rPr lang="en-US" dirty="0" err="1">
                <a:solidFill>
                  <a:schemeClr val="tx2"/>
                </a:solidFill>
                <a:latin typeface="Tahoma" charset="0"/>
              </a:rPr>
              <a:t>replaceKey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e,k</a:t>
            </a:r>
            <a:r>
              <a:rPr lang="en-US" dirty="0">
                <a:latin typeface="Tahoma" charset="0"/>
              </a:rPr>
              <a:t>): Replace with k and return the key of entry e of P; an	error condition occurs if k is invalid (that is, k cannot be compared with other keys).	</a:t>
            </a:r>
          </a:p>
          <a:p>
            <a:pPr eaLnBrk="1" hangingPunct="1"/>
            <a:r>
              <a:rPr lang="en-US" dirty="0" err="1">
                <a:solidFill>
                  <a:schemeClr val="tx2"/>
                </a:solidFill>
                <a:latin typeface="Tahoma" charset="0"/>
              </a:rPr>
              <a:t>replaceValue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e</a:t>
            </a:r>
            <a:r>
              <a:rPr lang="en-US" dirty="0" err="1" smtClean="0">
                <a:latin typeface="Tahoma" charset="0"/>
              </a:rPr>
              <a:t>,v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: Replace with </a:t>
            </a:r>
            <a:r>
              <a:rPr lang="en-US" dirty="0" smtClean="0">
                <a:latin typeface="Tahoma" charset="0"/>
              </a:rPr>
              <a:t>v </a:t>
            </a:r>
            <a:r>
              <a:rPr lang="en-US" dirty="0">
                <a:latin typeface="Tahoma" charset="0"/>
              </a:rPr>
              <a:t>and return the value of entry e of P.	</a:t>
            </a:r>
          </a:p>
        </p:txBody>
      </p:sp>
      <p:sp>
        <p:nvSpPr>
          <p:cNvPr id="615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F83108-1CE0-A040-9596-BA44EC43C180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</a:rPr>
              <a:t>Operation			Output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CMSY10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min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()	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CMSY10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baseline="30000" dirty="0">
                <a:solidFill>
                  <a:srgbClr val="000000"/>
                </a:solidFill>
                <a:latin typeface="CMR10" charset="0"/>
              </a:rPr>
              <a:t>			</a:t>
            </a:r>
            <a:r>
              <a:rPr lang="en-US" sz="2800" baseline="30000" dirty="0" smtClean="0">
                <a:solidFill>
                  <a:srgbClr val="000000"/>
                </a:solidFill>
                <a:latin typeface="CMR10" charset="0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CMSY10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remove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baseline="30000" dirty="0">
                <a:solidFill>
                  <a:srgbClr val="000000"/>
                </a:solidFill>
                <a:latin typeface="CMR10" charset="0"/>
              </a:rPr>
              <a:t>			</a:t>
            </a:r>
            <a:r>
              <a:rPr lang="en-US" sz="2800" baseline="30000" dirty="0" smtClean="0">
                <a:solidFill>
                  <a:srgbClr val="000000"/>
                </a:solidFill>
                <a:latin typeface="CMR10" charset="0"/>
              </a:rPr>
              <a:t>		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CMSS10" charset="0"/>
              </a:rPr>
              <a:t>replaceKey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9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CMSS10" charset="0"/>
              </a:rPr>
              <a:t>replaceValue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9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remove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baseline="30000" dirty="0">
                <a:solidFill>
                  <a:srgbClr val="000000"/>
                </a:solidFill>
                <a:latin typeface="CMR10" charset="0"/>
              </a:rPr>
              <a:t>			</a:t>
            </a:r>
            <a:r>
              <a:rPr lang="en-US" sz="2800" baseline="30000" dirty="0" smtClean="0">
                <a:solidFill>
                  <a:srgbClr val="000000"/>
                </a:solidFill>
                <a:latin typeface="CMR10" charset="0"/>
              </a:rPr>
              <a:t>		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  <a:endParaRPr lang="en-US" sz="2800" dirty="0">
              <a:latin typeface="Tahoma" charset="0"/>
            </a:endParaRPr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762000" y="1981200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CB8FEE-FCA6-FC4D-9407-128F2C1A32B2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Locating Entries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 order to implement the operations remove</a:t>
            </a:r>
            <a:r>
              <a:rPr lang="en-US" dirty="0" smtClean="0">
                <a:latin typeface="Tahoma" charset="0"/>
              </a:rPr>
              <a:t>(e)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>
                <a:latin typeface="Tahoma" charset="0"/>
              </a:rPr>
              <a:t>replaceKey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 smtClean="0">
                <a:latin typeface="Tahoma" charset="0"/>
              </a:rPr>
              <a:t>e,k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, and </a:t>
            </a:r>
            <a:r>
              <a:rPr lang="en-US" dirty="0" err="1">
                <a:latin typeface="Tahoma" charset="0"/>
              </a:rPr>
              <a:t>replaceValue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 err="1" smtClean="0">
                <a:latin typeface="Tahoma" charset="0"/>
              </a:rPr>
              <a:t>e,v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, we need fast ways of locating an entry e in a priority queue.</a:t>
            </a:r>
          </a:p>
          <a:p>
            <a:pPr eaLnBrk="1" hangingPunct="1"/>
            <a:r>
              <a:rPr lang="en-US" dirty="0">
                <a:latin typeface="Tahoma" charset="0"/>
              </a:rPr>
              <a:t>We can always just search the entire data structure to find an entry e, but there are better ways for locating entries.</a:t>
            </a: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0B8E5E-0454-F047-8299-015C35567681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Location-Aware Entries</a:t>
            </a:r>
          </a:p>
        </p:txBody>
      </p:sp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A </a:t>
            </a:r>
            <a:r>
              <a:rPr lang="en-US" sz="2800" dirty="0" smtClean="0">
                <a:ea typeface="+mn-ea"/>
              </a:rPr>
              <a:t>location-</a:t>
            </a:r>
            <a:r>
              <a:rPr lang="en-US" sz="2800" dirty="0" smtClean="0">
                <a:ea typeface="+mn-ea"/>
              </a:rPr>
              <a:t>aware entry identifies and tracks the location of its (key, value) object within a data structure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Intuitive notion: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Coat claim check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Valet claim ticket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Reservation number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Main idea: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Since entries are created and returned from the data structure itself, it can return location-aware entries, thereby making future updates easier</a:t>
            </a:r>
            <a:endParaRPr lang="en-US" sz="2400" dirty="0" smtClean="0"/>
          </a:p>
        </p:txBody>
      </p:sp>
      <p:pic>
        <p:nvPicPr>
          <p:cNvPr id="9222" name="Picture 8" descr="PE01896_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228600"/>
            <a:ext cx="1752600" cy="1516063"/>
          </a:xfrm>
          <a:noFill/>
        </p:spPr>
      </p:pic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0A379F-6D0A-9D42-81DA-B4855B13B103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List Implementation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2514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location-aware list entry is an object storing</a:t>
            </a:r>
          </a:p>
          <a:p>
            <a:pPr lvl="1" eaLnBrk="1" hangingPunct="1"/>
            <a:r>
              <a:rPr lang="en-US" sz="2000">
                <a:latin typeface="Tahoma" charset="0"/>
              </a:rPr>
              <a:t>key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value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position (or rank) of the item in the list</a:t>
            </a:r>
          </a:p>
          <a:p>
            <a:pPr eaLnBrk="1" hangingPunct="1"/>
            <a:r>
              <a:rPr lang="en-US" sz="2400">
                <a:latin typeface="Tahoma" charset="0"/>
              </a:rPr>
              <a:t>In turn, the position (or array cell) stores the entry</a:t>
            </a:r>
          </a:p>
          <a:p>
            <a:pPr eaLnBrk="1" hangingPunct="1"/>
            <a:r>
              <a:rPr lang="en-US" sz="2400">
                <a:latin typeface="Tahoma" charset="0"/>
              </a:rPr>
              <a:t>Back pointers (or ranks) are updated during swaps</a:t>
            </a:r>
          </a:p>
        </p:txBody>
      </p:sp>
      <p:sp>
        <p:nvSpPr>
          <p:cNvPr id="10246" name="Rectangle 64"/>
          <p:cNvSpPr>
            <a:spLocks noChangeArrowheads="1"/>
          </p:cNvSpPr>
          <p:nvPr/>
        </p:nvSpPr>
        <p:spPr bwMode="auto">
          <a:xfrm>
            <a:off x="190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65"/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66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67"/>
          <p:cNvSpPr>
            <a:spLocks/>
          </p:cNvSpPr>
          <p:nvPr/>
        </p:nvSpPr>
        <p:spPr bwMode="auto">
          <a:xfrm>
            <a:off x="26670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68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69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70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71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72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73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74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75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76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77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8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79"/>
          <p:cNvSpPr>
            <a:spLocks/>
          </p:cNvSpPr>
          <p:nvPr/>
        </p:nvSpPr>
        <p:spPr bwMode="auto">
          <a:xfrm rot="10800000">
            <a:off x="28194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8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8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82"/>
          <p:cNvSpPr>
            <a:spLocks/>
          </p:cNvSpPr>
          <p:nvPr/>
        </p:nvSpPr>
        <p:spPr bwMode="auto">
          <a:xfrm>
            <a:off x="2289175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83"/>
          <p:cNvSpPr>
            <a:spLocks/>
          </p:cNvSpPr>
          <p:nvPr/>
        </p:nvSpPr>
        <p:spPr bwMode="auto">
          <a:xfrm>
            <a:off x="3810000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84"/>
          <p:cNvSpPr>
            <a:spLocks/>
          </p:cNvSpPr>
          <p:nvPr/>
        </p:nvSpPr>
        <p:spPr bwMode="auto">
          <a:xfrm>
            <a:off x="5330825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85"/>
          <p:cNvSpPr>
            <a:spLocks/>
          </p:cNvSpPr>
          <p:nvPr/>
        </p:nvSpPr>
        <p:spPr bwMode="auto">
          <a:xfrm>
            <a:off x="6851650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90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91"/>
          <p:cNvSpPr>
            <a:spLocks noChangeArrowheads="1"/>
          </p:cNvSpPr>
          <p:nvPr/>
        </p:nvSpPr>
        <p:spPr bwMode="auto">
          <a:xfrm>
            <a:off x="99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92"/>
          <p:cNvSpPr>
            <a:spLocks/>
          </p:cNvSpPr>
          <p:nvPr/>
        </p:nvSpPr>
        <p:spPr bwMode="auto">
          <a:xfrm>
            <a:off x="7239000" y="4648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93"/>
          <p:cNvSpPr>
            <a:spLocks/>
          </p:cNvSpPr>
          <p:nvPr/>
        </p:nvSpPr>
        <p:spPr bwMode="auto">
          <a:xfrm rot="10800000">
            <a:off x="7391400" y="4800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94"/>
          <p:cNvSpPr>
            <a:spLocks/>
          </p:cNvSpPr>
          <p:nvPr/>
        </p:nvSpPr>
        <p:spPr bwMode="auto">
          <a:xfrm>
            <a:off x="1143000" y="4648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95"/>
          <p:cNvSpPr>
            <a:spLocks/>
          </p:cNvSpPr>
          <p:nvPr/>
        </p:nvSpPr>
        <p:spPr bwMode="auto">
          <a:xfrm rot="10800000">
            <a:off x="1295400" y="4800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96"/>
          <p:cNvSpPr txBox="1">
            <a:spLocks noChangeArrowheads="1"/>
          </p:cNvSpPr>
          <p:nvPr/>
        </p:nvSpPr>
        <p:spPr bwMode="auto">
          <a:xfrm>
            <a:off x="7693025" y="4191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trailer</a:t>
            </a:r>
          </a:p>
        </p:txBody>
      </p:sp>
      <p:sp>
        <p:nvSpPr>
          <p:cNvPr id="10275" name="Text Box 97"/>
          <p:cNvSpPr txBox="1">
            <a:spLocks noChangeArrowheads="1"/>
          </p:cNvSpPr>
          <p:nvPr/>
        </p:nvSpPr>
        <p:spPr bwMode="auto">
          <a:xfrm>
            <a:off x="625475" y="42672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header</a:t>
            </a:r>
          </a:p>
        </p:txBody>
      </p:sp>
      <p:sp>
        <p:nvSpPr>
          <p:cNvPr id="10276" name="AutoShape 98"/>
          <p:cNvSpPr>
            <a:spLocks noChangeArrowheads="1"/>
          </p:cNvSpPr>
          <p:nvPr/>
        </p:nvSpPr>
        <p:spPr bwMode="auto">
          <a:xfrm>
            <a:off x="1676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Text Box 99"/>
          <p:cNvSpPr txBox="1">
            <a:spLocks noChangeArrowheads="1"/>
          </p:cNvSpPr>
          <p:nvPr/>
        </p:nvSpPr>
        <p:spPr bwMode="auto">
          <a:xfrm>
            <a:off x="5611813" y="4251325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nodes/positions</a:t>
            </a:r>
          </a:p>
        </p:txBody>
      </p:sp>
      <p:sp>
        <p:nvSpPr>
          <p:cNvPr id="10278" name="AutoShape 100"/>
          <p:cNvSpPr>
            <a:spLocks noChangeArrowheads="1"/>
          </p:cNvSpPr>
          <p:nvPr/>
        </p:nvSpPr>
        <p:spPr bwMode="auto">
          <a:xfrm>
            <a:off x="1905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Text Box 101"/>
          <p:cNvSpPr txBox="1">
            <a:spLocks noChangeArrowheads="1"/>
          </p:cNvSpPr>
          <p:nvPr/>
        </p:nvSpPr>
        <p:spPr bwMode="auto">
          <a:xfrm>
            <a:off x="6477000" y="6019800"/>
            <a:ext cx="941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entries</a:t>
            </a:r>
          </a:p>
        </p:txBody>
      </p:sp>
      <p:grpSp>
        <p:nvGrpSpPr>
          <p:cNvPr id="10280" name="Group 106"/>
          <p:cNvGrpSpPr>
            <a:grpSpLocks/>
          </p:cNvGrpSpPr>
          <p:nvPr/>
        </p:nvGrpSpPr>
        <p:grpSpPr bwMode="auto">
          <a:xfrm>
            <a:off x="2133600" y="5365750"/>
            <a:ext cx="685800" cy="577850"/>
            <a:chOff x="3000" y="1152"/>
            <a:chExt cx="672" cy="480"/>
          </a:xfrm>
        </p:grpSpPr>
        <p:sp>
          <p:nvSpPr>
            <p:cNvPr id="10306" name="AutoShape 107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108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Line 109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1" name="Text Box 110"/>
          <p:cNvSpPr txBox="1">
            <a:spLocks noChangeArrowheads="1"/>
          </p:cNvSpPr>
          <p:nvPr/>
        </p:nvSpPr>
        <p:spPr bwMode="auto">
          <a:xfrm>
            <a:off x="2179638" y="5349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82" name="Text Box 111"/>
          <p:cNvSpPr txBox="1">
            <a:spLocks noChangeArrowheads="1"/>
          </p:cNvSpPr>
          <p:nvPr/>
        </p:nvSpPr>
        <p:spPr bwMode="auto">
          <a:xfrm>
            <a:off x="2468563" y="534828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grpSp>
        <p:nvGrpSpPr>
          <p:cNvPr id="10283" name="Group 112"/>
          <p:cNvGrpSpPr>
            <a:grpSpLocks/>
          </p:cNvGrpSpPr>
          <p:nvPr/>
        </p:nvGrpSpPr>
        <p:grpSpPr bwMode="auto">
          <a:xfrm>
            <a:off x="3733800" y="5365750"/>
            <a:ext cx="685800" cy="577850"/>
            <a:chOff x="3000" y="1152"/>
            <a:chExt cx="672" cy="480"/>
          </a:xfrm>
        </p:grpSpPr>
        <p:sp>
          <p:nvSpPr>
            <p:cNvPr id="10303" name="AutoShape 113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Line 114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Line 115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4" name="Text Box 116"/>
          <p:cNvSpPr txBox="1">
            <a:spLocks noChangeArrowheads="1"/>
          </p:cNvSpPr>
          <p:nvPr/>
        </p:nvSpPr>
        <p:spPr bwMode="auto">
          <a:xfrm>
            <a:off x="3779838" y="5349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0285" name="Text Box 117"/>
          <p:cNvSpPr txBox="1">
            <a:spLocks noChangeArrowheads="1"/>
          </p:cNvSpPr>
          <p:nvPr/>
        </p:nvSpPr>
        <p:spPr bwMode="auto">
          <a:xfrm>
            <a:off x="4068763" y="534828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grpSp>
        <p:nvGrpSpPr>
          <p:cNvPr id="10286" name="Group 118"/>
          <p:cNvGrpSpPr>
            <a:grpSpLocks/>
          </p:cNvGrpSpPr>
          <p:nvPr/>
        </p:nvGrpSpPr>
        <p:grpSpPr bwMode="auto">
          <a:xfrm>
            <a:off x="5181600" y="5351463"/>
            <a:ext cx="685800" cy="577850"/>
            <a:chOff x="3000" y="1152"/>
            <a:chExt cx="672" cy="480"/>
          </a:xfrm>
        </p:grpSpPr>
        <p:sp>
          <p:nvSpPr>
            <p:cNvPr id="10300" name="AutoShape 11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2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12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Text Box 122"/>
          <p:cNvSpPr txBox="1">
            <a:spLocks noChangeArrowheads="1"/>
          </p:cNvSpPr>
          <p:nvPr/>
        </p:nvSpPr>
        <p:spPr bwMode="auto">
          <a:xfrm>
            <a:off x="5227638" y="5335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88" name="Text Box 123"/>
          <p:cNvSpPr txBox="1">
            <a:spLocks noChangeArrowheads="1"/>
          </p:cNvSpPr>
          <p:nvPr/>
        </p:nvSpPr>
        <p:spPr bwMode="auto">
          <a:xfrm>
            <a:off x="5516563" y="53340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grpSp>
        <p:nvGrpSpPr>
          <p:cNvPr id="10289" name="Group 124"/>
          <p:cNvGrpSpPr>
            <a:grpSpLocks/>
          </p:cNvGrpSpPr>
          <p:nvPr/>
        </p:nvGrpSpPr>
        <p:grpSpPr bwMode="auto">
          <a:xfrm>
            <a:off x="6705600" y="5351463"/>
            <a:ext cx="685800" cy="577850"/>
            <a:chOff x="3000" y="1152"/>
            <a:chExt cx="672" cy="480"/>
          </a:xfrm>
        </p:grpSpPr>
        <p:sp>
          <p:nvSpPr>
            <p:cNvPr id="10297" name="AutoShape 125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Line 126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Line 127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0" name="Text Box 128"/>
          <p:cNvSpPr txBox="1">
            <a:spLocks noChangeArrowheads="1"/>
          </p:cNvSpPr>
          <p:nvPr/>
        </p:nvSpPr>
        <p:spPr bwMode="auto">
          <a:xfrm>
            <a:off x="6751638" y="5335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91" name="Text Box 129"/>
          <p:cNvSpPr txBox="1">
            <a:spLocks noChangeArrowheads="1"/>
          </p:cNvSpPr>
          <p:nvPr/>
        </p:nvSpPr>
        <p:spPr bwMode="auto">
          <a:xfrm>
            <a:off x="7040563" y="53340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sp>
        <p:nvSpPr>
          <p:cNvPr id="10292" name="Freeform 130"/>
          <p:cNvSpPr>
            <a:spLocks/>
          </p:cNvSpPr>
          <p:nvPr/>
        </p:nvSpPr>
        <p:spPr bwMode="auto">
          <a:xfrm>
            <a:off x="7032625" y="4975225"/>
            <a:ext cx="817563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Freeform 131"/>
          <p:cNvSpPr>
            <a:spLocks/>
          </p:cNvSpPr>
          <p:nvPr/>
        </p:nvSpPr>
        <p:spPr bwMode="auto">
          <a:xfrm>
            <a:off x="2459038" y="5003800"/>
            <a:ext cx="817562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132"/>
          <p:cNvSpPr>
            <a:spLocks/>
          </p:cNvSpPr>
          <p:nvPr/>
        </p:nvSpPr>
        <p:spPr bwMode="auto">
          <a:xfrm>
            <a:off x="4038600" y="5003800"/>
            <a:ext cx="817563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5" name="Freeform 133"/>
          <p:cNvSpPr>
            <a:spLocks/>
          </p:cNvSpPr>
          <p:nvPr/>
        </p:nvSpPr>
        <p:spPr bwMode="auto">
          <a:xfrm>
            <a:off x="5507038" y="5003800"/>
            <a:ext cx="817562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Date Placeholder 6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Adaptable Priority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9F6EA2-0D08-1044-970A-2DC65BAF5759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 Implementation</a:t>
            </a: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429000" cy="4648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A location-aware heap entry is an object storing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key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value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position of the entry in the underlying heap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In turn, each heap position stores an entry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Back pointers are updated during entry swaps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6132513" y="31035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7543800" y="36147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5180013" y="36147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5767388" y="411003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5453063" y="3384550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6405563" y="3386138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5"/>
          <p:cNvCxnSpPr>
            <a:cxnSpLocks noChangeShapeType="1"/>
            <a:stCxn id="11280" idx="7"/>
            <a:endCxn id="11271" idx="3"/>
          </p:cNvCxnSpPr>
          <p:nvPr/>
        </p:nvCxnSpPr>
        <p:spPr bwMode="auto">
          <a:xfrm flipV="1">
            <a:off x="7323138" y="3897313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8"/>
          <p:cNvCxnSpPr>
            <a:cxnSpLocks noChangeShapeType="1"/>
            <a:stCxn id="11279" idx="7"/>
            <a:endCxn id="11272" idx="3"/>
          </p:cNvCxnSpPr>
          <p:nvPr/>
        </p:nvCxnSpPr>
        <p:spPr bwMode="auto">
          <a:xfrm flipV="1">
            <a:off x="4865688" y="3897313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5453063" y="3897313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Oval 20"/>
          <p:cNvSpPr>
            <a:spLocks noChangeArrowheads="1"/>
          </p:cNvSpPr>
          <p:nvPr/>
        </p:nvSpPr>
        <p:spPr bwMode="auto">
          <a:xfrm>
            <a:off x="4592638" y="41100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80" name="Oval 25"/>
          <p:cNvSpPr>
            <a:spLocks noChangeArrowheads="1"/>
          </p:cNvSpPr>
          <p:nvPr/>
        </p:nvSpPr>
        <p:spPr bwMode="auto">
          <a:xfrm>
            <a:off x="7050088" y="411003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grpSp>
        <p:nvGrpSpPr>
          <p:cNvPr id="11281" name="Group 33"/>
          <p:cNvGrpSpPr>
            <a:grpSpLocks/>
          </p:cNvGrpSpPr>
          <p:nvPr/>
        </p:nvGrpSpPr>
        <p:grpSpPr bwMode="auto">
          <a:xfrm>
            <a:off x="4343400" y="2282825"/>
            <a:ext cx="685800" cy="577850"/>
            <a:chOff x="3000" y="1152"/>
            <a:chExt cx="672" cy="480"/>
          </a:xfrm>
        </p:grpSpPr>
        <p:sp>
          <p:nvSpPr>
            <p:cNvPr id="11327" name="AutoShape 30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31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32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2" name="Text Box 34"/>
          <p:cNvSpPr txBox="1">
            <a:spLocks noChangeArrowheads="1"/>
          </p:cNvSpPr>
          <p:nvPr/>
        </p:nvSpPr>
        <p:spPr bwMode="auto">
          <a:xfrm>
            <a:off x="4389438" y="2266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1283" name="Text Box 35"/>
          <p:cNvSpPr txBox="1">
            <a:spLocks noChangeArrowheads="1"/>
          </p:cNvSpPr>
          <p:nvPr/>
        </p:nvSpPr>
        <p:spPr bwMode="auto">
          <a:xfrm>
            <a:off x="4672013" y="2265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a</a:t>
            </a:r>
          </a:p>
        </p:txBody>
      </p:sp>
      <p:grpSp>
        <p:nvGrpSpPr>
          <p:cNvPr id="11284" name="Group 38"/>
          <p:cNvGrpSpPr>
            <a:grpSpLocks/>
          </p:cNvGrpSpPr>
          <p:nvPr/>
        </p:nvGrpSpPr>
        <p:grpSpPr bwMode="auto">
          <a:xfrm>
            <a:off x="6019800" y="1673225"/>
            <a:ext cx="685800" cy="577850"/>
            <a:chOff x="3000" y="1152"/>
            <a:chExt cx="672" cy="480"/>
          </a:xfrm>
        </p:grpSpPr>
        <p:sp>
          <p:nvSpPr>
            <p:cNvPr id="11324" name="AutoShape 3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4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4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5" name="Text Box 42"/>
          <p:cNvSpPr txBox="1">
            <a:spLocks noChangeArrowheads="1"/>
          </p:cNvSpPr>
          <p:nvPr/>
        </p:nvSpPr>
        <p:spPr bwMode="auto">
          <a:xfrm>
            <a:off x="6065838" y="1657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86" name="Text Box 43"/>
          <p:cNvSpPr txBox="1">
            <a:spLocks noChangeArrowheads="1"/>
          </p:cNvSpPr>
          <p:nvPr/>
        </p:nvSpPr>
        <p:spPr bwMode="auto">
          <a:xfrm>
            <a:off x="6348413" y="1655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d</a:t>
            </a:r>
          </a:p>
        </p:txBody>
      </p:sp>
      <p:grpSp>
        <p:nvGrpSpPr>
          <p:cNvPr id="11287" name="Group 45"/>
          <p:cNvGrpSpPr>
            <a:grpSpLocks/>
          </p:cNvGrpSpPr>
          <p:nvPr/>
        </p:nvGrpSpPr>
        <p:grpSpPr bwMode="auto">
          <a:xfrm>
            <a:off x="7620000" y="2282825"/>
            <a:ext cx="685800" cy="577850"/>
            <a:chOff x="3000" y="1152"/>
            <a:chExt cx="672" cy="480"/>
          </a:xfrm>
        </p:grpSpPr>
        <p:sp>
          <p:nvSpPr>
            <p:cNvPr id="11321" name="AutoShape 46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Line 47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48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8" name="Text Box 49"/>
          <p:cNvSpPr txBox="1">
            <a:spLocks noChangeArrowheads="1"/>
          </p:cNvSpPr>
          <p:nvPr/>
        </p:nvSpPr>
        <p:spPr bwMode="auto">
          <a:xfrm>
            <a:off x="7666038" y="2266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89" name="Text Box 50"/>
          <p:cNvSpPr txBox="1">
            <a:spLocks noChangeArrowheads="1"/>
          </p:cNvSpPr>
          <p:nvPr/>
        </p:nvSpPr>
        <p:spPr bwMode="auto">
          <a:xfrm>
            <a:off x="7948613" y="2265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b</a:t>
            </a:r>
          </a:p>
        </p:txBody>
      </p:sp>
      <p:grpSp>
        <p:nvGrpSpPr>
          <p:cNvPr id="11290" name="Group 52"/>
          <p:cNvGrpSpPr>
            <a:grpSpLocks/>
          </p:cNvGrpSpPr>
          <p:nvPr/>
        </p:nvGrpSpPr>
        <p:grpSpPr bwMode="auto">
          <a:xfrm>
            <a:off x="4495800" y="5368925"/>
            <a:ext cx="685800" cy="577850"/>
            <a:chOff x="3000" y="1152"/>
            <a:chExt cx="672" cy="480"/>
          </a:xfrm>
        </p:grpSpPr>
        <p:sp>
          <p:nvSpPr>
            <p:cNvPr id="11318" name="AutoShape 53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54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55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1" name="Text Box 56"/>
          <p:cNvSpPr txBox="1">
            <a:spLocks noChangeArrowheads="1"/>
          </p:cNvSpPr>
          <p:nvPr/>
        </p:nvSpPr>
        <p:spPr bwMode="auto">
          <a:xfrm>
            <a:off x="4541838" y="5353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92" name="Text Box 57"/>
          <p:cNvSpPr txBox="1">
            <a:spLocks noChangeArrowheads="1"/>
          </p:cNvSpPr>
          <p:nvPr/>
        </p:nvSpPr>
        <p:spPr bwMode="auto">
          <a:xfrm>
            <a:off x="4824413" y="53514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g</a:t>
            </a:r>
          </a:p>
        </p:txBody>
      </p:sp>
      <p:grpSp>
        <p:nvGrpSpPr>
          <p:cNvPr id="11293" name="Group 59"/>
          <p:cNvGrpSpPr>
            <a:grpSpLocks/>
          </p:cNvGrpSpPr>
          <p:nvPr/>
        </p:nvGrpSpPr>
        <p:grpSpPr bwMode="auto">
          <a:xfrm>
            <a:off x="6172200" y="5368925"/>
            <a:ext cx="685800" cy="577850"/>
            <a:chOff x="3000" y="1152"/>
            <a:chExt cx="672" cy="480"/>
          </a:xfrm>
        </p:grpSpPr>
        <p:sp>
          <p:nvSpPr>
            <p:cNvPr id="11315" name="AutoShape 60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61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Line 62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4" name="Text Box 63"/>
          <p:cNvSpPr txBox="1">
            <a:spLocks noChangeArrowheads="1"/>
          </p:cNvSpPr>
          <p:nvPr/>
        </p:nvSpPr>
        <p:spPr bwMode="auto">
          <a:xfrm>
            <a:off x="6218238" y="5353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95" name="Text Box 64"/>
          <p:cNvSpPr txBox="1">
            <a:spLocks noChangeArrowheads="1"/>
          </p:cNvSpPr>
          <p:nvPr/>
        </p:nvSpPr>
        <p:spPr bwMode="auto">
          <a:xfrm>
            <a:off x="6507163" y="535146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e</a:t>
            </a:r>
          </a:p>
        </p:txBody>
      </p:sp>
      <p:grpSp>
        <p:nvGrpSpPr>
          <p:cNvPr id="11296" name="Group 66"/>
          <p:cNvGrpSpPr>
            <a:grpSpLocks/>
          </p:cNvGrpSpPr>
          <p:nvPr/>
        </p:nvGrpSpPr>
        <p:grpSpPr bwMode="auto">
          <a:xfrm>
            <a:off x="7696200" y="5368925"/>
            <a:ext cx="685800" cy="577850"/>
            <a:chOff x="3000" y="1152"/>
            <a:chExt cx="672" cy="480"/>
          </a:xfrm>
        </p:grpSpPr>
        <p:sp>
          <p:nvSpPr>
            <p:cNvPr id="11312" name="AutoShape 67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Line 68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Line 69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Text Box 70"/>
          <p:cNvSpPr txBox="1">
            <a:spLocks noChangeArrowheads="1"/>
          </p:cNvSpPr>
          <p:nvPr/>
        </p:nvSpPr>
        <p:spPr bwMode="auto">
          <a:xfrm>
            <a:off x="7742238" y="5353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98" name="Text Box 71"/>
          <p:cNvSpPr txBox="1">
            <a:spLocks noChangeArrowheads="1"/>
          </p:cNvSpPr>
          <p:nvPr/>
        </p:nvSpPr>
        <p:spPr bwMode="auto">
          <a:xfrm>
            <a:off x="8031163" y="535146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sp>
        <p:nvSpPr>
          <p:cNvPr id="11299" name="Freeform 72"/>
          <p:cNvSpPr>
            <a:spLocks/>
          </p:cNvSpPr>
          <p:nvPr/>
        </p:nvSpPr>
        <p:spPr bwMode="auto">
          <a:xfrm>
            <a:off x="6343650" y="2122488"/>
            <a:ext cx="590550" cy="1047750"/>
          </a:xfrm>
          <a:custGeom>
            <a:avLst/>
            <a:gdLst>
              <a:gd name="T0" fmla="*/ 0 w 372"/>
              <a:gd name="T1" fmla="*/ 0 h 660"/>
              <a:gd name="T2" fmla="*/ 360 w 372"/>
              <a:gd name="T3" fmla="*/ 300 h 660"/>
              <a:gd name="T4" fmla="*/ 72 w 372"/>
              <a:gd name="T5" fmla="*/ 660 h 660"/>
              <a:gd name="T6" fmla="*/ 0 60000 65536"/>
              <a:gd name="T7" fmla="*/ 0 60000 65536"/>
              <a:gd name="T8" fmla="*/ 0 60000 65536"/>
              <a:gd name="T9" fmla="*/ 0 w 372"/>
              <a:gd name="T10" fmla="*/ 0 h 660"/>
              <a:gd name="T11" fmla="*/ 372 w 372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2" h="660">
                <a:moveTo>
                  <a:pt x="0" y="0"/>
                </a:moveTo>
                <a:cubicBezTo>
                  <a:pt x="60" y="50"/>
                  <a:pt x="348" y="190"/>
                  <a:pt x="360" y="300"/>
                </a:cubicBezTo>
                <a:cubicBezTo>
                  <a:pt x="372" y="410"/>
                  <a:pt x="132" y="585"/>
                  <a:pt x="72" y="66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Freeform 73"/>
          <p:cNvSpPr>
            <a:spLocks/>
          </p:cNvSpPr>
          <p:nvPr/>
        </p:nvSpPr>
        <p:spPr bwMode="auto">
          <a:xfrm>
            <a:off x="7867650" y="2722563"/>
            <a:ext cx="533400" cy="981075"/>
          </a:xfrm>
          <a:custGeom>
            <a:avLst/>
            <a:gdLst>
              <a:gd name="T0" fmla="*/ 72 w 336"/>
              <a:gd name="T1" fmla="*/ 0 h 618"/>
              <a:gd name="T2" fmla="*/ 324 w 336"/>
              <a:gd name="T3" fmla="*/ 372 h 618"/>
              <a:gd name="T4" fmla="*/ 0 w 336"/>
              <a:gd name="T5" fmla="*/ 618 h 618"/>
              <a:gd name="T6" fmla="*/ 0 60000 65536"/>
              <a:gd name="T7" fmla="*/ 0 60000 65536"/>
              <a:gd name="T8" fmla="*/ 0 60000 65536"/>
              <a:gd name="T9" fmla="*/ 0 w 336"/>
              <a:gd name="T10" fmla="*/ 0 h 618"/>
              <a:gd name="T11" fmla="*/ 336 w 336"/>
              <a:gd name="T12" fmla="*/ 618 h 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618">
                <a:moveTo>
                  <a:pt x="72" y="0"/>
                </a:moveTo>
                <a:cubicBezTo>
                  <a:pt x="114" y="62"/>
                  <a:pt x="336" y="269"/>
                  <a:pt x="324" y="372"/>
                </a:cubicBezTo>
                <a:cubicBezTo>
                  <a:pt x="312" y="475"/>
                  <a:pt x="67" y="567"/>
                  <a:pt x="0" y="618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Freeform 74"/>
          <p:cNvSpPr>
            <a:spLocks/>
          </p:cNvSpPr>
          <p:nvPr/>
        </p:nvSpPr>
        <p:spPr bwMode="auto">
          <a:xfrm>
            <a:off x="4487863" y="2732088"/>
            <a:ext cx="693737" cy="1000125"/>
          </a:xfrm>
          <a:custGeom>
            <a:avLst/>
            <a:gdLst>
              <a:gd name="T0" fmla="*/ 119 w 437"/>
              <a:gd name="T1" fmla="*/ 0 h 630"/>
              <a:gd name="T2" fmla="*/ 53 w 437"/>
              <a:gd name="T3" fmla="*/ 360 h 630"/>
              <a:gd name="T4" fmla="*/ 437 w 437"/>
              <a:gd name="T5" fmla="*/ 630 h 630"/>
              <a:gd name="T6" fmla="*/ 0 60000 65536"/>
              <a:gd name="T7" fmla="*/ 0 60000 65536"/>
              <a:gd name="T8" fmla="*/ 0 60000 65536"/>
              <a:gd name="T9" fmla="*/ 0 w 437"/>
              <a:gd name="T10" fmla="*/ 0 h 630"/>
              <a:gd name="T11" fmla="*/ 437 w 437"/>
              <a:gd name="T12" fmla="*/ 630 h 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7" h="630">
                <a:moveTo>
                  <a:pt x="119" y="0"/>
                </a:moveTo>
                <a:cubicBezTo>
                  <a:pt x="108" y="60"/>
                  <a:pt x="0" y="255"/>
                  <a:pt x="53" y="360"/>
                </a:cubicBezTo>
                <a:cubicBezTo>
                  <a:pt x="106" y="465"/>
                  <a:pt x="357" y="574"/>
                  <a:pt x="437" y="63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Freeform 75"/>
          <p:cNvSpPr>
            <a:spLocks/>
          </p:cNvSpPr>
          <p:nvPr/>
        </p:nvSpPr>
        <p:spPr bwMode="auto">
          <a:xfrm>
            <a:off x="4848225" y="4294188"/>
            <a:ext cx="668338" cy="1849437"/>
          </a:xfrm>
          <a:custGeom>
            <a:avLst/>
            <a:gdLst>
              <a:gd name="T0" fmla="*/ 0 w 421"/>
              <a:gd name="T1" fmla="*/ 978 h 1165"/>
              <a:gd name="T2" fmla="*/ 372 w 421"/>
              <a:gd name="T3" fmla="*/ 1038 h 1165"/>
              <a:gd name="T4" fmla="*/ 294 w 421"/>
              <a:gd name="T5" fmla="*/ 216 h 1165"/>
              <a:gd name="T6" fmla="*/ 54 w 421"/>
              <a:gd name="T7" fmla="*/ 0 h 1165"/>
              <a:gd name="T8" fmla="*/ 0 60000 65536"/>
              <a:gd name="T9" fmla="*/ 0 60000 65536"/>
              <a:gd name="T10" fmla="*/ 0 60000 65536"/>
              <a:gd name="T11" fmla="*/ 0 60000 65536"/>
              <a:gd name="T12" fmla="*/ 0 w 421"/>
              <a:gd name="T13" fmla="*/ 0 h 1165"/>
              <a:gd name="T14" fmla="*/ 421 w 421"/>
              <a:gd name="T15" fmla="*/ 1165 h 1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" h="1165">
                <a:moveTo>
                  <a:pt x="0" y="978"/>
                </a:moveTo>
                <a:cubicBezTo>
                  <a:pt x="62" y="988"/>
                  <a:pt x="323" y="1165"/>
                  <a:pt x="372" y="1038"/>
                </a:cubicBezTo>
                <a:cubicBezTo>
                  <a:pt x="421" y="911"/>
                  <a:pt x="347" y="389"/>
                  <a:pt x="294" y="216"/>
                </a:cubicBezTo>
                <a:cubicBezTo>
                  <a:pt x="241" y="43"/>
                  <a:pt x="104" y="45"/>
                  <a:pt x="54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Freeform 77"/>
          <p:cNvSpPr>
            <a:spLocks/>
          </p:cNvSpPr>
          <p:nvPr/>
        </p:nvSpPr>
        <p:spPr bwMode="auto">
          <a:xfrm>
            <a:off x="6115050" y="4303713"/>
            <a:ext cx="1028700" cy="1938337"/>
          </a:xfrm>
          <a:custGeom>
            <a:avLst/>
            <a:gdLst>
              <a:gd name="T0" fmla="*/ 257 w 648"/>
              <a:gd name="T1" fmla="*/ 953 h 1221"/>
              <a:gd name="T2" fmla="*/ 642 w 648"/>
              <a:gd name="T3" fmla="*/ 1104 h 1221"/>
              <a:gd name="T4" fmla="*/ 294 w 648"/>
              <a:gd name="T5" fmla="*/ 252 h 1221"/>
              <a:gd name="T6" fmla="*/ 0 w 648"/>
              <a:gd name="T7" fmla="*/ 0 h 1221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1221"/>
              <a:gd name="T14" fmla="*/ 648 w 648"/>
              <a:gd name="T15" fmla="*/ 1221 h 12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1221">
                <a:moveTo>
                  <a:pt x="257" y="953"/>
                </a:moveTo>
                <a:cubicBezTo>
                  <a:pt x="321" y="978"/>
                  <a:pt x="636" y="1221"/>
                  <a:pt x="642" y="1104"/>
                </a:cubicBezTo>
                <a:cubicBezTo>
                  <a:pt x="648" y="987"/>
                  <a:pt x="401" y="436"/>
                  <a:pt x="294" y="252"/>
                </a:cubicBezTo>
                <a:cubicBezTo>
                  <a:pt x="187" y="68"/>
                  <a:pt x="61" y="52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Freeform 78"/>
          <p:cNvSpPr>
            <a:spLocks/>
          </p:cNvSpPr>
          <p:nvPr/>
        </p:nvSpPr>
        <p:spPr bwMode="auto">
          <a:xfrm>
            <a:off x="7391400" y="4284663"/>
            <a:ext cx="1290638" cy="1963737"/>
          </a:xfrm>
          <a:custGeom>
            <a:avLst/>
            <a:gdLst>
              <a:gd name="T0" fmla="*/ 401 w 813"/>
              <a:gd name="T1" fmla="*/ 977 h 1237"/>
              <a:gd name="T2" fmla="*/ 786 w 813"/>
              <a:gd name="T3" fmla="*/ 1128 h 1237"/>
              <a:gd name="T4" fmla="*/ 564 w 813"/>
              <a:gd name="T5" fmla="*/ 324 h 1237"/>
              <a:gd name="T6" fmla="*/ 0 w 813"/>
              <a:gd name="T7" fmla="*/ 0 h 1237"/>
              <a:gd name="T8" fmla="*/ 0 60000 65536"/>
              <a:gd name="T9" fmla="*/ 0 60000 65536"/>
              <a:gd name="T10" fmla="*/ 0 60000 65536"/>
              <a:gd name="T11" fmla="*/ 0 60000 65536"/>
              <a:gd name="T12" fmla="*/ 0 w 813"/>
              <a:gd name="T13" fmla="*/ 0 h 1237"/>
              <a:gd name="T14" fmla="*/ 813 w 813"/>
              <a:gd name="T15" fmla="*/ 1237 h 1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3" h="1237">
                <a:moveTo>
                  <a:pt x="401" y="977"/>
                </a:moveTo>
                <a:cubicBezTo>
                  <a:pt x="465" y="1002"/>
                  <a:pt x="759" y="1237"/>
                  <a:pt x="786" y="1128"/>
                </a:cubicBezTo>
                <a:cubicBezTo>
                  <a:pt x="813" y="1019"/>
                  <a:pt x="695" y="512"/>
                  <a:pt x="564" y="324"/>
                </a:cubicBezTo>
                <a:cubicBezTo>
                  <a:pt x="433" y="136"/>
                  <a:pt x="118" y="68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Freeform 79"/>
          <p:cNvSpPr>
            <a:spLocks/>
          </p:cNvSpPr>
          <p:nvPr/>
        </p:nvSpPr>
        <p:spPr bwMode="auto">
          <a:xfrm>
            <a:off x="4848225" y="2847975"/>
            <a:ext cx="604838" cy="912813"/>
          </a:xfrm>
          <a:custGeom>
            <a:avLst/>
            <a:gdLst>
              <a:gd name="T0" fmla="*/ 307 w 381"/>
              <a:gd name="T1" fmla="*/ 575 h 575"/>
              <a:gd name="T2" fmla="*/ 330 w 381"/>
              <a:gd name="T3" fmla="*/ 300 h 575"/>
              <a:gd name="T4" fmla="*/ 0 w 381"/>
              <a:gd name="T5" fmla="*/ 0 h 575"/>
              <a:gd name="T6" fmla="*/ 0 60000 65536"/>
              <a:gd name="T7" fmla="*/ 0 60000 65536"/>
              <a:gd name="T8" fmla="*/ 0 60000 65536"/>
              <a:gd name="T9" fmla="*/ 0 w 381"/>
              <a:gd name="T10" fmla="*/ 0 h 575"/>
              <a:gd name="T11" fmla="*/ 381 w 381"/>
              <a:gd name="T12" fmla="*/ 575 h 5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575">
                <a:moveTo>
                  <a:pt x="307" y="575"/>
                </a:moveTo>
                <a:cubicBezTo>
                  <a:pt x="311" y="529"/>
                  <a:pt x="381" y="396"/>
                  <a:pt x="330" y="300"/>
                </a:cubicBezTo>
                <a:cubicBezTo>
                  <a:pt x="279" y="204"/>
                  <a:pt x="69" y="62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Freeform 80"/>
          <p:cNvSpPr>
            <a:spLocks/>
          </p:cNvSpPr>
          <p:nvPr/>
        </p:nvSpPr>
        <p:spPr bwMode="auto">
          <a:xfrm>
            <a:off x="7683500" y="2867025"/>
            <a:ext cx="269875" cy="903288"/>
          </a:xfrm>
          <a:custGeom>
            <a:avLst/>
            <a:gdLst>
              <a:gd name="T0" fmla="*/ 14 w 170"/>
              <a:gd name="T1" fmla="*/ 569 h 569"/>
              <a:gd name="T2" fmla="*/ 26 w 170"/>
              <a:gd name="T3" fmla="*/ 252 h 569"/>
              <a:gd name="T4" fmla="*/ 170 w 170"/>
              <a:gd name="T5" fmla="*/ 0 h 569"/>
              <a:gd name="T6" fmla="*/ 0 60000 65536"/>
              <a:gd name="T7" fmla="*/ 0 60000 65536"/>
              <a:gd name="T8" fmla="*/ 0 60000 65536"/>
              <a:gd name="T9" fmla="*/ 0 w 170"/>
              <a:gd name="T10" fmla="*/ 0 h 569"/>
              <a:gd name="T11" fmla="*/ 170 w 170"/>
              <a:gd name="T12" fmla="*/ 569 h 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569">
                <a:moveTo>
                  <a:pt x="14" y="569"/>
                </a:moveTo>
                <a:cubicBezTo>
                  <a:pt x="16" y="516"/>
                  <a:pt x="0" y="347"/>
                  <a:pt x="26" y="252"/>
                </a:cubicBezTo>
                <a:cubicBezTo>
                  <a:pt x="52" y="157"/>
                  <a:pt x="140" y="52"/>
                  <a:pt x="17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81"/>
          <p:cNvSpPr>
            <a:spLocks/>
          </p:cNvSpPr>
          <p:nvPr/>
        </p:nvSpPr>
        <p:spPr bwMode="auto">
          <a:xfrm>
            <a:off x="6015038" y="2257425"/>
            <a:ext cx="309562" cy="979488"/>
          </a:xfrm>
          <a:custGeom>
            <a:avLst/>
            <a:gdLst>
              <a:gd name="T0" fmla="*/ 177 w 195"/>
              <a:gd name="T1" fmla="*/ 617 h 617"/>
              <a:gd name="T2" fmla="*/ 3 w 195"/>
              <a:gd name="T3" fmla="*/ 312 h 617"/>
              <a:gd name="T4" fmla="*/ 195 w 195"/>
              <a:gd name="T5" fmla="*/ 0 h 617"/>
              <a:gd name="T6" fmla="*/ 0 60000 65536"/>
              <a:gd name="T7" fmla="*/ 0 60000 65536"/>
              <a:gd name="T8" fmla="*/ 0 60000 65536"/>
              <a:gd name="T9" fmla="*/ 0 w 195"/>
              <a:gd name="T10" fmla="*/ 0 h 617"/>
              <a:gd name="T11" fmla="*/ 195 w 195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5" h="617">
                <a:moveTo>
                  <a:pt x="177" y="617"/>
                </a:moveTo>
                <a:cubicBezTo>
                  <a:pt x="148" y="566"/>
                  <a:pt x="0" y="415"/>
                  <a:pt x="3" y="312"/>
                </a:cubicBezTo>
                <a:cubicBezTo>
                  <a:pt x="6" y="209"/>
                  <a:pt x="155" y="65"/>
                  <a:pt x="195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Freeform 82"/>
          <p:cNvSpPr>
            <a:spLocks/>
          </p:cNvSpPr>
          <p:nvPr/>
        </p:nvSpPr>
        <p:spPr bwMode="auto">
          <a:xfrm>
            <a:off x="7145338" y="4278313"/>
            <a:ext cx="522287" cy="1284287"/>
          </a:xfrm>
          <a:custGeom>
            <a:avLst/>
            <a:gdLst>
              <a:gd name="T0" fmla="*/ 44 w 329"/>
              <a:gd name="T1" fmla="*/ 0 h 809"/>
              <a:gd name="T2" fmla="*/ 47 w 329"/>
              <a:gd name="T3" fmla="*/ 461 h 809"/>
              <a:gd name="T4" fmla="*/ 329 w 329"/>
              <a:gd name="T5" fmla="*/ 809 h 809"/>
              <a:gd name="T6" fmla="*/ 0 60000 65536"/>
              <a:gd name="T7" fmla="*/ 0 60000 65536"/>
              <a:gd name="T8" fmla="*/ 0 60000 65536"/>
              <a:gd name="T9" fmla="*/ 0 w 329"/>
              <a:gd name="T10" fmla="*/ 0 h 809"/>
              <a:gd name="T11" fmla="*/ 329 w 329"/>
              <a:gd name="T12" fmla="*/ 809 h 8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" h="809">
                <a:moveTo>
                  <a:pt x="44" y="0"/>
                </a:moveTo>
                <a:cubicBezTo>
                  <a:pt x="44" y="77"/>
                  <a:pt x="0" y="326"/>
                  <a:pt x="47" y="461"/>
                </a:cubicBezTo>
                <a:cubicBezTo>
                  <a:pt x="94" y="596"/>
                  <a:pt x="270" y="737"/>
                  <a:pt x="329" y="80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Freeform 83"/>
          <p:cNvSpPr>
            <a:spLocks/>
          </p:cNvSpPr>
          <p:nvPr/>
        </p:nvSpPr>
        <p:spPr bwMode="auto">
          <a:xfrm>
            <a:off x="5808663" y="4276725"/>
            <a:ext cx="363537" cy="1343025"/>
          </a:xfrm>
          <a:custGeom>
            <a:avLst/>
            <a:gdLst>
              <a:gd name="T0" fmla="*/ 81 w 229"/>
              <a:gd name="T1" fmla="*/ 0 h 846"/>
              <a:gd name="T2" fmla="*/ 25 w 229"/>
              <a:gd name="T3" fmla="*/ 558 h 846"/>
              <a:gd name="T4" fmla="*/ 229 w 229"/>
              <a:gd name="T5" fmla="*/ 846 h 846"/>
              <a:gd name="T6" fmla="*/ 0 60000 65536"/>
              <a:gd name="T7" fmla="*/ 0 60000 65536"/>
              <a:gd name="T8" fmla="*/ 0 60000 65536"/>
              <a:gd name="T9" fmla="*/ 0 w 229"/>
              <a:gd name="T10" fmla="*/ 0 h 846"/>
              <a:gd name="T11" fmla="*/ 229 w 229"/>
              <a:gd name="T12" fmla="*/ 846 h 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846">
                <a:moveTo>
                  <a:pt x="81" y="0"/>
                </a:moveTo>
                <a:cubicBezTo>
                  <a:pt x="72" y="93"/>
                  <a:pt x="0" y="417"/>
                  <a:pt x="25" y="558"/>
                </a:cubicBezTo>
                <a:cubicBezTo>
                  <a:pt x="50" y="699"/>
                  <a:pt x="187" y="786"/>
                  <a:pt x="229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Freeform 84"/>
          <p:cNvSpPr>
            <a:spLocks/>
          </p:cNvSpPr>
          <p:nvPr/>
        </p:nvSpPr>
        <p:spPr bwMode="auto">
          <a:xfrm>
            <a:off x="4676775" y="4267200"/>
            <a:ext cx="142875" cy="1076325"/>
          </a:xfrm>
          <a:custGeom>
            <a:avLst/>
            <a:gdLst>
              <a:gd name="T0" fmla="*/ 51 w 90"/>
              <a:gd name="T1" fmla="*/ 0 h 678"/>
              <a:gd name="T2" fmla="*/ 6 w 90"/>
              <a:gd name="T3" fmla="*/ 378 h 678"/>
              <a:gd name="T4" fmla="*/ 90 w 90"/>
              <a:gd name="T5" fmla="*/ 678 h 678"/>
              <a:gd name="T6" fmla="*/ 0 60000 65536"/>
              <a:gd name="T7" fmla="*/ 0 60000 65536"/>
              <a:gd name="T8" fmla="*/ 0 60000 65536"/>
              <a:gd name="T9" fmla="*/ 0 w 90"/>
              <a:gd name="T10" fmla="*/ 0 h 678"/>
              <a:gd name="T11" fmla="*/ 90 w 90"/>
              <a:gd name="T12" fmla="*/ 678 h 6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678">
                <a:moveTo>
                  <a:pt x="51" y="0"/>
                </a:moveTo>
                <a:cubicBezTo>
                  <a:pt x="44" y="63"/>
                  <a:pt x="0" y="265"/>
                  <a:pt x="6" y="378"/>
                </a:cubicBezTo>
                <a:cubicBezTo>
                  <a:pt x="12" y="491"/>
                  <a:pt x="72" y="616"/>
                  <a:pt x="90" y="67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5602</TotalTime>
  <Words>729</Words>
  <Application>Microsoft Macintosh PowerPoint</Application>
  <PresentationFormat>On-screen Show (4:3)</PresentationFormat>
  <Paragraphs>158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Blueprint</vt:lpstr>
      <vt:lpstr>Adaptable Priority Queues</vt:lpstr>
      <vt:lpstr>Entry and Priority Queue ADTs</vt:lpstr>
      <vt:lpstr>Example</vt:lpstr>
      <vt:lpstr>Methods of the Adaptable Priority Queue ADT</vt:lpstr>
      <vt:lpstr>Example</vt:lpstr>
      <vt:lpstr>Locating Entries</vt:lpstr>
      <vt:lpstr>Location-Aware Entries</vt:lpstr>
      <vt:lpstr>List Implementation</vt:lpstr>
      <vt:lpstr>Heap Implementation</vt:lpstr>
      <vt:lpstr>Performance</vt:lpstr>
      <vt:lpstr>Java Implementation</vt:lpstr>
      <vt:lpstr>Java Implementation, 2</vt:lpstr>
      <vt:lpstr>Java Implementation, 3</vt:lpstr>
      <vt:lpstr>Java Implementation, 4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Michael Goodrich</cp:lastModifiedBy>
  <cp:revision>799</cp:revision>
  <dcterms:created xsi:type="dcterms:W3CDTF">2002-01-21T02:22:10Z</dcterms:created>
  <dcterms:modified xsi:type="dcterms:W3CDTF">2014-03-25T22:01:03Z</dcterms:modified>
</cp:coreProperties>
</file>