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6" r:id="rId3"/>
    <p:sldId id="362" r:id="rId4"/>
    <p:sldId id="335" r:id="rId5"/>
    <p:sldId id="344" r:id="rId6"/>
    <p:sldId id="345" r:id="rId7"/>
    <p:sldId id="343" r:id="rId8"/>
    <p:sldId id="346" r:id="rId9"/>
    <p:sldId id="347" r:id="rId10"/>
    <p:sldId id="348" r:id="rId11"/>
    <p:sldId id="349" r:id="rId12"/>
    <p:sldId id="350" r:id="rId13"/>
    <p:sldId id="367" r:id="rId14"/>
    <p:sldId id="368" r:id="rId15"/>
    <p:sldId id="369" r:id="rId16"/>
    <p:sldId id="370" r:id="rId17"/>
    <p:sldId id="354" r:id="rId18"/>
    <p:sldId id="352" r:id="rId19"/>
    <p:sldId id="355" r:id="rId20"/>
    <p:sldId id="356" r:id="rId21"/>
    <p:sldId id="357" r:id="rId22"/>
    <p:sldId id="358" r:id="rId23"/>
    <p:sldId id="353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4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B95A86F-F681-954A-A757-8A0833D6D3C8}" type="datetime1">
              <a:rPr lang="en-US" smtClean="0"/>
              <a:t>3/19/14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9A16545-DEDB-9C4A-9B34-BB7C4F855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51CA412-BE08-3946-B2E1-85C120A2BB3A}" type="datetime1">
              <a:rPr lang="en-US" smtClean="0"/>
              <a:t>3/19/14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544E4A1-34FD-3D45-922C-27D04A56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5BBE59-6FB8-A14F-ACA9-8FCEBE8E1954}" type="datetime1">
              <a:rPr lang="en-US" sz="1300" smtClean="0"/>
              <a:t>3/19/14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8042F-B0B8-3141-AB7D-23D2D809E907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191816-F5B1-F84A-A20D-039BF56175FA}" type="datetime1">
              <a:rPr lang="en-US" sz="1300" smtClean="0"/>
              <a:t>3/19/14</a:t>
            </a:fld>
            <a:endParaRPr 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67481D-A0D9-C844-88D4-6B4E53C86C9C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92A62-E320-604B-B9AC-99AD972031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62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FAA5-40DE-F04E-B4D0-4E1214B18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1A6-166F-6F4B-AA8F-E566CC24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B32F24-3C00-8240-8D8A-B0A3E87278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58" r:id="rId3"/>
    <p:sldLayoutId id="2147483659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819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FE2917-A07A-5046-8A34-BD614A70CCC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grpSp>
        <p:nvGrpSpPr>
          <p:cNvPr id="8197" name="Group 14"/>
          <p:cNvGrpSpPr>
            <a:grpSpLocks/>
          </p:cNvGrpSpPr>
          <p:nvPr/>
        </p:nvGrpSpPr>
        <p:grpSpPr bwMode="auto">
          <a:xfrm>
            <a:off x="4049713" y="3429000"/>
            <a:ext cx="3182937" cy="1600200"/>
            <a:chOff x="4049713" y="3429000"/>
            <a:chExt cx="2566987" cy="1290638"/>
          </a:xfrm>
        </p:grpSpPr>
        <p:sp>
          <p:nvSpPr>
            <p:cNvPr id="8199" name="Oval 334"/>
            <p:cNvSpPr>
              <a:spLocks noChangeArrowheads="1"/>
            </p:cNvSpPr>
            <p:nvPr/>
          </p:nvSpPr>
          <p:spPr bwMode="auto">
            <a:xfrm>
              <a:off x="5530850" y="3429000"/>
              <a:ext cx="306388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200" name="Oval 335"/>
            <p:cNvSpPr>
              <a:spLocks noChangeArrowheads="1"/>
            </p:cNvSpPr>
            <p:nvPr/>
          </p:nvSpPr>
          <p:spPr bwMode="auto">
            <a:xfrm>
              <a:off x="6310313" y="3921125"/>
              <a:ext cx="306387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8201" name="Oval 336"/>
            <p:cNvSpPr>
              <a:spLocks noChangeArrowheads="1"/>
            </p:cNvSpPr>
            <p:nvPr/>
          </p:nvSpPr>
          <p:spPr bwMode="auto">
            <a:xfrm>
              <a:off x="4613275" y="3921125"/>
              <a:ext cx="307975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202" name="Oval 337"/>
            <p:cNvSpPr>
              <a:spLocks noChangeArrowheads="1"/>
            </p:cNvSpPr>
            <p:nvPr/>
          </p:nvSpPr>
          <p:spPr bwMode="auto">
            <a:xfrm>
              <a:off x="51800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7</a:t>
              </a:r>
            </a:p>
          </p:txBody>
        </p:sp>
        <p:cxnSp>
          <p:nvCxnSpPr>
            <p:cNvPr id="8203" name="AutoShape 342"/>
            <p:cNvCxnSpPr>
              <a:cxnSpLocks noChangeShapeType="1"/>
              <a:stCxn id="8199" idx="3"/>
              <a:endCxn id="8201" idx="7"/>
            </p:cNvCxnSpPr>
            <p:nvPr/>
          </p:nvCxnSpPr>
          <p:spPr bwMode="auto">
            <a:xfrm flipH="1">
              <a:off x="4876800" y="3698875"/>
              <a:ext cx="698500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4" name="AutoShape 343"/>
            <p:cNvCxnSpPr>
              <a:cxnSpLocks noChangeShapeType="1"/>
              <a:stCxn id="8200" idx="1"/>
              <a:endCxn id="8199" idx="5"/>
            </p:cNvCxnSpPr>
            <p:nvPr/>
          </p:nvCxnSpPr>
          <p:spPr bwMode="auto">
            <a:xfrm flipH="1" flipV="1">
              <a:off x="5792788" y="3698875"/>
              <a:ext cx="561975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AutoShape 348"/>
            <p:cNvCxnSpPr>
              <a:cxnSpLocks noChangeShapeType="1"/>
              <a:stCxn id="8207" idx="7"/>
              <a:endCxn id="8201" idx="3"/>
            </p:cNvCxnSpPr>
            <p:nvPr/>
          </p:nvCxnSpPr>
          <p:spPr bwMode="auto">
            <a:xfrm flipV="1">
              <a:off x="431165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AutoShape 349"/>
            <p:cNvCxnSpPr>
              <a:cxnSpLocks noChangeShapeType="1"/>
              <a:stCxn id="8202" idx="1"/>
              <a:endCxn id="8201" idx="5"/>
            </p:cNvCxnSpPr>
            <p:nvPr/>
          </p:nvCxnSpPr>
          <p:spPr bwMode="auto">
            <a:xfrm flipH="1" flipV="1">
              <a:off x="487680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7" name="Oval 350"/>
            <p:cNvSpPr>
              <a:spLocks noChangeArrowheads="1"/>
            </p:cNvSpPr>
            <p:nvPr/>
          </p:nvSpPr>
          <p:spPr bwMode="auto">
            <a:xfrm>
              <a:off x="40497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</p:grpSp>
      <p:sp>
        <p:nvSpPr>
          <p:cNvPr id="8198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47FCB3-5C63-B44F-B86D-21D925EC2AE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Downheap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After replacing the root key with the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of the last node, the heap-order property may be violated</a:t>
            </a:r>
          </a:p>
          <a:p>
            <a:pPr eaLnBrk="1" hangingPunct="1"/>
            <a:r>
              <a:rPr lang="en-US" sz="2000">
                <a:latin typeface="Tahoma" charset="0"/>
              </a:rPr>
              <a:t>Algorithm downheap restores the heap-order property by swapping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along a downward path from the root</a:t>
            </a:r>
          </a:p>
          <a:p>
            <a:pPr eaLnBrk="1" hangingPunct="1"/>
            <a:r>
              <a:rPr lang="en-US" sz="2000">
                <a:latin typeface="Tahoma" charset="0"/>
              </a:rPr>
              <a:t>Upheap terminates when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reaches a leaf or a node whose children have keys greater than or equal to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Since a heap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downheap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264051-276B-0B43-9D1D-4BD20D6FE6AC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Updating the Last Node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insertion node can be found by traversing a path of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nodes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Go up until a left child or the root is reached</a:t>
            </a:r>
          </a:p>
          <a:p>
            <a:pPr lvl="1" eaLnBrk="1" hangingPunct="1"/>
            <a:r>
              <a:rPr lang="en-US" sz="1800">
                <a:latin typeface="Tahoma" charset="0"/>
              </a:rPr>
              <a:t>If a left child is reached, go to the right child</a:t>
            </a:r>
          </a:p>
          <a:p>
            <a:pPr lvl="1" eaLnBrk="1" hangingPunct="1"/>
            <a:r>
              <a:rPr lang="en-US" sz="1800">
                <a:latin typeface="Tahoma" charset="0"/>
              </a:rPr>
              <a:t>Go down left until a leaf is reached</a:t>
            </a:r>
          </a:p>
          <a:p>
            <a:pPr eaLnBrk="1" hangingPunct="1"/>
            <a:r>
              <a:rPr lang="en-US" sz="2000">
                <a:latin typeface="Tahoma" charset="0"/>
              </a:rPr>
              <a:t>Similar algorithm for updating the last node after a removal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127375" y="46180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cxnSp>
        <p:nvCxnSpPr>
          <p:cNvPr id="16391" name="AutoShape 13"/>
          <p:cNvCxnSpPr>
            <a:cxnSpLocks noChangeShapeType="1"/>
            <a:stCxn id="16390" idx="3"/>
            <a:endCxn id="16393" idx="7"/>
          </p:cNvCxnSpPr>
          <p:nvPr/>
        </p:nvCxnSpPr>
        <p:spPr bwMode="auto">
          <a:xfrm flipH="1">
            <a:off x="2282825" y="4870450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14"/>
          <p:cNvCxnSpPr>
            <a:cxnSpLocks noChangeShapeType="1"/>
            <a:stCxn id="16398" idx="1"/>
            <a:endCxn id="16390" idx="5"/>
          </p:cNvCxnSpPr>
          <p:nvPr/>
        </p:nvCxnSpPr>
        <p:spPr bwMode="auto">
          <a:xfrm flipH="1" flipV="1">
            <a:off x="3371850" y="4870450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2039938" y="50736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2562225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6395" name="AutoShape 19"/>
          <p:cNvCxnSpPr>
            <a:cxnSpLocks noChangeShapeType="1"/>
            <a:stCxn id="16397" idx="7"/>
            <a:endCxn id="16393" idx="3"/>
          </p:cNvCxnSpPr>
          <p:nvPr/>
        </p:nvCxnSpPr>
        <p:spPr bwMode="auto">
          <a:xfrm flipV="1">
            <a:off x="1760538" y="5324475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20"/>
          <p:cNvCxnSpPr>
            <a:cxnSpLocks noChangeShapeType="1"/>
            <a:stCxn id="16394" idx="1"/>
            <a:endCxn id="16393" idx="5"/>
          </p:cNvCxnSpPr>
          <p:nvPr/>
        </p:nvCxnSpPr>
        <p:spPr bwMode="auto">
          <a:xfrm flipH="1" flipV="1">
            <a:off x="2282825" y="5324475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21"/>
          <p:cNvSpPr>
            <a:spLocks noChangeArrowheads="1"/>
          </p:cNvSpPr>
          <p:nvPr/>
        </p:nvSpPr>
        <p:spPr bwMode="auto">
          <a:xfrm>
            <a:off x="1517650" y="5529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398" name="Oval 56"/>
          <p:cNvSpPr>
            <a:spLocks noChangeArrowheads="1"/>
          </p:cNvSpPr>
          <p:nvPr/>
        </p:nvSpPr>
        <p:spPr bwMode="auto">
          <a:xfrm>
            <a:off x="4132263" y="5075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399" name="Oval 57"/>
          <p:cNvSpPr>
            <a:spLocks noChangeArrowheads="1"/>
          </p:cNvSpPr>
          <p:nvPr/>
        </p:nvSpPr>
        <p:spPr bwMode="auto">
          <a:xfrm>
            <a:off x="4654550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6400" name="AutoShape 62"/>
          <p:cNvCxnSpPr>
            <a:cxnSpLocks noChangeShapeType="1"/>
            <a:stCxn id="16402" idx="7"/>
            <a:endCxn id="16398" idx="3"/>
          </p:cNvCxnSpPr>
          <p:nvPr/>
        </p:nvCxnSpPr>
        <p:spPr bwMode="auto">
          <a:xfrm flipV="1">
            <a:off x="3852863" y="5326063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63"/>
          <p:cNvCxnSpPr>
            <a:cxnSpLocks noChangeShapeType="1"/>
            <a:stCxn id="16399" idx="1"/>
            <a:endCxn id="16398" idx="5"/>
          </p:cNvCxnSpPr>
          <p:nvPr/>
        </p:nvCxnSpPr>
        <p:spPr bwMode="auto">
          <a:xfrm flipH="1" flipV="1">
            <a:off x="4375150" y="5326063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Oval 64"/>
          <p:cNvSpPr>
            <a:spLocks noChangeArrowheads="1"/>
          </p:cNvSpPr>
          <p:nvPr/>
        </p:nvSpPr>
        <p:spPr bwMode="auto">
          <a:xfrm>
            <a:off x="3609975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403" name="Oval 75"/>
          <p:cNvSpPr>
            <a:spLocks noChangeArrowheads="1"/>
          </p:cNvSpPr>
          <p:nvPr/>
        </p:nvSpPr>
        <p:spPr bwMode="auto">
          <a:xfrm>
            <a:off x="6286500" y="46132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404" name="Oval 76"/>
          <p:cNvSpPr>
            <a:spLocks noChangeArrowheads="1"/>
          </p:cNvSpPr>
          <p:nvPr/>
        </p:nvSpPr>
        <p:spPr bwMode="auto">
          <a:xfrm>
            <a:off x="6810375" y="50688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6405" name="AutoShape 81"/>
          <p:cNvCxnSpPr>
            <a:cxnSpLocks noChangeShapeType="1"/>
            <a:stCxn id="16407" idx="7"/>
            <a:endCxn id="16403" idx="3"/>
          </p:cNvCxnSpPr>
          <p:nvPr/>
        </p:nvCxnSpPr>
        <p:spPr bwMode="auto">
          <a:xfrm flipV="1">
            <a:off x="6008688" y="4862513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82"/>
          <p:cNvCxnSpPr>
            <a:cxnSpLocks noChangeShapeType="1"/>
            <a:stCxn id="16404" idx="1"/>
            <a:endCxn id="16403" idx="5"/>
          </p:cNvCxnSpPr>
          <p:nvPr/>
        </p:nvCxnSpPr>
        <p:spPr bwMode="auto">
          <a:xfrm flipH="1" flipV="1">
            <a:off x="6530975" y="4862513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Oval 83"/>
          <p:cNvSpPr>
            <a:spLocks noChangeArrowheads="1"/>
          </p:cNvSpPr>
          <p:nvPr/>
        </p:nvSpPr>
        <p:spPr bwMode="auto">
          <a:xfrm>
            <a:off x="5764213" y="5068888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6408" name="Rectangle 84"/>
          <p:cNvSpPr>
            <a:spLocks noChangeAspect="1" noChangeArrowheads="1"/>
          </p:cNvSpPr>
          <p:nvPr/>
        </p:nvSpPr>
        <p:spPr bwMode="auto">
          <a:xfrm>
            <a:off x="5541963" y="5581650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6409" name="AutoShape 87"/>
          <p:cNvCxnSpPr>
            <a:cxnSpLocks noChangeShapeType="1"/>
            <a:stCxn id="16408" idx="0"/>
            <a:endCxn id="16407" idx="3"/>
          </p:cNvCxnSpPr>
          <p:nvPr/>
        </p:nvCxnSpPr>
        <p:spPr bwMode="auto">
          <a:xfrm flipV="1">
            <a:off x="5645150" y="5322888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Oval 102"/>
          <p:cNvSpPr>
            <a:spLocks noChangeArrowheads="1"/>
          </p:cNvSpPr>
          <p:nvPr/>
        </p:nvSpPr>
        <p:spPr bwMode="auto">
          <a:xfrm>
            <a:off x="4881563" y="4051300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cxnSp>
        <p:nvCxnSpPr>
          <p:cNvPr id="16411" name="AutoShape 103"/>
          <p:cNvCxnSpPr>
            <a:cxnSpLocks noChangeShapeType="1"/>
            <a:stCxn id="16410" idx="5"/>
            <a:endCxn id="16403" idx="1"/>
          </p:cNvCxnSpPr>
          <p:nvPr/>
        </p:nvCxnSpPr>
        <p:spPr bwMode="auto">
          <a:xfrm>
            <a:off x="5127625" y="4306888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104"/>
          <p:cNvCxnSpPr>
            <a:cxnSpLocks noChangeShapeType="1"/>
            <a:stCxn id="16410" idx="3"/>
            <a:endCxn id="16390" idx="7"/>
          </p:cNvCxnSpPr>
          <p:nvPr/>
        </p:nvCxnSpPr>
        <p:spPr bwMode="auto">
          <a:xfrm flipH="1">
            <a:off x="3371850" y="4306888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Freeform 106"/>
          <p:cNvSpPr>
            <a:spLocks/>
          </p:cNvSpPr>
          <p:nvPr/>
        </p:nvSpPr>
        <p:spPr bwMode="auto">
          <a:xfrm>
            <a:off x="3406775" y="4430713"/>
            <a:ext cx="2905125" cy="1198562"/>
          </a:xfrm>
          <a:custGeom>
            <a:avLst/>
            <a:gdLst>
              <a:gd name="T0" fmla="*/ 1034 w 1830"/>
              <a:gd name="T1" fmla="*/ 737 h 755"/>
              <a:gd name="T2" fmla="*/ 686 w 1830"/>
              <a:gd name="T3" fmla="*/ 385 h 755"/>
              <a:gd name="T4" fmla="*/ 56 w 1830"/>
              <a:gd name="T5" fmla="*/ 209 h 755"/>
              <a:gd name="T6" fmla="*/ 1022 w 1830"/>
              <a:gd name="T7" fmla="*/ 1 h 755"/>
              <a:gd name="T8" fmla="*/ 1766 w 1830"/>
              <a:gd name="T9" fmla="*/ 203 h 755"/>
              <a:gd name="T10" fmla="*/ 1406 w 1830"/>
              <a:gd name="T11" fmla="*/ 443 h 755"/>
              <a:gd name="T12" fmla="*/ 1280 w 1830"/>
              <a:gd name="T13" fmla="*/ 755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priority queue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items implemented by means of a heap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space used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 </a:t>
            </a:r>
            <a:r>
              <a:rPr lang="en-US" sz="2000">
                <a:latin typeface="Tahoma" charset="0"/>
              </a:rPr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Using a heap-based priority queue, we can sort a sequence of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ea typeface="+mn-ea"/>
              </a:rPr>
              <a:t> elements in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O</a:t>
            </a:r>
            <a:r>
              <a:rPr lang="en-US" sz="2400" dirty="0" smtClean="0">
                <a:latin typeface="Times New Roman" pitchFamily="18" charset="0"/>
                <a:ea typeface="+mn-ea"/>
              </a:rPr>
              <a:t>(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latin typeface="Times New Roman" pitchFamily="18" charset="0"/>
                <a:ea typeface="+mn-ea"/>
              </a:rPr>
              <a:t> log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latin typeface="Times New Roman" pitchFamily="18" charset="0"/>
                <a:ea typeface="+mn-ea"/>
              </a:rPr>
              <a:t>) </a:t>
            </a:r>
            <a:r>
              <a:rPr lang="en-US" sz="2400" dirty="0" smtClean="0">
                <a:ea typeface="+mn-ea"/>
              </a:rPr>
              <a:t>time</a:t>
            </a:r>
            <a:endParaRPr lang="en-US" sz="2400" dirty="0" smtClean="0">
              <a:latin typeface="Times New Roman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The resulting algorithm is called heap-sort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Heap-sort is much faster than quadratic sorting algorithms, such as insertion-sort and selection-sort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B0788B-7B42-4141-A0C1-20242ED24E90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Array-based Heap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represent a heap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keys by means of an array of length </a:t>
            </a:r>
            <a:r>
              <a:rPr lang="en-US" sz="2000" b="1" i="1">
                <a:latin typeface="Times New Roman" charset="0"/>
              </a:rPr>
              <a:t>n 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For the node at rank </a:t>
            </a:r>
            <a:r>
              <a:rPr lang="en-US" sz="2000" b="1" i="1">
                <a:latin typeface="Times New Roman" charset="0"/>
              </a:rPr>
              <a:t>i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the left child is at rank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 b="1">
                <a:latin typeface="Times New Roman" charset="0"/>
              </a:rPr>
              <a:t>+ </a:t>
            </a:r>
            <a:r>
              <a:rPr lang="en-US" sz="1800">
                <a:latin typeface="Times New Roman" charset="0"/>
              </a:rPr>
              <a:t>1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right child is at rank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  <a:sym typeface="Symbol" charset="0"/>
              </a:rPr>
              <a:t> </a:t>
            </a:r>
            <a:r>
              <a:rPr lang="en-US" sz="1800">
                <a:latin typeface="Times New Roman" charset="0"/>
              </a:rPr>
              <a:t>2</a:t>
            </a:r>
          </a:p>
          <a:p>
            <a:pPr eaLnBrk="1" hangingPunct="1"/>
            <a:r>
              <a:rPr lang="en-US" sz="2000">
                <a:latin typeface="Tahoma" charset="0"/>
              </a:rPr>
              <a:t>Links between nodes are not explicitly stored</a:t>
            </a:r>
          </a:p>
          <a:p>
            <a:pPr eaLnBrk="1" hangingPunct="1"/>
            <a:r>
              <a:rPr lang="en-US" sz="2000">
                <a:latin typeface="Tahoma" charset="0"/>
              </a:rPr>
              <a:t>Operation add corresponds to inserting at rank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1</a:t>
            </a:r>
          </a:p>
          <a:p>
            <a:pPr eaLnBrk="1" hangingPunct="1"/>
            <a:r>
              <a:rPr lang="en-US" sz="2000">
                <a:latin typeface="Tahoma" charset="0"/>
              </a:rPr>
              <a:t>Operation remove_min corresponds to removing at rank </a:t>
            </a:r>
            <a:r>
              <a:rPr lang="en-US" sz="2000" b="1" i="1">
                <a:latin typeface="Times New Roman" charset="0"/>
              </a:rPr>
              <a:t>n</a:t>
            </a:r>
          </a:p>
          <a:p>
            <a:pPr eaLnBrk="1" hangingPunct="1"/>
            <a:r>
              <a:rPr lang="en-US" sz="2000">
                <a:latin typeface="Tahoma" charset="0"/>
              </a:rPr>
              <a:t>Yields in-place heap-sort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2537" name="AutoShape 13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14"/>
          <p:cNvCxnSpPr>
            <a:cxnSpLocks noChangeShapeType="1"/>
            <a:stCxn id="22534" idx="1"/>
            <a:endCxn id="22533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9"/>
          <p:cNvCxnSpPr>
            <a:cxnSpLocks noChangeShapeType="1"/>
            <a:stCxn id="22541" idx="7"/>
            <a:endCxn id="22535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20"/>
          <p:cNvCxnSpPr>
            <a:cxnSpLocks noChangeShapeType="1"/>
            <a:stCxn id="22536" idx="1"/>
            <a:endCxn id="22535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grpSp>
        <p:nvGrpSpPr>
          <p:cNvPr id="22542" name="Group 43"/>
          <p:cNvGrpSpPr>
            <a:grpSpLocks/>
          </p:cNvGrpSpPr>
          <p:nvPr/>
        </p:nvGrpSpPr>
        <p:grpSpPr bwMode="auto">
          <a:xfrm>
            <a:off x="5829300" y="4473575"/>
            <a:ext cx="2857500" cy="941388"/>
            <a:chOff x="3600" y="2736"/>
            <a:chExt cx="1920" cy="632"/>
          </a:xfrm>
        </p:grpSpPr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22545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5</a:t>
              </a:r>
            </a:p>
          </p:txBody>
        </p:sp>
        <p:sp>
          <p:nvSpPr>
            <p:cNvPr id="22546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2547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2548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22549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  <a:endParaRPr lang="en-US"/>
            </a:p>
          </p:txBody>
        </p:sp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22551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22552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22553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4</a:t>
              </a:r>
              <a:endParaRPr lang="en-US"/>
            </a:p>
          </p:txBody>
        </p:sp>
      </p:grpSp>
      <p:sp>
        <p:nvSpPr>
          <p:cNvPr id="2254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9098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339849" cy="47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676400"/>
            <a:ext cx="6248400" cy="47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805632" cy="44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8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12C777-A71C-3F4F-A70B-B3F4A58149D9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are given two two heaps and a key </a:t>
            </a:r>
            <a:r>
              <a:rPr lang="en-US" sz="2400" b="1" i="1">
                <a:latin typeface="Times New Roman" charset="0"/>
              </a:rPr>
              <a:t>k</a:t>
            </a:r>
          </a:p>
          <a:p>
            <a:pPr eaLnBrk="1" hangingPunct="1"/>
            <a:r>
              <a:rPr lang="en-US" sz="2400">
                <a:latin typeface="Tahoma" charset="0"/>
              </a:rPr>
              <a:t>We create a new heap with the root node storing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ahoma" charset="0"/>
              </a:rPr>
              <a:t> and with the two heaps as subtrees</a:t>
            </a:r>
          </a:p>
          <a:p>
            <a:pPr eaLnBrk="1" hangingPunct="1"/>
            <a:r>
              <a:rPr lang="en-US" sz="2400">
                <a:latin typeface="Tahoma" charset="0"/>
              </a:rPr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7DAF060-8329-FE41-ACB2-0C15CD1BBBA2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construct a heap storing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given keys in using a bottom-up construction with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phases</a:t>
            </a:r>
          </a:p>
          <a:p>
            <a:pPr eaLnBrk="1" hangingPunct="1"/>
            <a:r>
              <a:rPr lang="en-US" sz="2400">
                <a:latin typeface="Tahoma" charset="0"/>
              </a:rPr>
              <a:t>In phase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, pairs of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 are merged into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</a:t>
            </a:r>
            <a:r>
              <a:rPr lang="en-US" sz="2400" baseline="30000">
                <a:latin typeface="Symbol" charset="0"/>
              </a:rPr>
              <a:t>+</a:t>
            </a:r>
            <a:r>
              <a:rPr lang="en-US" sz="2400" baseline="30000">
                <a:latin typeface="Times New Roman" charset="0"/>
              </a:rPr>
              <a:t>1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Bottom-up Heap Construction</a:t>
            </a: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i</a:t>
            </a:r>
            <a:r>
              <a:rPr lang="en-US" baseline="30000">
                <a:latin typeface="Symbol" charset="0"/>
              </a:rPr>
              <a:t>+</a:t>
            </a:r>
            <a:r>
              <a:rPr lang="en-US" baseline="30000">
                <a:latin typeface="Times New Roman" charset="0"/>
              </a:rPr>
              <a:t>1</a:t>
            </a:r>
            <a:r>
              <a:rPr lang="en-US">
                <a:latin typeface="Symbol" charset="0"/>
              </a:rPr>
              <a:t>-</a:t>
            </a:r>
            <a:r>
              <a:rPr lang="en-US">
                <a:latin typeface="Times New Roman" charset="0"/>
              </a:rPr>
              <a:t>1</a:t>
            </a: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7391400" y="490538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Clip" r:id="rId4" imgW="1744560" imgH="1584360" progId="MS_ClipArt_Gallery.2">
                  <p:embed/>
                </p:oleObj>
              </mc:Choice>
              <mc:Fallback>
                <p:oleObj name="Clip" r:id="rId4" imgW="1744560" imgH="158436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0538"/>
                        <a:ext cx="1371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CA68BA-2791-574E-BE9C-CF79360E0C6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5ACB5E-E23F-BD4F-B829-1DC73F61A1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Recall Priority Queue ADT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</a:t>
            </a:r>
            <a:r>
              <a:rPr lang="en-US" sz="1800" dirty="0" smtClean="0">
                <a:latin typeface="Tahoma" charset="0"/>
              </a:rPr>
              <a:t>v)</a:t>
            </a:r>
            <a:r>
              <a:rPr lang="en-US" sz="1800" dirty="0">
                <a:latin typeface="Tahoma" charset="0"/>
              </a:rPr>
              <a:t/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</a:t>
            </a:r>
            <a:r>
              <a:rPr lang="en-US" sz="1800" dirty="0" smtClean="0">
                <a:latin typeface="Tahoma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</a:t>
            </a:r>
            <a:endParaRPr lang="en-US" dirty="0">
              <a:latin typeface="Tahoma" charset="0"/>
            </a:endParaRP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Additional methods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>
                <a:latin typeface="Tahoma" charset="0"/>
              </a:rPr>
              <a:t>()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ahoma" charset="0"/>
              </a:rPr>
              <a:t>returns, but does not remove, an entry with smallest key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>
                <a:latin typeface="Tahoma" charset="0"/>
              </a:rPr>
              <a:t>(),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>
                <a:latin typeface="Tahoma" charset="0"/>
              </a:rPr>
              <a:t>()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Stock market</a:t>
            </a: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13CC5-370A-C648-B42E-768526863F59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A9CE74-7A72-744B-8B03-C1FDB3841845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5A08F1-717F-CB47-9DD2-DEAE5165B8BE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23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visualize the worst-case time of a downheap with a proxy path that goes first right and then repeatedly goes left until the bottom of the heap (this path may differ from the actual downheap path)</a:t>
            </a:r>
          </a:p>
          <a:p>
            <a:pPr eaLnBrk="1" hangingPunct="1"/>
            <a:r>
              <a:rPr lang="en-US" sz="2000">
                <a:latin typeface="Tahoma" charset="0"/>
              </a:rPr>
              <a:t>Since each node is traversed by at most two proxy paths, the total number of nodes of the proxy paths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Thus, bottom-up heap construction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 </a:t>
            </a:r>
          </a:p>
          <a:p>
            <a:pPr eaLnBrk="1" hangingPunct="1"/>
            <a:r>
              <a:rPr lang="en-US" sz="2000">
                <a:latin typeface="Tahoma" charset="0"/>
              </a:rPr>
              <a:t>Bottom-up heap construction is faster than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successive insertions and speeds up the first phase of heap-sort</a:t>
            </a: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92"/>
          <p:cNvGraphicFramePr>
            <a:graphicFrameLocks noChangeAspect="1"/>
          </p:cNvGraphicFramePr>
          <p:nvPr/>
        </p:nvGraphicFramePr>
        <p:xfrm>
          <a:off x="7239000" y="228600"/>
          <a:ext cx="151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44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E05903-D0B5-BF42-AADA-B1F1432668D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sz="1800">
                <a:latin typeface="Tahoma" charset="0"/>
              </a:rPr>
              <a:t>Insert the elements with a series of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</a:pPr>
            <a:r>
              <a:rPr lang="en-US" sz="1800">
                <a:latin typeface="Tahoma" charset="0"/>
              </a:rPr>
              <a:t>Remove the elements in sorted order with a series of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sz="1800">
                <a:latin typeface="Tahoma" charset="0"/>
              </a:rPr>
              <a:t>Unsorted sequence gives selection-sort: O(n</a:t>
            </a:r>
            <a:r>
              <a:rPr lang="en-US" sz="1800" baseline="30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) time</a:t>
            </a:r>
          </a:p>
          <a:p>
            <a:pPr marL="800100" lvl="1" indent="-342900" eaLnBrk="1" hangingPunct="1"/>
            <a:r>
              <a:rPr lang="en-US" sz="1800">
                <a:latin typeface="Tahoma" charset="0"/>
              </a:rPr>
              <a:t>Sorted sequence gives insertion-sort: O(n</a:t>
            </a:r>
            <a:r>
              <a:rPr lang="en-US" sz="1800" baseline="30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) time</a:t>
            </a:r>
          </a:p>
          <a:p>
            <a:pPr eaLnBrk="1" hangingPunct="1"/>
            <a:r>
              <a:rPr lang="en-US" sz="2000">
                <a:latin typeface="Tahoma" charset="0"/>
              </a:rPr>
              <a:t>Can we do better?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4495800" y="218598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sorted  in increasing order according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S.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first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P.insert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().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getKey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08F4B7-A619-3044-8864-D2F8BD879FD9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2291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A heap is a binary tree storing keys at its nodes and satisfying the following properties: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Heap-Order:</a:t>
            </a:r>
            <a:r>
              <a:rPr lang="en-US" sz="2000">
                <a:latin typeface="Tahoma" charset="0"/>
              </a:rPr>
              <a:t> for every internal node v other than the root,</a:t>
            </a:r>
            <a:br>
              <a:rPr lang="en-US" sz="2000">
                <a:latin typeface="Tahoma" charset="0"/>
              </a:rPr>
            </a:b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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parent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Complete Binary Tree:</a:t>
            </a:r>
            <a:r>
              <a:rPr lang="en-US" sz="2000">
                <a:latin typeface="Tahoma" charset="0"/>
              </a:rPr>
              <a:t> let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700">
                <a:latin typeface="Tahoma" charset="0"/>
              </a:rPr>
              <a:t>for </a:t>
            </a:r>
            <a:r>
              <a:rPr lang="en-US" sz="1700" b="1" i="1">
                <a:latin typeface="Times New Roman" charset="0"/>
              </a:rPr>
              <a:t>i </a:t>
            </a:r>
            <a:r>
              <a:rPr lang="en-US" sz="1700">
                <a:latin typeface="Symbol" charset="0"/>
                <a:sym typeface="Symbol" charset="0"/>
              </a:rPr>
              <a:t>= </a:t>
            </a:r>
            <a:r>
              <a:rPr lang="en-US" sz="1700">
                <a:latin typeface="Times New Roman" charset="0"/>
              </a:rPr>
              <a:t>0, … , </a:t>
            </a:r>
            <a:r>
              <a:rPr lang="en-US" sz="1700" b="1" i="1">
                <a:latin typeface="Times New Roman" charset="0"/>
              </a:rPr>
              <a:t>h </a:t>
            </a:r>
            <a:r>
              <a:rPr lang="en-US" sz="1700">
                <a:latin typeface="Symbol" charset="0"/>
                <a:sym typeface="Symbol" charset="0"/>
              </a:rPr>
              <a:t>- </a:t>
            </a:r>
            <a:r>
              <a:rPr lang="en-US" sz="1700">
                <a:latin typeface="Times New Roman" charset="0"/>
              </a:rPr>
              <a:t>1,</a:t>
            </a:r>
            <a:r>
              <a:rPr lang="en-US" sz="1700">
                <a:latin typeface="Tahoma" charset="0"/>
              </a:rPr>
              <a:t> there are </a:t>
            </a:r>
            <a:r>
              <a:rPr lang="en-US" sz="1700">
                <a:latin typeface="Times New Roman" charset="0"/>
              </a:rPr>
              <a:t>2</a:t>
            </a:r>
            <a:r>
              <a:rPr lang="en-US" sz="1700" b="1" i="1" baseline="30000">
                <a:latin typeface="Times New Roman" charset="0"/>
              </a:rPr>
              <a:t>i</a:t>
            </a:r>
            <a:r>
              <a:rPr lang="en-US" sz="1700">
                <a:latin typeface="Tahoma" charset="0"/>
              </a:rPr>
              <a:t> nodes of depth </a:t>
            </a:r>
            <a:r>
              <a:rPr lang="en-US" sz="1700" b="1" i="1">
                <a:latin typeface="Times New Roman" charset="0"/>
              </a:rPr>
              <a:t>i</a:t>
            </a:r>
            <a:endParaRPr lang="en-US" sz="170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1700">
                <a:latin typeface="Tahoma" charset="0"/>
              </a:rPr>
              <a:t>at depth </a:t>
            </a:r>
            <a:r>
              <a:rPr lang="en-US" sz="1700" b="1" i="1">
                <a:latin typeface="Times New Roman" charset="0"/>
              </a:rPr>
              <a:t>h</a:t>
            </a:r>
            <a:r>
              <a:rPr lang="en-US" sz="1700">
                <a:latin typeface="Tahoma" charset="0"/>
              </a:rPr>
              <a:t> </a:t>
            </a:r>
            <a:r>
              <a:rPr lang="en-US" sz="1700">
                <a:latin typeface="Symbol" charset="0"/>
                <a:sym typeface="Symbol" charset="0"/>
              </a:rPr>
              <a:t>-</a:t>
            </a:r>
            <a:r>
              <a:rPr lang="en-US" sz="1700">
                <a:latin typeface="Times New Roman" charset="0"/>
                <a:sym typeface="Symbol" charset="0"/>
              </a:rPr>
              <a:t> 1</a:t>
            </a:r>
            <a:r>
              <a:rPr lang="en-US" sz="1700">
                <a:latin typeface="Tahoma" charset="0"/>
              </a:rPr>
              <a:t>, the internal nodes are to the left of the external nodes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6992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7959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856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6557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0250" name="AutoShape 16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6181725" y="3543300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7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318375" y="3543300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2"/>
          <p:cNvCxnSpPr>
            <a:cxnSpLocks noChangeShapeType="1"/>
            <a:stCxn id="10254" idx="7"/>
            <a:endCxn id="10248" idx="3"/>
          </p:cNvCxnSpPr>
          <p:nvPr/>
        </p:nvCxnSpPr>
        <p:spPr bwMode="auto">
          <a:xfrm flipV="1">
            <a:off x="5481638" y="4152900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3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6181725" y="4152900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5156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55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14478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last node</a:t>
            </a:r>
            <a:r>
              <a:rPr lang="en-US" sz="2400">
                <a:latin typeface="Tahoma" charset="0"/>
              </a:rPr>
              <a:t> of a heap is the rightmost node of maximum depth</a:t>
            </a:r>
            <a:endParaRPr lang="en-US" sz="2400">
              <a:latin typeface="Times New Roman" charset="0"/>
              <a:sym typeface="Symbol" charset="0"/>
            </a:endParaRPr>
          </a:p>
        </p:txBody>
      </p:sp>
      <p:sp>
        <p:nvSpPr>
          <p:cNvPr id="10256" name="Freeform 31"/>
          <p:cNvSpPr>
            <a:spLocks/>
          </p:cNvSpPr>
          <p:nvPr/>
        </p:nvSpPr>
        <p:spPr bwMode="auto">
          <a:xfrm>
            <a:off x="7010400" y="4686300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7623175" y="5692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last node</a:t>
            </a:r>
          </a:p>
        </p:txBody>
      </p:sp>
      <p:sp>
        <p:nvSpPr>
          <p:cNvPr id="10258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8612B4-55FE-F948-A6ED-9B5A7108B94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20574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Theorem:</a:t>
            </a:r>
            <a:r>
              <a:rPr lang="en-US" sz="2000">
                <a:latin typeface="Tahoma" charset="0"/>
              </a:rPr>
              <a:t> A heap storing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keys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	Proof: (we apply the complete binary tree property)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be the height of a heap storing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Tahoma" charset="0"/>
              </a:rPr>
              <a:t>keys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Since there are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keys at depth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0, … , </a:t>
            </a:r>
            <a:r>
              <a:rPr lang="en-US" sz="1800" b="1" i="1">
                <a:latin typeface="Times New Roman" charset="0"/>
              </a:rPr>
              <a:t>h </a:t>
            </a:r>
            <a:r>
              <a:rPr lang="en-US" sz="1800">
                <a:latin typeface="Symbol" charset="0"/>
                <a:sym typeface="Symbol" charset="0"/>
              </a:rPr>
              <a:t>-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Tahoma" charset="0"/>
              </a:rPr>
              <a:t>and at least one key at depth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, we have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+ 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4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…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 +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 b="1" i="1" baseline="30000">
                <a:latin typeface="Times New Roman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, i.e.,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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log </a:t>
            </a:r>
            <a:r>
              <a:rPr lang="en-US" sz="1800" b="1" i="1">
                <a:latin typeface="Times New Roman" charset="0"/>
              </a:rPr>
              <a:t>n</a:t>
            </a:r>
            <a:endParaRPr lang="en-US" sz="1800">
              <a:latin typeface="Times New Roman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endParaRPr lang="en-US" sz="1800">
              <a:latin typeface="Times New Roman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/>
        </p:nvGraphicFramePr>
        <p:xfrm>
          <a:off x="7543800" y="304800"/>
          <a:ext cx="129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lip" r:id="rId3" imgW="1296000" imgH="2000520" progId="MS_ClipArt_Gallery.2">
                  <p:embed/>
                </p:oleObj>
              </mc:Choice>
              <mc:Fallback>
                <p:oleObj name="Clip" r:id="rId3" imgW="1296000" imgH="2000520" progId="MS_ClipArt_Gallery.2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129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Date Placeholder 3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EEA59D-6FAE-4441-8AA8-D8DD557FFE1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use a heap to implement a priority queue</a:t>
            </a:r>
          </a:p>
          <a:p>
            <a:pPr eaLnBrk="1" hangingPunct="1"/>
            <a:r>
              <a:rPr lang="en-US" sz="2400">
                <a:latin typeface="Tahoma" charset="0"/>
              </a:rPr>
              <a:t>We store a (key, element) item at each internal node</a:t>
            </a:r>
          </a:p>
          <a:p>
            <a:pPr eaLnBrk="1" hangingPunct="1"/>
            <a:r>
              <a:rPr lang="en-US" sz="2400">
                <a:latin typeface="Tahoma" charset="0"/>
              </a:rPr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pitchFamily="34" charset="0"/>
                <a:ea typeface="+mn-ea"/>
              </a:rPr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5C7F38-0B90-5C40-89B3-BAC99B5C0B7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862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insertItem of the priority queue ADT corresponds to the insertion of a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ahoma" charset="0"/>
              </a:rPr>
              <a:t> to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insertion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the insertion node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(the new last node)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Store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at </a:t>
            </a:r>
            <a:r>
              <a:rPr lang="en-US" sz="2000" b="1" i="1">
                <a:latin typeface="Times New Roman" charset="0"/>
              </a:rPr>
              <a:t>z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20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EF0A6D-586C-3540-AE58-109209DC078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Upheap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438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After the insertion of a new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, the heap-order property may be violated</a:t>
            </a:r>
          </a:p>
          <a:p>
            <a:pPr eaLnBrk="1" hangingPunct="1"/>
            <a:r>
              <a:rPr lang="en-US" sz="2000">
                <a:latin typeface="Tahoma" charset="0"/>
              </a:rPr>
              <a:t>Algorithm upheap restores the heap-order property by swapping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along an upward path from the insertion node</a:t>
            </a:r>
          </a:p>
          <a:p>
            <a:pPr eaLnBrk="1" hangingPunct="1"/>
            <a:r>
              <a:rPr lang="en-US" sz="2000">
                <a:latin typeface="Tahoma" charset="0"/>
              </a:rPr>
              <a:t>Upheap terminates when the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reaches the root or a node whose parent has a key smaller than or equal to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Since a heap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upheap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CFF4A9-D6CE-F44A-B392-C6F40B9F64C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Removal from a </a:t>
            </a:r>
            <a:r>
              <a:rPr lang="en-US" sz="4000" dirty="0" smtClean="0">
                <a:latin typeface="Tahoma" charset="0"/>
              </a:rPr>
              <a:t>Heap</a:t>
            </a:r>
            <a:endParaRPr lang="en-US" sz="4000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removeMin of the priority queue ADT corresponds to the removal of the root key from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removal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Replace the root key with the key of the last node </a:t>
            </a:r>
            <a:r>
              <a:rPr lang="en-US" sz="20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Remove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4873</TotalTime>
  <Words>1456</Words>
  <Application>Microsoft Macintosh PowerPoint</Application>
  <PresentationFormat>On-screen Show (4:3)</PresentationFormat>
  <Paragraphs>406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Blueprint</vt:lpstr>
      <vt:lpstr>Clip</vt:lpstr>
      <vt:lpstr>Heaps</vt:lpstr>
      <vt:lpstr>Recall Priority Queue ADT</vt:lpstr>
      <vt:lpstr>Recall PQ Sorting</vt:lpstr>
      <vt:lpstr>Heaps</vt:lpstr>
      <vt:lpstr>Height of a Heap</vt:lpstr>
      <vt:lpstr>Heaps and Priority Queues</vt:lpstr>
      <vt:lpstr>Insertion into a Heap</vt:lpstr>
      <vt:lpstr>Upheap</vt:lpstr>
      <vt:lpstr>Removal from a Heap</vt:lpstr>
      <vt:lpstr>Downheap</vt:lpstr>
      <vt:lpstr>Updating the Last Node</vt:lpstr>
      <vt:lpstr>Heap-Sort</vt:lpstr>
      <vt:lpstr>Array-based Heap Implementation</vt:lpstr>
      <vt:lpstr>Java Implementation</vt:lpstr>
      <vt:lpstr>Java Implementation, 2</vt:lpstr>
      <vt:lpstr>Java Implementation, 3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Analysis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Michael Goodrich and Roberto Tamassia</dc:creator>
  <cp:lastModifiedBy>Roberto Tamassia</cp:lastModifiedBy>
  <cp:revision>776</cp:revision>
  <cp:lastPrinted>2014-03-20T01:14:04Z</cp:lastPrinted>
  <dcterms:created xsi:type="dcterms:W3CDTF">2002-01-21T02:22:10Z</dcterms:created>
  <dcterms:modified xsi:type="dcterms:W3CDTF">2014-03-20T01:14:07Z</dcterms:modified>
</cp:coreProperties>
</file>