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5" r:id="rId3"/>
    <p:sldId id="348" r:id="rId4"/>
    <p:sldId id="336" r:id="rId5"/>
    <p:sldId id="337" r:id="rId6"/>
    <p:sldId id="343" r:id="rId7"/>
    <p:sldId id="344" r:id="rId8"/>
    <p:sldId id="347" r:id="rId9"/>
    <p:sldId id="349" r:id="rId10"/>
    <p:sldId id="350" r:id="rId11"/>
    <p:sldId id="351" r:id="rId12"/>
    <p:sldId id="352" r:id="rId13"/>
    <p:sldId id="338" r:id="rId14"/>
    <p:sldId id="339" r:id="rId15"/>
    <p:sldId id="345" r:id="rId16"/>
    <p:sldId id="341" r:id="rId17"/>
    <p:sldId id="346" r:id="rId18"/>
    <p:sldId id="342" r:id="rId1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166" d="100"/>
          <a:sy n="166" d="100"/>
        </p:scale>
        <p:origin x="-104" y="-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13.xml"/><Relationship Id="rId5" Type="http://schemas.openxmlformats.org/officeDocument/2006/relationships/slide" Target="slides/slide14.xml"/><Relationship Id="rId6" Type="http://schemas.openxmlformats.org/officeDocument/2006/relationships/slide" Target="slides/slide16.xml"/><Relationship Id="rId7" Type="http://schemas.openxmlformats.org/officeDocument/2006/relationships/slide" Target="slides/slide18.xml"/><Relationship Id="rId1" Type="http://schemas.openxmlformats.org/officeDocument/2006/relationships/slide" Target="slides/slide2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9CC8354-BE2B-1545-8B17-9694CABBE308}" type="datetime1">
              <a:rPr lang="en-US" smtClean="0"/>
              <a:t>3/19/14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9D2F312-F330-EB4A-8126-B8053108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E48C97C-2783-7344-B36B-072AA38B956E}" type="datetime1">
              <a:rPr lang="en-US" smtClean="0"/>
              <a:t>3/19/14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F8FF144-08C1-BF46-9851-4B1F3089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8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Priority Queues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F5128C-71B8-D140-B05B-AFC68B5207DD}" type="datetime1">
              <a:rPr lang="en-US" sz="1300" smtClean="0"/>
              <a:t>3/19/14</a:t>
            </a:fld>
            <a:endParaRPr lang="en-US" sz="130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8DDD6B-55B4-F846-B22D-2DBBBA327C1E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44D0B9-CBAE-1E41-BADA-3EEAA3CDC1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40786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90224-C51A-4D48-BA5F-B77A11428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4611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3ADF7-5E1E-A345-937C-8827FA3E92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5696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9A171A-3EBF-E145-BEB4-BE62CCD6C1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E409-07C4-F54D-8218-8D521D462B2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Queues</a:t>
            </a:r>
          </a:p>
        </p:txBody>
      </p:sp>
      <p:pic>
        <p:nvPicPr>
          <p:cNvPr id="5125" name="Picture 333" descr="j0370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133600"/>
            <a:ext cx="27543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Unsorted List Implementation,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36244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Sorted List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600200"/>
            <a:ext cx="6172200" cy="48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Sorted List Implementation,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543800" cy="41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2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3FA96-800B-CD45-A868-6D52217AF5B9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Priority Queue Sorting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4267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use a priority queue to sort a </a:t>
            </a:r>
            <a:r>
              <a:rPr lang="en-US" sz="2000" dirty="0" smtClean="0">
                <a:latin typeface="Tahoma" charset="0"/>
              </a:rPr>
              <a:t>list of </a:t>
            </a:r>
            <a:r>
              <a:rPr lang="en-US" sz="2000" dirty="0">
                <a:latin typeface="Tahoma" charset="0"/>
              </a:rPr>
              <a:t>comparable elements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Insert the elements one by one </a:t>
            </a:r>
            <a:r>
              <a:rPr lang="en-US" sz="1800" dirty="0" smtClean="0">
                <a:latin typeface="Tahoma" charset="0"/>
              </a:rPr>
              <a:t>with </a:t>
            </a:r>
            <a:r>
              <a:rPr lang="en-US" sz="1800" dirty="0">
                <a:latin typeface="Tahoma" charset="0"/>
              </a:rPr>
              <a:t>a series of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of this sorting method depends on the priority queue implementation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3434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PQ-Sort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list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for the elements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list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sorted  in increasing order according 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priority queue with 		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P.insert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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P.isEmpty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P.removeMin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().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getKey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6BA5F-269F-0B40-A943-0E3842A60AD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sz="2400">
                <a:latin typeface="Tahoma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Inserting the elements into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operations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Removing the elements in sorted order from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operations takes time proportional to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		 	</a:t>
            </a:r>
            <a:r>
              <a:rPr lang="en-US" sz="2400">
                <a:latin typeface="Times New Roman" charset="0"/>
                <a:sym typeface="Symbol" charset="0"/>
              </a:rPr>
              <a:t>1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2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…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Selection-sort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aseline="30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time 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D9AB35-1246-C143-888E-98CB6CB42C60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 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 i="1">
                <a:latin typeface="Tahoma" charset="0"/>
              </a:rPr>
              <a:t>                       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	Priority Queue P</a:t>
            </a:r>
            <a:r>
              <a:rPr lang="en-US" sz="1800" i="1">
                <a:latin typeface="Tahoma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D486C9-3C26-154E-BA9A-E4394275B79D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400">
                <a:latin typeface="Tahoma" charset="0"/>
              </a:rPr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sz="2400">
                <a:latin typeface="Tahoma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Inserting the elements into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operations takes time proportional to</a:t>
            </a:r>
          </a:p>
          <a:p>
            <a:pPr marL="990600" lvl="1" indent="-533400" algn="ctr" eaLnBrk="1" hangingPunct="1">
              <a:buSzTx/>
              <a:buFont typeface="Wingdings" charset="0"/>
              <a:buNone/>
            </a:pPr>
            <a:r>
              <a:rPr lang="en-US" sz="2400">
                <a:latin typeface="Times New Roman" charset="0"/>
                <a:sym typeface="Symbol" charset="0"/>
              </a:rPr>
              <a:t>1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2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…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endParaRPr lang="en-US" sz="2400">
              <a:latin typeface="Tahoma" charset="0"/>
            </a:endParaRPr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sz="2000">
                <a:latin typeface="Tahoma" charset="0"/>
              </a:rPr>
              <a:t>Removing the elements in sorted order from the priority queue with  a series of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operations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marL="609600" indent="-609600" eaLnBrk="1" hangingPunct="1"/>
            <a:r>
              <a:rPr lang="en-US" sz="2400">
                <a:latin typeface="Tahoma" charset="0"/>
              </a:rPr>
              <a:t>Insertion-sort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aseline="30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time </a:t>
            </a:r>
            <a:endParaRPr lang="en-US">
              <a:latin typeface="Tahoma" charset="0"/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4FC4A-E1D9-604A-B325-FC6E722FF373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 Example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	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Priority queue 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     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FDC593-5B40-9540-8558-85181D123F4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Instead of using an external data structure, we can implement selection-sort and insertion-sort in-place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A portion of the input sequence itself serves as the priority queue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For in-place insertion-sort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keep sorted the initial portion of the sequence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can use </a:t>
            </a:r>
            <a:r>
              <a:rPr lang="en-US" sz="2000" dirty="0" smtClean="0">
                <a:solidFill>
                  <a:schemeClr val="tx2"/>
                </a:solidFill>
              </a:rPr>
              <a:t>swaps</a:t>
            </a:r>
            <a:r>
              <a:rPr lang="en-US" sz="2000" dirty="0" smtClean="0"/>
              <a:t> instead of modifying the sequence</a:t>
            </a:r>
          </a:p>
        </p:txBody>
      </p: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5181600" y="1619250"/>
            <a:ext cx="2971800" cy="304800"/>
            <a:chOff x="3216" y="1344"/>
            <a:chExt cx="1872" cy="192"/>
          </a:xfrm>
        </p:grpSpPr>
        <p:sp>
          <p:nvSpPr>
            <p:cNvPr id="17467" name="Line 10"/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Oval 5"/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9" name="Oval 6"/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70" name="Oval 7"/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71" name="Oval 8"/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72" name="Oval 9"/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5" name="Group 52"/>
          <p:cNvGrpSpPr>
            <a:grpSpLocks/>
          </p:cNvGrpSpPr>
          <p:nvPr/>
        </p:nvGrpSpPr>
        <p:grpSpPr bwMode="auto">
          <a:xfrm>
            <a:off x="5181600" y="2330450"/>
            <a:ext cx="2971800" cy="304800"/>
            <a:chOff x="3264" y="1560"/>
            <a:chExt cx="1872" cy="192"/>
          </a:xfrm>
        </p:grpSpPr>
        <p:sp>
          <p:nvSpPr>
            <p:cNvPr id="17461" name="Line 13"/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Oval 14"/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3" name="Oval 15"/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64" name="Oval 16"/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65" name="Oval 17"/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6" name="Oval 18"/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6" name="Group 53"/>
          <p:cNvGrpSpPr>
            <a:grpSpLocks/>
          </p:cNvGrpSpPr>
          <p:nvPr/>
        </p:nvGrpSpPr>
        <p:grpSpPr bwMode="auto">
          <a:xfrm>
            <a:off x="5181600" y="3041650"/>
            <a:ext cx="2971800" cy="304800"/>
            <a:chOff x="3264" y="2064"/>
            <a:chExt cx="1872" cy="192"/>
          </a:xfrm>
        </p:grpSpPr>
        <p:sp>
          <p:nvSpPr>
            <p:cNvPr id="17455" name="Line 20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7" name="Oval 22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8" name="Oval 23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9" name="Oval 24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0" name="Oval 25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7" name="Group 54"/>
          <p:cNvGrpSpPr>
            <a:grpSpLocks/>
          </p:cNvGrpSpPr>
          <p:nvPr/>
        </p:nvGrpSpPr>
        <p:grpSpPr bwMode="auto">
          <a:xfrm>
            <a:off x="5181600" y="3752850"/>
            <a:ext cx="2971800" cy="304800"/>
            <a:chOff x="3264" y="2568"/>
            <a:chExt cx="1872" cy="192"/>
          </a:xfrm>
        </p:grpSpPr>
        <p:sp>
          <p:nvSpPr>
            <p:cNvPr id="17449" name="Line 27"/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Oval 28"/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1" name="Oval 29"/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2" name="Oval 30"/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3" name="Oval 31"/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54" name="Oval 32"/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8" name="Group 55"/>
          <p:cNvGrpSpPr>
            <a:grpSpLocks/>
          </p:cNvGrpSpPr>
          <p:nvPr/>
        </p:nvGrpSpPr>
        <p:grpSpPr bwMode="auto">
          <a:xfrm>
            <a:off x="5181600" y="4464050"/>
            <a:ext cx="2971800" cy="304800"/>
            <a:chOff x="3264" y="3072"/>
            <a:chExt cx="1872" cy="192"/>
          </a:xfrm>
        </p:grpSpPr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5" name="Oval 36"/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6" name="Oval 37"/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7" name="Oval 38"/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48" name="Oval 39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9" name="Group 56"/>
          <p:cNvGrpSpPr>
            <a:grpSpLocks/>
          </p:cNvGrpSpPr>
          <p:nvPr/>
        </p:nvGrpSpPr>
        <p:grpSpPr bwMode="auto">
          <a:xfrm>
            <a:off x="5181600" y="5175250"/>
            <a:ext cx="2971800" cy="304800"/>
            <a:chOff x="3264" y="3456"/>
            <a:chExt cx="1872" cy="192"/>
          </a:xfrm>
        </p:grpSpPr>
        <p:sp>
          <p:nvSpPr>
            <p:cNvPr id="17437" name="Line 40"/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Oval 41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9" name="Oval 42"/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0" name="Oval 43"/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1" name="Oval 44"/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2" name="Oval 45"/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grpSp>
        <p:nvGrpSpPr>
          <p:cNvPr id="17420" name="Group 57"/>
          <p:cNvGrpSpPr>
            <a:grpSpLocks/>
          </p:cNvGrpSpPr>
          <p:nvPr/>
        </p:nvGrpSpPr>
        <p:grpSpPr bwMode="auto">
          <a:xfrm>
            <a:off x="5181600" y="5886450"/>
            <a:ext cx="2971800" cy="304800"/>
            <a:chOff x="3264" y="3744"/>
            <a:chExt cx="1872" cy="192"/>
          </a:xfrm>
        </p:grpSpPr>
        <p:sp>
          <p:nvSpPr>
            <p:cNvPr id="17431" name="Line 46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47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34" name="Oval 49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35" name="Oval 50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36" name="Oval 51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cxnSp>
        <p:nvCxnSpPr>
          <p:cNvPr id="17421" name="AutoShape 58"/>
          <p:cNvCxnSpPr>
            <a:cxnSpLocks noChangeShapeType="1"/>
            <a:stCxn id="17463" idx="0"/>
            <a:endCxn id="17462" idx="7"/>
          </p:cNvCxnSpPr>
          <p:nvPr/>
        </p:nvCxnSpPr>
        <p:spPr bwMode="auto">
          <a:xfrm rot="-5400000" flipH="1" flipV="1">
            <a:off x="5699125" y="20637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59"/>
          <p:cNvCxnSpPr>
            <a:cxnSpLocks noChangeShapeType="1"/>
            <a:stCxn id="17458" idx="0"/>
            <a:endCxn id="17457" idx="7"/>
          </p:cNvCxnSpPr>
          <p:nvPr/>
        </p:nvCxnSpPr>
        <p:spPr bwMode="auto">
          <a:xfrm rot="-5400000" flipH="1" flipV="1">
            <a:off x="636587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60"/>
          <p:cNvCxnSpPr>
            <a:cxnSpLocks noChangeShapeType="1"/>
            <a:stCxn id="17457" idx="0"/>
            <a:endCxn id="17456" idx="7"/>
          </p:cNvCxnSpPr>
          <p:nvPr/>
        </p:nvCxnSpPr>
        <p:spPr bwMode="auto">
          <a:xfrm rot="-5400000" flipH="1" flipV="1">
            <a:off x="569912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61"/>
          <p:cNvCxnSpPr>
            <a:cxnSpLocks noChangeShapeType="1"/>
            <a:stCxn id="17452" idx="0"/>
            <a:endCxn id="17451" idx="7"/>
          </p:cNvCxnSpPr>
          <p:nvPr/>
        </p:nvCxnSpPr>
        <p:spPr bwMode="auto">
          <a:xfrm rot="-5400000" flipH="1" flipV="1">
            <a:off x="636587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62"/>
          <p:cNvCxnSpPr>
            <a:cxnSpLocks noChangeShapeType="1"/>
            <a:stCxn id="17453" idx="0"/>
            <a:endCxn id="17452" idx="7"/>
          </p:cNvCxnSpPr>
          <p:nvPr/>
        </p:nvCxnSpPr>
        <p:spPr bwMode="auto">
          <a:xfrm rot="-5400000" flipH="1" flipV="1">
            <a:off x="703262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63"/>
          <p:cNvCxnSpPr>
            <a:cxnSpLocks noChangeShapeType="1"/>
            <a:stCxn id="17448" idx="0"/>
            <a:endCxn id="17447" idx="7"/>
          </p:cNvCxnSpPr>
          <p:nvPr/>
        </p:nvCxnSpPr>
        <p:spPr bwMode="auto">
          <a:xfrm rot="-5400000" flipH="1" flipV="1">
            <a:off x="76993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65"/>
          <p:cNvCxnSpPr>
            <a:cxnSpLocks noChangeShapeType="1"/>
            <a:stCxn id="17446" idx="0"/>
            <a:endCxn id="17445" idx="7"/>
          </p:cNvCxnSpPr>
          <p:nvPr/>
        </p:nvCxnSpPr>
        <p:spPr bwMode="auto">
          <a:xfrm rot="-5400000" flipH="1" flipV="1">
            <a:off x="63658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66"/>
          <p:cNvCxnSpPr>
            <a:cxnSpLocks noChangeShapeType="1"/>
            <a:stCxn id="17445" idx="0"/>
            <a:endCxn id="17444" idx="7"/>
          </p:cNvCxnSpPr>
          <p:nvPr/>
        </p:nvCxnSpPr>
        <p:spPr bwMode="auto">
          <a:xfrm rot="-5400000" flipH="1" flipV="1">
            <a:off x="56991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67"/>
          <p:cNvCxnSpPr>
            <a:cxnSpLocks noChangeShapeType="1"/>
            <a:stCxn id="17447" idx="0"/>
            <a:endCxn id="17446" idx="7"/>
          </p:cNvCxnSpPr>
          <p:nvPr/>
        </p:nvCxnSpPr>
        <p:spPr bwMode="auto">
          <a:xfrm rot="-5400000" flipH="1" flipV="1">
            <a:off x="70326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Date Placeholder 6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 ADT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methods of the Priority Queue ADT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(k, </a:t>
            </a:r>
            <a:r>
              <a:rPr lang="en-US" sz="1800" dirty="0" smtClean="0">
                <a:latin typeface="Tahoma" charset="0"/>
              </a:rPr>
              <a:t>v)</a:t>
            </a:r>
            <a:r>
              <a:rPr lang="en-US" sz="1800" dirty="0">
                <a:latin typeface="Tahoma" charset="0"/>
              </a:rPr>
              <a:t/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inserts an entry with key k and value </a:t>
            </a:r>
            <a:r>
              <a:rPr lang="en-US" sz="1800" dirty="0" smtClean="0">
                <a:latin typeface="Tahoma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</a:t>
            </a:r>
            <a:r>
              <a:rPr lang="en-US" sz="1800" dirty="0" smtClean="0">
                <a:latin typeface="Tahoma" charset="0"/>
              </a:rPr>
              <a:t>key, or null if the the priority queue is empty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methods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</a:t>
            </a:r>
            <a:r>
              <a:rPr lang="en-US" sz="1800" dirty="0">
                <a:latin typeface="Tahoma" charset="0"/>
              </a:rPr>
              <a:t>key, </a:t>
            </a:r>
            <a:r>
              <a:rPr lang="en-US" sz="1800" dirty="0" smtClean="0">
                <a:latin typeface="Tahoma" charset="0"/>
              </a:rPr>
              <a:t>or </a:t>
            </a:r>
            <a:r>
              <a:rPr lang="en-US" sz="1800" dirty="0">
                <a:latin typeface="Tahoma" charset="0"/>
              </a:rPr>
              <a:t>null if the the priority queue is empty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market</a:t>
            </a: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priority queue methods: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6324600" cy="3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4D62ED-CCD0-E146-998E-A045ABC04B98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Order Relations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429000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Keys in a priority queue can be arbitrary objects on which an order is defined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Two distinct entries in a priority queue can have the same key</a:t>
            </a:r>
            <a:endParaRPr lang="en-US" b="1" i="1" dirty="0" smtClean="0">
              <a:latin typeface="Times New Roman" pitchFamily="18" charset="0"/>
              <a:ea typeface="+mn-ea"/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343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Mathematical concept of total order relation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Comparability property: either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or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</a:t>
            </a:r>
            <a:endParaRPr lang="en-US" dirty="0" smtClean="0">
              <a:latin typeface="Tahoma" charset="0"/>
            </a:endParaRPr>
          </a:p>
          <a:p>
            <a:pPr lvl="1" eaLnBrk="1" hangingPunct="1"/>
            <a:r>
              <a:rPr lang="en-US" dirty="0" err="1" smtClean="0">
                <a:latin typeface="Tahoma" charset="0"/>
              </a:rPr>
              <a:t>Antisymmetric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</a:t>
            </a:r>
            <a:br>
              <a:rPr lang="en-US" dirty="0">
                <a:latin typeface="Tahoma" charset="0"/>
              </a:rPr>
            </a:b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and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Transitive property: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and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3C312-9B2D-5F4E-AD6B-76904742F0F5}" type="slidenum">
              <a:rPr lang="en-US" sz="1400"/>
              <a:pPr eaLnBrk="1" hangingPunct="1"/>
              <a:t>5</a:t>
            </a:fld>
            <a:endParaRPr lang="en-US" sz="14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Entry ADT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An </a:t>
            </a:r>
            <a:r>
              <a:rPr lang="en-US" sz="2400" dirty="0" smtClean="0">
                <a:solidFill>
                  <a:schemeClr val="tx2"/>
                </a:solidFill>
                <a:ea typeface="+mn-ea"/>
              </a:rPr>
              <a:t>entry </a:t>
            </a:r>
            <a:r>
              <a:rPr lang="en-US" sz="2400" dirty="0" smtClean="0">
                <a:ea typeface="+mn-ea"/>
              </a:rPr>
              <a:t>in a priority queue is simply a key-value pair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Priority queues store entries to allow for efficient insertion and removal based on keys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Methods: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err="1" smtClean="0">
                <a:solidFill>
                  <a:schemeClr val="tx2"/>
                </a:solidFill>
              </a:rPr>
              <a:t>getKey</a:t>
            </a:r>
            <a:r>
              <a:rPr lang="en-US" sz="2000" dirty="0" smtClean="0"/>
              <a:t>: returns the key for this entry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err="1" smtClean="0">
                <a:solidFill>
                  <a:schemeClr val="tx2"/>
                </a:solidFill>
              </a:rPr>
              <a:t>getValue</a:t>
            </a:r>
            <a:r>
              <a:rPr lang="en-US" sz="2000" dirty="0" smtClean="0"/>
              <a:t>: returns the value associated with this entry</a:t>
            </a:r>
          </a:p>
        </p:txBody>
      </p:sp>
      <p:sp>
        <p:nvSpPr>
          <p:cNvPr id="1034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76400"/>
            <a:ext cx="4267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As a Java interface: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/**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* Interface for a key-value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* pair entry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**/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b="1" dirty="0" smtClean="0"/>
              <a:t>public interface  </a:t>
            </a:r>
            <a:r>
              <a:rPr lang="en-US" sz="2000" dirty="0" smtClean="0"/>
              <a:t>Entry&lt;K,V&gt;  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  K </a:t>
            </a:r>
            <a:r>
              <a:rPr lang="en-US" sz="2000" dirty="0" err="1" smtClean="0">
                <a:solidFill>
                  <a:schemeClr val="tx2"/>
                </a:solidFill>
              </a:rPr>
              <a:t>getKey</a:t>
            </a:r>
            <a:r>
              <a:rPr lang="en-US" sz="2000" dirty="0" smtClean="0"/>
              <a:t>();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  V </a:t>
            </a:r>
            <a:r>
              <a:rPr lang="en-US" sz="2000" dirty="0" err="1" smtClean="0">
                <a:solidFill>
                  <a:schemeClr val="tx2"/>
                </a:solidFill>
              </a:rPr>
              <a:t>getValue</a:t>
            </a:r>
            <a:r>
              <a:rPr lang="en-US" sz="2000" dirty="0" smtClean="0"/>
              <a:t>();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}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F936A1-F9BB-284F-9A93-7F2A05134F80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Comparator ADT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comparator encapsulates the action of comparing two objects according to a given total order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 generic priority queue uses an auxiliary comparator</a:t>
            </a:r>
          </a:p>
          <a:p>
            <a:pPr eaLnBrk="1" hangingPunct="1"/>
            <a:r>
              <a:rPr lang="en-US" sz="2000">
                <a:latin typeface="Tahoma" charset="0"/>
              </a:rPr>
              <a:t>The comparator is external to the keys being compared</a:t>
            </a:r>
          </a:p>
          <a:p>
            <a:pPr eaLnBrk="1" hangingPunct="1"/>
            <a:r>
              <a:rPr lang="en-US" sz="2000">
                <a:latin typeface="Tahoma" charset="0"/>
              </a:rPr>
              <a:t>When the priority queue needs to compare two keys, it uses its comparator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764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Primary method of the Comparator ADT</a:t>
            </a:r>
          </a:p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compare</a:t>
            </a:r>
            <a:r>
              <a:rPr lang="en-US" sz="2400">
                <a:latin typeface="Tahoma" charset="0"/>
              </a:rPr>
              <a:t>(x, y): returns an integer i such that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 &lt; 0 if a &lt; b,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 = 0 if a = b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 &gt; 0 if a &gt; b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An error occurs if a and b cannot be compared.</a:t>
            </a:r>
          </a:p>
        </p:txBody>
      </p:sp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28CA07-847F-584A-9067-204BD2C1DF5E}" type="slidenum">
              <a:rPr lang="en-US" sz="1400"/>
              <a:pPr eaLnBrk="1" hangingPunct="1"/>
              <a:t>7</a:t>
            </a:fld>
            <a:endParaRPr lang="en-US" sz="1400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Comparator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</a:rPr>
              <a:t>Lexicographic comparison of 2-D points</a:t>
            </a:r>
            <a:r>
              <a:rPr lang="en-US" sz="1800" dirty="0" smtClean="0">
                <a:latin typeface="Tahoma" charset="0"/>
              </a:rPr>
              <a:t>:</a:t>
            </a:r>
            <a:endParaRPr lang="en-US" sz="16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spcBef>
                <a:spcPts val="984"/>
              </a:spcBef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/** Comparator for 2D points under the standard lexicographic order.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public class  </a:t>
            </a:r>
            <a:r>
              <a:rPr lang="en-US" sz="1600" dirty="0">
                <a:latin typeface="Tahoma" charset="0"/>
              </a:rPr>
              <a:t>Lexicographic  </a:t>
            </a:r>
            <a:r>
              <a:rPr lang="en-US" sz="1600" b="1" dirty="0">
                <a:latin typeface="Tahoma" charset="0"/>
              </a:rPr>
              <a:t>implements  </a:t>
            </a:r>
            <a:r>
              <a:rPr lang="en-US" sz="1600" dirty="0">
                <a:latin typeface="Tahoma" charset="0"/>
              </a:rPr>
              <a:t>Comparator 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, </a:t>
            </a:r>
            <a:r>
              <a:rPr lang="en-US" sz="1600" dirty="0" err="1">
                <a:latin typeface="Tahoma" charset="0"/>
              </a:rPr>
              <a:t>ya</a:t>
            </a:r>
            <a:r>
              <a:rPr lang="en-US" sz="1600" dirty="0">
                <a:latin typeface="Tahoma" charset="0"/>
              </a:rPr>
              <a:t>, 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, </a:t>
            </a:r>
            <a:r>
              <a:rPr lang="en-US" sz="1600" dirty="0" err="1">
                <a:latin typeface="Tahoma" charset="0"/>
              </a:rPr>
              <a:t>yb</a:t>
            </a:r>
            <a:r>
              <a:rPr lang="en-US" sz="1600" dirty="0">
                <a:latin typeface="Tahoma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>
                <a:latin typeface="Tahoma" charset="0"/>
              </a:rPr>
              <a:t>compare(Object a, Object b)  </a:t>
            </a:r>
            <a:r>
              <a:rPr lang="en-US" sz="1600" b="1" dirty="0">
                <a:latin typeface="Tahoma" charset="0"/>
              </a:rPr>
              <a:t>throws  </a:t>
            </a:r>
            <a:r>
              <a:rPr lang="en-US" sz="1600" dirty="0" err="1">
                <a:latin typeface="Tahoma" charset="0"/>
              </a:rPr>
              <a:t>ClassCastException</a:t>
            </a:r>
            <a:r>
              <a:rPr lang="en-US" sz="1600" dirty="0">
                <a:latin typeface="Tahoma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 = ((Point2D) a).</a:t>
            </a:r>
            <a:r>
              <a:rPr lang="en-US" sz="1600" dirty="0" err="1">
                <a:latin typeface="Tahoma" charset="0"/>
              </a:rPr>
              <a:t>getX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ya</a:t>
            </a:r>
            <a:r>
              <a:rPr lang="en-US" sz="1600" dirty="0">
                <a:latin typeface="Tahoma" charset="0"/>
              </a:rPr>
              <a:t> = ((Point2D) a).</a:t>
            </a:r>
            <a:r>
              <a:rPr lang="en-US" sz="1600" dirty="0" err="1">
                <a:latin typeface="Tahoma" charset="0"/>
              </a:rPr>
              <a:t>getY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 = ((Point2D) b).</a:t>
            </a:r>
            <a:r>
              <a:rPr lang="en-US" sz="1600" dirty="0" err="1">
                <a:latin typeface="Tahoma" charset="0"/>
              </a:rPr>
              <a:t>getX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yb</a:t>
            </a:r>
            <a:r>
              <a:rPr lang="en-US" sz="1600" dirty="0">
                <a:latin typeface="Tahoma" charset="0"/>
              </a:rPr>
              <a:t> = ((Point2D) b).</a:t>
            </a:r>
            <a:r>
              <a:rPr lang="en-US" sz="1600" dirty="0" err="1">
                <a:latin typeface="Tahoma" charset="0"/>
              </a:rPr>
              <a:t>getY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 if  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 != 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	return  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 - 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	return  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yb</a:t>
            </a:r>
            <a:r>
              <a:rPr lang="en-US" sz="1600" dirty="0">
                <a:latin typeface="Tahoma" charset="0"/>
              </a:rPr>
              <a:t> - </a:t>
            </a:r>
            <a:r>
              <a:rPr lang="en-US" sz="1600" dirty="0" err="1">
                <a:latin typeface="Tahoma" charset="0"/>
              </a:rPr>
              <a:t>ya</a:t>
            </a:r>
            <a:r>
              <a:rPr lang="en-US" sz="1600" dirty="0">
                <a:latin typeface="Tahoma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}</a:t>
            </a:r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810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</a:rPr>
              <a:t>Point objects: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/** Class representing a point in the plane with integer coordinates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public class  </a:t>
            </a:r>
            <a:r>
              <a:rPr lang="en-US" sz="1600" dirty="0">
                <a:latin typeface="Tahoma" charset="0"/>
              </a:rPr>
              <a:t>Point2D	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protected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xc, </a:t>
            </a:r>
            <a:r>
              <a:rPr lang="en-US" sz="1600" dirty="0" err="1">
                <a:latin typeface="Tahoma" charset="0"/>
              </a:rPr>
              <a:t>yc</a:t>
            </a:r>
            <a:r>
              <a:rPr lang="en-US" sz="1600" dirty="0">
                <a:latin typeface="Tahoma" charset="0"/>
              </a:rPr>
              <a:t>; // coordinates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 </a:t>
            </a:r>
            <a:r>
              <a:rPr lang="en-US" sz="1600" dirty="0">
                <a:latin typeface="Tahoma" charset="0"/>
              </a:rPr>
              <a:t>Point2D(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>
                <a:latin typeface="Tahoma" charset="0"/>
              </a:rPr>
              <a:t>x, 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>
                <a:latin typeface="Tahoma" charset="0"/>
              </a:rPr>
              <a:t>y)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xc =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yc</a:t>
            </a:r>
            <a:r>
              <a:rPr lang="en-US" sz="1600" dirty="0">
                <a:latin typeface="Tahoma" charset="0"/>
              </a:rPr>
              <a:t> = y;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 err="1">
                <a:latin typeface="Tahoma" charset="0"/>
              </a:rPr>
              <a:t>getX</a:t>
            </a:r>
            <a:r>
              <a:rPr lang="en-US" sz="1600" dirty="0">
                <a:latin typeface="Tahoma" charset="0"/>
              </a:rPr>
              <a:t>()  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		</a:t>
            </a:r>
            <a:r>
              <a:rPr lang="en-US" sz="1600" b="1" dirty="0">
                <a:latin typeface="Tahoma" charset="0"/>
              </a:rPr>
              <a:t>return  </a:t>
            </a:r>
            <a:r>
              <a:rPr lang="en-US" sz="1600" dirty="0">
                <a:latin typeface="Tahoma" charset="0"/>
              </a:rPr>
              <a:t>xc;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 err="1">
                <a:latin typeface="Tahoma" charset="0"/>
              </a:rPr>
              <a:t>getY</a:t>
            </a:r>
            <a:r>
              <a:rPr lang="en-US" sz="1600" dirty="0">
                <a:latin typeface="Tahoma" charset="0"/>
              </a:rPr>
              <a:t>()  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		</a:t>
            </a:r>
            <a:r>
              <a:rPr lang="en-US" sz="1600" b="1" dirty="0">
                <a:latin typeface="Tahoma" charset="0"/>
              </a:rPr>
              <a:t>return  </a:t>
            </a:r>
            <a:r>
              <a:rPr lang="en-US" sz="1600" dirty="0" err="1">
                <a:latin typeface="Tahoma" charset="0"/>
              </a:rPr>
              <a:t>yc</a:t>
            </a:r>
            <a:r>
              <a:rPr lang="en-US" sz="1600" dirty="0">
                <a:latin typeface="Tahoma" charset="0"/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}</a:t>
            </a:r>
          </a:p>
        </p:txBody>
      </p:sp>
      <p:sp>
        <p:nvSpPr>
          <p:cNvPr id="102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025258-06FC-1C4E-A201-1287B26D2830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9625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Sequence-based Priority Queue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an unsorted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 since we can insert the item at the beginning or end of the sequence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traverse the entire sequence to find the smallest key 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9575"/>
            <a:ext cx="3810000" cy="4416425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 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find the place where to insert the item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time, since the smallest key is at the beginning</a:t>
            </a:r>
          </a:p>
        </p:txBody>
      </p:sp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1143000" y="2514600"/>
            <a:ext cx="2971800" cy="304800"/>
            <a:chOff x="3264" y="2064"/>
            <a:chExt cx="1872" cy="192"/>
          </a:xfrm>
        </p:grpSpPr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6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2307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8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9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5181600" y="2514600"/>
            <a:ext cx="2971800" cy="304800"/>
            <a:chOff x="3264" y="3744"/>
            <a:chExt cx="1872" cy="192"/>
          </a:xfrm>
        </p:grpSpPr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2300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1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2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3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sp>
        <p:nvSpPr>
          <p:cNvPr id="12297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List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7294921" cy="42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805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4567</TotalTime>
  <Words>1096</Words>
  <Application>Microsoft Macintosh PowerPoint</Application>
  <PresentationFormat>On-screen Show (4:3)</PresentationFormat>
  <Paragraphs>269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Blueprint</vt:lpstr>
      <vt:lpstr>Priority Queues</vt:lpstr>
      <vt:lpstr>Priority Queue ADT</vt:lpstr>
      <vt:lpstr>Example</vt:lpstr>
      <vt:lpstr>Total Order Relations</vt:lpstr>
      <vt:lpstr>Entry ADT</vt:lpstr>
      <vt:lpstr>Comparator ADT</vt:lpstr>
      <vt:lpstr>Example Comparator</vt:lpstr>
      <vt:lpstr>Sequence-based Priority Queue</vt:lpstr>
      <vt:lpstr>Unsorted List Implementation</vt:lpstr>
      <vt:lpstr>Unsorted List Implementation, 2</vt:lpstr>
      <vt:lpstr>Sorted List Implementation</vt:lpstr>
      <vt:lpstr>Sorted List Implementation, 2</vt:lpstr>
      <vt:lpstr>Priority Queue Sorting</vt:lpstr>
      <vt:lpstr>Selection-Sort</vt:lpstr>
      <vt:lpstr>Selection-Sort Example</vt:lpstr>
      <vt:lpstr>Insertion-Sort</vt:lpstr>
      <vt:lpstr>Insertion-Sort Example</vt:lpstr>
      <vt:lpstr>In-place Insertion-Sort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635</cp:revision>
  <cp:lastPrinted>2014-03-20T01:08:50Z</cp:lastPrinted>
  <dcterms:created xsi:type="dcterms:W3CDTF">2002-01-21T02:22:10Z</dcterms:created>
  <dcterms:modified xsi:type="dcterms:W3CDTF">2014-03-20T01:08:52Z</dcterms:modified>
</cp:coreProperties>
</file>