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6" r:id="rId3"/>
    <p:sldId id="388" r:id="rId4"/>
    <p:sldId id="389" r:id="rId5"/>
    <p:sldId id="370" r:id="rId6"/>
    <p:sldId id="371" r:id="rId7"/>
    <p:sldId id="372" r:id="rId8"/>
    <p:sldId id="373" r:id="rId9"/>
    <p:sldId id="374" r:id="rId10"/>
    <p:sldId id="375" r:id="rId11"/>
    <p:sldId id="390" r:id="rId12"/>
    <p:sldId id="391" r:id="rId13"/>
    <p:sldId id="379" r:id="rId14"/>
    <p:sldId id="387" r:id="rId15"/>
    <p:sldId id="392" r:id="rId16"/>
    <p:sldId id="393" r:id="rId17"/>
    <p:sldId id="376" r:id="rId18"/>
    <p:sldId id="394" r:id="rId19"/>
    <p:sldId id="395" r:id="rId20"/>
    <p:sldId id="396" r:id="rId21"/>
    <p:sldId id="381" r:id="rId22"/>
    <p:sldId id="382" r:id="rId23"/>
    <p:sldId id="378" r:id="rId2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3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1A1512A-4C6D-1D49-9076-F7C77186EE9E}" type="datetime1">
              <a:rPr lang="en-US" smtClean="0"/>
              <a:t>4/3/2018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9975598-BED7-4E4C-B7F5-36361F23C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23737E1-1FAD-F34A-BFB5-1B6353CEC268}" type="datetime1">
              <a:rPr lang="en-US" smtClean="0"/>
              <a:t>4/3/2018</a:t>
            </a:fld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1D08E1E-B36E-7A4C-96FF-3394E0005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5101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Hash Tables</a:t>
            </a:r>
            <a:endParaRPr lang="en-US" sz="13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E8E527-2740-0146-BE08-0C573FCFC5C7}" type="datetime1">
              <a:rPr lang="en-US" sz="1300" smtClean="0"/>
              <a:t>4/3/2018</a:t>
            </a:fld>
            <a:endParaRPr lang="en-US" sz="130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CE6969-90CA-9E42-ACA5-2F09F94B402B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9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64607A-3865-0C49-BF7D-3623CB93F9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386646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1E49A-E298-A84E-AD6E-6BDA603E4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4C1D1-C35B-2D45-A3C7-1A4085BA5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4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5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25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25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4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Hash Tables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F655FA-3EB8-5147-BC0B-75B168A4A0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2291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92F7AB-73BC-4E44-9E9C-D82F6E28904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Hash Tables</a:t>
            </a:r>
          </a:p>
        </p:txBody>
      </p:sp>
      <p:sp>
        <p:nvSpPr>
          <p:cNvPr id="12293" name="Rectangle 384"/>
          <p:cNvSpPr>
            <a:spLocks noChangeArrowheads="1"/>
          </p:cNvSpPr>
          <p:nvPr/>
        </p:nvSpPr>
        <p:spPr bwMode="auto">
          <a:xfrm>
            <a:off x="5594350" y="3429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  <a:endParaRPr lang="en-US" sz="1800"/>
          </a:p>
        </p:txBody>
      </p:sp>
      <p:sp>
        <p:nvSpPr>
          <p:cNvPr id="12294" name="Rectangle 385"/>
          <p:cNvSpPr>
            <a:spLocks noChangeArrowheads="1"/>
          </p:cNvSpPr>
          <p:nvPr/>
        </p:nvSpPr>
        <p:spPr bwMode="auto">
          <a:xfrm>
            <a:off x="5594350" y="3733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386"/>
          <p:cNvSpPr>
            <a:spLocks noChangeArrowheads="1"/>
          </p:cNvSpPr>
          <p:nvPr/>
        </p:nvSpPr>
        <p:spPr bwMode="auto">
          <a:xfrm>
            <a:off x="5594350" y="4038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ym typeface="Symbol" charset="0"/>
            </a:endParaRPr>
          </a:p>
        </p:txBody>
      </p:sp>
      <p:sp>
        <p:nvSpPr>
          <p:cNvPr id="12296" name="Rectangle 387"/>
          <p:cNvSpPr>
            <a:spLocks noChangeArrowheads="1"/>
          </p:cNvSpPr>
          <p:nvPr/>
        </p:nvSpPr>
        <p:spPr bwMode="auto">
          <a:xfrm>
            <a:off x="5594350" y="4343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</a:p>
        </p:txBody>
      </p:sp>
      <p:sp>
        <p:nvSpPr>
          <p:cNvPr id="12297" name="Rectangle 388"/>
          <p:cNvSpPr>
            <a:spLocks noChangeArrowheads="1"/>
          </p:cNvSpPr>
          <p:nvPr/>
        </p:nvSpPr>
        <p:spPr bwMode="auto">
          <a:xfrm>
            <a:off x="5594350" y="4648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392"/>
          <p:cNvSpPr txBox="1">
            <a:spLocks noChangeArrowheads="1"/>
          </p:cNvSpPr>
          <p:nvPr/>
        </p:nvSpPr>
        <p:spPr bwMode="auto">
          <a:xfrm>
            <a:off x="52578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12299" name="Text Box 393"/>
          <p:cNvSpPr txBox="1">
            <a:spLocks noChangeArrowheads="1"/>
          </p:cNvSpPr>
          <p:nvPr/>
        </p:nvSpPr>
        <p:spPr bwMode="auto">
          <a:xfrm>
            <a:off x="5257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12300" name="Text Box 394"/>
          <p:cNvSpPr txBox="1">
            <a:spLocks noChangeArrowheads="1"/>
          </p:cNvSpPr>
          <p:nvPr/>
        </p:nvSpPr>
        <p:spPr bwMode="auto">
          <a:xfrm>
            <a:off x="5257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12301" name="Text Box 395"/>
          <p:cNvSpPr txBox="1">
            <a:spLocks noChangeArrowheads="1"/>
          </p:cNvSpPr>
          <p:nvPr/>
        </p:nvSpPr>
        <p:spPr bwMode="auto">
          <a:xfrm>
            <a:off x="5257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12302" name="Text Box 396"/>
          <p:cNvSpPr txBox="1">
            <a:spLocks noChangeArrowheads="1"/>
          </p:cNvSpPr>
          <p:nvPr/>
        </p:nvSpPr>
        <p:spPr bwMode="auto">
          <a:xfrm>
            <a:off x="5257800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12303" name="AutoShape 401"/>
          <p:cNvSpPr>
            <a:spLocks noChangeArrowheads="1"/>
          </p:cNvSpPr>
          <p:nvPr/>
        </p:nvSpPr>
        <p:spPr bwMode="auto">
          <a:xfrm>
            <a:off x="6172200" y="46482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451-229-0004</a:t>
            </a:r>
          </a:p>
        </p:txBody>
      </p:sp>
      <p:sp>
        <p:nvSpPr>
          <p:cNvPr id="12304" name="AutoShape 402"/>
          <p:cNvSpPr>
            <a:spLocks noChangeArrowheads="1"/>
          </p:cNvSpPr>
          <p:nvPr/>
        </p:nvSpPr>
        <p:spPr bwMode="auto">
          <a:xfrm>
            <a:off x="6172200" y="40386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981-101-0002</a:t>
            </a:r>
          </a:p>
        </p:txBody>
      </p:sp>
      <p:sp>
        <p:nvSpPr>
          <p:cNvPr id="12305" name="Line 403"/>
          <p:cNvSpPr>
            <a:spLocks noChangeShapeType="1"/>
          </p:cNvSpPr>
          <p:nvPr/>
        </p:nvSpPr>
        <p:spPr bwMode="auto">
          <a:xfrm>
            <a:off x="5746750" y="48006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AutoShape 406"/>
          <p:cNvSpPr>
            <a:spLocks noChangeArrowheads="1"/>
          </p:cNvSpPr>
          <p:nvPr/>
        </p:nvSpPr>
        <p:spPr bwMode="auto">
          <a:xfrm>
            <a:off x="6172200" y="37338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025-612-0001</a:t>
            </a:r>
          </a:p>
        </p:txBody>
      </p:sp>
      <p:sp>
        <p:nvSpPr>
          <p:cNvPr id="12307" name="Line 407"/>
          <p:cNvSpPr>
            <a:spLocks noChangeShapeType="1"/>
          </p:cNvSpPr>
          <p:nvPr/>
        </p:nvSpPr>
        <p:spPr bwMode="auto">
          <a:xfrm>
            <a:off x="5746750" y="38862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408"/>
          <p:cNvSpPr>
            <a:spLocks noChangeShapeType="1"/>
          </p:cNvSpPr>
          <p:nvPr/>
        </p:nvSpPr>
        <p:spPr bwMode="auto">
          <a:xfrm>
            <a:off x="5715000" y="41910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sp>
        <p:nvSpPr>
          <p:cNvPr id="2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3FA641-AE23-3C4B-B216-130F5315F305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248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Compression Functions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Tahoma" charset="0"/>
              </a:rPr>
              <a:t>Division</a:t>
            </a:r>
            <a:r>
              <a:rPr lang="en-US">
                <a:latin typeface="Tahoma" charset="0"/>
              </a:rPr>
              <a:t>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 baseline="-25000">
                <a:latin typeface="Times New Roman" charset="0"/>
              </a:rPr>
              <a:t>2 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y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y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N</a:t>
            </a:r>
            <a:endParaRPr lang="en-US">
              <a:latin typeface="Tahoma" charset="0"/>
            </a:endParaRPr>
          </a:p>
          <a:p>
            <a:pPr lvl="1" eaLnBrk="1" hangingPunct="1"/>
            <a:r>
              <a:rPr lang="en-US">
                <a:latin typeface="Tahoma" charset="0"/>
              </a:rPr>
              <a:t>The size </a:t>
            </a:r>
            <a:r>
              <a:rPr lang="en-US" b="1" i="1">
                <a:latin typeface="Times New Roman" charset="0"/>
              </a:rPr>
              <a:t>N</a:t>
            </a:r>
            <a:r>
              <a:rPr lang="en-US">
                <a:latin typeface="Tahoma" charset="0"/>
              </a:rPr>
              <a:t> of the hash table is usually chosen to be a prime </a:t>
            </a:r>
          </a:p>
          <a:p>
            <a:pPr lvl="1" eaLnBrk="1" hangingPunct="1"/>
            <a:r>
              <a:rPr lang="en-US">
                <a:latin typeface="Tahoma" charset="0"/>
              </a:rPr>
              <a:t>The reason has to do with number theory and is beyond the scope of this course</a:t>
            </a:r>
          </a:p>
        </p:txBody>
      </p:sp>
      <p:sp>
        <p:nvSpPr>
          <p:cNvPr id="410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Tahoma" charset="0"/>
              </a:rPr>
              <a:t>Multiply, Add and Divide (MAD)</a:t>
            </a:r>
            <a:r>
              <a:rPr lang="en-US">
                <a:latin typeface="Tahoma" charset="0"/>
              </a:rPr>
              <a:t>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 baseline="-25000">
                <a:latin typeface="Times New Roman" charset="0"/>
              </a:rPr>
              <a:t>2 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y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ay </a:t>
            </a:r>
            <a:r>
              <a:rPr lang="en-US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b</a:t>
            </a:r>
            <a:r>
              <a:rPr lang="en-US">
                <a:latin typeface="Times New Roman" charset="0"/>
              </a:rPr>
              <a:t>)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N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a</a:t>
            </a:r>
            <a:r>
              <a:rPr lang="en-US">
                <a:latin typeface="Tahoma" charset="0"/>
              </a:rPr>
              <a:t> and </a:t>
            </a:r>
            <a:r>
              <a:rPr lang="en-US" b="1" i="1">
                <a:latin typeface="Times New Roman" charset="0"/>
              </a:rPr>
              <a:t>b</a:t>
            </a:r>
            <a:r>
              <a:rPr lang="en-US">
                <a:latin typeface="Tahoma" charset="0"/>
              </a:rPr>
              <a:t> are nonnegative integers such that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	 </a:t>
            </a:r>
            <a:r>
              <a:rPr lang="en-US" b="1" i="1">
                <a:latin typeface="Times New Roman" charset="0"/>
              </a:rPr>
              <a:t>a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N</a:t>
            </a:r>
            <a:r>
              <a:rPr lang="en-US" i="1">
                <a:latin typeface="Times New Roman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</a:t>
            </a:r>
            <a:r>
              <a:rPr lang="en-US">
                <a:latin typeface="Times New Roman" charset="0"/>
                <a:sym typeface="Symbol" charset="0"/>
              </a:rPr>
              <a:t> 0</a:t>
            </a:r>
          </a:p>
          <a:p>
            <a:pPr lvl="1" eaLnBrk="1" hangingPunct="1"/>
            <a:r>
              <a:rPr lang="en-US">
                <a:latin typeface="Tahoma" charset="0"/>
                <a:sym typeface="Symbol" charset="0"/>
              </a:rPr>
              <a:t>Otherwise, every integer would map to the same value </a:t>
            </a:r>
            <a:r>
              <a:rPr lang="en-US" b="1" i="1">
                <a:latin typeface="Times New Roman" charset="0"/>
              </a:rPr>
              <a:t>b</a:t>
            </a:r>
            <a:r>
              <a:rPr lang="en-US">
                <a:latin typeface="Tahoma" charset="0"/>
                <a:sym typeface="Symbol" charset="0"/>
              </a:rPr>
              <a:t> 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7162800" y="228600"/>
          <a:ext cx="15017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Clip" r:id="rId3" imgW="1212840" imgH="1276560" progId="MS_ClipArt_Gallery.2">
                  <p:embed/>
                </p:oleObj>
              </mc:Choice>
              <mc:Fallback>
                <p:oleObj name="Clip" r:id="rId3" imgW="1212840" imgH="12765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501775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Hash Map in 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233529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Hash Map in Java,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7632700" cy="45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2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9B0DA0-A600-A646-A0D7-043902CD25CB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Collision Handling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41910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Collisions occur when different elements are mapped to the same cell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  <a:latin typeface="Tahoma" charset="0"/>
              </a:rPr>
              <a:t>Separate Chaining:</a:t>
            </a:r>
            <a:r>
              <a:rPr lang="en-US">
                <a:latin typeface="Tahoma" charset="0"/>
              </a:rPr>
              <a:t> let each cell in the table point to a linked list of entries that map there</a:t>
            </a:r>
          </a:p>
        </p:txBody>
      </p:sp>
      <p:sp>
        <p:nvSpPr>
          <p:cNvPr id="512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114800"/>
            <a:ext cx="3810000" cy="1828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Separate chaining is simple, but requires additional memory outside the table</a:t>
            </a:r>
          </a:p>
        </p:txBody>
      </p:sp>
      <p:grpSp>
        <p:nvGrpSpPr>
          <p:cNvPr id="5128" name="Group 5"/>
          <p:cNvGrpSpPr>
            <a:grpSpLocks/>
          </p:cNvGrpSpPr>
          <p:nvPr/>
        </p:nvGrpSpPr>
        <p:grpSpPr bwMode="auto">
          <a:xfrm>
            <a:off x="4716463" y="1905000"/>
            <a:ext cx="4198937" cy="1676400"/>
            <a:chOff x="2155" y="2160"/>
            <a:chExt cx="2789" cy="1056"/>
          </a:xfrm>
        </p:grpSpPr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2372" y="220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  <a:endParaRPr lang="en-US" sz="1800"/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2372" y="240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2372" y="259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2372" y="278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5134" name="Rectangle 10"/>
            <p:cNvSpPr>
              <a:spLocks noChangeArrowheads="1"/>
            </p:cNvSpPr>
            <p:nvPr/>
          </p:nvSpPr>
          <p:spPr bwMode="auto">
            <a:xfrm>
              <a:off x="2372" y="297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5139" name="Text Box 15"/>
            <p:cNvSpPr txBox="1">
              <a:spLocks noChangeArrowheads="1"/>
            </p:cNvSpPr>
            <p:nvPr/>
          </p:nvSpPr>
          <p:spPr bwMode="auto"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5140" name="AutoShape 16"/>
            <p:cNvSpPr>
              <a:spLocks noChangeArrowheads="1"/>
            </p:cNvSpPr>
            <p:nvPr/>
          </p:nvSpPr>
          <p:spPr bwMode="auto">
            <a:xfrm>
              <a:off x="27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5141" name="AutoShape 17"/>
            <p:cNvSpPr>
              <a:spLocks noChangeArrowheads="1"/>
            </p:cNvSpPr>
            <p:nvPr/>
          </p:nvSpPr>
          <p:spPr bwMode="auto">
            <a:xfrm>
              <a:off x="3936" y="2976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981-101-0004</a:t>
              </a:r>
            </a:p>
          </p:txBody>
        </p:sp>
        <p:cxnSp>
          <p:nvCxnSpPr>
            <p:cNvPr id="5142" name="AutoShape 18"/>
            <p:cNvCxnSpPr>
              <a:cxnSpLocks noChangeShapeType="1"/>
              <a:stCxn id="5140" idx="3"/>
              <a:endCxn id="5141" idx="1"/>
            </p:cNvCxnSpPr>
            <p:nvPr/>
          </p:nvCxnSpPr>
          <p:spPr bwMode="auto">
            <a:xfrm>
              <a:off x="3750" y="3072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468" y="3072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AutoShape 20"/>
            <p:cNvSpPr>
              <a:spLocks noChangeArrowheads="1"/>
            </p:cNvSpPr>
            <p:nvPr/>
          </p:nvSpPr>
          <p:spPr bwMode="auto">
            <a:xfrm>
              <a:off x="2736" y="240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025-612-0001</a:t>
              </a:r>
            </a:p>
          </p:txBody>
        </p:sp>
        <p:sp>
          <p:nvSpPr>
            <p:cNvPr id="5145" name="Line 21"/>
            <p:cNvSpPr>
              <a:spLocks noChangeShapeType="1"/>
            </p:cNvSpPr>
            <p:nvPr/>
          </p:nvSpPr>
          <p:spPr bwMode="auto">
            <a:xfrm>
              <a:off x="2468" y="249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122" name="Object 22"/>
          <p:cNvGraphicFramePr>
            <a:graphicFrameLocks noChangeAspect="1"/>
          </p:cNvGraphicFramePr>
          <p:nvPr/>
        </p:nvGraphicFramePr>
        <p:xfrm>
          <a:off x="5715000" y="304800"/>
          <a:ext cx="3048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Clip" r:id="rId3" imgW="1826640" imgH="659160" progId="MS_ClipArt_Gallery.2">
                  <p:embed/>
                </p:oleObj>
              </mc:Choice>
              <mc:Fallback>
                <p:oleObj name="Clip" r:id="rId3" imgW="1826640" imgH="65916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"/>
                        <a:ext cx="3048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19398C-8DBC-4C4C-A2F3-68C54DA85A2D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Map with Separate Chaining</a:t>
            </a:r>
          </a:p>
        </p:txBody>
      </p:sp>
      <p:sp>
        <p:nvSpPr>
          <p:cNvPr id="162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Delegate operations to a list-based map at each cell: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000">
                <a:latin typeface="Tahoma" charset="0"/>
              </a:rPr>
              <a:t>(k):	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return </a:t>
            </a:r>
            <a:r>
              <a:rPr lang="en-US" sz="2000">
                <a:latin typeface="Tahoma" charset="0"/>
              </a:rPr>
              <a:t>A[h(k)].get(k) 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b="1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put</a:t>
            </a:r>
            <a:r>
              <a:rPr lang="en-US" sz="2000">
                <a:latin typeface="Tahoma" charset="0"/>
              </a:rPr>
              <a:t>(k,v):		</a:t>
            </a:r>
            <a:endParaRPr lang="en-US" sz="2000" b="1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t = A[h(k)].put(k,v) 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if </a:t>
            </a:r>
            <a:r>
              <a:rPr lang="en-US" sz="2000">
                <a:latin typeface="Tahoma" charset="0"/>
              </a:rPr>
              <a:t>t = </a:t>
            </a:r>
            <a:r>
              <a:rPr lang="en-US" sz="2000" b="1">
                <a:latin typeface="Tahoma" charset="0"/>
              </a:rPr>
              <a:t>null then 		</a:t>
            </a:r>
            <a:r>
              <a:rPr lang="en-US" sz="2000">
                <a:solidFill>
                  <a:srgbClr val="96A5E2"/>
                </a:solidFill>
                <a:latin typeface="Tahoma" charset="0"/>
              </a:rPr>
              <a:t>{k is a new key}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	n = n + 1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return </a:t>
            </a:r>
            <a:r>
              <a:rPr lang="en-US" sz="2000">
                <a:latin typeface="Tahoma" charset="0"/>
              </a:rPr>
              <a:t>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b="1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>
                <a:latin typeface="Tahoma" charset="0"/>
              </a:rPr>
              <a:t>(k):	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t = A[h(k)].remove(k)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if </a:t>
            </a:r>
            <a:r>
              <a:rPr lang="en-US" sz="2000">
                <a:latin typeface="Tahoma" charset="0"/>
              </a:rPr>
              <a:t>t </a:t>
            </a:r>
            <a:r>
              <a:rPr lang="en-US" sz="2000">
                <a:latin typeface="Tahoma" charset="0"/>
                <a:cs typeface="Tahoma" charset="0"/>
              </a:rPr>
              <a:t>≠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>
                <a:latin typeface="Tahoma" charset="0"/>
              </a:rPr>
              <a:t>null then 	          </a:t>
            </a:r>
            <a:r>
              <a:rPr lang="en-US" sz="2000">
                <a:solidFill>
                  <a:srgbClr val="96A5E2"/>
                </a:solidFill>
                <a:latin typeface="Tahoma" charset="0"/>
              </a:rPr>
              <a:t>{k was found}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	n = n - 1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Tahoma" charset="0"/>
              </a:rPr>
              <a:t>return </a:t>
            </a:r>
            <a:r>
              <a:rPr lang="en-US" sz="2000">
                <a:latin typeface="Tahoma" charset="0"/>
              </a:rPr>
              <a:t>t</a:t>
            </a:r>
          </a:p>
        </p:txBody>
      </p:sp>
      <p:sp>
        <p:nvSpPr>
          <p:cNvPr id="163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with Chaining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103182" cy="48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3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with Chaining,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723138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6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C8C45-5DD1-4A49-A4CC-F5AF9C7534AE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Linear Probing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114800" cy="4572000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chemeClr val="tx2"/>
                </a:solidFill>
                <a:latin typeface="Verdana" charset="0"/>
              </a:rPr>
              <a:t>Open addressing</a:t>
            </a:r>
            <a:r>
              <a:rPr lang="en-US" sz="2000">
                <a:latin typeface="Verdana" charset="0"/>
              </a:rPr>
              <a:t>: the colliding item is placed in a different cell of the table</a:t>
            </a:r>
            <a:endParaRPr lang="en-US" sz="2000" b="1">
              <a:latin typeface="Tahoma" charset="0"/>
            </a:endParaRPr>
          </a:p>
          <a:p>
            <a:pPr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Linear probing:</a:t>
            </a:r>
            <a:r>
              <a:rPr lang="en-US" sz="2000">
                <a:latin typeface="Tahoma" charset="0"/>
              </a:rPr>
              <a:t> handles collisions by placing the colliding item in the next (circularly) available table cell</a:t>
            </a:r>
          </a:p>
          <a:p>
            <a:pPr eaLnBrk="1" hangingPunct="1"/>
            <a:r>
              <a:rPr lang="en-US" sz="2000">
                <a:latin typeface="Tahoma" charset="0"/>
              </a:rPr>
              <a:t>Each table cell inspected is referred to as a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sz="2000">
                <a:latin typeface="Tahoma" charset="0"/>
              </a:rPr>
              <a:t>probe</a:t>
            </a:r>
            <a:r>
              <a:rPr lang="ja-JP" altLang="en-US" sz="2000">
                <a:latin typeface="Tahoma" charset="0"/>
              </a:rPr>
              <a:t>”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Colliding items lump together, causing future collisions to cause a longer sequence of probes</a:t>
            </a: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2209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</a:t>
            </a:r>
          </a:p>
          <a:p>
            <a:pPr lvl="1" eaLnBrk="1" hangingPunct="1"/>
            <a:r>
              <a:rPr lang="en-US" b="1" i="1">
                <a:latin typeface="Times New Roman" charset="0"/>
              </a:rPr>
              <a:t>h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x</a:t>
            </a:r>
            <a:r>
              <a:rPr lang="en-US">
                <a:latin typeface="Times New Roman" charset="0"/>
              </a:rPr>
              <a:t>) </a:t>
            </a:r>
            <a:r>
              <a:rPr lang="en-US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x </a:t>
            </a:r>
            <a:r>
              <a:rPr lang="en-US">
                <a:latin typeface="Times New Roman" charset="0"/>
              </a:rPr>
              <a:t>mod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13</a:t>
            </a:r>
          </a:p>
          <a:p>
            <a:pPr lvl="1" eaLnBrk="1" hangingPunct="1"/>
            <a:r>
              <a:rPr lang="en-US">
                <a:latin typeface="Tahoma" charset="0"/>
              </a:rPr>
              <a:t>Insert keys 18, 41, 22, 44, 59, 32, 31, 73, in this order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8229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8534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28" name="Text Box 18"/>
          <p:cNvSpPr txBox="1">
            <a:spLocks noChangeArrowheads="1"/>
          </p:cNvSpPr>
          <p:nvPr/>
        </p:nvSpPr>
        <p:spPr bwMode="auto">
          <a:xfrm>
            <a:off x="4879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5181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30" name="Text Box 20"/>
          <p:cNvSpPr txBox="1">
            <a:spLocks noChangeArrowheads="1"/>
          </p:cNvSpPr>
          <p:nvPr/>
        </p:nvSpPr>
        <p:spPr bwMode="auto">
          <a:xfrm>
            <a:off x="54832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7848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60864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63881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66897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69913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36" name="Text Box 26"/>
          <p:cNvSpPr txBox="1">
            <a:spLocks noChangeArrowheads="1"/>
          </p:cNvSpPr>
          <p:nvPr/>
        </p:nvSpPr>
        <p:spPr bwMode="auto">
          <a:xfrm>
            <a:off x="72929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75946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38" name="Text Box 28"/>
          <p:cNvSpPr txBox="1">
            <a:spLocks noChangeArrowheads="1"/>
          </p:cNvSpPr>
          <p:nvPr/>
        </p:nvSpPr>
        <p:spPr bwMode="auto">
          <a:xfrm>
            <a:off x="78390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81407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40" name="Text Box 30"/>
          <p:cNvSpPr txBox="1">
            <a:spLocks noChangeArrowheads="1"/>
          </p:cNvSpPr>
          <p:nvPr/>
        </p:nvSpPr>
        <p:spPr bwMode="auto">
          <a:xfrm>
            <a:off x="84423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41" name="Rectangle 31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2" name="Rectangle 32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3" name="Rectangle 33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17444" name="Rectangle 34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5" name="Rectangle 35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46" name="Rectangle 36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17447" name="Rectangle 3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17448" name="Rectangle 38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17449" name="Rectangle 39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17451" name="Rectangle 41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17452" name="Rectangle 4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17453" name="Rectangle 4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17454" name="Text Box 44"/>
          <p:cNvSpPr txBox="1">
            <a:spLocks noChangeArrowheads="1"/>
          </p:cNvSpPr>
          <p:nvPr/>
        </p:nvSpPr>
        <p:spPr bwMode="auto">
          <a:xfrm>
            <a:off x="4879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7455" name="Text Box 45"/>
          <p:cNvSpPr txBox="1">
            <a:spLocks noChangeArrowheads="1"/>
          </p:cNvSpPr>
          <p:nvPr/>
        </p:nvSpPr>
        <p:spPr bwMode="auto">
          <a:xfrm>
            <a:off x="5181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7456" name="Text Box 46"/>
          <p:cNvSpPr txBox="1">
            <a:spLocks noChangeArrowheads="1"/>
          </p:cNvSpPr>
          <p:nvPr/>
        </p:nvSpPr>
        <p:spPr bwMode="auto">
          <a:xfrm>
            <a:off x="54832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7457" name="Text Box 47"/>
          <p:cNvSpPr txBox="1">
            <a:spLocks noChangeArrowheads="1"/>
          </p:cNvSpPr>
          <p:nvPr/>
        </p:nvSpPr>
        <p:spPr bwMode="auto">
          <a:xfrm>
            <a:off x="57848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7458" name="Text Box 48"/>
          <p:cNvSpPr txBox="1">
            <a:spLocks noChangeArrowheads="1"/>
          </p:cNvSpPr>
          <p:nvPr/>
        </p:nvSpPr>
        <p:spPr bwMode="auto">
          <a:xfrm>
            <a:off x="60864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7459" name="Text Box 49"/>
          <p:cNvSpPr txBox="1">
            <a:spLocks noChangeArrowheads="1"/>
          </p:cNvSpPr>
          <p:nvPr/>
        </p:nvSpPr>
        <p:spPr bwMode="auto">
          <a:xfrm>
            <a:off x="63881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7460" name="Text Box 50"/>
          <p:cNvSpPr txBox="1">
            <a:spLocks noChangeArrowheads="1"/>
          </p:cNvSpPr>
          <p:nvPr/>
        </p:nvSpPr>
        <p:spPr bwMode="auto">
          <a:xfrm>
            <a:off x="66897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7461" name="Text Box 51"/>
          <p:cNvSpPr txBox="1">
            <a:spLocks noChangeArrowheads="1"/>
          </p:cNvSpPr>
          <p:nvPr/>
        </p:nvSpPr>
        <p:spPr bwMode="auto">
          <a:xfrm>
            <a:off x="69913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7462" name="Text Box 52"/>
          <p:cNvSpPr txBox="1">
            <a:spLocks noChangeArrowheads="1"/>
          </p:cNvSpPr>
          <p:nvPr/>
        </p:nvSpPr>
        <p:spPr bwMode="auto">
          <a:xfrm>
            <a:off x="72929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7463" name="Text Box 53"/>
          <p:cNvSpPr txBox="1">
            <a:spLocks noChangeArrowheads="1"/>
          </p:cNvSpPr>
          <p:nvPr/>
        </p:nvSpPr>
        <p:spPr bwMode="auto">
          <a:xfrm>
            <a:off x="75946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7464" name="Text Box 54"/>
          <p:cNvSpPr txBox="1">
            <a:spLocks noChangeArrowheads="1"/>
          </p:cNvSpPr>
          <p:nvPr/>
        </p:nvSpPr>
        <p:spPr bwMode="auto">
          <a:xfrm>
            <a:off x="78390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17465" name="Text Box 55"/>
          <p:cNvSpPr txBox="1">
            <a:spLocks noChangeArrowheads="1"/>
          </p:cNvSpPr>
          <p:nvPr/>
        </p:nvSpPr>
        <p:spPr bwMode="auto">
          <a:xfrm>
            <a:off x="81407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17466" name="Text Box 56"/>
          <p:cNvSpPr txBox="1">
            <a:spLocks noChangeArrowheads="1"/>
          </p:cNvSpPr>
          <p:nvPr/>
        </p:nvSpPr>
        <p:spPr bwMode="auto">
          <a:xfrm>
            <a:off x="84423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17467" name="AutoShape 57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Hash Map in Java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932882" cy="34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3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Hash Map in Java,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7546813" cy="46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EB664C-66D2-3844-8BFA-7B44C97E51A2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Recall the Map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get</a:t>
            </a:r>
            <a:r>
              <a:rPr lang="en-US" sz="2800" dirty="0">
                <a:ea typeface="+mn-ea"/>
              </a:rPr>
              <a:t>(k): if the map M has an entry with key k, return its associated value; else, return null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put</a:t>
            </a:r>
            <a:r>
              <a:rPr lang="en-US" sz="2800" dirty="0">
                <a:ea typeface="+mn-ea"/>
              </a:rPr>
              <a:t>(k, v): insert entry (k, v) into the map M; if key k is not already in M, then return 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null</a:t>
            </a:r>
            <a:r>
              <a:rPr lang="en-US" sz="2800" dirty="0">
                <a:ea typeface="+mn-ea"/>
              </a:rPr>
              <a:t>; else, return old value associated with k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remove</a:t>
            </a:r>
            <a:r>
              <a:rPr lang="en-US" sz="2800" dirty="0">
                <a:ea typeface="+mn-ea"/>
              </a:rPr>
              <a:t>(k): if the map M has an entry with key k, remove it from M and return its associated value; else, return null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size</a:t>
            </a:r>
            <a:r>
              <a:rPr lang="en-US" sz="2800" dirty="0">
                <a:ea typeface="+mn-ea"/>
              </a:rPr>
              <a:t>(), </a:t>
            </a:r>
            <a:r>
              <a:rPr lang="en-US" sz="2800" dirty="0" err="1">
                <a:solidFill>
                  <a:schemeClr val="tx2"/>
                </a:solidFill>
                <a:ea typeface="+mn-ea"/>
              </a:rPr>
              <a:t>isEmpty</a:t>
            </a:r>
            <a:r>
              <a:rPr lang="en-US" sz="2800" dirty="0">
                <a:ea typeface="+mn-ea"/>
              </a:rPr>
              <a:t>()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 err="1">
                <a:solidFill>
                  <a:schemeClr val="tx2"/>
                </a:solidFill>
                <a:ea typeface="+mn-ea"/>
              </a:rPr>
              <a:t>entrySet</a:t>
            </a:r>
            <a:r>
              <a:rPr lang="en-US" sz="2800" dirty="0">
                <a:ea typeface="+mn-ea"/>
              </a:rPr>
              <a:t>(): return an iterable collection of the entries in M</a:t>
            </a:r>
            <a:endParaRPr lang="en-US" sz="2800" dirty="0">
              <a:solidFill>
                <a:schemeClr val="tx2"/>
              </a:solidFill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 err="1">
                <a:solidFill>
                  <a:schemeClr val="tx2"/>
                </a:solidFill>
                <a:ea typeface="+mn-ea"/>
              </a:rPr>
              <a:t>keySet</a:t>
            </a:r>
            <a:r>
              <a:rPr lang="en-US" sz="2800" dirty="0">
                <a:ea typeface="+mn-ea"/>
              </a:rPr>
              <a:t>(): return an iterable collection of the keys in 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</a:rPr>
              <a:t>values</a:t>
            </a:r>
            <a:r>
              <a:rPr lang="en-US" sz="2800" dirty="0">
                <a:ea typeface="+mn-ea"/>
              </a:rPr>
              <a:t>(): return an iterator of the values in M</a:t>
            </a:r>
          </a:p>
        </p:txBody>
      </p:sp>
      <p:pic>
        <p:nvPicPr>
          <p:cNvPr id="13318" name="Picture 4" descr="BS00039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50" y="57150"/>
            <a:ext cx="1466850" cy="1466850"/>
          </a:xfrm>
          <a:noFill/>
        </p:spPr>
      </p:pic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Hash Map in Java,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Godlwasser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 Tables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E49A-E298-A84E-AD6E-6BDA603E44C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64" y="1600200"/>
            <a:ext cx="5966668" cy="47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2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C2D8BEF-8AB1-8C4A-A5DA-3EE65202B681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Double Hashing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25600"/>
            <a:ext cx="3962400" cy="4851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Tahoma" charset="0"/>
              </a:rPr>
              <a:t>Double hashing uses a secondary hash function </a:t>
            </a:r>
            <a:r>
              <a:rPr lang="en-US" sz="2200" b="1" i="1">
                <a:latin typeface="Times New Roman" charset="0"/>
              </a:rPr>
              <a:t>d</a:t>
            </a:r>
            <a:r>
              <a:rPr lang="en-US" sz="2200">
                <a:latin typeface="Times New Roman" charset="0"/>
              </a:rPr>
              <a:t>(</a:t>
            </a:r>
            <a:r>
              <a:rPr lang="en-US" sz="2200" b="1" i="1">
                <a:latin typeface="Times New Roman" charset="0"/>
              </a:rPr>
              <a:t>k</a:t>
            </a:r>
            <a:r>
              <a:rPr lang="en-US" sz="2200">
                <a:latin typeface="Times New Roman" charset="0"/>
              </a:rPr>
              <a:t>) </a:t>
            </a:r>
            <a:r>
              <a:rPr lang="en-US" sz="2200">
                <a:latin typeface="Tahoma" charset="0"/>
              </a:rPr>
              <a:t>and handles collisions by placing an item in the first available cell of the series</a:t>
            </a:r>
            <a:br>
              <a:rPr lang="en-US" sz="2200">
                <a:latin typeface="Tahoma" charset="0"/>
              </a:rPr>
            </a:br>
            <a:r>
              <a:rPr lang="en-US" sz="2200">
                <a:latin typeface="Times New Roman" charset="0"/>
              </a:rPr>
              <a:t>	(</a:t>
            </a:r>
            <a:r>
              <a:rPr lang="en-US" sz="2200" b="1" i="1">
                <a:latin typeface="Times New Roman" charset="0"/>
              </a:rPr>
              <a:t>i</a:t>
            </a:r>
            <a:r>
              <a:rPr lang="en-US" sz="2200" i="1">
                <a:latin typeface="Times New Roman" charset="0"/>
              </a:rPr>
              <a:t> </a:t>
            </a:r>
            <a:r>
              <a:rPr lang="en-US" sz="2200">
                <a:latin typeface="Symbol" charset="0"/>
              </a:rPr>
              <a:t>+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 i="1">
                <a:latin typeface="Times New Roman" charset="0"/>
              </a:rPr>
              <a:t>jd</a:t>
            </a:r>
            <a:r>
              <a:rPr lang="en-US" sz="2200">
                <a:latin typeface="Times New Roman" charset="0"/>
              </a:rPr>
              <a:t>(</a:t>
            </a:r>
            <a:r>
              <a:rPr lang="en-US" sz="2200" b="1" i="1">
                <a:latin typeface="Times New Roman" charset="0"/>
              </a:rPr>
              <a:t>k</a:t>
            </a:r>
            <a:r>
              <a:rPr lang="en-US" sz="2200">
                <a:latin typeface="Times New Roman" charset="0"/>
              </a:rPr>
              <a:t>)) mod </a:t>
            </a:r>
            <a:r>
              <a:rPr lang="en-US" sz="2200" b="1" i="1">
                <a:latin typeface="Times New Roman" charset="0"/>
              </a:rPr>
              <a:t>N</a:t>
            </a:r>
            <a:br>
              <a:rPr lang="en-US" sz="2200" b="1" i="1">
                <a:latin typeface="Times New Roman" charset="0"/>
              </a:rPr>
            </a:br>
            <a:r>
              <a:rPr lang="en-US" sz="2200" b="1" i="1">
                <a:latin typeface="Times New Roman" charset="0"/>
              </a:rPr>
              <a:t> </a:t>
            </a:r>
            <a:r>
              <a:rPr lang="en-US" sz="2200">
                <a:latin typeface="Tahoma" charset="0"/>
              </a:rPr>
              <a:t>for </a:t>
            </a:r>
            <a:r>
              <a:rPr lang="en-US" sz="2200" b="1" i="1">
                <a:latin typeface="Times New Roman" charset="0"/>
              </a:rPr>
              <a:t>j</a:t>
            </a:r>
            <a:r>
              <a:rPr lang="en-US" sz="2200" i="1">
                <a:latin typeface="Times New Roman" charset="0"/>
              </a:rPr>
              <a:t> </a:t>
            </a:r>
            <a:r>
              <a:rPr lang="en-US" sz="2200">
                <a:latin typeface="Symbol" charset="0"/>
              </a:rPr>
              <a:t>=</a:t>
            </a:r>
            <a:r>
              <a:rPr lang="en-US" sz="2200">
                <a:latin typeface="Times New Roman" charset="0"/>
              </a:rPr>
              <a:t> 0,  1, … , </a:t>
            </a:r>
            <a:r>
              <a:rPr lang="en-US" sz="2200" b="1" i="1">
                <a:latin typeface="Times New Roman" charset="0"/>
              </a:rPr>
              <a:t>N </a:t>
            </a:r>
            <a:r>
              <a:rPr lang="en-US" sz="2200">
                <a:latin typeface="Symbol" charset="0"/>
              </a:rPr>
              <a:t>-</a:t>
            </a:r>
            <a:r>
              <a:rPr lang="en-US" sz="2200">
                <a:latin typeface="Times New Roman" charset="0"/>
              </a:rPr>
              <a:t> 1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Tahoma" charset="0"/>
              </a:rPr>
              <a:t>The secondary hash function </a:t>
            </a:r>
            <a:r>
              <a:rPr lang="en-US" sz="2200" b="1" i="1">
                <a:latin typeface="Times New Roman" charset="0"/>
                <a:cs typeface="Times New Roman" charset="0"/>
              </a:rPr>
              <a:t>d</a:t>
            </a:r>
            <a:r>
              <a:rPr lang="en-US" sz="2200">
                <a:latin typeface="Times New Roman" charset="0"/>
              </a:rPr>
              <a:t>(</a:t>
            </a:r>
            <a:r>
              <a:rPr lang="en-US" sz="2200" b="1" i="1">
                <a:latin typeface="Times New Roman" charset="0"/>
                <a:cs typeface="Times New Roman" charset="0"/>
              </a:rPr>
              <a:t>k</a:t>
            </a:r>
            <a:r>
              <a:rPr lang="en-US" sz="2200">
                <a:latin typeface="Times New Roman" charset="0"/>
              </a:rPr>
              <a:t>)</a:t>
            </a:r>
            <a:r>
              <a:rPr lang="en-US" sz="2200">
                <a:latin typeface="Tahoma" charset="0"/>
              </a:rPr>
              <a:t> cannot have zero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latin typeface="Tahoma" charset="0"/>
              </a:rPr>
              <a:t>The table size </a:t>
            </a:r>
            <a:r>
              <a:rPr lang="en-US" sz="2200" b="1" i="1">
                <a:latin typeface="Times New Roman" charset="0"/>
              </a:rPr>
              <a:t>N</a:t>
            </a:r>
            <a:r>
              <a:rPr lang="en-US" sz="2200">
                <a:latin typeface="Tahoma" charset="0"/>
              </a:rPr>
              <a:t> must be a prime to allow probing of all the cells</a:t>
            </a:r>
          </a:p>
        </p:txBody>
      </p:sp>
      <p:sp>
        <p:nvSpPr>
          <p:cNvPr id="717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828800"/>
            <a:ext cx="396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Common choice of compression function for the secondary hash function: 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>
                <a:latin typeface="Times New Roman" charset="0"/>
                <a:cs typeface="Times New Roman" charset="0"/>
              </a:rPr>
              <a:t>d</a:t>
            </a:r>
            <a:r>
              <a:rPr lang="en-US" sz="2000" baseline="-25000">
                <a:latin typeface="Times New Roman" charset="0"/>
                <a:cs typeface="Times New Roman" charset="0"/>
              </a:rPr>
              <a:t>2</a:t>
            </a:r>
            <a:r>
              <a:rPr lang="en-US" sz="2000">
                <a:latin typeface="Times New Roman" charset="0"/>
                <a:cs typeface="Times New Roman" charset="0"/>
              </a:rPr>
              <a:t>(</a:t>
            </a:r>
            <a:r>
              <a:rPr lang="en-US" sz="2000" b="1" i="1">
                <a:latin typeface="Times New Roman" charset="0"/>
                <a:cs typeface="Times New Roman" charset="0"/>
              </a:rPr>
              <a:t>k</a:t>
            </a:r>
            <a:r>
              <a:rPr lang="en-US" sz="2000">
                <a:latin typeface="Times New Roman" charset="0"/>
                <a:cs typeface="Times New Roman" charset="0"/>
              </a:rPr>
              <a:t>)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q</a:t>
            </a:r>
            <a:r>
              <a:rPr lang="en-US" sz="2000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-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imes New Roman" charset="0"/>
              </a:rPr>
              <a:t> mod </a:t>
            </a:r>
            <a:r>
              <a:rPr lang="en-US" sz="2000" b="1" i="1">
                <a:latin typeface="Times New Roman" charset="0"/>
              </a:rPr>
              <a:t>q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Tahoma" charset="0"/>
              </a:rPr>
              <a:t>		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q</a:t>
            </a:r>
            <a:r>
              <a:rPr lang="en-US" sz="2000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&lt;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i="1">
                <a:latin typeface="Times New Roman" charset="0"/>
              </a:rPr>
              <a:t>q</a:t>
            </a:r>
            <a:r>
              <a:rPr lang="en-US" sz="2000">
                <a:latin typeface="Tahoma" charset="0"/>
              </a:rPr>
              <a:t> is a prime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possible values for </a:t>
            </a:r>
            <a:r>
              <a:rPr lang="en-US" sz="2400" b="1" i="1">
                <a:latin typeface="Times New Roman" charset="0"/>
                <a:cs typeface="Times New Roman" charset="0"/>
              </a:rPr>
              <a:t>d</a:t>
            </a:r>
            <a:r>
              <a:rPr lang="en-US" sz="2400" baseline="-25000">
                <a:latin typeface="Times New Roman" charset="0"/>
                <a:cs typeface="Times New Roman" charset="0"/>
              </a:rPr>
              <a:t>2</a:t>
            </a:r>
            <a:r>
              <a:rPr lang="en-US" sz="2400">
                <a:latin typeface="Times New Roman" charset="0"/>
                <a:cs typeface="Times New Roman" charset="0"/>
              </a:rPr>
              <a:t>(</a:t>
            </a:r>
            <a:r>
              <a:rPr lang="en-US" sz="2400" b="1" i="1">
                <a:latin typeface="Times New Roman" charset="0"/>
                <a:cs typeface="Times New Roman" charset="0"/>
              </a:rPr>
              <a:t>k</a:t>
            </a:r>
            <a:r>
              <a:rPr lang="en-US" sz="2400">
                <a:latin typeface="Times New Roman" charset="0"/>
                <a:cs typeface="Times New Roman" charset="0"/>
              </a:rPr>
              <a:t>)</a:t>
            </a:r>
            <a:r>
              <a:rPr lang="en-US" sz="2400">
                <a:latin typeface="Tahoma" charset="0"/>
              </a:rPr>
              <a:t> are</a:t>
            </a:r>
            <a:br>
              <a:rPr lang="en-US" sz="2400">
                <a:latin typeface="Tahoma" charset="0"/>
              </a:rPr>
            </a:br>
            <a:r>
              <a:rPr lang="en-US" sz="2400">
                <a:latin typeface="Tahoma" charset="0"/>
              </a:rPr>
              <a:t>	 </a:t>
            </a:r>
            <a:r>
              <a:rPr lang="en-US" sz="2400">
                <a:latin typeface="Times New Roman" charset="0"/>
              </a:rPr>
              <a:t>1, 2, … , </a:t>
            </a:r>
            <a:r>
              <a:rPr lang="en-US" sz="2400" b="1" i="1">
                <a:latin typeface="Times New Roman" charset="0"/>
              </a:rPr>
              <a:t>q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934200" y="228600"/>
          <a:ext cx="1749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Clip" r:id="rId3" imgW="1825920" imgH="1505880" progId="MS_ClipArt_Gallery.2">
                  <p:embed/>
                </p:oleObj>
              </mc:Choice>
              <mc:Fallback>
                <p:oleObj name="Clip" r:id="rId3" imgW="1825920" imgH="15058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749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32D76DE-255F-C146-8415-357604E47A3A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819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429000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Consider a hash table storing integer keys that handles collision with double hashing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N</a:t>
            </a:r>
            <a:r>
              <a:rPr lang="en-US" sz="2000" b="1" i="1">
                <a:latin typeface="Symbol" charset="0"/>
              </a:rPr>
              <a:t> </a:t>
            </a:r>
            <a:r>
              <a:rPr lang="en-US" sz="2000">
                <a:latin typeface="Symbol" charset="0"/>
              </a:rPr>
              <a:t>= </a:t>
            </a:r>
            <a:r>
              <a:rPr lang="en-US" sz="2000">
                <a:latin typeface="Times New Roman" charset="0"/>
              </a:rPr>
              <a:t>13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h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k </a:t>
            </a:r>
            <a:r>
              <a:rPr lang="en-US" sz="2000">
                <a:latin typeface="Times New Roman" charset="0"/>
              </a:rPr>
              <a:t>mod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13</a:t>
            </a:r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7 </a:t>
            </a:r>
            <a:r>
              <a:rPr lang="en-US" sz="2000">
                <a:latin typeface="Symbol" charset="0"/>
              </a:rPr>
              <a:t>-</a:t>
            </a:r>
            <a:r>
              <a:rPr lang="en-US" sz="2000" b="1" i="1">
                <a:latin typeface="Times New Roman" charset="0"/>
              </a:rPr>
              <a:t> k </a:t>
            </a:r>
            <a:r>
              <a:rPr lang="en-US" sz="2000">
                <a:latin typeface="Times New Roman" charset="0"/>
              </a:rPr>
              <a:t>mod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7</a:t>
            </a:r>
            <a:r>
              <a:rPr lang="en-US" sz="2000" b="1" i="1">
                <a:latin typeface="Times New Roman" charset="0"/>
              </a:rPr>
              <a:t> </a:t>
            </a:r>
          </a:p>
          <a:p>
            <a:pPr eaLnBrk="1" hangingPunct="1"/>
            <a:r>
              <a:rPr lang="en-US" sz="2400">
                <a:latin typeface="Tahoma" charset="0"/>
              </a:rPr>
              <a:t>Insert keys 18, 41, 22, 44, 59, 32, 31, 73, in this order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of Double Hashing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4267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4572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4876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5" name="Rectangle 10"/>
          <p:cNvSpPr>
            <a:spLocks noChangeArrowheads="1"/>
          </p:cNvSpPr>
          <p:nvPr/>
        </p:nvSpPr>
        <p:spPr bwMode="auto">
          <a:xfrm>
            <a:off x="6096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 </a:t>
            </a:r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09" name="Rectangle 14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1" name="Rectangle 16"/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12" name="Text Box 17"/>
          <p:cNvSpPr txBox="1">
            <a:spLocks noChangeArrowheads="1"/>
          </p:cNvSpPr>
          <p:nvPr/>
        </p:nvSpPr>
        <p:spPr bwMode="auto">
          <a:xfrm>
            <a:off x="42703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13" name="Text Box 18"/>
          <p:cNvSpPr txBox="1">
            <a:spLocks noChangeArrowheads="1"/>
          </p:cNvSpPr>
          <p:nvPr/>
        </p:nvSpPr>
        <p:spPr bwMode="auto">
          <a:xfrm>
            <a:off x="45720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48736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51752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16" name="Text Box 21"/>
          <p:cNvSpPr txBox="1">
            <a:spLocks noChangeArrowheads="1"/>
          </p:cNvSpPr>
          <p:nvPr/>
        </p:nvSpPr>
        <p:spPr bwMode="auto">
          <a:xfrm>
            <a:off x="54768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>
            <a:off x="57785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18" name="Text Box 23"/>
          <p:cNvSpPr txBox="1">
            <a:spLocks noChangeArrowheads="1"/>
          </p:cNvSpPr>
          <p:nvPr/>
        </p:nvSpPr>
        <p:spPr bwMode="auto">
          <a:xfrm>
            <a:off x="608012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638175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6683375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21" name="Text Box 26"/>
          <p:cNvSpPr txBox="1">
            <a:spLocks noChangeArrowheads="1"/>
          </p:cNvSpPr>
          <p:nvPr/>
        </p:nvSpPr>
        <p:spPr bwMode="auto">
          <a:xfrm>
            <a:off x="6985000" y="4533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22" name="Text Box 27"/>
          <p:cNvSpPr txBox="1">
            <a:spLocks noChangeArrowheads="1"/>
          </p:cNvSpPr>
          <p:nvPr/>
        </p:nvSpPr>
        <p:spPr bwMode="auto">
          <a:xfrm>
            <a:off x="722947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23" name="Text Box 28"/>
          <p:cNvSpPr txBox="1">
            <a:spLocks noChangeArrowheads="1"/>
          </p:cNvSpPr>
          <p:nvPr/>
        </p:nvSpPr>
        <p:spPr bwMode="auto">
          <a:xfrm>
            <a:off x="7531100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24" name="Text Box 29"/>
          <p:cNvSpPr txBox="1">
            <a:spLocks noChangeArrowheads="1"/>
          </p:cNvSpPr>
          <p:nvPr/>
        </p:nvSpPr>
        <p:spPr bwMode="auto">
          <a:xfrm>
            <a:off x="7832725" y="4533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25" name="Rectangle 30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31</a:t>
            </a:r>
          </a:p>
        </p:txBody>
      </p:sp>
      <p:sp>
        <p:nvSpPr>
          <p:cNvPr id="8226" name="Rectangle 31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27" name="Rectangle 32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41</a:t>
            </a:r>
          </a:p>
        </p:txBody>
      </p:sp>
      <p:sp>
        <p:nvSpPr>
          <p:cNvPr id="8228" name="Rectangle 33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29" name="Rectangle 34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30" name="Rectangle 35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18</a:t>
            </a:r>
          </a:p>
        </p:txBody>
      </p:sp>
      <p:sp>
        <p:nvSpPr>
          <p:cNvPr id="8231" name="Rectangle 36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32</a:t>
            </a:r>
          </a:p>
        </p:txBody>
      </p:sp>
      <p:sp>
        <p:nvSpPr>
          <p:cNvPr id="8232" name="Rectangle 37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59</a:t>
            </a:r>
          </a:p>
        </p:txBody>
      </p:sp>
      <p:sp>
        <p:nvSpPr>
          <p:cNvPr id="8233" name="Rectangle 3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73</a:t>
            </a:r>
          </a:p>
        </p:txBody>
      </p:sp>
      <p:sp>
        <p:nvSpPr>
          <p:cNvPr id="8234" name="Rectangle 3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22</a:t>
            </a:r>
          </a:p>
        </p:txBody>
      </p:sp>
      <p:sp>
        <p:nvSpPr>
          <p:cNvPr id="8235" name="Rectangle 4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44</a:t>
            </a:r>
          </a:p>
        </p:txBody>
      </p:sp>
      <p:sp>
        <p:nvSpPr>
          <p:cNvPr id="8236" name="Rectangle 41"/>
          <p:cNvSpPr>
            <a:spLocks noChangeArrowheads="1"/>
          </p:cNvSpPr>
          <p:nvPr/>
        </p:nvSpPr>
        <p:spPr bwMode="auto">
          <a:xfrm>
            <a:off x="76200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37" name="Rectangle 42"/>
          <p:cNvSpPr>
            <a:spLocks noChangeArrowheads="1"/>
          </p:cNvSpPr>
          <p:nvPr/>
        </p:nvSpPr>
        <p:spPr bwMode="auto">
          <a:xfrm>
            <a:off x="79248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 </a:t>
            </a:r>
          </a:p>
        </p:txBody>
      </p:sp>
      <p:sp>
        <p:nvSpPr>
          <p:cNvPr id="8238" name="Text Box 43"/>
          <p:cNvSpPr txBox="1">
            <a:spLocks noChangeArrowheads="1"/>
          </p:cNvSpPr>
          <p:nvPr/>
        </p:nvSpPr>
        <p:spPr bwMode="auto">
          <a:xfrm>
            <a:off x="42703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8239" name="Text Box 44"/>
          <p:cNvSpPr txBox="1">
            <a:spLocks noChangeArrowheads="1"/>
          </p:cNvSpPr>
          <p:nvPr/>
        </p:nvSpPr>
        <p:spPr bwMode="auto">
          <a:xfrm>
            <a:off x="45720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8240" name="Text Box 45"/>
          <p:cNvSpPr txBox="1">
            <a:spLocks noChangeArrowheads="1"/>
          </p:cNvSpPr>
          <p:nvPr/>
        </p:nvSpPr>
        <p:spPr bwMode="auto">
          <a:xfrm>
            <a:off x="48736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8241" name="Text Box 46"/>
          <p:cNvSpPr txBox="1">
            <a:spLocks noChangeArrowheads="1"/>
          </p:cNvSpPr>
          <p:nvPr/>
        </p:nvSpPr>
        <p:spPr bwMode="auto">
          <a:xfrm>
            <a:off x="51752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8242" name="Text Box 47"/>
          <p:cNvSpPr txBox="1">
            <a:spLocks noChangeArrowheads="1"/>
          </p:cNvSpPr>
          <p:nvPr/>
        </p:nvSpPr>
        <p:spPr bwMode="auto">
          <a:xfrm>
            <a:off x="54768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8243" name="Text Box 48"/>
          <p:cNvSpPr txBox="1">
            <a:spLocks noChangeArrowheads="1"/>
          </p:cNvSpPr>
          <p:nvPr/>
        </p:nvSpPr>
        <p:spPr bwMode="auto">
          <a:xfrm>
            <a:off x="57785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8244" name="Text Box 49"/>
          <p:cNvSpPr txBox="1">
            <a:spLocks noChangeArrowheads="1"/>
          </p:cNvSpPr>
          <p:nvPr/>
        </p:nvSpPr>
        <p:spPr bwMode="auto">
          <a:xfrm>
            <a:off x="608012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8245" name="Text Box 50"/>
          <p:cNvSpPr txBox="1">
            <a:spLocks noChangeArrowheads="1"/>
          </p:cNvSpPr>
          <p:nvPr/>
        </p:nvSpPr>
        <p:spPr bwMode="auto">
          <a:xfrm>
            <a:off x="638175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8246" name="Text Box 51"/>
          <p:cNvSpPr txBox="1">
            <a:spLocks noChangeArrowheads="1"/>
          </p:cNvSpPr>
          <p:nvPr/>
        </p:nvSpPr>
        <p:spPr bwMode="auto">
          <a:xfrm>
            <a:off x="6683375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8247" name="Text Box 52"/>
          <p:cNvSpPr txBox="1">
            <a:spLocks noChangeArrowheads="1"/>
          </p:cNvSpPr>
          <p:nvPr/>
        </p:nvSpPr>
        <p:spPr bwMode="auto">
          <a:xfrm>
            <a:off x="6985000" y="575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8248" name="Text Box 53"/>
          <p:cNvSpPr txBox="1">
            <a:spLocks noChangeArrowheads="1"/>
          </p:cNvSpPr>
          <p:nvPr/>
        </p:nvSpPr>
        <p:spPr bwMode="auto">
          <a:xfrm>
            <a:off x="722947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10</a:t>
            </a:r>
          </a:p>
        </p:txBody>
      </p:sp>
      <p:sp>
        <p:nvSpPr>
          <p:cNvPr id="8249" name="Text Box 54"/>
          <p:cNvSpPr txBox="1">
            <a:spLocks noChangeArrowheads="1"/>
          </p:cNvSpPr>
          <p:nvPr/>
        </p:nvSpPr>
        <p:spPr bwMode="auto">
          <a:xfrm>
            <a:off x="7531100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11</a:t>
            </a:r>
          </a:p>
        </p:txBody>
      </p:sp>
      <p:sp>
        <p:nvSpPr>
          <p:cNvPr id="8250" name="Text Box 55"/>
          <p:cNvSpPr txBox="1">
            <a:spLocks noChangeArrowheads="1"/>
          </p:cNvSpPr>
          <p:nvPr/>
        </p:nvSpPr>
        <p:spPr bwMode="auto">
          <a:xfrm>
            <a:off x="7832725" y="57531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12</a:t>
            </a:r>
          </a:p>
        </p:txBody>
      </p:sp>
      <p:sp>
        <p:nvSpPr>
          <p:cNvPr id="8251" name="AutoShape 56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57"/>
          <p:cNvGraphicFramePr>
            <a:graphicFrameLocks noChangeAspect="1"/>
          </p:cNvGraphicFramePr>
          <p:nvPr/>
        </p:nvGraphicFramePr>
        <p:xfrm>
          <a:off x="4724400" y="1676400"/>
          <a:ext cx="29337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Worksheet" r:id="rId3" imgW="2934081" imgH="2305507" progId="Excel.Sheet.8">
                  <p:embed/>
                </p:oleObj>
              </mc:Choice>
              <mc:Fallback>
                <p:oleObj name="Worksheet" r:id="rId3" imgW="2934081" imgH="2305507" progId="Excel.Sheet.8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2933700" cy="230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2" name="Date Placeholder 5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337939-18EE-BF45-9628-C1F4D2E3A679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5562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Performance of Hashing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8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the worst case, searches, insertions and removals on a hash table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worst case occurs when all the keys inserted into the map collide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load factor </a:t>
            </a:r>
            <a:r>
              <a:rPr lang="en-US" sz="2000" b="1" i="1">
                <a:latin typeface="Symbol" charset="0"/>
              </a:rPr>
              <a:t>a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Tahoma" charset="0"/>
              </a:rPr>
              <a:t>affects the performance of a hash 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Assuming that the hash values are like random numbers, it can be shown that the expected number of probes for an insertion with open addressing is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	</a:t>
            </a:r>
            <a:r>
              <a:rPr lang="en-US" sz="2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/ </a:t>
            </a:r>
            <a:r>
              <a:rPr lang="en-US" sz="2000">
                <a:latin typeface="Times New Roman" charset="0"/>
              </a:rPr>
              <a:t>(1 </a:t>
            </a:r>
            <a:r>
              <a:rPr lang="en-US" sz="2000">
                <a:latin typeface="Symbol" charset="0"/>
              </a:rPr>
              <a:t>-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 b="1" i="1">
                <a:latin typeface="Symbol" charset="0"/>
              </a:rPr>
              <a:t>a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Symbol" charset="0"/>
              </a:rPr>
              <a:t> 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828800"/>
            <a:ext cx="3810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expected running time of all the dictionary ADT operations in a hash table is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(1)</a:t>
            </a:r>
            <a:r>
              <a:rPr lang="en-US" sz="24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practice, hashing is very fast provided the load factor is not close to 100%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Applications of hash tables: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small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browser caches</a:t>
            </a:r>
            <a:endParaRPr lang="en-US" sz="2000">
              <a:latin typeface="Times New Roman" charset="0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6096000" y="76200"/>
          <a:ext cx="24622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76200"/>
                        <a:ext cx="24622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76FC85-E67E-E24B-8996-C0C357BF9D5D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Intuitive </a:t>
            </a:r>
            <a:r>
              <a:rPr lang="en-US" dirty="0">
                <a:latin typeface="Tahoma" charset="0"/>
              </a:rPr>
              <a:t>N</a:t>
            </a:r>
            <a:r>
              <a:rPr lang="en-US" dirty="0" smtClean="0">
                <a:latin typeface="Tahoma" charset="0"/>
              </a:rPr>
              <a:t>otion </a:t>
            </a:r>
            <a:r>
              <a:rPr lang="en-US" dirty="0">
                <a:latin typeface="Tahoma" charset="0"/>
              </a:rPr>
              <a:t>of a Map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3200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+mn-cs"/>
              </a:rPr>
              <a:t>Intuitively, a map M supports the abstraction of using keys as indices with </a:t>
            </a:r>
            <a:r>
              <a:rPr lang="en-US" sz="2800" dirty="0" smtClean="0">
                <a:cs typeface="+mn-cs"/>
              </a:rPr>
              <a:t>a syntax </a:t>
            </a:r>
            <a:r>
              <a:rPr lang="en-US" sz="2800" dirty="0">
                <a:cs typeface="+mn-cs"/>
              </a:rPr>
              <a:t>such as M[k]. </a:t>
            </a:r>
            <a:endParaRPr lang="en-US" sz="2800" dirty="0" smtClean="0">
              <a:cs typeface="+mn-cs"/>
            </a:endParaRPr>
          </a:p>
          <a:p>
            <a:pPr>
              <a:defRPr/>
            </a:pPr>
            <a:r>
              <a:rPr lang="en-US" sz="2800" dirty="0" smtClean="0">
                <a:cs typeface="+mn-cs"/>
              </a:rPr>
              <a:t>As </a:t>
            </a:r>
            <a:r>
              <a:rPr lang="en-US" sz="2800" dirty="0">
                <a:cs typeface="+mn-cs"/>
              </a:rPr>
              <a:t>a mental warm-up, consider a restricted setting in </a:t>
            </a:r>
            <a:r>
              <a:rPr lang="en-US" sz="2800" dirty="0" smtClean="0">
                <a:cs typeface="+mn-cs"/>
              </a:rPr>
              <a:t>which a </a:t>
            </a:r>
            <a:r>
              <a:rPr lang="en-US" sz="2800" dirty="0">
                <a:cs typeface="+mn-cs"/>
              </a:rPr>
              <a:t>map with n items uses keys that are known to be integers in a range from 0 </a:t>
            </a:r>
            <a:r>
              <a:rPr lang="en-US" sz="2800" dirty="0" smtClean="0">
                <a:cs typeface="+mn-cs"/>
              </a:rPr>
              <a:t>to N </a:t>
            </a:r>
            <a:r>
              <a:rPr lang="en-US" sz="2800" b="1" dirty="0" smtClean="0">
                <a:cs typeface="+mn-cs"/>
              </a:rPr>
              <a:t>− </a:t>
            </a:r>
            <a:r>
              <a:rPr lang="en-US" sz="2800" dirty="0" smtClean="0">
                <a:cs typeface="+mn-cs"/>
              </a:rPr>
              <a:t>1, </a:t>
            </a:r>
            <a:r>
              <a:rPr lang="en-US" sz="2800" dirty="0">
                <a:cs typeface="+mn-cs"/>
              </a:rPr>
              <a:t>for some N </a:t>
            </a:r>
            <a:r>
              <a:rPr lang="en-US" sz="2800" b="1" dirty="0">
                <a:cs typeface="+mn-cs"/>
              </a:rPr>
              <a:t>≥ </a:t>
            </a:r>
            <a:r>
              <a:rPr lang="en-US" sz="2800" dirty="0">
                <a:cs typeface="+mn-cs"/>
              </a:rPr>
              <a:t>n.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9221" name="Picture 4" descr="BS00039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7150" y="57150"/>
            <a:ext cx="1466850" cy="1466850"/>
          </a:xfrm>
          <a:noFill/>
        </p:spPr>
      </p:pic>
      <p:sp>
        <p:nvSpPr>
          <p:cNvPr id="922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pic>
        <p:nvPicPr>
          <p:cNvPr id="92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9200"/>
            <a:ext cx="80010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5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More General Kinds of Keys</a:t>
            </a:r>
          </a:p>
        </p:txBody>
      </p:sp>
      <p:sp>
        <p:nvSpPr>
          <p:cNvPr id="1024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953000"/>
          </a:xfrm>
        </p:spPr>
        <p:txBody>
          <a:bodyPr/>
          <a:lstStyle/>
          <a:p>
            <a:r>
              <a:rPr lang="en-US" sz="2800">
                <a:latin typeface="Tahoma" charset="0"/>
              </a:rPr>
              <a:t>But what should we do if our keys are not integers in the range from 0 to N – 1?</a:t>
            </a:r>
          </a:p>
          <a:p>
            <a:pPr lvl="1"/>
            <a:r>
              <a:rPr lang="en-US" sz="2400">
                <a:latin typeface="Tahoma" charset="0"/>
              </a:rPr>
              <a:t>Use a </a:t>
            </a:r>
            <a:r>
              <a:rPr lang="en-US" sz="2400" b="1">
                <a:latin typeface="Tahoma" charset="0"/>
              </a:rPr>
              <a:t>hash function </a:t>
            </a:r>
            <a:r>
              <a:rPr lang="en-US" sz="2400">
                <a:latin typeface="Tahoma" charset="0"/>
              </a:rPr>
              <a:t>to map general keys to corresponding indices in a table.</a:t>
            </a:r>
          </a:p>
          <a:p>
            <a:pPr lvl="1"/>
            <a:r>
              <a:rPr lang="en-US" sz="2400">
                <a:latin typeface="Tahoma" charset="0"/>
              </a:rPr>
              <a:t>For instance, the last four digits of a Social Security number.</a:t>
            </a: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880455-608B-4D49-A079-025340FE0590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0246" name="Rectangle 384"/>
          <p:cNvSpPr>
            <a:spLocks noChangeArrowheads="1"/>
          </p:cNvSpPr>
          <p:nvPr/>
        </p:nvSpPr>
        <p:spPr bwMode="auto">
          <a:xfrm>
            <a:off x="3765550" y="41148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  <a:endParaRPr lang="en-US" sz="1800"/>
          </a:p>
        </p:txBody>
      </p:sp>
      <p:sp>
        <p:nvSpPr>
          <p:cNvPr id="10247" name="Rectangle 385"/>
          <p:cNvSpPr>
            <a:spLocks noChangeArrowheads="1"/>
          </p:cNvSpPr>
          <p:nvPr/>
        </p:nvSpPr>
        <p:spPr bwMode="auto">
          <a:xfrm>
            <a:off x="3765550" y="4419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386"/>
          <p:cNvSpPr>
            <a:spLocks noChangeArrowheads="1"/>
          </p:cNvSpPr>
          <p:nvPr/>
        </p:nvSpPr>
        <p:spPr bwMode="auto">
          <a:xfrm>
            <a:off x="3765550" y="47244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ym typeface="Symbol" charset="0"/>
            </a:endParaRPr>
          </a:p>
        </p:txBody>
      </p:sp>
      <p:sp>
        <p:nvSpPr>
          <p:cNvPr id="10249" name="Rectangle 387"/>
          <p:cNvSpPr>
            <a:spLocks noChangeArrowheads="1"/>
          </p:cNvSpPr>
          <p:nvPr/>
        </p:nvSpPr>
        <p:spPr bwMode="auto">
          <a:xfrm>
            <a:off x="3765550" y="50292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800">
                <a:sym typeface="Symbol" charset="0"/>
              </a:rPr>
              <a:t></a:t>
            </a:r>
          </a:p>
        </p:txBody>
      </p:sp>
      <p:sp>
        <p:nvSpPr>
          <p:cNvPr id="10250" name="Rectangle 388"/>
          <p:cNvSpPr>
            <a:spLocks noChangeArrowheads="1"/>
          </p:cNvSpPr>
          <p:nvPr/>
        </p:nvSpPr>
        <p:spPr bwMode="auto">
          <a:xfrm>
            <a:off x="3765550" y="53340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392"/>
          <p:cNvSpPr txBox="1">
            <a:spLocks noChangeArrowheads="1"/>
          </p:cNvSpPr>
          <p:nvPr/>
        </p:nvSpPr>
        <p:spPr bwMode="auto">
          <a:xfrm>
            <a:off x="34290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0</a:t>
            </a:r>
          </a:p>
        </p:txBody>
      </p:sp>
      <p:sp>
        <p:nvSpPr>
          <p:cNvPr id="10252" name="Text Box 393"/>
          <p:cNvSpPr txBox="1">
            <a:spLocks noChangeArrowheads="1"/>
          </p:cNvSpPr>
          <p:nvPr/>
        </p:nvSpPr>
        <p:spPr bwMode="auto">
          <a:xfrm>
            <a:off x="34290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1</a:t>
            </a:r>
          </a:p>
        </p:txBody>
      </p:sp>
      <p:sp>
        <p:nvSpPr>
          <p:cNvPr id="10253" name="Text Box 394"/>
          <p:cNvSpPr txBox="1">
            <a:spLocks noChangeArrowheads="1"/>
          </p:cNvSpPr>
          <p:nvPr/>
        </p:nvSpPr>
        <p:spPr bwMode="auto">
          <a:xfrm>
            <a:off x="34290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2</a:t>
            </a:r>
          </a:p>
        </p:txBody>
      </p:sp>
      <p:sp>
        <p:nvSpPr>
          <p:cNvPr id="10254" name="Text Box 395"/>
          <p:cNvSpPr txBox="1">
            <a:spLocks noChangeArrowheads="1"/>
          </p:cNvSpPr>
          <p:nvPr/>
        </p:nvSpPr>
        <p:spPr bwMode="auto">
          <a:xfrm>
            <a:off x="3429000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3</a:t>
            </a:r>
          </a:p>
        </p:txBody>
      </p:sp>
      <p:sp>
        <p:nvSpPr>
          <p:cNvPr id="10255" name="Text Box 396"/>
          <p:cNvSpPr txBox="1">
            <a:spLocks noChangeArrowheads="1"/>
          </p:cNvSpPr>
          <p:nvPr/>
        </p:nvSpPr>
        <p:spPr bwMode="auto">
          <a:xfrm>
            <a:off x="34290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4</a:t>
            </a:r>
          </a:p>
        </p:txBody>
      </p:sp>
      <p:sp>
        <p:nvSpPr>
          <p:cNvPr id="10256" name="AutoShape 401"/>
          <p:cNvSpPr>
            <a:spLocks noChangeArrowheads="1"/>
          </p:cNvSpPr>
          <p:nvPr/>
        </p:nvSpPr>
        <p:spPr bwMode="auto">
          <a:xfrm>
            <a:off x="4343400" y="53340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451-229-0004</a:t>
            </a:r>
          </a:p>
        </p:txBody>
      </p:sp>
      <p:sp>
        <p:nvSpPr>
          <p:cNvPr id="10257" name="AutoShape 402"/>
          <p:cNvSpPr>
            <a:spLocks noChangeArrowheads="1"/>
          </p:cNvSpPr>
          <p:nvPr/>
        </p:nvSpPr>
        <p:spPr bwMode="auto">
          <a:xfrm>
            <a:off x="4343400" y="47244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981-101-0002</a:t>
            </a:r>
          </a:p>
        </p:txBody>
      </p:sp>
      <p:sp>
        <p:nvSpPr>
          <p:cNvPr id="10258" name="Line 403"/>
          <p:cNvSpPr>
            <a:spLocks noChangeShapeType="1"/>
          </p:cNvSpPr>
          <p:nvPr/>
        </p:nvSpPr>
        <p:spPr bwMode="auto">
          <a:xfrm>
            <a:off x="3917950" y="54864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AutoShape 406"/>
          <p:cNvSpPr>
            <a:spLocks noChangeArrowheads="1"/>
          </p:cNvSpPr>
          <p:nvPr/>
        </p:nvSpPr>
        <p:spPr bwMode="auto">
          <a:xfrm>
            <a:off x="4343400" y="4419600"/>
            <a:ext cx="16002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025-612-0001</a:t>
            </a:r>
          </a:p>
        </p:txBody>
      </p:sp>
      <p:sp>
        <p:nvSpPr>
          <p:cNvPr id="10260" name="Line 407"/>
          <p:cNvSpPr>
            <a:spLocks noChangeShapeType="1"/>
          </p:cNvSpPr>
          <p:nvPr/>
        </p:nvSpPr>
        <p:spPr bwMode="auto">
          <a:xfrm>
            <a:off x="3917950" y="45720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408"/>
          <p:cNvSpPr>
            <a:spLocks noChangeShapeType="1"/>
          </p:cNvSpPr>
          <p:nvPr/>
        </p:nvSpPr>
        <p:spPr bwMode="auto">
          <a:xfrm>
            <a:off x="3886200" y="4876800"/>
            <a:ext cx="425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0"/>
          <p:cNvSpPr txBox="1">
            <a:spLocks noChangeArrowheads="1"/>
          </p:cNvSpPr>
          <p:nvPr/>
        </p:nvSpPr>
        <p:spPr bwMode="auto">
          <a:xfrm rot="5400000">
            <a:off x="3794125" y="5730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331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4E005-E4B0-604F-8C72-0C64F3BB6FBF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15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Hash Functions and Hash Tables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hash function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</a:rPr>
              <a:t>h</a:t>
            </a:r>
            <a:r>
              <a:rPr lang="en-US" sz="2400">
                <a:latin typeface="Tahoma" charset="0"/>
              </a:rPr>
              <a:t> maps keys of a given type to integers in a fixed interval </a:t>
            </a:r>
            <a:r>
              <a:rPr lang="en-US" sz="2400">
                <a:latin typeface="Times New Roman" charset="0"/>
              </a:rPr>
              <a:t>[0,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 b="1" i="1">
                <a:latin typeface="Symbol" charset="0"/>
              </a:rPr>
              <a:t> </a:t>
            </a:r>
            <a:r>
              <a:rPr lang="en-US" sz="2400">
                <a:latin typeface="Symbol" charset="0"/>
              </a:rPr>
              <a:t>- </a:t>
            </a:r>
            <a:r>
              <a:rPr lang="en-US" sz="2400">
                <a:latin typeface="Times New Roman" charset="0"/>
              </a:rPr>
              <a:t>1]</a:t>
            </a:r>
          </a:p>
          <a:p>
            <a:pPr eaLnBrk="1" hangingPunct="1"/>
            <a:r>
              <a:rPr lang="en-US" sz="2400">
                <a:latin typeface="Verdana" charset="0"/>
              </a:rPr>
              <a:t>Example:</a:t>
            </a:r>
            <a:br>
              <a:rPr lang="en-US" sz="2400">
                <a:latin typeface="Verdana" charset="0"/>
              </a:rPr>
            </a:br>
            <a:r>
              <a:rPr lang="en-US" sz="2400">
                <a:latin typeface="Verdana" charset="0"/>
              </a:rPr>
              <a:t>	</a:t>
            </a:r>
            <a:r>
              <a:rPr lang="en-US" sz="2400" b="1" i="1">
                <a:latin typeface="Times New Roman" charset="0"/>
              </a:rPr>
              <a:t>h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Symbol" charset="0"/>
              </a:rPr>
              <a:t>=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 mod </a:t>
            </a:r>
            <a:r>
              <a:rPr lang="en-US" sz="2400" b="1" i="1">
                <a:latin typeface="Times New Roman" charset="0"/>
              </a:rPr>
              <a:t>N</a:t>
            </a:r>
            <a:br>
              <a:rPr lang="en-US" sz="2400" b="1" i="1">
                <a:latin typeface="Times New Roman" charset="0"/>
              </a:rPr>
            </a:br>
            <a:r>
              <a:rPr lang="en-US" sz="2400">
                <a:latin typeface="Verdana" charset="0"/>
              </a:rPr>
              <a:t>is a hash function for integer keys</a:t>
            </a:r>
          </a:p>
          <a:p>
            <a:pPr eaLnBrk="1" hangingPunct="1"/>
            <a:r>
              <a:rPr lang="en-US" sz="2400">
                <a:latin typeface="Verdana" charset="0"/>
              </a:rPr>
              <a:t>The integer </a:t>
            </a:r>
            <a:r>
              <a:rPr lang="en-US" sz="2400" b="1" i="1">
                <a:latin typeface="Times New Roman" charset="0"/>
              </a:rPr>
              <a:t>h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Verdana" charset="0"/>
              </a:rPr>
              <a:t> is called the </a:t>
            </a:r>
            <a:r>
              <a:rPr lang="en-US" sz="2400">
                <a:solidFill>
                  <a:schemeClr val="tx2"/>
                </a:solidFill>
                <a:latin typeface="Verdana" charset="0"/>
              </a:rPr>
              <a:t>hash value</a:t>
            </a:r>
            <a:r>
              <a:rPr lang="en-US" sz="2400">
                <a:latin typeface="Verdana" charset="0"/>
              </a:rPr>
              <a:t> of key </a:t>
            </a:r>
            <a:r>
              <a:rPr lang="en-US" sz="2400" b="1" i="1">
                <a:latin typeface="Times New Roman" charset="0"/>
              </a:rPr>
              <a:t>x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191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Verdana" charset="0"/>
              </a:rPr>
              <a:t>A </a:t>
            </a:r>
            <a:r>
              <a:rPr lang="en-US" sz="2400">
                <a:solidFill>
                  <a:schemeClr val="tx2"/>
                </a:solidFill>
                <a:latin typeface="Verdana" charset="0"/>
              </a:rPr>
              <a:t>hash table</a:t>
            </a:r>
            <a:r>
              <a:rPr lang="en-US" sz="2400">
                <a:latin typeface="Verdana" charset="0"/>
              </a:rPr>
              <a:t> for a given key type consists of</a:t>
            </a:r>
          </a:p>
          <a:p>
            <a:pPr lvl="1" eaLnBrk="1" hangingPunct="1"/>
            <a:r>
              <a:rPr lang="en-US">
                <a:latin typeface="Verdana" charset="0"/>
              </a:rPr>
              <a:t>Hash function </a:t>
            </a:r>
            <a:r>
              <a:rPr lang="en-US" b="1" i="1">
                <a:latin typeface="Times New Roman" charset="0"/>
              </a:rPr>
              <a:t>h</a:t>
            </a:r>
            <a:endParaRPr lang="en-US">
              <a:latin typeface="Tahoma" charset="0"/>
            </a:endParaRPr>
          </a:p>
          <a:p>
            <a:pPr lvl="1" eaLnBrk="1" hangingPunct="1"/>
            <a:r>
              <a:rPr lang="en-US">
                <a:latin typeface="Tahoma" charset="0"/>
              </a:rPr>
              <a:t>Array (called table) of size </a:t>
            </a:r>
            <a:r>
              <a:rPr lang="en-US" b="1" i="1">
                <a:latin typeface="Times New Roman" charset="0"/>
              </a:rPr>
              <a:t>N</a:t>
            </a:r>
          </a:p>
          <a:p>
            <a:pPr eaLnBrk="1" hangingPunct="1"/>
            <a:r>
              <a:rPr lang="en-US" sz="2400">
                <a:latin typeface="Tahoma" charset="0"/>
              </a:rPr>
              <a:t>When implementing a map with a hash table, the goal is to store item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imes New Roman" charset="0"/>
              </a:rPr>
              <a:t>,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at index </a:t>
            </a:r>
            <a:r>
              <a:rPr lang="en-US" sz="2400" b="1" i="1">
                <a:latin typeface="Times New Roman" charset="0"/>
              </a:rPr>
              <a:t>i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>
                <a:latin typeface="Symbol" charset="0"/>
              </a:rPr>
              <a:t>=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b="1" i="1">
                <a:latin typeface="Times New Roman" charset="0"/>
              </a:rPr>
              <a:t>h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k</a:t>
            </a:r>
            <a:r>
              <a:rPr lang="en-US" sz="2400">
                <a:latin typeface="Times New Roman" charset="0"/>
              </a:rPr>
              <a:t>)</a:t>
            </a:r>
            <a:endParaRPr lang="en-US">
              <a:latin typeface="Verdana" charset="0"/>
            </a:endParaRPr>
          </a:p>
        </p:txBody>
      </p:sp>
      <p:graphicFrame>
        <p:nvGraphicFramePr>
          <p:cNvPr id="1026" name="Object 1030"/>
          <p:cNvGraphicFramePr>
            <a:graphicFrameLocks noChangeAspect="1"/>
          </p:cNvGraphicFramePr>
          <p:nvPr/>
        </p:nvGraphicFramePr>
        <p:xfrm>
          <a:off x="6757988" y="130175"/>
          <a:ext cx="19288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3" imgW="4674960" imgH="3934080" progId="MS_ClipArt_Gallery.2">
                  <p:embed/>
                </p:oleObj>
              </mc:Choice>
              <mc:Fallback>
                <p:oleObj name="Clip" r:id="rId3" imgW="4674960" imgH="3934080" progId="MS_ClipArt_Gallery.2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130175"/>
                        <a:ext cx="19288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773658-3948-9A40-92D0-7A6F00EA8B40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4343400" cy="44196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We design a hash table for a map storing entries as (SSN, Name), where SSN (social security number) is a nine-digit positive integer</a:t>
            </a:r>
          </a:p>
          <a:p>
            <a:pPr eaLnBrk="1" hangingPunct="1"/>
            <a:r>
              <a:rPr lang="en-US" sz="2400">
                <a:latin typeface="Tahoma" charset="0"/>
              </a:rPr>
              <a:t>Our hash table uses an array of size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 b="1" i="1">
                <a:latin typeface="Symbol" charset="0"/>
              </a:rPr>
              <a:t> </a:t>
            </a:r>
            <a:r>
              <a:rPr lang="en-US" sz="2400">
                <a:latin typeface="Symbol" charset="0"/>
              </a:rPr>
              <a:t>= </a:t>
            </a:r>
            <a:r>
              <a:rPr lang="en-US" sz="2400">
                <a:latin typeface="Times New Roman" charset="0"/>
              </a:rPr>
              <a:t>10,000</a:t>
            </a:r>
            <a:r>
              <a:rPr lang="en-US" sz="2400">
                <a:latin typeface="Tahoma" charset="0"/>
              </a:rPr>
              <a:t> and the hash function</a:t>
            </a:r>
            <a:br>
              <a:rPr lang="en-US" sz="2400">
                <a:latin typeface="Tahoma" charset="0"/>
              </a:rPr>
            </a:br>
            <a:r>
              <a:rPr lang="en-US" sz="2400" b="1" i="1">
                <a:latin typeface="Times New Roman" charset="0"/>
              </a:rPr>
              <a:t>h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Symbol" charset="0"/>
              </a:rPr>
              <a:t> = </a:t>
            </a:r>
            <a:r>
              <a:rPr lang="en-US" sz="2400">
                <a:latin typeface="Times New Roman" charset="0"/>
              </a:rPr>
              <a:t>last four digits of </a:t>
            </a:r>
            <a:r>
              <a:rPr lang="en-US" sz="2400" b="1" i="1">
                <a:latin typeface="Times New Roman" charset="0"/>
              </a:rPr>
              <a:t>x</a:t>
            </a:r>
          </a:p>
        </p:txBody>
      </p:sp>
      <p:grpSp>
        <p:nvGrpSpPr>
          <p:cNvPr id="14342" name="Group 30"/>
          <p:cNvGrpSpPr>
            <a:grpSpLocks/>
          </p:cNvGrpSpPr>
          <p:nvPr/>
        </p:nvGrpSpPr>
        <p:grpSpPr bwMode="auto">
          <a:xfrm>
            <a:off x="5257800" y="1828800"/>
            <a:ext cx="2978150" cy="3200400"/>
            <a:chOff x="2496" y="1488"/>
            <a:chExt cx="1876" cy="2016"/>
          </a:xfrm>
        </p:grpSpPr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2996" y="153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  <a:endParaRPr lang="en-US" sz="1800"/>
            </a:p>
          </p:txBody>
        </p:sp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996" y="172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6"/>
            <p:cNvSpPr>
              <a:spLocks noChangeArrowheads="1"/>
            </p:cNvSpPr>
            <p:nvPr/>
          </p:nvSpPr>
          <p:spPr bwMode="auto">
            <a:xfrm>
              <a:off x="2996" y="192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ym typeface="Symbol" charset="0"/>
              </a:endParaRPr>
            </a:p>
          </p:txBody>
        </p:sp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2996" y="211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48" name="Rectangle 8"/>
            <p:cNvSpPr>
              <a:spLocks noChangeArrowheads="1"/>
            </p:cNvSpPr>
            <p:nvPr/>
          </p:nvSpPr>
          <p:spPr bwMode="auto">
            <a:xfrm>
              <a:off x="2996" y="230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29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29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51" name="Rectangle 11"/>
            <p:cNvSpPr>
              <a:spLocks noChangeArrowheads="1"/>
            </p:cNvSpPr>
            <p:nvPr/>
          </p:nvSpPr>
          <p:spPr bwMode="auto">
            <a:xfrm>
              <a:off x="29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1800">
                  <a:sym typeface="Symbol" charset="0"/>
                </a:rPr>
                <a:t></a:t>
              </a:r>
            </a:p>
          </p:txBody>
        </p:sp>
        <p:sp>
          <p:nvSpPr>
            <p:cNvPr id="14352" name="Text Box 12"/>
            <p:cNvSpPr txBox="1">
              <a:spLocks noChangeArrowheads="1"/>
            </p:cNvSpPr>
            <p:nvPr/>
          </p:nvSpPr>
          <p:spPr bwMode="auto">
            <a:xfrm>
              <a:off x="2784" y="14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4353" name="Text Box 13"/>
            <p:cNvSpPr txBox="1">
              <a:spLocks noChangeArrowheads="1"/>
            </p:cNvSpPr>
            <p:nvPr/>
          </p:nvSpPr>
          <p:spPr bwMode="auto">
            <a:xfrm>
              <a:off x="2784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4354" name="Text Box 14"/>
            <p:cNvSpPr txBox="1">
              <a:spLocks noChangeArrowheads="1"/>
            </p:cNvSpPr>
            <p:nvPr/>
          </p:nvSpPr>
          <p:spPr bwMode="auto">
            <a:xfrm>
              <a:off x="2784" y="1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4355" name="Text Box 15"/>
            <p:cNvSpPr txBox="1">
              <a:spLocks noChangeArrowheads="1"/>
            </p:cNvSpPr>
            <p:nvPr/>
          </p:nvSpPr>
          <p:spPr bwMode="auto">
            <a:xfrm>
              <a:off x="2784" y="20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4356" name="Text Box 16"/>
            <p:cNvSpPr txBox="1">
              <a:spLocks noChangeArrowheads="1"/>
            </p:cNvSpPr>
            <p:nvPr/>
          </p:nvSpPr>
          <p:spPr bwMode="auto">
            <a:xfrm>
              <a:off x="2784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4357" name="Text Box 17"/>
            <p:cNvSpPr txBox="1">
              <a:spLocks noChangeArrowheads="1"/>
            </p:cNvSpPr>
            <p:nvPr/>
          </p:nvSpPr>
          <p:spPr bwMode="auto">
            <a:xfrm>
              <a:off x="2496" y="2832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>
                  <a:latin typeface="Times New Roman" charset="0"/>
                </a:rPr>
                <a:t>9997</a:t>
              </a:r>
            </a:p>
          </p:txBody>
        </p:sp>
        <p:sp>
          <p:nvSpPr>
            <p:cNvPr id="14358" name="Text Box 18"/>
            <p:cNvSpPr txBox="1">
              <a:spLocks noChangeArrowheads="1"/>
            </p:cNvSpPr>
            <p:nvPr/>
          </p:nvSpPr>
          <p:spPr bwMode="auto">
            <a:xfrm>
              <a:off x="2496" y="302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9998</a:t>
              </a:r>
            </a:p>
          </p:txBody>
        </p:sp>
        <p:sp>
          <p:nvSpPr>
            <p:cNvPr id="14359" name="Text Box 19"/>
            <p:cNvSpPr txBox="1">
              <a:spLocks noChangeArrowheads="1"/>
            </p:cNvSpPr>
            <p:nvPr/>
          </p:nvSpPr>
          <p:spPr bwMode="auto">
            <a:xfrm>
              <a:off x="2496" y="321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9999</a:t>
              </a:r>
            </a:p>
          </p:txBody>
        </p:sp>
        <p:sp>
          <p:nvSpPr>
            <p:cNvPr id="14360" name="Text Box 20"/>
            <p:cNvSpPr txBox="1">
              <a:spLocks noChangeArrowheads="1"/>
            </p:cNvSpPr>
            <p:nvPr/>
          </p:nvSpPr>
          <p:spPr bwMode="auto">
            <a:xfrm rot="5400000">
              <a:off x="2986" y="254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…</a:t>
              </a:r>
            </a:p>
          </p:txBody>
        </p:sp>
        <p:sp>
          <p:nvSpPr>
            <p:cNvPr id="14361" name="AutoShape 21"/>
            <p:cNvSpPr>
              <a:spLocks noChangeArrowheads="1"/>
            </p:cNvSpPr>
            <p:nvPr/>
          </p:nvSpPr>
          <p:spPr bwMode="auto">
            <a:xfrm>
              <a:off x="3360" y="2304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451-229-0004</a:t>
              </a:r>
            </a:p>
          </p:txBody>
        </p:sp>
        <p:sp>
          <p:nvSpPr>
            <p:cNvPr id="14362" name="AutoShape 22"/>
            <p:cNvSpPr>
              <a:spLocks noChangeArrowheads="1"/>
            </p:cNvSpPr>
            <p:nvPr/>
          </p:nvSpPr>
          <p:spPr bwMode="auto">
            <a:xfrm>
              <a:off x="3360" y="1920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981-101-0002</a:t>
              </a:r>
            </a:p>
          </p:txBody>
        </p:sp>
        <p:sp>
          <p:nvSpPr>
            <p:cNvPr id="14363" name="Line 24"/>
            <p:cNvSpPr>
              <a:spLocks noChangeShapeType="1"/>
            </p:cNvSpPr>
            <p:nvPr/>
          </p:nvSpPr>
          <p:spPr bwMode="auto">
            <a:xfrm>
              <a:off x="3092" y="2400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AutoShape 25"/>
            <p:cNvSpPr>
              <a:spLocks noChangeArrowheads="1"/>
            </p:cNvSpPr>
            <p:nvPr/>
          </p:nvSpPr>
          <p:spPr bwMode="auto">
            <a:xfrm>
              <a:off x="3364" y="3072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200-751-9998</a:t>
              </a:r>
            </a:p>
          </p:txBody>
        </p:sp>
        <p:sp>
          <p:nvSpPr>
            <p:cNvPr id="14365" name="Line 26"/>
            <p:cNvSpPr>
              <a:spLocks noChangeShapeType="1"/>
            </p:cNvSpPr>
            <p:nvPr/>
          </p:nvSpPr>
          <p:spPr bwMode="auto">
            <a:xfrm>
              <a:off x="3096" y="3168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AutoShape 27"/>
            <p:cNvSpPr>
              <a:spLocks noChangeArrowheads="1"/>
            </p:cNvSpPr>
            <p:nvPr/>
          </p:nvSpPr>
          <p:spPr bwMode="auto">
            <a:xfrm>
              <a:off x="3360" y="1728"/>
              <a:ext cx="1008" cy="1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025-612-0001</a:t>
              </a:r>
            </a:p>
          </p:txBody>
        </p:sp>
        <p:sp>
          <p:nvSpPr>
            <p:cNvPr id="14367" name="Line 28"/>
            <p:cNvSpPr>
              <a:spLocks noChangeShapeType="1"/>
            </p:cNvSpPr>
            <p:nvPr/>
          </p:nvSpPr>
          <p:spPr bwMode="auto">
            <a:xfrm>
              <a:off x="3092" y="1824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29"/>
            <p:cNvSpPr>
              <a:spLocks noChangeShapeType="1"/>
            </p:cNvSpPr>
            <p:nvPr/>
          </p:nvSpPr>
          <p:spPr bwMode="auto">
            <a:xfrm>
              <a:off x="3072" y="2016"/>
              <a:ext cx="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3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20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64AD76-D02D-9943-A761-B47B0E978146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Hash Functions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57400"/>
            <a:ext cx="4419600" cy="4267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hash function is usually specified as the composition of two functions: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	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Hash code</a:t>
            </a:r>
            <a:r>
              <a:rPr lang="en-US">
                <a:latin typeface="Tahoma" charset="0"/>
              </a:rPr>
              <a:t>: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  </a:t>
            </a:r>
            <a:r>
              <a:rPr lang="en-US" b="1" i="1">
                <a:latin typeface="Times New Roman" charset="0"/>
              </a:rPr>
              <a:t>h</a:t>
            </a:r>
            <a:r>
              <a:rPr lang="en-US" baseline="-25000">
                <a:latin typeface="Times New Roman" charset="0"/>
              </a:rPr>
              <a:t>1</a:t>
            </a:r>
            <a:r>
              <a:rPr lang="en-US">
                <a:latin typeface="Times New Roman" charset="0"/>
              </a:rPr>
              <a:t>:</a:t>
            </a:r>
            <a:r>
              <a:rPr lang="en-US">
                <a:latin typeface="Tahoma" charset="0"/>
              </a:rPr>
              <a:t> </a:t>
            </a:r>
            <a:r>
              <a:rPr lang="en-US">
                <a:latin typeface="Times New Roman" charset="0"/>
              </a:rPr>
              <a:t>keys</a:t>
            </a:r>
            <a:r>
              <a:rPr lang="en-US">
                <a:latin typeface="Tahoma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</a:t>
            </a:r>
            <a:r>
              <a:rPr lang="en-US">
                <a:latin typeface="Tahoma" charset="0"/>
              </a:rPr>
              <a:t> </a:t>
            </a:r>
            <a:r>
              <a:rPr lang="en-US">
                <a:latin typeface="Times New Roman" charset="0"/>
              </a:rPr>
              <a:t>integers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solidFill>
                  <a:schemeClr val="tx2"/>
                </a:solidFill>
                <a:latin typeface="Tahoma" charset="0"/>
              </a:rPr>
              <a:t>	Compression function</a:t>
            </a:r>
            <a:r>
              <a:rPr lang="en-US">
                <a:latin typeface="Tahoma" charset="0"/>
              </a:rPr>
              <a:t>:</a:t>
            </a:r>
            <a:br>
              <a:rPr lang="en-US">
                <a:latin typeface="Tahoma" charset="0"/>
              </a:rPr>
            </a:br>
            <a:r>
              <a:rPr lang="en-US">
                <a:latin typeface="Tahoma" charset="0"/>
              </a:rPr>
              <a:t>  </a:t>
            </a:r>
            <a:r>
              <a:rPr lang="en-US" b="1" i="1">
                <a:latin typeface="Times New Roman" charset="0"/>
              </a:rPr>
              <a:t>h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: integers</a:t>
            </a:r>
            <a:r>
              <a:rPr lang="en-US">
                <a:latin typeface="Tahoma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</a:t>
            </a:r>
            <a:r>
              <a:rPr lang="en-US">
                <a:latin typeface="Times New Roman" charset="0"/>
              </a:rPr>
              <a:t> [0, </a:t>
            </a:r>
            <a:r>
              <a:rPr lang="en-US" b="1" i="1">
                <a:latin typeface="Times New Roman" charset="0"/>
              </a:rPr>
              <a:t>N</a:t>
            </a:r>
            <a:r>
              <a:rPr lang="en-US" b="1" i="1">
                <a:latin typeface="Symbol" charset="0"/>
              </a:rPr>
              <a:t> </a:t>
            </a:r>
            <a:r>
              <a:rPr lang="en-US">
                <a:latin typeface="Symbol" charset="0"/>
              </a:rPr>
              <a:t>- </a:t>
            </a:r>
            <a:r>
              <a:rPr lang="en-US">
                <a:latin typeface="Times New Roman" charset="0"/>
              </a:rPr>
              <a:t>1]</a:t>
            </a:r>
          </a:p>
        </p:txBody>
      </p:sp>
      <p:sp>
        <p:nvSpPr>
          <p:cNvPr id="205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2057400"/>
            <a:ext cx="35052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 hash code is applied first, and the compression function is applied next on the result, i.e., </a:t>
            </a:r>
            <a:br>
              <a:rPr lang="en-US" sz="2400">
                <a:latin typeface="Tahoma" charset="0"/>
              </a:rPr>
            </a:br>
            <a:r>
              <a:rPr lang="en-US" sz="2400">
                <a:latin typeface="Tahoma" charset="0"/>
              </a:rPr>
              <a:t>	</a:t>
            </a:r>
            <a:r>
              <a:rPr lang="en-US" sz="2400" b="1" i="1">
                <a:latin typeface="Times New Roman" charset="0"/>
              </a:rPr>
              <a:t>h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) = </a:t>
            </a:r>
            <a:r>
              <a:rPr lang="en-US" sz="2400" b="1" i="1">
                <a:latin typeface="Times New Roman" charset="0"/>
              </a:rPr>
              <a:t>h</a:t>
            </a:r>
            <a:r>
              <a:rPr lang="en-US" sz="2400" baseline="-25000">
                <a:latin typeface="Times New Roman" charset="0"/>
              </a:rPr>
              <a:t>2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h</a:t>
            </a:r>
            <a:r>
              <a:rPr lang="en-US" sz="2400" baseline="-25000">
                <a:latin typeface="Times New Roman" charset="0"/>
              </a:rPr>
              <a:t>1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))</a:t>
            </a:r>
          </a:p>
          <a:p>
            <a:pPr eaLnBrk="1" hangingPunct="1"/>
            <a:r>
              <a:rPr lang="en-US" sz="2400">
                <a:latin typeface="Tahoma" charset="0"/>
              </a:rPr>
              <a:t>The goal of the hash function is to 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sz="2400">
                <a:latin typeface="Tahoma" charset="0"/>
              </a:rPr>
              <a:t>disperse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sz="2400">
                <a:latin typeface="Tahoma" charset="0"/>
              </a:rPr>
              <a:t> the keys in an apparently random way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7239000" y="228600"/>
          <a:ext cx="15636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Clip" r:id="rId3" imgW="1585440" imgH="1854720" progId="MS_ClipArt_Gallery.2">
                  <p:embed/>
                </p:oleObj>
              </mc:Choice>
              <mc:Fallback>
                <p:oleObj name="Clip" r:id="rId3" imgW="1585440" imgH="18547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"/>
                        <a:ext cx="15636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57774F-E9BA-1745-9917-D2BABAEDC4AB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77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Hash Codes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4267200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  <a:ea typeface="+mn-ea"/>
              </a:rPr>
              <a:t>Memory address</a:t>
            </a:r>
            <a:r>
              <a:rPr lang="en-US" sz="2400" dirty="0" smtClean="0">
                <a:ea typeface="+mn-ea"/>
              </a:rPr>
              <a:t>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We reinterpret the memory address of the key object as an integer (default hash code of all Java objects)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Good in general, except for numeric and string keys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solidFill>
                  <a:schemeClr val="tx2"/>
                </a:solidFill>
                <a:ea typeface="+mn-ea"/>
              </a:rPr>
              <a:t>Integer cast</a:t>
            </a:r>
            <a:r>
              <a:rPr lang="en-US" sz="2400" dirty="0" smtClean="0">
                <a:ea typeface="+mn-ea"/>
              </a:rPr>
              <a:t>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We reinterpret the bits of the key as an integer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Suitable for keys of length less than or equal to the number of bits of the integer type (e.g., byte, short, </a:t>
            </a:r>
            <a:r>
              <a:rPr lang="en-US" sz="2000" dirty="0" err="1" smtClean="0"/>
              <a:t>int</a:t>
            </a:r>
            <a:r>
              <a:rPr lang="en-US" sz="2000" dirty="0" smtClean="0"/>
              <a:t> and float in Java)</a:t>
            </a: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40300" y="1600200"/>
            <a:ext cx="3810000" cy="4495800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  <a:latin typeface="Tahoma" charset="0"/>
              </a:rPr>
              <a:t>Component sum</a:t>
            </a:r>
            <a:r>
              <a:rPr lang="en-US" sz="2400">
                <a:latin typeface="Tahoma" charset="0"/>
              </a:rPr>
              <a:t>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We partition the bits of the key into components of fixed length (e.g., 16 or 32 bits) and we sum the components (ignoring overflows)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Suitable for numeric keys of fixed length greater than or equal to the number of bits of the integer type (e.g., long and double in Java)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934200" y="228600"/>
          <a:ext cx="18192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Clip" r:id="rId3" imgW="1818720" imgH="1216080" progId="MS_ClipArt_Gallery.2">
                  <p:embed/>
                </p:oleObj>
              </mc:Choice>
              <mc:Fallback>
                <p:oleObj name="Clip" r:id="rId3" imgW="1818720" imgH="12160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8600"/>
                        <a:ext cx="18192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Hash Tables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F931B5D-3F6C-FA46-ADF4-FABAAA28333C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Hash Codes (cont.)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434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Polynomial accumulation</a:t>
            </a:r>
            <a:r>
              <a:rPr lang="en-US" sz="2400">
                <a:latin typeface="Tahoma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partition the bits of the key into a sequence of components of fixed length (e.g., 8, 16 or 32 bits)</a:t>
            </a:r>
            <a:br>
              <a:rPr lang="en-US" sz="2000">
                <a:latin typeface="Tahoma" charset="0"/>
              </a:rPr>
            </a:br>
            <a:r>
              <a:rPr lang="en-US" sz="2000">
                <a:latin typeface="Tahoma" charset="0"/>
              </a:rPr>
              <a:t> 		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 baseline="-25000">
                <a:latin typeface="Times New Roman" charset="0"/>
              </a:rPr>
              <a:t>0 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 … 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 b="1" i="1" baseline="-25000">
                <a:latin typeface="Times New Roman" charset="0"/>
              </a:rPr>
              <a:t>n</a:t>
            </a:r>
            <a:r>
              <a:rPr lang="en-US" sz="2000" baseline="-25000">
                <a:latin typeface="Symbol" charset="0"/>
              </a:rPr>
              <a:t>-</a:t>
            </a:r>
            <a:r>
              <a:rPr lang="en-US" sz="2000" baseline="-25000">
                <a:latin typeface="Times New Roman" charset="0"/>
              </a:rPr>
              <a:t>1</a:t>
            </a:r>
            <a:endParaRPr lang="en-US" sz="2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evaluate the polynomial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	p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a</a:t>
            </a:r>
            <a:r>
              <a:rPr lang="en-US" sz="2000" baseline="-25000">
                <a:latin typeface="Times New Roman" charset="0"/>
              </a:rPr>
              <a:t>0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+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 baseline="-25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+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 baseline="-25000">
                <a:latin typeface="Times New Roman" charset="0"/>
              </a:rPr>
              <a:t>2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 baseline="30000">
                <a:latin typeface="Times New Roman" charset="0"/>
              </a:rPr>
              <a:t>2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+</a:t>
            </a:r>
            <a:r>
              <a:rPr lang="en-US" sz="2000">
                <a:latin typeface="Times New Roman" charset="0"/>
              </a:rPr>
              <a:t> … </a:t>
            </a:r>
            <a:br>
              <a:rPr lang="en-US" sz="2000">
                <a:latin typeface="Times New Roman" charset="0"/>
              </a:rPr>
            </a:br>
            <a:r>
              <a:rPr lang="en-US" sz="2000">
                <a:latin typeface="Times New Roman" charset="0"/>
              </a:rPr>
              <a:t>			 … </a:t>
            </a:r>
            <a:r>
              <a:rPr lang="en-US" sz="2000">
                <a:latin typeface="Symbol" charset="0"/>
              </a:rPr>
              <a:t>+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 b="1" i="1" baseline="-25000">
                <a:latin typeface="Times New Roman" charset="0"/>
              </a:rPr>
              <a:t>n</a:t>
            </a:r>
            <a:r>
              <a:rPr lang="en-US" sz="2000" baseline="-25000">
                <a:latin typeface="Symbol" charset="0"/>
              </a:rPr>
              <a:t>-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 b="1" i="1" baseline="30000">
                <a:latin typeface="Times New Roman" charset="0"/>
              </a:rPr>
              <a:t>n</a:t>
            </a:r>
            <a:r>
              <a:rPr lang="en-US" sz="2000" baseline="30000">
                <a:latin typeface="Symbol" charset="0"/>
              </a:rPr>
              <a:t>-</a:t>
            </a:r>
            <a:r>
              <a:rPr lang="en-US" sz="2000" baseline="30000">
                <a:latin typeface="Times New Roman" charset="0"/>
              </a:rPr>
              <a:t>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Tahoma" charset="0"/>
              </a:rPr>
              <a:t>	at a fixed value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, ignoring overflows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Especially suitable for strings (e.g., the choice </a:t>
            </a:r>
            <a:r>
              <a:rPr lang="en-US" sz="2000" b="1" i="1">
                <a:latin typeface="Times New Roman" charset="0"/>
              </a:rPr>
              <a:t>z </a:t>
            </a:r>
            <a:r>
              <a:rPr lang="en-US" sz="2000">
                <a:latin typeface="Symbol" charset="0"/>
              </a:rPr>
              <a:t>=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33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gives at most 6 collisions on a set of 50,000 English words)</a:t>
            </a:r>
          </a:p>
        </p:txBody>
      </p:sp>
      <p:sp>
        <p:nvSpPr>
          <p:cNvPr id="1536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1752600"/>
            <a:ext cx="3657600" cy="426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Polynomial </a:t>
            </a:r>
            <a:r>
              <a:rPr lang="en-US" sz="2400" b="1" i="1">
                <a:latin typeface="Times New Roman" charset="0"/>
              </a:rPr>
              <a:t>p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z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can be evaluated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 using Horner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sz="2400">
                <a:latin typeface="Tahoma" charset="0"/>
              </a:rPr>
              <a:t>s rule: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The following polynomials are successively computed, each from the previous one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		p</a:t>
            </a:r>
            <a:r>
              <a:rPr lang="en-US" sz="2000" baseline="-25000">
                <a:latin typeface="Times New Roman" charset="0"/>
              </a:rPr>
              <a:t>0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a</a:t>
            </a:r>
            <a:r>
              <a:rPr lang="en-US" sz="2000" b="1" i="1" baseline="-25000">
                <a:latin typeface="Times New Roman" charset="0"/>
              </a:rPr>
              <a:t>n</a:t>
            </a:r>
            <a:r>
              <a:rPr lang="en-US" sz="2000" baseline="-25000">
                <a:latin typeface="Symbol" charset="0"/>
              </a:rPr>
              <a:t>-</a:t>
            </a:r>
            <a:r>
              <a:rPr lang="en-US" sz="2000" baseline="-25000">
                <a:latin typeface="Times New Roman" charset="0"/>
              </a:rPr>
              <a:t>1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		p</a:t>
            </a:r>
            <a:r>
              <a:rPr lang="en-US" sz="2000" b="1" i="1" baseline="-25000">
                <a:latin typeface="Times New Roman" charset="0"/>
              </a:rPr>
              <a:t>i</a:t>
            </a:r>
            <a:r>
              <a:rPr lang="en-US" sz="2000" baseline="-25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a</a:t>
            </a:r>
            <a:r>
              <a:rPr lang="en-US" sz="2000" b="1" i="1" baseline="-25000">
                <a:latin typeface="Times New Roman" charset="0"/>
              </a:rPr>
              <a:t>n</a:t>
            </a:r>
            <a:r>
              <a:rPr lang="en-US" sz="2000" baseline="-25000">
                <a:latin typeface="Symbol" charset="0"/>
              </a:rPr>
              <a:t>-</a:t>
            </a:r>
            <a:r>
              <a:rPr lang="en-US" sz="2000" b="1" i="1" baseline="-25000">
                <a:latin typeface="Times New Roman" charset="0"/>
              </a:rPr>
              <a:t>i</a:t>
            </a:r>
            <a:r>
              <a:rPr lang="en-US" sz="2000" baseline="-25000">
                <a:latin typeface="Symbol" charset="0"/>
              </a:rPr>
              <a:t>-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000">
                <a:latin typeface="Symbol" charset="0"/>
              </a:rPr>
              <a:t>+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latin typeface="Times New Roman" charset="0"/>
              </a:rPr>
              <a:t>zp</a:t>
            </a:r>
            <a:r>
              <a:rPr lang="en-US" sz="2000" b="1" i="1" baseline="-25000">
                <a:latin typeface="Times New Roman" charset="0"/>
              </a:rPr>
              <a:t>i</a:t>
            </a:r>
            <a:r>
              <a:rPr lang="en-US" sz="2000" baseline="-25000">
                <a:latin typeface="Symbol" charset="0"/>
              </a:rPr>
              <a:t>-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imes New Roman" charset="0"/>
              </a:rPr>
              <a:t>)</a:t>
            </a:r>
            <a:br>
              <a:rPr lang="en-US" sz="2000">
                <a:latin typeface="Times New Roman" charset="0"/>
              </a:rPr>
            </a:br>
            <a:r>
              <a:rPr lang="en-US" sz="2000">
                <a:latin typeface="Times New Roman" charset="0"/>
              </a:rPr>
              <a:t> 	(</a:t>
            </a:r>
            <a:r>
              <a:rPr lang="en-US" sz="2000" b="1" i="1">
                <a:latin typeface="Times New Roman" charset="0"/>
              </a:rPr>
              <a:t>i </a:t>
            </a:r>
            <a:r>
              <a:rPr lang="en-US" sz="2000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1, 2, …, 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Symbol" charset="0"/>
              </a:rPr>
              <a:t>-</a:t>
            </a:r>
            <a:r>
              <a:rPr lang="en-US" sz="2000">
                <a:latin typeface="Times New Roman" charset="0"/>
              </a:rPr>
              <a:t>1)</a:t>
            </a:r>
          </a:p>
          <a:p>
            <a:pPr eaLnBrk="1" hangingPunct="1"/>
            <a:r>
              <a:rPr lang="en-US" sz="2400">
                <a:latin typeface="Tahoma" charset="0"/>
              </a:rPr>
              <a:t>We have </a:t>
            </a:r>
            <a:r>
              <a:rPr lang="en-US" sz="2400" b="1" i="1">
                <a:latin typeface="Times New Roman" charset="0"/>
              </a:rPr>
              <a:t>p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z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Symbol" charset="0"/>
              </a:rPr>
              <a:t>=</a:t>
            </a:r>
            <a:r>
              <a:rPr lang="en-US" sz="2400" b="1" i="1">
                <a:latin typeface="Times New Roman" charset="0"/>
              </a:rPr>
              <a:t> p</a:t>
            </a:r>
            <a:r>
              <a:rPr lang="en-US" sz="2400" b="1" i="1" baseline="-25000">
                <a:latin typeface="Times New Roman" charset="0"/>
              </a:rPr>
              <a:t>n</a:t>
            </a:r>
            <a:r>
              <a:rPr lang="en-US" sz="2400" baseline="-25000">
                <a:latin typeface="Symbol" charset="0"/>
              </a:rPr>
              <a:t>-</a:t>
            </a:r>
            <a:r>
              <a:rPr lang="en-US" sz="2400" baseline="-25000">
                <a:latin typeface="Times New Roman" charset="0"/>
              </a:rPr>
              <a:t>1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z</a:t>
            </a:r>
            <a:r>
              <a:rPr lang="en-US" sz="2400">
                <a:latin typeface="Times New Roman" charset="0"/>
              </a:rPr>
              <a:t>) </a:t>
            </a:r>
          </a:p>
        </p:txBody>
      </p:sp>
      <p:sp>
        <p:nvSpPr>
          <p:cNvPr id="1536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Godlwasser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5179</TotalTime>
  <Words>1506</Words>
  <Application>Microsoft Office PowerPoint</Application>
  <PresentationFormat>On-screen Show (4:3)</PresentationFormat>
  <Paragraphs>352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Symbol</vt:lpstr>
      <vt:lpstr>Tahoma</vt:lpstr>
      <vt:lpstr>Times New Roman</vt:lpstr>
      <vt:lpstr>Verdana</vt:lpstr>
      <vt:lpstr>Wingdings</vt:lpstr>
      <vt:lpstr>Blueprint</vt:lpstr>
      <vt:lpstr>Clip</vt:lpstr>
      <vt:lpstr>Worksheet</vt:lpstr>
      <vt:lpstr>Hash Tables</vt:lpstr>
      <vt:lpstr>Recall the Map ADT</vt:lpstr>
      <vt:lpstr>Intuitive Notion of a Map</vt:lpstr>
      <vt:lpstr>More General Kinds of Keys</vt:lpstr>
      <vt:lpstr>Hash Functions and Hash Tables</vt:lpstr>
      <vt:lpstr>Example</vt:lpstr>
      <vt:lpstr>Hash Functions</vt:lpstr>
      <vt:lpstr>Hash Codes</vt:lpstr>
      <vt:lpstr>Hash Codes (cont.)</vt:lpstr>
      <vt:lpstr>Compression Functions</vt:lpstr>
      <vt:lpstr>Abstract Hash Map in Java</vt:lpstr>
      <vt:lpstr>Abstract Hash Map in Java, 2</vt:lpstr>
      <vt:lpstr>Collision Handling</vt:lpstr>
      <vt:lpstr>Map with Separate Chaining</vt:lpstr>
      <vt:lpstr>Hash Table with Chaining</vt:lpstr>
      <vt:lpstr>Hash Table with Chaining, 2</vt:lpstr>
      <vt:lpstr>Linear Probing</vt:lpstr>
      <vt:lpstr>Probe Hash Map in Java</vt:lpstr>
      <vt:lpstr>Probe Hash Map in Java, 2</vt:lpstr>
      <vt:lpstr>Probe Hash Map in Java, 3</vt:lpstr>
      <vt:lpstr>Double Hashing</vt:lpstr>
      <vt:lpstr>Example of Double Hashing</vt:lpstr>
      <vt:lpstr>Performance of Hashing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Microsoft account</cp:lastModifiedBy>
  <cp:revision>869</cp:revision>
  <cp:lastPrinted>2014-03-20T01:25:57Z</cp:lastPrinted>
  <dcterms:created xsi:type="dcterms:W3CDTF">2002-01-21T02:22:10Z</dcterms:created>
  <dcterms:modified xsi:type="dcterms:W3CDTF">2018-04-03T22:58:41Z</dcterms:modified>
</cp:coreProperties>
</file>