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handoutMasterIdLst>
    <p:handoutMasterId r:id="rId12"/>
  </p:handoutMasterIdLst>
  <p:sldIdLst>
    <p:sldId id="256" r:id="rId2"/>
    <p:sldId id="359" r:id="rId3"/>
    <p:sldId id="363" r:id="rId4"/>
    <p:sldId id="364" r:id="rId5"/>
    <p:sldId id="366" r:id="rId6"/>
    <p:sldId id="367" r:id="rId7"/>
    <p:sldId id="368" r:id="rId8"/>
    <p:sldId id="369" r:id="rId9"/>
    <p:sldId id="360" r:id="rId10"/>
  </p:sldIdLst>
  <p:sldSz cx="9144000" cy="6858000" type="screen4x3"/>
  <p:notesSz cx="7302500" cy="95885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mn-cs"/>
      </a:defRPr>
    </a:lvl1pPr>
    <a:lvl2pPr marL="457200" algn="ctr" rtl="0" fontAlgn="base">
      <a:spcBef>
        <a:spcPct val="0"/>
      </a:spcBef>
      <a:spcAft>
        <a:spcPct val="0"/>
      </a:spcAft>
      <a:defRPr sz="2400" kern="1200">
        <a:solidFill>
          <a:schemeClr val="tx1"/>
        </a:solidFill>
        <a:latin typeface="Tahoma" charset="0"/>
        <a:ea typeface="ＭＳ Ｐゴシック" charset="0"/>
        <a:cs typeface="+mn-cs"/>
      </a:defRPr>
    </a:lvl2pPr>
    <a:lvl3pPr marL="914400" algn="ctr" rtl="0" fontAlgn="base">
      <a:spcBef>
        <a:spcPct val="0"/>
      </a:spcBef>
      <a:spcAft>
        <a:spcPct val="0"/>
      </a:spcAft>
      <a:defRPr sz="2400" kern="1200">
        <a:solidFill>
          <a:schemeClr val="tx1"/>
        </a:solidFill>
        <a:latin typeface="Tahoma" charset="0"/>
        <a:ea typeface="ＭＳ Ｐゴシック" charset="0"/>
        <a:cs typeface="+mn-cs"/>
      </a:defRPr>
    </a:lvl3pPr>
    <a:lvl4pPr marL="1371600" algn="ctr" rtl="0" fontAlgn="base">
      <a:spcBef>
        <a:spcPct val="0"/>
      </a:spcBef>
      <a:spcAft>
        <a:spcPct val="0"/>
      </a:spcAft>
      <a:defRPr sz="2400" kern="1200">
        <a:solidFill>
          <a:schemeClr val="tx1"/>
        </a:solidFill>
        <a:latin typeface="Tahoma" charset="0"/>
        <a:ea typeface="ＭＳ Ｐゴシック" charset="0"/>
        <a:cs typeface="+mn-cs"/>
      </a:defRPr>
    </a:lvl4pPr>
    <a:lvl5pPr marL="1828800" algn="ctr"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000000"/>
    <a:srgbClr val="5674F6"/>
    <a:srgbClr val="6289F8"/>
    <a:srgbClr val="8097F8"/>
    <a:srgbClr val="2C61F6"/>
    <a:srgbClr val="F8F0D0"/>
    <a:srgbClr val="F2E4AA"/>
    <a:srgbClr val="F4E9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86" autoAdjust="0"/>
  </p:normalViewPr>
  <p:slideViewPr>
    <p:cSldViewPr>
      <p:cViewPr varScale="1">
        <p:scale>
          <a:sx n="165" d="100"/>
          <a:sy n="165" d="100"/>
        </p:scale>
        <p:origin x="-96" y="-87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slide" Target="slides/slide5.xml"/><Relationship Id="rId3"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smtClean="0"/>
              <a:t>Maps</a:t>
            </a:r>
            <a:endParaRPr 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7E1490B5-6059-AC49-96CC-22BF6DBEF919}" type="datetime1">
              <a:rPr lang="en-US" smtClean="0"/>
              <a:t>3/19/14</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D2877C7F-B10A-E944-910A-F5CD7F76FF0F}" type="slidenum">
              <a:rPr lang="en-US"/>
              <a:pPr/>
              <a:t>‹#›</a:t>
            </a:fld>
            <a:endParaRPr lang="en-US"/>
          </a:p>
        </p:txBody>
      </p:sp>
    </p:spTree>
    <p:extLst>
      <p:ext uri="{BB962C8B-B14F-4D97-AF65-F5344CB8AC3E}">
        <p14:creationId xmlns:p14="http://schemas.microsoft.com/office/powerpoint/2010/main" val="2235841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smtClean="0"/>
              <a:t>Maps</a:t>
            </a:r>
            <a:endParaRPr lang="en-US"/>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75953AF9-BA52-754F-A07E-976A2D6EB88D}" type="datetime1">
              <a:rPr lang="en-US" smtClean="0"/>
              <a:t>3/19/14</a:t>
            </a:fld>
            <a:endParaRPr lang="en-US"/>
          </a:p>
        </p:txBody>
      </p:sp>
      <p:sp>
        <p:nvSpPr>
          <p:cNvPr id="12292"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E56EF2E3-B82A-0549-8B4A-3D520685006E}" type="slidenum">
              <a:rPr lang="en-US"/>
              <a:pPr/>
              <a:t>‹#›</a:t>
            </a:fld>
            <a:endParaRPr lang="en-US"/>
          </a:p>
        </p:txBody>
      </p:sp>
    </p:spTree>
    <p:extLst>
      <p:ext uri="{BB962C8B-B14F-4D97-AF65-F5344CB8AC3E}">
        <p14:creationId xmlns:p14="http://schemas.microsoft.com/office/powerpoint/2010/main" val="1532452448"/>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smtClean="0"/>
              <a:t>Maps</a:t>
            </a:r>
            <a:endParaRPr lang="en-US" sz="1300"/>
          </a:p>
        </p:txBody>
      </p:sp>
      <p:sp>
        <p:nvSpPr>
          <p:cNvPr id="133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54273B8-01BA-B842-A81D-0E161D5BCB65}" type="datetime1">
              <a:rPr lang="en-US" sz="1300" smtClean="0"/>
              <a:t>3/19/14</a:t>
            </a:fld>
            <a:endParaRPr lang="en-US" sz="1300"/>
          </a:p>
        </p:txBody>
      </p:sp>
      <p:sp>
        <p:nvSpPr>
          <p:cNvPr id="133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7B77E0FB-41B3-3E43-9315-872A851C0831}" type="slidenum">
              <a:rPr lang="en-US" sz="1300"/>
              <a:pPr eaLnBrk="1" hangingPunct="1"/>
              <a:t>1</a:t>
            </a:fld>
            <a:endParaRPr lang="en-US" sz="1300"/>
          </a:p>
        </p:txBody>
      </p:sp>
      <p:sp>
        <p:nvSpPr>
          <p:cNvPr id="13317" name="Rectangle 2"/>
          <p:cNvSpPr>
            <a:spLocks noGrp="1" noRot="1" noChangeAspect="1" noChangeArrowheads="1" noTextEdit="1"/>
          </p:cNvSpPr>
          <p:nvPr>
            <p:ph type="sldImg"/>
          </p:nvPr>
        </p:nvSpPr>
        <p:spPr>
          <a:ln/>
        </p:spPr>
      </p:sp>
      <p:sp>
        <p:nvSpPr>
          <p:cNvPr id="133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a typeface="+mn-ea"/>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Date Placeholder 72"/>
          <p:cNvSpPr>
            <a:spLocks noGrp="1"/>
          </p:cNvSpPr>
          <p:nvPr>
            <p:ph type="dt" sz="half" idx="10"/>
          </p:nvPr>
        </p:nvSpPr>
        <p:spPr/>
        <p:txBody>
          <a:bodyPr/>
          <a:lstStyle>
            <a:lvl1pPr>
              <a:defRPr/>
            </a:lvl1pPr>
          </a:lstStyle>
          <a:p>
            <a:r>
              <a:rPr lang="en-US" smtClean="0"/>
              <a:t>© 2014 Goodrich, Tamassia, Goldwasser</a:t>
            </a:r>
            <a:endParaRPr lang="en-US"/>
          </a:p>
        </p:txBody>
      </p:sp>
      <p:sp>
        <p:nvSpPr>
          <p:cNvPr id="70" name="Slide Number Placeholder 73"/>
          <p:cNvSpPr>
            <a:spLocks noGrp="1"/>
          </p:cNvSpPr>
          <p:nvPr>
            <p:ph type="sldNum" sz="quarter" idx="11"/>
          </p:nvPr>
        </p:nvSpPr>
        <p:spPr/>
        <p:txBody>
          <a:bodyPr/>
          <a:lstStyle>
            <a:lvl1pPr>
              <a:defRPr/>
            </a:lvl1pPr>
          </a:lstStyle>
          <a:p>
            <a:fld id="{D4D6CB1E-F1A2-4E46-AD74-7AC6D5127623}" type="slidenum">
              <a:rPr lang="en-US"/>
              <a:pPr/>
              <a:t>‹#›</a:t>
            </a:fld>
            <a:endParaRPr lang="en-US"/>
          </a:p>
        </p:txBody>
      </p:sp>
      <p:sp>
        <p:nvSpPr>
          <p:cNvPr id="71" name="Footer Placeholder 74"/>
          <p:cNvSpPr>
            <a:spLocks noGrp="1"/>
          </p:cNvSpPr>
          <p:nvPr>
            <p:ph type="ftr" sz="quarter" idx="12"/>
          </p:nvPr>
        </p:nvSpPr>
        <p:spPr/>
        <p:txBody>
          <a:bodyPr/>
          <a:lstStyle>
            <a:lvl1pPr>
              <a:defRPr/>
            </a:lvl1pPr>
          </a:lstStyle>
          <a:p>
            <a:pPr>
              <a:defRPr/>
            </a:pPr>
            <a:r>
              <a:rPr lang="en-US"/>
              <a:t>Maps</a:t>
            </a:r>
          </a:p>
        </p:txBody>
      </p:sp>
    </p:spTree>
    <p:extLst>
      <p:ext uri="{BB962C8B-B14F-4D97-AF65-F5344CB8AC3E}">
        <p14:creationId xmlns:p14="http://schemas.microsoft.com/office/powerpoint/2010/main" val="381235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r>
              <a:rPr lang="en-US" smtClean="0"/>
              <a:t>© 2014 Goodrich, Tamassia, Goldwasser</a:t>
            </a: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Maps</a:t>
            </a:r>
          </a:p>
        </p:txBody>
      </p:sp>
      <p:sp>
        <p:nvSpPr>
          <p:cNvPr id="6" name="Rectangle 67"/>
          <p:cNvSpPr>
            <a:spLocks noGrp="1" noChangeArrowheads="1"/>
          </p:cNvSpPr>
          <p:nvPr>
            <p:ph type="sldNum" sz="quarter" idx="12"/>
          </p:nvPr>
        </p:nvSpPr>
        <p:spPr>
          <a:ln/>
        </p:spPr>
        <p:txBody>
          <a:bodyPr/>
          <a:lstStyle>
            <a:lvl1pPr>
              <a:defRPr/>
            </a:lvl1pPr>
          </a:lstStyle>
          <a:p>
            <a:fld id="{402EE811-ED52-D141-BF28-F52D2E781B77}" type="slidenum">
              <a:rPr lang="en-US"/>
              <a:pPr/>
              <a:t>‹#›</a:t>
            </a:fld>
            <a:endParaRPr lang="en-US"/>
          </a:p>
        </p:txBody>
      </p:sp>
    </p:spTree>
    <p:extLst>
      <p:ext uri="{BB962C8B-B14F-4D97-AF65-F5344CB8AC3E}">
        <p14:creationId xmlns:p14="http://schemas.microsoft.com/office/powerpoint/2010/main" val="224779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r>
              <a:rPr lang="en-US" smtClean="0"/>
              <a:t>© 2014 Goodrich, Tamassia, Goldwasser</a:t>
            </a: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Maps</a:t>
            </a:r>
          </a:p>
        </p:txBody>
      </p:sp>
      <p:sp>
        <p:nvSpPr>
          <p:cNvPr id="7" name="Rectangle 67"/>
          <p:cNvSpPr>
            <a:spLocks noGrp="1" noChangeArrowheads="1"/>
          </p:cNvSpPr>
          <p:nvPr>
            <p:ph type="sldNum" sz="quarter" idx="12"/>
          </p:nvPr>
        </p:nvSpPr>
        <p:spPr>
          <a:ln/>
        </p:spPr>
        <p:txBody>
          <a:bodyPr/>
          <a:lstStyle>
            <a:lvl1pPr>
              <a:defRPr/>
            </a:lvl1pPr>
          </a:lstStyle>
          <a:p>
            <a:fld id="{793DAE6B-8414-EF4A-A8DD-89AE21A4123F}" type="slidenum">
              <a:rPr lang="en-US"/>
              <a:pPr/>
              <a:t>‹#›</a:t>
            </a:fld>
            <a:endParaRPr lang="en-US"/>
          </a:p>
        </p:txBody>
      </p:sp>
    </p:spTree>
    <p:extLst>
      <p:ext uri="{BB962C8B-B14F-4D97-AF65-F5344CB8AC3E}">
        <p14:creationId xmlns:p14="http://schemas.microsoft.com/office/powerpoint/2010/main" val="18913752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nvGrpSpPr>
              <p:cNvPr id="1040"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latin typeface="Tahoma" pitchFamily="34" charset="0"/>
                <a:ea typeface="+mn-ea"/>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nvGrpSpPr>
            <p:cNvPr id="103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8"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1027" name="Rectangle 63"/>
          <p:cNvSpPr>
            <a:spLocks noGrp="1" noChangeArrowheads="1"/>
          </p:cNvSpPr>
          <p:nvPr>
            <p:ph type="title"/>
          </p:nvPr>
        </p:nvSpPr>
        <p:spPr bwMode="auto">
          <a:xfrm>
            <a:off x="609600" y="3048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67640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304800" y="6248400"/>
            <a:ext cx="381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r>
              <a:rPr lang="en-US" smtClean="0"/>
              <a:t>© 2014 Goodrich, Tamassia, Goldwasser</a:t>
            </a:r>
            <a:endParaRPr lang="en-US" dirty="0"/>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4" charset="0"/>
                <a:ea typeface="+mn-ea"/>
              </a:defRPr>
            </a:lvl1pPr>
          </a:lstStyle>
          <a:p>
            <a:pPr>
              <a:defRPr/>
            </a:pPr>
            <a:r>
              <a:rPr lang="en-US"/>
              <a:t>Maps</a:t>
            </a:r>
          </a:p>
        </p:txBody>
      </p:sp>
      <p:sp>
        <p:nvSpPr>
          <p:cNvPr id="4163" name="Rectangle 67"/>
          <p:cNvSpPr>
            <a:spLocks noGrp="1" noChangeArrowheads="1"/>
          </p:cNvSpPr>
          <p:nvPr>
            <p:ph type="sldNum" sz="quarter" idx="4"/>
          </p:nvPr>
        </p:nvSpPr>
        <p:spPr bwMode="auto">
          <a:xfrm>
            <a:off x="6553200" y="6248400"/>
            <a:ext cx="2057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F2B79A61-8332-FF45-9CA5-6B5A1091006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5" r:id="rId2"/>
    <p:sldLayoutId id="2147483656" r:id="rId3"/>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0"/>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3075" name="Rectangle 71"/>
          <p:cNvSpPr>
            <a:spLocks noGrp="1" noChangeArrowheads="1"/>
          </p:cNvSpPr>
          <p:nvPr>
            <p:ph type="sldNum" sz="quarter" idx="11"/>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13CBAF6-FA04-3146-878B-26C617EB2EB3}" type="slidenum">
              <a:rPr lang="en-US" sz="1400"/>
              <a:pPr eaLnBrk="1" hangingPunct="1"/>
              <a:t>1</a:t>
            </a:fld>
            <a:endParaRPr lang="en-US" sz="1400"/>
          </a:p>
        </p:txBody>
      </p:sp>
      <p:sp>
        <p:nvSpPr>
          <p:cNvPr id="3076"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Maps</a:t>
            </a:r>
          </a:p>
        </p:txBody>
      </p:sp>
      <p:pic>
        <p:nvPicPr>
          <p:cNvPr id="3077" name="Picture 383" descr="BS0104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971800"/>
            <a:ext cx="3160713"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
        <p:nvSpPr>
          <p:cNvPr id="7"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Data Structures and Algorithms in Java, 6</a:t>
            </a:r>
            <a:r>
              <a:rPr lang="en-US" sz="1800" baseline="30000" dirty="0" smtClean="0">
                <a:solidFill>
                  <a:schemeClr val="tx2"/>
                </a:solidFill>
              </a:rPr>
              <a:t>th</a:t>
            </a:r>
            <a:r>
              <a:rPr lang="en-US" sz="1800" dirty="0" smtClean="0">
                <a:solidFill>
                  <a:schemeClr val="tx2"/>
                </a:solidFill>
              </a:rPr>
              <a:t> edition</a:t>
            </a:r>
            <a:r>
              <a:rPr lang="en-US" sz="1800" dirty="0" smtClean="0"/>
              <a:t>, by M. T. Goodrich, R. Tamassia, and M. H. Goldwasser, Wiley, 2014</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4099" name="Slide Number Placeholder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D80D994-15B1-D045-B6B0-080C1CA95A80}" type="slidenum">
              <a:rPr lang="en-US" sz="1400"/>
              <a:pPr eaLnBrk="1" hangingPunct="1"/>
              <a:t>2</a:t>
            </a:fld>
            <a:endParaRPr lang="en-US" sz="1400"/>
          </a:p>
        </p:txBody>
      </p:sp>
      <p:sp>
        <p:nvSpPr>
          <p:cNvPr id="4100" name="Rectangle 2050"/>
          <p:cNvSpPr>
            <a:spLocks noGrp="1" noChangeArrowheads="1"/>
          </p:cNvSpPr>
          <p:nvPr>
            <p:ph type="title"/>
          </p:nvPr>
        </p:nvSpPr>
        <p:spPr/>
        <p:txBody>
          <a:bodyPr/>
          <a:lstStyle/>
          <a:p>
            <a:pPr eaLnBrk="1" hangingPunct="1"/>
            <a:r>
              <a:rPr lang="en-US">
                <a:latin typeface="Tahoma" charset="0"/>
              </a:rPr>
              <a:t>Maps</a:t>
            </a:r>
            <a:endParaRPr lang="en-US">
              <a:latin typeface="Tahoma" charset="0"/>
              <a:cs typeface="Tahoma" charset="0"/>
            </a:endParaRPr>
          </a:p>
        </p:txBody>
      </p:sp>
      <p:sp>
        <p:nvSpPr>
          <p:cNvPr id="130051" name="Rectangle 2051" descr="Rectangle: Click to edit Master text styles&#10;Second level&#10;Third level&#10;Fourth level&#10;Fifth level"/>
          <p:cNvSpPr>
            <a:spLocks noGrp="1" noChangeArrowheads="1"/>
          </p:cNvSpPr>
          <p:nvPr>
            <p:ph type="body" idx="1"/>
          </p:nvPr>
        </p:nvSpPr>
        <p:spPr>
          <a:xfrm>
            <a:off x="838200" y="1676400"/>
            <a:ext cx="7772400" cy="4648200"/>
          </a:xfrm>
        </p:spPr>
        <p:txBody>
          <a:bodyPr>
            <a:normAutofit lnSpcReduction="10000"/>
          </a:bodyPr>
          <a:lstStyle/>
          <a:p>
            <a:pPr eaLnBrk="1" hangingPunct="1">
              <a:buFont typeface="Wingdings" pitchFamily="2" charset="2"/>
              <a:buChar char="q"/>
              <a:defRPr/>
            </a:pPr>
            <a:r>
              <a:rPr lang="en-US" dirty="0" smtClean="0">
                <a:ea typeface="+mn-ea"/>
              </a:rPr>
              <a:t>A map models a searchable collection of key-value entries</a:t>
            </a:r>
          </a:p>
          <a:p>
            <a:pPr eaLnBrk="1" hangingPunct="1">
              <a:buFont typeface="Wingdings" pitchFamily="2" charset="2"/>
              <a:buChar char="q"/>
              <a:defRPr/>
            </a:pPr>
            <a:r>
              <a:rPr lang="en-US" dirty="0" smtClean="0">
                <a:ea typeface="+mn-ea"/>
              </a:rPr>
              <a:t>The main operations of a map are for searching, inserting, and deleting items</a:t>
            </a:r>
          </a:p>
          <a:p>
            <a:pPr eaLnBrk="1" hangingPunct="1">
              <a:buFont typeface="Wingdings" pitchFamily="2" charset="2"/>
              <a:buChar char="q"/>
              <a:defRPr/>
            </a:pPr>
            <a:r>
              <a:rPr lang="en-US" dirty="0" smtClean="0">
                <a:ea typeface="+mn-ea"/>
              </a:rPr>
              <a:t>Multiple entries with the same key are </a:t>
            </a:r>
            <a:r>
              <a:rPr lang="en-US" dirty="0" smtClean="0">
                <a:solidFill>
                  <a:schemeClr val="tx2"/>
                </a:solidFill>
                <a:ea typeface="+mn-ea"/>
              </a:rPr>
              <a:t>not</a:t>
            </a:r>
            <a:r>
              <a:rPr lang="en-US" dirty="0" smtClean="0">
                <a:ea typeface="+mn-ea"/>
              </a:rPr>
              <a:t> allowed</a:t>
            </a:r>
          </a:p>
          <a:p>
            <a:pPr eaLnBrk="1" hangingPunct="1">
              <a:buFont typeface="Wingdings" pitchFamily="2" charset="2"/>
              <a:buChar char="q"/>
              <a:defRPr/>
            </a:pPr>
            <a:r>
              <a:rPr lang="en-US" dirty="0" smtClean="0">
                <a:ea typeface="+mn-ea"/>
              </a:rPr>
              <a:t>Applications:</a:t>
            </a:r>
          </a:p>
          <a:p>
            <a:pPr lvl="1" eaLnBrk="1" hangingPunct="1">
              <a:buFont typeface="Wingdings" pitchFamily="2" charset="2"/>
              <a:buChar char="n"/>
              <a:defRPr/>
            </a:pPr>
            <a:r>
              <a:rPr lang="en-US" dirty="0" smtClean="0"/>
              <a:t>address book</a:t>
            </a:r>
          </a:p>
          <a:p>
            <a:pPr lvl="1" eaLnBrk="1" hangingPunct="1">
              <a:buFont typeface="Wingdings" pitchFamily="2" charset="2"/>
              <a:buChar char="n"/>
              <a:defRPr/>
            </a:pPr>
            <a:r>
              <a:rPr lang="en-US" dirty="0" smtClean="0"/>
              <a:t>student-record database</a:t>
            </a:r>
          </a:p>
        </p:txBody>
      </p:sp>
      <p:pic>
        <p:nvPicPr>
          <p:cNvPr id="4102" name="Picture 2060" descr="j0312176"/>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315200" y="304800"/>
            <a:ext cx="1425575" cy="1447800"/>
          </a:xfrm>
          <a:noFill/>
        </p:spPr>
      </p:pic>
      <p:sp>
        <p:nvSpPr>
          <p:cNvPr id="410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5123" name="Slide Number Placeholder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51F7813-AF9C-474E-9055-C770D2B7DC0B}" type="slidenum">
              <a:rPr lang="en-US" sz="1400"/>
              <a:pPr eaLnBrk="1" hangingPunct="1"/>
              <a:t>3</a:t>
            </a:fld>
            <a:endParaRPr lang="en-US" sz="1400"/>
          </a:p>
        </p:txBody>
      </p:sp>
      <p:sp>
        <p:nvSpPr>
          <p:cNvPr id="5124" name="Rectangle 2"/>
          <p:cNvSpPr>
            <a:spLocks noGrp="1" noChangeArrowheads="1"/>
          </p:cNvSpPr>
          <p:nvPr>
            <p:ph type="title"/>
          </p:nvPr>
        </p:nvSpPr>
        <p:spPr/>
        <p:txBody>
          <a:bodyPr/>
          <a:lstStyle/>
          <a:p>
            <a:pPr eaLnBrk="1" hangingPunct="1"/>
            <a:r>
              <a:rPr lang="en-US">
                <a:latin typeface="Tahoma" charset="0"/>
              </a:rPr>
              <a:t>The Map ADT</a:t>
            </a:r>
            <a:endParaRPr lang="en-US">
              <a:latin typeface="Tahoma" charset="0"/>
              <a:cs typeface="Tahoma" charset="0"/>
            </a:endParaRPr>
          </a:p>
        </p:txBody>
      </p:sp>
      <p:sp>
        <p:nvSpPr>
          <p:cNvPr id="144388" name="Rectangle 4" descr="Rectangle: Click to edit Master text styles&#10;Second level&#10;Third level&#10;Fourth level&#10;Fifth level"/>
          <p:cNvSpPr>
            <a:spLocks noGrp="1" noChangeArrowheads="1"/>
          </p:cNvSpPr>
          <p:nvPr>
            <p:ph type="body" idx="1"/>
          </p:nvPr>
        </p:nvSpPr>
        <p:spPr>
          <a:xfrm>
            <a:off x="838200" y="1600200"/>
            <a:ext cx="7772400" cy="4800600"/>
          </a:xfrm>
        </p:spPr>
        <p:txBody>
          <a:bodyPr>
            <a:normAutofit fontScale="70000" lnSpcReduction="20000"/>
          </a:bodyPr>
          <a:lstStyle/>
          <a:p>
            <a:pPr eaLnBrk="1" hangingPunct="1">
              <a:lnSpc>
                <a:spcPct val="120000"/>
              </a:lnSpc>
              <a:buFont typeface="Wingdings" pitchFamily="2" charset="2"/>
              <a:buChar char="q"/>
              <a:defRPr/>
            </a:pPr>
            <a:r>
              <a:rPr lang="en-US" dirty="0" smtClean="0">
                <a:solidFill>
                  <a:schemeClr val="tx2"/>
                </a:solidFill>
                <a:ea typeface="+mn-ea"/>
              </a:rPr>
              <a:t>get</a:t>
            </a:r>
            <a:r>
              <a:rPr lang="en-US" dirty="0" smtClean="0">
                <a:ea typeface="+mn-ea"/>
              </a:rPr>
              <a:t>(k): if the map M has an entry with key k, return its associated value; else, return null </a:t>
            </a:r>
          </a:p>
          <a:p>
            <a:pPr eaLnBrk="1" hangingPunct="1">
              <a:lnSpc>
                <a:spcPct val="120000"/>
              </a:lnSpc>
              <a:buFont typeface="Wingdings" pitchFamily="2" charset="2"/>
              <a:buChar char="q"/>
              <a:defRPr/>
            </a:pPr>
            <a:r>
              <a:rPr lang="en-US" dirty="0" smtClean="0">
                <a:solidFill>
                  <a:schemeClr val="tx2"/>
                </a:solidFill>
                <a:ea typeface="+mn-ea"/>
              </a:rPr>
              <a:t>put</a:t>
            </a:r>
            <a:r>
              <a:rPr lang="en-US" dirty="0" smtClean="0">
                <a:ea typeface="+mn-ea"/>
              </a:rPr>
              <a:t>(k, v): insert entry (k, v) into the map M; if key k is not already in M, then return </a:t>
            </a:r>
            <a:r>
              <a:rPr lang="en-US" dirty="0" smtClean="0">
                <a:solidFill>
                  <a:srgbClr val="000000"/>
                </a:solidFill>
                <a:ea typeface="+mn-ea"/>
              </a:rPr>
              <a:t>null</a:t>
            </a:r>
            <a:r>
              <a:rPr lang="en-US" dirty="0" smtClean="0">
                <a:ea typeface="+mn-ea"/>
              </a:rPr>
              <a:t>; else, return old value associated with k</a:t>
            </a:r>
          </a:p>
          <a:p>
            <a:pPr eaLnBrk="1" hangingPunct="1">
              <a:lnSpc>
                <a:spcPct val="120000"/>
              </a:lnSpc>
              <a:buFont typeface="Wingdings" pitchFamily="2" charset="2"/>
              <a:buChar char="q"/>
              <a:defRPr/>
            </a:pPr>
            <a:r>
              <a:rPr lang="en-US" dirty="0" smtClean="0">
                <a:solidFill>
                  <a:schemeClr val="tx2"/>
                </a:solidFill>
                <a:ea typeface="+mn-ea"/>
              </a:rPr>
              <a:t>remove</a:t>
            </a:r>
            <a:r>
              <a:rPr lang="en-US" dirty="0" smtClean="0">
                <a:ea typeface="+mn-ea"/>
              </a:rPr>
              <a:t>(k): if the map M has an entry with key k, remove it from M and return its associated value; else, return null </a:t>
            </a:r>
          </a:p>
          <a:p>
            <a:pPr eaLnBrk="1" hangingPunct="1">
              <a:lnSpc>
                <a:spcPct val="120000"/>
              </a:lnSpc>
              <a:buFont typeface="Wingdings" pitchFamily="2" charset="2"/>
              <a:buChar char="q"/>
              <a:defRPr/>
            </a:pPr>
            <a:r>
              <a:rPr lang="en-US" dirty="0" smtClean="0">
                <a:solidFill>
                  <a:schemeClr val="tx2"/>
                </a:solidFill>
                <a:ea typeface="+mn-ea"/>
              </a:rPr>
              <a:t>size</a:t>
            </a:r>
            <a:r>
              <a:rPr lang="en-US" dirty="0" smtClean="0">
                <a:ea typeface="+mn-ea"/>
              </a:rPr>
              <a:t>(), </a:t>
            </a:r>
            <a:r>
              <a:rPr lang="en-US" dirty="0" err="1" smtClean="0">
                <a:solidFill>
                  <a:schemeClr val="tx2"/>
                </a:solidFill>
                <a:ea typeface="+mn-ea"/>
              </a:rPr>
              <a:t>isEmpty</a:t>
            </a:r>
            <a:r>
              <a:rPr lang="en-US" dirty="0" smtClean="0">
                <a:ea typeface="+mn-ea"/>
              </a:rPr>
              <a:t>()</a:t>
            </a:r>
          </a:p>
          <a:p>
            <a:pPr eaLnBrk="1" hangingPunct="1">
              <a:lnSpc>
                <a:spcPct val="120000"/>
              </a:lnSpc>
              <a:buFont typeface="Wingdings" pitchFamily="2" charset="2"/>
              <a:buChar char="q"/>
              <a:defRPr/>
            </a:pPr>
            <a:r>
              <a:rPr lang="en-US" dirty="0" err="1" smtClean="0">
                <a:solidFill>
                  <a:schemeClr val="tx2"/>
                </a:solidFill>
                <a:ea typeface="+mn-ea"/>
              </a:rPr>
              <a:t>entrySet</a:t>
            </a:r>
            <a:r>
              <a:rPr lang="en-US" dirty="0" smtClean="0">
                <a:ea typeface="+mn-ea"/>
              </a:rPr>
              <a:t>(): return an iterable collection of the entries in M</a:t>
            </a:r>
            <a:endParaRPr lang="en-US" dirty="0" smtClean="0">
              <a:solidFill>
                <a:schemeClr val="tx2"/>
              </a:solidFill>
              <a:ea typeface="+mn-ea"/>
            </a:endParaRPr>
          </a:p>
          <a:p>
            <a:pPr eaLnBrk="1" hangingPunct="1">
              <a:lnSpc>
                <a:spcPct val="120000"/>
              </a:lnSpc>
              <a:buFont typeface="Wingdings" pitchFamily="2" charset="2"/>
              <a:buChar char="q"/>
              <a:defRPr/>
            </a:pPr>
            <a:r>
              <a:rPr lang="en-US" dirty="0" err="1" smtClean="0">
                <a:solidFill>
                  <a:schemeClr val="tx2"/>
                </a:solidFill>
                <a:ea typeface="+mn-ea"/>
              </a:rPr>
              <a:t>keySet</a:t>
            </a:r>
            <a:r>
              <a:rPr lang="en-US" dirty="0" smtClean="0">
                <a:ea typeface="+mn-ea"/>
              </a:rPr>
              <a:t>(): return an iterable collection of the keys in M</a:t>
            </a:r>
          </a:p>
          <a:p>
            <a:pPr eaLnBrk="1" hangingPunct="1">
              <a:lnSpc>
                <a:spcPct val="120000"/>
              </a:lnSpc>
              <a:buFont typeface="Wingdings" pitchFamily="2" charset="2"/>
              <a:buChar char="q"/>
              <a:defRPr/>
            </a:pPr>
            <a:r>
              <a:rPr lang="en-US" dirty="0" smtClean="0">
                <a:solidFill>
                  <a:schemeClr val="tx2"/>
                </a:solidFill>
                <a:ea typeface="+mn-ea"/>
              </a:rPr>
              <a:t>values</a:t>
            </a:r>
            <a:r>
              <a:rPr lang="en-US" dirty="0" smtClean="0">
                <a:ea typeface="+mn-ea"/>
              </a:rPr>
              <a:t>(): return an iterator of the values in M</a:t>
            </a:r>
          </a:p>
        </p:txBody>
      </p:sp>
      <p:pic>
        <p:nvPicPr>
          <p:cNvPr id="5126" name="Picture 6" descr="BS00039A"/>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391400" y="304800"/>
            <a:ext cx="1466850" cy="1466850"/>
          </a:xfrm>
          <a:noFill/>
        </p:spPr>
      </p:pic>
      <p:sp>
        <p:nvSpPr>
          <p:cNvPr id="512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6147" name="Slide Number Placeholder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01A45DF-A49E-C343-839F-4DB7D4BF747F}" type="slidenum">
              <a:rPr lang="en-US" sz="1400"/>
              <a:pPr eaLnBrk="1" hangingPunct="1"/>
              <a:t>4</a:t>
            </a:fld>
            <a:endParaRPr lang="en-US" sz="1400"/>
          </a:p>
        </p:txBody>
      </p:sp>
      <p:sp>
        <p:nvSpPr>
          <p:cNvPr id="6148" name="Rectangle 2"/>
          <p:cNvSpPr>
            <a:spLocks noGrp="1" noChangeArrowheads="1"/>
          </p:cNvSpPr>
          <p:nvPr>
            <p:ph type="title"/>
          </p:nvPr>
        </p:nvSpPr>
        <p:spPr/>
        <p:txBody>
          <a:bodyPr/>
          <a:lstStyle/>
          <a:p>
            <a:pPr eaLnBrk="1" hangingPunct="1"/>
            <a:r>
              <a:rPr lang="en-US">
                <a:latin typeface="Tahoma" charset="0"/>
              </a:rPr>
              <a:t>Example</a:t>
            </a:r>
          </a:p>
        </p:txBody>
      </p:sp>
      <p:sp>
        <p:nvSpPr>
          <p:cNvPr id="6149" name="Rectangle 3" descr="Rectangle: Click to edit Master text styles&#10;Second level&#10;Third level&#10;Fourth level&#10;Fifth level"/>
          <p:cNvSpPr>
            <a:spLocks noGrp="1" noChangeArrowheads="1"/>
          </p:cNvSpPr>
          <p:nvPr>
            <p:ph type="body" idx="1"/>
          </p:nvPr>
        </p:nvSpPr>
        <p:spPr>
          <a:xfrm>
            <a:off x="838200" y="1600200"/>
            <a:ext cx="7848600" cy="4876800"/>
          </a:xfrm>
        </p:spPr>
        <p:txBody>
          <a:bodyPr/>
          <a:lstStyle/>
          <a:p>
            <a:pPr eaLnBrk="1" hangingPunct="1">
              <a:lnSpc>
                <a:spcPct val="80000"/>
              </a:lnSpc>
              <a:buFont typeface="Wingdings" charset="0"/>
              <a:buNone/>
            </a:pPr>
            <a:r>
              <a:rPr lang="en-US" sz="2000" b="1" i="1">
                <a:solidFill>
                  <a:schemeClr val="tx2"/>
                </a:solidFill>
                <a:latin typeface="Tahoma" charset="0"/>
              </a:rPr>
              <a:t>Operation	Output		Map</a:t>
            </a:r>
            <a:endParaRPr lang="en-US" sz="2000" b="1" i="1">
              <a:latin typeface="Tahoma" charset="0"/>
            </a:endParaRPr>
          </a:p>
          <a:p>
            <a:pPr eaLnBrk="1" hangingPunct="1">
              <a:lnSpc>
                <a:spcPct val="80000"/>
              </a:lnSpc>
              <a:buFont typeface="Wingdings" charset="0"/>
              <a:buNone/>
            </a:pPr>
            <a:r>
              <a:rPr lang="en-US" sz="2000">
                <a:latin typeface="Tahoma" charset="0"/>
              </a:rPr>
              <a:t>isEmpty()	</a:t>
            </a:r>
            <a:r>
              <a:rPr lang="en-US" sz="2000" b="1">
                <a:latin typeface="Tahoma" charset="0"/>
              </a:rPr>
              <a:t>true	</a:t>
            </a:r>
            <a:r>
              <a:rPr lang="en-US" sz="2000" i="1">
                <a:latin typeface="Tahoma" charset="0"/>
              </a:rPr>
              <a:t>	</a:t>
            </a:r>
            <a:r>
              <a:rPr lang="en-US" sz="2000">
                <a:latin typeface="Tahoma" charset="0"/>
                <a:cs typeface="Tahoma" charset="0"/>
              </a:rPr>
              <a:t>Ø</a:t>
            </a:r>
          </a:p>
          <a:p>
            <a:pPr eaLnBrk="1" hangingPunct="1">
              <a:lnSpc>
                <a:spcPct val="80000"/>
              </a:lnSpc>
              <a:buFont typeface="Wingdings" charset="0"/>
              <a:buNone/>
            </a:pPr>
            <a:r>
              <a:rPr lang="en-US" sz="2000">
                <a:latin typeface="Tahoma" charset="0"/>
              </a:rPr>
              <a:t>put(5</a:t>
            </a:r>
            <a:r>
              <a:rPr lang="en-US" sz="2000" i="1">
                <a:latin typeface="Tahoma" charset="0"/>
              </a:rPr>
              <a:t>,A</a:t>
            </a:r>
            <a:r>
              <a:rPr lang="en-US" sz="2000">
                <a:latin typeface="Tahoma" charset="0"/>
              </a:rPr>
              <a:t>)	</a:t>
            </a:r>
            <a:r>
              <a:rPr lang="en-US" sz="2000" b="1">
                <a:latin typeface="Tahoma" charset="0"/>
              </a:rPr>
              <a:t>null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put(7</a:t>
            </a:r>
            <a:r>
              <a:rPr lang="en-US" sz="2000" i="1">
                <a:latin typeface="Tahoma" charset="0"/>
              </a:rPr>
              <a:t>,B</a:t>
            </a:r>
            <a:r>
              <a:rPr lang="en-US" sz="2000">
                <a:latin typeface="Tahoma" charset="0"/>
              </a:rPr>
              <a:t>)	</a:t>
            </a:r>
            <a:r>
              <a:rPr lang="en-US" sz="2000" b="1">
                <a:latin typeface="Tahoma" charset="0"/>
              </a:rPr>
              <a:t>null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put(2</a:t>
            </a:r>
            <a:r>
              <a:rPr lang="en-US" sz="2000" i="1">
                <a:latin typeface="Tahoma" charset="0"/>
              </a:rPr>
              <a:t>,C</a:t>
            </a:r>
            <a:r>
              <a:rPr lang="en-US" sz="2000">
                <a:latin typeface="Tahoma" charset="0"/>
              </a:rPr>
              <a:t>)	</a:t>
            </a:r>
            <a:r>
              <a:rPr lang="en-US" sz="2000" b="1">
                <a:latin typeface="Tahoma" charset="0"/>
              </a:rPr>
              <a:t>null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,C</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put(8</a:t>
            </a:r>
            <a:r>
              <a:rPr lang="en-US" sz="2000" i="1">
                <a:latin typeface="Tahoma" charset="0"/>
              </a:rPr>
              <a:t>,D</a:t>
            </a:r>
            <a:r>
              <a:rPr lang="en-US" sz="2000">
                <a:latin typeface="Tahoma" charset="0"/>
              </a:rPr>
              <a:t>)	</a:t>
            </a:r>
            <a:r>
              <a:rPr lang="en-US" sz="2000" b="1">
                <a:latin typeface="Tahoma" charset="0"/>
              </a:rPr>
              <a:t>null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,C</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put(2</a:t>
            </a:r>
            <a:r>
              <a:rPr lang="en-US" sz="2000" i="1">
                <a:latin typeface="Tahoma" charset="0"/>
              </a:rPr>
              <a:t>,E</a:t>
            </a:r>
            <a:r>
              <a:rPr lang="en-US" sz="2000">
                <a:latin typeface="Tahoma" charset="0"/>
              </a:rPr>
              <a:t>)	</a:t>
            </a:r>
            <a:r>
              <a:rPr lang="en-US" sz="2000" i="1">
                <a:latin typeface="Tahoma" charset="0"/>
              </a:rPr>
              <a:t>C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,E</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get(7)		</a:t>
            </a:r>
            <a:r>
              <a:rPr lang="en-US" sz="2000" i="1">
                <a:latin typeface="Tahoma" charset="0"/>
              </a:rPr>
              <a:t>B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,E</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get(4)		</a:t>
            </a:r>
            <a:r>
              <a:rPr lang="en-US" sz="2000" b="1">
                <a:latin typeface="Tahoma" charset="0"/>
              </a:rPr>
              <a:t>null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,E</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get(2)		</a:t>
            </a:r>
            <a:r>
              <a:rPr lang="en-US" sz="2000" i="1">
                <a:latin typeface="Tahoma" charset="0"/>
              </a:rPr>
              <a:t>E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,E</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size()		4		(5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,E</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remove(5)	</a:t>
            </a:r>
            <a:r>
              <a:rPr lang="en-US" sz="2000" i="1">
                <a:latin typeface="Tahoma" charset="0"/>
              </a:rPr>
              <a:t>A		</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,E</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remove(2)	</a:t>
            </a:r>
            <a:r>
              <a:rPr lang="en-US" sz="2000" i="1">
                <a:latin typeface="Tahoma" charset="0"/>
              </a:rPr>
              <a:t>E		</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get(2)		</a:t>
            </a:r>
            <a:r>
              <a:rPr lang="en-US" sz="2000" b="1">
                <a:latin typeface="Tahoma" charset="0"/>
              </a:rPr>
              <a:t>null		</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isEmpty()	</a:t>
            </a:r>
            <a:r>
              <a:rPr lang="en-US" sz="2000" b="1">
                <a:latin typeface="Tahoma" charset="0"/>
              </a:rPr>
              <a:t>false		</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p>
        </p:txBody>
      </p:sp>
      <p:sp>
        <p:nvSpPr>
          <p:cNvPr id="615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dirty="0"/>
              <a:t>Maps</a:t>
            </a:r>
          </a:p>
        </p:txBody>
      </p:sp>
      <p:sp>
        <p:nvSpPr>
          <p:cNvPr id="7171" name="Slide Number Placeholder 6"/>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AE36F8-7630-DA41-B5E9-B49F1849ECED}" type="slidenum">
              <a:rPr lang="en-US" sz="1400"/>
              <a:pPr eaLnBrk="1" hangingPunct="1"/>
              <a:t>5</a:t>
            </a:fld>
            <a:endParaRPr lang="en-US" sz="1400"/>
          </a:p>
        </p:txBody>
      </p:sp>
      <p:sp>
        <p:nvSpPr>
          <p:cNvPr id="7172" name="Rectangle 2"/>
          <p:cNvSpPr>
            <a:spLocks noGrp="1" noChangeArrowheads="1"/>
          </p:cNvSpPr>
          <p:nvPr>
            <p:ph type="title"/>
          </p:nvPr>
        </p:nvSpPr>
        <p:spPr/>
        <p:txBody>
          <a:bodyPr/>
          <a:lstStyle/>
          <a:p>
            <a:pPr eaLnBrk="1" hangingPunct="1"/>
            <a:r>
              <a:rPr lang="en-US">
                <a:latin typeface="Tahoma" charset="0"/>
              </a:rPr>
              <a:t>A Simple List-Based Map</a:t>
            </a:r>
          </a:p>
        </p:txBody>
      </p:sp>
      <p:sp>
        <p:nvSpPr>
          <p:cNvPr id="7173" name="Rectangle 3" descr="Rectangle: Click to edit Master text styles&#10;Second level&#10;Third level&#10;Fourth level&#10;Fifth level"/>
          <p:cNvSpPr>
            <a:spLocks noGrp="1" noChangeArrowheads="1"/>
          </p:cNvSpPr>
          <p:nvPr>
            <p:ph type="body" sz="half" idx="1"/>
          </p:nvPr>
        </p:nvSpPr>
        <p:spPr>
          <a:xfrm>
            <a:off x="838200" y="1752600"/>
            <a:ext cx="7696200" cy="2133600"/>
          </a:xfrm>
        </p:spPr>
        <p:txBody>
          <a:bodyPr/>
          <a:lstStyle/>
          <a:p>
            <a:pPr eaLnBrk="1" hangingPunct="1"/>
            <a:r>
              <a:rPr lang="en-US" dirty="0">
                <a:latin typeface="Tahoma" charset="0"/>
              </a:rPr>
              <a:t>We can </a:t>
            </a:r>
            <a:r>
              <a:rPr lang="en-US" dirty="0" smtClean="0">
                <a:latin typeface="Tahoma" charset="0"/>
              </a:rPr>
              <a:t>implement </a:t>
            </a:r>
            <a:r>
              <a:rPr lang="en-US" dirty="0">
                <a:latin typeface="Tahoma" charset="0"/>
              </a:rPr>
              <a:t>a map using an unsorted list </a:t>
            </a:r>
          </a:p>
          <a:p>
            <a:pPr lvl="1" eaLnBrk="1" hangingPunct="1"/>
            <a:r>
              <a:rPr lang="en-US" dirty="0">
                <a:latin typeface="Tahoma" charset="0"/>
              </a:rPr>
              <a:t>We store the items of the map in a list S (based on a </a:t>
            </a:r>
            <a:r>
              <a:rPr lang="en-US" dirty="0" err="1" smtClean="0">
                <a:latin typeface="Tahoma" charset="0"/>
              </a:rPr>
              <a:t>doublylinked</a:t>
            </a:r>
            <a:r>
              <a:rPr lang="en-US" dirty="0" smtClean="0">
                <a:latin typeface="Tahoma" charset="0"/>
              </a:rPr>
              <a:t> </a:t>
            </a:r>
            <a:r>
              <a:rPr lang="en-US" dirty="0">
                <a:latin typeface="Tahoma" charset="0"/>
              </a:rPr>
              <a:t>list), in arbitrary order</a:t>
            </a:r>
          </a:p>
        </p:txBody>
      </p:sp>
      <p:grpSp>
        <p:nvGrpSpPr>
          <p:cNvPr id="7174" name="Group 59"/>
          <p:cNvGrpSpPr>
            <a:grpSpLocks/>
          </p:cNvGrpSpPr>
          <p:nvPr/>
        </p:nvGrpSpPr>
        <p:grpSpPr bwMode="auto">
          <a:xfrm>
            <a:off x="781050" y="3886200"/>
            <a:ext cx="7905750" cy="1997075"/>
            <a:chOff x="625475" y="4191000"/>
            <a:chExt cx="7905750" cy="1997075"/>
          </a:xfrm>
        </p:grpSpPr>
        <p:grpSp>
          <p:nvGrpSpPr>
            <p:cNvPr id="7176" name="Group 67"/>
            <p:cNvGrpSpPr>
              <a:grpSpLocks/>
            </p:cNvGrpSpPr>
            <p:nvPr/>
          </p:nvGrpSpPr>
          <p:grpSpPr bwMode="auto">
            <a:xfrm>
              <a:off x="2209800" y="5410200"/>
              <a:ext cx="609600" cy="304800"/>
              <a:chOff x="4992" y="3456"/>
              <a:chExt cx="384" cy="192"/>
            </a:xfrm>
          </p:grpSpPr>
          <p:sp>
            <p:nvSpPr>
              <p:cNvPr id="7228" name="AutoShape 68"/>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9" name="Line 6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77" name="Group 70"/>
            <p:cNvGrpSpPr>
              <a:grpSpLocks/>
            </p:cNvGrpSpPr>
            <p:nvPr/>
          </p:nvGrpSpPr>
          <p:grpSpPr bwMode="auto">
            <a:xfrm>
              <a:off x="3810000" y="5410200"/>
              <a:ext cx="609600" cy="304800"/>
              <a:chOff x="4992" y="3456"/>
              <a:chExt cx="384" cy="192"/>
            </a:xfrm>
          </p:grpSpPr>
          <p:sp>
            <p:nvSpPr>
              <p:cNvPr id="7226" name="AutoShape 71"/>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7" name="Line 72"/>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78" name="Group 73"/>
            <p:cNvGrpSpPr>
              <a:grpSpLocks/>
            </p:cNvGrpSpPr>
            <p:nvPr/>
          </p:nvGrpSpPr>
          <p:grpSpPr bwMode="auto">
            <a:xfrm>
              <a:off x="5257800" y="5410200"/>
              <a:ext cx="609600" cy="304800"/>
              <a:chOff x="4992" y="3456"/>
              <a:chExt cx="384" cy="192"/>
            </a:xfrm>
          </p:grpSpPr>
          <p:sp>
            <p:nvSpPr>
              <p:cNvPr id="7224" name="AutoShape 74"/>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5" name="Line 75"/>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79" name="Rectangle 4"/>
            <p:cNvSpPr>
              <a:spLocks noChangeArrowheads="1"/>
            </p:cNvSpPr>
            <p:nvPr/>
          </p:nvSpPr>
          <p:spPr bwMode="auto">
            <a:xfrm>
              <a:off x="1905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0" name="Rectangle 5"/>
            <p:cNvSpPr>
              <a:spLocks noChangeArrowheads="1"/>
            </p:cNvSpPr>
            <p:nvPr/>
          </p:nvSpPr>
          <p:spPr bwMode="auto">
            <a:xfrm>
              <a:off x="2209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1" name="Rectangle 6"/>
            <p:cNvSpPr>
              <a:spLocks noChangeArrowheads="1"/>
            </p:cNvSpPr>
            <p:nvPr/>
          </p:nvSpPr>
          <p:spPr bwMode="auto">
            <a:xfrm>
              <a:off x="2514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2" name="Freeform 7"/>
            <p:cNvSpPr>
              <a:spLocks/>
            </p:cNvSpPr>
            <p:nvPr/>
          </p:nvSpPr>
          <p:spPr bwMode="auto">
            <a:xfrm>
              <a:off x="2667000" y="46624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183" name="Rectangle 8"/>
            <p:cNvSpPr>
              <a:spLocks noChangeArrowheads="1"/>
            </p:cNvSpPr>
            <p:nvPr/>
          </p:nvSpPr>
          <p:spPr bwMode="auto">
            <a:xfrm>
              <a:off x="3429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4" name="Rectangle 9"/>
            <p:cNvSpPr>
              <a:spLocks noChangeArrowheads="1"/>
            </p:cNvSpPr>
            <p:nvPr/>
          </p:nvSpPr>
          <p:spPr bwMode="auto">
            <a:xfrm>
              <a:off x="3733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5" name="Rectangle 10"/>
            <p:cNvSpPr>
              <a:spLocks noChangeArrowheads="1"/>
            </p:cNvSpPr>
            <p:nvPr/>
          </p:nvSpPr>
          <p:spPr bwMode="auto">
            <a:xfrm>
              <a:off x="4038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6" name="Freeform 11"/>
            <p:cNvSpPr>
              <a:spLocks/>
            </p:cNvSpPr>
            <p:nvPr/>
          </p:nvSpPr>
          <p:spPr bwMode="auto">
            <a:xfrm>
              <a:off x="4191000" y="46624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187" name="Rectangle 12"/>
            <p:cNvSpPr>
              <a:spLocks noChangeArrowheads="1"/>
            </p:cNvSpPr>
            <p:nvPr/>
          </p:nvSpPr>
          <p:spPr bwMode="auto">
            <a:xfrm>
              <a:off x="4953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8" name="Rectangle 13"/>
            <p:cNvSpPr>
              <a:spLocks noChangeArrowheads="1"/>
            </p:cNvSpPr>
            <p:nvPr/>
          </p:nvSpPr>
          <p:spPr bwMode="auto">
            <a:xfrm>
              <a:off x="5257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9" name="Rectangle 14"/>
            <p:cNvSpPr>
              <a:spLocks noChangeArrowheads="1"/>
            </p:cNvSpPr>
            <p:nvPr/>
          </p:nvSpPr>
          <p:spPr bwMode="auto">
            <a:xfrm>
              <a:off x="5562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0" name="Freeform 15"/>
            <p:cNvSpPr>
              <a:spLocks/>
            </p:cNvSpPr>
            <p:nvPr/>
          </p:nvSpPr>
          <p:spPr bwMode="auto">
            <a:xfrm>
              <a:off x="5715000" y="46624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191" name="Rectangle 16"/>
            <p:cNvSpPr>
              <a:spLocks noChangeArrowheads="1"/>
            </p:cNvSpPr>
            <p:nvPr/>
          </p:nvSpPr>
          <p:spPr bwMode="auto">
            <a:xfrm>
              <a:off x="6477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2" name="Rectangle 17"/>
            <p:cNvSpPr>
              <a:spLocks noChangeArrowheads="1"/>
            </p:cNvSpPr>
            <p:nvPr/>
          </p:nvSpPr>
          <p:spPr bwMode="auto">
            <a:xfrm>
              <a:off x="6781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3" name="Rectangle 18"/>
            <p:cNvSpPr>
              <a:spLocks noChangeArrowheads="1"/>
            </p:cNvSpPr>
            <p:nvPr/>
          </p:nvSpPr>
          <p:spPr bwMode="auto">
            <a:xfrm>
              <a:off x="7086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4" name="Freeform 19"/>
            <p:cNvSpPr>
              <a:spLocks/>
            </p:cNvSpPr>
            <p:nvPr/>
          </p:nvSpPr>
          <p:spPr bwMode="auto">
            <a:xfrm rot="10800000">
              <a:off x="2819400" y="4814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195" name="Freeform 20"/>
            <p:cNvSpPr>
              <a:spLocks/>
            </p:cNvSpPr>
            <p:nvPr/>
          </p:nvSpPr>
          <p:spPr bwMode="auto">
            <a:xfrm rot="10800000">
              <a:off x="4343400" y="4814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196" name="Freeform 21"/>
            <p:cNvSpPr>
              <a:spLocks/>
            </p:cNvSpPr>
            <p:nvPr/>
          </p:nvSpPr>
          <p:spPr bwMode="auto">
            <a:xfrm rot="10800000">
              <a:off x="5867400" y="4814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197" name="Freeform 22"/>
            <p:cNvSpPr>
              <a:spLocks/>
            </p:cNvSpPr>
            <p:nvPr/>
          </p:nvSpPr>
          <p:spPr bwMode="auto">
            <a:xfrm>
              <a:off x="2289175"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198" name="Freeform 23"/>
            <p:cNvSpPr>
              <a:spLocks/>
            </p:cNvSpPr>
            <p:nvPr/>
          </p:nvSpPr>
          <p:spPr bwMode="auto">
            <a:xfrm>
              <a:off x="3810000"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199" name="Freeform 24"/>
            <p:cNvSpPr>
              <a:spLocks/>
            </p:cNvSpPr>
            <p:nvPr/>
          </p:nvSpPr>
          <p:spPr bwMode="auto">
            <a:xfrm>
              <a:off x="5330825"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200" name="Freeform 25"/>
            <p:cNvSpPr>
              <a:spLocks/>
            </p:cNvSpPr>
            <p:nvPr/>
          </p:nvSpPr>
          <p:spPr bwMode="auto">
            <a:xfrm>
              <a:off x="6851650"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201" name="Rectangle 26"/>
            <p:cNvSpPr>
              <a:spLocks noChangeArrowheads="1"/>
            </p:cNvSpPr>
            <p:nvPr/>
          </p:nvSpPr>
          <p:spPr bwMode="auto">
            <a:xfrm>
              <a:off x="8001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202" name="Rectangle 27"/>
            <p:cNvSpPr>
              <a:spLocks noChangeArrowheads="1"/>
            </p:cNvSpPr>
            <p:nvPr/>
          </p:nvSpPr>
          <p:spPr bwMode="auto">
            <a:xfrm>
              <a:off x="990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203" name="Freeform 28"/>
            <p:cNvSpPr>
              <a:spLocks/>
            </p:cNvSpPr>
            <p:nvPr/>
          </p:nvSpPr>
          <p:spPr bwMode="auto">
            <a:xfrm>
              <a:off x="7239000" y="46482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204" name="Freeform 29"/>
            <p:cNvSpPr>
              <a:spLocks/>
            </p:cNvSpPr>
            <p:nvPr/>
          </p:nvSpPr>
          <p:spPr bwMode="auto">
            <a:xfrm rot="10800000">
              <a:off x="7391400" y="48006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205" name="Freeform 30"/>
            <p:cNvSpPr>
              <a:spLocks/>
            </p:cNvSpPr>
            <p:nvPr/>
          </p:nvSpPr>
          <p:spPr bwMode="auto">
            <a:xfrm>
              <a:off x="1143000" y="46482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206" name="Freeform 31"/>
            <p:cNvSpPr>
              <a:spLocks/>
            </p:cNvSpPr>
            <p:nvPr/>
          </p:nvSpPr>
          <p:spPr bwMode="auto">
            <a:xfrm rot="10800000">
              <a:off x="1295400" y="48006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207" name="Text Box 32"/>
            <p:cNvSpPr txBox="1">
              <a:spLocks noChangeArrowheads="1"/>
            </p:cNvSpPr>
            <p:nvPr/>
          </p:nvSpPr>
          <p:spPr bwMode="auto">
            <a:xfrm>
              <a:off x="7693025" y="41910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trailer</a:t>
              </a:r>
            </a:p>
          </p:txBody>
        </p:sp>
        <p:sp>
          <p:nvSpPr>
            <p:cNvPr id="7208" name="Text Box 33"/>
            <p:cNvSpPr txBox="1">
              <a:spLocks noChangeArrowheads="1"/>
            </p:cNvSpPr>
            <p:nvPr/>
          </p:nvSpPr>
          <p:spPr bwMode="auto">
            <a:xfrm>
              <a:off x="625475" y="4267200"/>
              <a:ext cx="957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header</a:t>
              </a:r>
            </a:p>
          </p:txBody>
        </p:sp>
        <p:sp>
          <p:nvSpPr>
            <p:cNvPr id="7209" name="AutoShape 34"/>
            <p:cNvSpPr>
              <a:spLocks noChangeArrowheads="1"/>
            </p:cNvSpPr>
            <p:nvPr/>
          </p:nvSpPr>
          <p:spPr bwMode="auto">
            <a:xfrm>
              <a:off x="1676400" y="4267200"/>
              <a:ext cx="5867400" cy="8382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10" name="Text Box 35"/>
            <p:cNvSpPr txBox="1">
              <a:spLocks noChangeArrowheads="1"/>
            </p:cNvSpPr>
            <p:nvPr/>
          </p:nvSpPr>
          <p:spPr bwMode="auto">
            <a:xfrm>
              <a:off x="5611813" y="4251325"/>
              <a:ext cx="1931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nodes/positions</a:t>
              </a:r>
            </a:p>
          </p:txBody>
        </p:sp>
        <p:sp>
          <p:nvSpPr>
            <p:cNvPr id="7211" name="AutoShape 36"/>
            <p:cNvSpPr>
              <a:spLocks noChangeArrowheads="1"/>
            </p:cNvSpPr>
            <p:nvPr/>
          </p:nvSpPr>
          <p:spPr bwMode="auto">
            <a:xfrm>
              <a:off x="1905000" y="5257800"/>
              <a:ext cx="5638800" cy="914400"/>
            </a:xfrm>
            <a:prstGeom prst="roundRect">
              <a:avLst>
                <a:gd name="adj" fmla="val 16667"/>
              </a:avLst>
            </a:prstGeom>
            <a:noFill/>
            <a:ln w="9525">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12" name="Text Box 37"/>
            <p:cNvSpPr txBox="1">
              <a:spLocks noChangeArrowheads="1"/>
            </p:cNvSpPr>
            <p:nvPr/>
          </p:nvSpPr>
          <p:spPr bwMode="auto">
            <a:xfrm>
              <a:off x="6477000" y="5791200"/>
              <a:ext cx="94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entries</a:t>
              </a:r>
            </a:p>
          </p:txBody>
        </p:sp>
        <p:sp>
          <p:nvSpPr>
            <p:cNvPr id="7213" name="Text Box 42"/>
            <p:cNvSpPr txBox="1">
              <a:spLocks noChangeArrowheads="1"/>
            </p:cNvSpPr>
            <p:nvPr/>
          </p:nvSpPr>
          <p:spPr bwMode="auto">
            <a:xfrm>
              <a:off x="21796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9</a:t>
              </a:r>
            </a:p>
          </p:txBody>
        </p:sp>
        <p:sp>
          <p:nvSpPr>
            <p:cNvPr id="7214" name="Text Box 43"/>
            <p:cNvSpPr txBox="1">
              <a:spLocks noChangeArrowheads="1"/>
            </p:cNvSpPr>
            <p:nvPr/>
          </p:nvSpPr>
          <p:spPr bwMode="auto">
            <a:xfrm>
              <a:off x="24685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sp>
          <p:nvSpPr>
            <p:cNvPr id="7215" name="Text Box 48"/>
            <p:cNvSpPr txBox="1">
              <a:spLocks noChangeArrowheads="1"/>
            </p:cNvSpPr>
            <p:nvPr/>
          </p:nvSpPr>
          <p:spPr bwMode="auto">
            <a:xfrm>
              <a:off x="37798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6</a:t>
              </a:r>
            </a:p>
          </p:txBody>
        </p:sp>
        <p:sp>
          <p:nvSpPr>
            <p:cNvPr id="7216" name="Text Box 49"/>
            <p:cNvSpPr txBox="1">
              <a:spLocks noChangeArrowheads="1"/>
            </p:cNvSpPr>
            <p:nvPr/>
          </p:nvSpPr>
          <p:spPr bwMode="auto">
            <a:xfrm>
              <a:off x="40687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sp>
          <p:nvSpPr>
            <p:cNvPr id="7217" name="Text Box 54"/>
            <p:cNvSpPr txBox="1">
              <a:spLocks noChangeArrowheads="1"/>
            </p:cNvSpPr>
            <p:nvPr/>
          </p:nvSpPr>
          <p:spPr bwMode="auto">
            <a:xfrm>
              <a:off x="5227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5</a:t>
              </a:r>
            </a:p>
          </p:txBody>
        </p:sp>
        <p:sp>
          <p:nvSpPr>
            <p:cNvPr id="7218" name="Text Box 55"/>
            <p:cNvSpPr txBox="1">
              <a:spLocks noChangeArrowheads="1"/>
            </p:cNvSpPr>
            <p:nvPr/>
          </p:nvSpPr>
          <p:spPr bwMode="auto">
            <a:xfrm>
              <a:off x="5516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grpSp>
          <p:nvGrpSpPr>
            <p:cNvPr id="7219" name="Group 66"/>
            <p:cNvGrpSpPr>
              <a:grpSpLocks/>
            </p:cNvGrpSpPr>
            <p:nvPr/>
          </p:nvGrpSpPr>
          <p:grpSpPr bwMode="auto">
            <a:xfrm>
              <a:off x="6705600" y="5410200"/>
              <a:ext cx="609600" cy="304800"/>
              <a:chOff x="4992" y="3456"/>
              <a:chExt cx="384" cy="192"/>
            </a:xfrm>
          </p:grpSpPr>
          <p:sp>
            <p:nvSpPr>
              <p:cNvPr id="7222" name="AutoShape 57"/>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3" name="Line 5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220" name="Text Box 60"/>
            <p:cNvSpPr txBox="1">
              <a:spLocks noChangeArrowheads="1"/>
            </p:cNvSpPr>
            <p:nvPr/>
          </p:nvSpPr>
          <p:spPr bwMode="auto">
            <a:xfrm>
              <a:off x="6751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8</a:t>
              </a:r>
            </a:p>
          </p:txBody>
        </p:sp>
        <p:sp>
          <p:nvSpPr>
            <p:cNvPr id="7221" name="Text Box 61"/>
            <p:cNvSpPr txBox="1">
              <a:spLocks noChangeArrowheads="1"/>
            </p:cNvSpPr>
            <p:nvPr/>
          </p:nvSpPr>
          <p:spPr bwMode="auto">
            <a:xfrm>
              <a:off x="7040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grpSp>
      <p:sp>
        <p:nvSpPr>
          <p:cNvPr id="7175" name="Date Placeholder 60"/>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8195" name="Slide Number Placeholder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F43DA19-7F1A-A84E-A19F-B75F3D890BC5}" type="slidenum">
              <a:rPr lang="en-US" sz="1400"/>
              <a:pPr eaLnBrk="1" hangingPunct="1"/>
              <a:t>6</a:t>
            </a:fld>
            <a:endParaRPr lang="en-US" sz="1400"/>
          </a:p>
        </p:txBody>
      </p:sp>
      <p:sp>
        <p:nvSpPr>
          <p:cNvPr id="8196" name="Rectangle 2"/>
          <p:cNvSpPr>
            <a:spLocks noGrp="1" noChangeArrowheads="1"/>
          </p:cNvSpPr>
          <p:nvPr>
            <p:ph type="title"/>
          </p:nvPr>
        </p:nvSpPr>
        <p:spPr/>
        <p:txBody>
          <a:bodyPr/>
          <a:lstStyle/>
          <a:p>
            <a:pPr eaLnBrk="1" hangingPunct="1"/>
            <a:r>
              <a:rPr lang="en-US">
                <a:latin typeface="Tahoma" charset="0"/>
              </a:rPr>
              <a:t>The get(k) Algorithm</a:t>
            </a:r>
          </a:p>
        </p:txBody>
      </p:sp>
      <p:sp>
        <p:nvSpPr>
          <p:cNvPr id="154627" name="Rectangle 3" descr="Rectangle: Click to edit Master text styles&#10;Second level&#10;Third level&#10;Fourth level&#10;Fifth level"/>
          <p:cNvSpPr>
            <a:spLocks noGrp="1" noChangeArrowheads="1"/>
          </p:cNvSpPr>
          <p:nvPr>
            <p:ph type="body" idx="1"/>
          </p:nvPr>
        </p:nvSpPr>
        <p:spPr>
          <a:xfrm>
            <a:off x="609600" y="1905000"/>
            <a:ext cx="8001000" cy="4114800"/>
          </a:xfrm>
        </p:spPr>
        <p:txBody>
          <a:bodyPr/>
          <a:lstStyle/>
          <a:p>
            <a:pPr eaLnBrk="1" hangingPunct="1">
              <a:buFont typeface="Wingdings" pitchFamily="2" charset="2"/>
              <a:buNone/>
              <a:defRPr/>
            </a:pPr>
            <a:r>
              <a:rPr lang="en-US" sz="2400" b="1" dirty="0" smtClean="0">
                <a:ea typeface="+mn-ea"/>
              </a:rPr>
              <a:t>Algorithm </a:t>
            </a:r>
            <a:r>
              <a:rPr lang="en-US" sz="2400" dirty="0" smtClean="0">
                <a:ea typeface="+mn-ea"/>
              </a:rPr>
              <a:t>get(k):</a:t>
            </a:r>
          </a:p>
          <a:p>
            <a:pPr eaLnBrk="1" hangingPunct="1">
              <a:buFont typeface="Wingdings" pitchFamily="2" charset="2"/>
              <a:buNone/>
              <a:defRPr/>
            </a:pPr>
            <a:r>
              <a:rPr lang="en-US" sz="2400" dirty="0" smtClean="0">
                <a:ea typeface="+mn-ea"/>
              </a:rPr>
              <a:t>	B = </a:t>
            </a:r>
            <a:r>
              <a:rPr lang="en-US" sz="2400" dirty="0" err="1" smtClean="0">
                <a:ea typeface="+mn-ea"/>
              </a:rPr>
              <a:t>S.positions</a:t>
            </a:r>
            <a:r>
              <a:rPr lang="en-US" sz="2400" dirty="0" smtClean="0">
                <a:ea typeface="+mn-ea"/>
              </a:rPr>
              <a:t>() </a:t>
            </a:r>
            <a:r>
              <a:rPr lang="en-US" sz="2400" dirty="0" smtClean="0">
                <a:solidFill>
                  <a:schemeClr val="bg2">
                    <a:lumMod val="90000"/>
                  </a:schemeClr>
                </a:solidFill>
                <a:ea typeface="+mn-ea"/>
              </a:rPr>
              <a:t>{B is an iterator of the positions in S}</a:t>
            </a:r>
            <a:endParaRPr lang="en-US" sz="2400" b="1" dirty="0" smtClean="0">
              <a:solidFill>
                <a:schemeClr val="bg2">
                  <a:lumMod val="90000"/>
                </a:schemeClr>
              </a:solidFill>
              <a:ea typeface="+mn-ea"/>
            </a:endParaRPr>
          </a:p>
          <a:p>
            <a:pPr eaLnBrk="1" hangingPunct="1">
              <a:buFont typeface="Wingdings" pitchFamily="2" charset="2"/>
              <a:buNone/>
              <a:defRPr/>
            </a:pPr>
            <a:r>
              <a:rPr lang="en-US" sz="2400" b="1" dirty="0" smtClean="0">
                <a:ea typeface="+mn-ea"/>
              </a:rPr>
              <a:t>	while </a:t>
            </a:r>
            <a:r>
              <a:rPr lang="en-US" sz="2400" dirty="0" err="1" smtClean="0">
                <a:ea typeface="+mn-ea"/>
              </a:rPr>
              <a:t>B.hasNext</a:t>
            </a:r>
            <a:r>
              <a:rPr lang="en-US" sz="2400" dirty="0" smtClean="0">
                <a:ea typeface="+mn-ea"/>
              </a:rPr>
              <a:t>() </a:t>
            </a:r>
            <a:r>
              <a:rPr lang="en-US" sz="2400" b="1" dirty="0" smtClean="0">
                <a:ea typeface="+mn-ea"/>
              </a:rPr>
              <a:t>do</a:t>
            </a:r>
          </a:p>
          <a:p>
            <a:pPr eaLnBrk="1" hangingPunct="1">
              <a:buFont typeface="Wingdings" pitchFamily="2" charset="2"/>
              <a:buNone/>
              <a:defRPr/>
            </a:pPr>
            <a:r>
              <a:rPr lang="en-US" sz="2400" dirty="0" smtClean="0">
                <a:ea typeface="+mn-ea"/>
              </a:rPr>
              <a:t>		p = </a:t>
            </a:r>
            <a:r>
              <a:rPr lang="en-US" sz="2400" dirty="0" err="1" smtClean="0">
                <a:ea typeface="+mn-ea"/>
              </a:rPr>
              <a:t>B.next</a:t>
            </a:r>
            <a:r>
              <a:rPr lang="en-US" sz="2400" dirty="0" smtClean="0">
                <a:ea typeface="+mn-ea"/>
              </a:rPr>
              <a:t>(</a:t>
            </a:r>
            <a:r>
              <a:rPr lang="en-US" sz="2400" dirty="0" smtClean="0">
                <a:ea typeface="+mn-ea"/>
              </a:rPr>
              <a:t>)	</a:t>
            </a:r>
            <a:r>
              <a:rPr lang="en-US" sz="2400" dirty="0" smtClean="0">
                <a:solidFill>
                  <a:schemeClr val="bg2">
                    <a:lumMod val="90000"/>
                  </a:schemeClr>
                </a:solidFill>
                <a:ea typeface="+mn-ea"/>
              </a:rPr>
              <a:t> { the next position in B }</a:t>
            </a:r>
          </a:p>
          <a:p>
            <a:pPr eaLnBrk="1" hangingPunct="1">
              <a:buFont typeface="Wingdings" pitchFamily="2" charset="2"/>
              <a:buNone/>
              <a:defRPr/>
            </a:pPr>
            <a:r>
              <a:rPr lang="en-US" sz="2400" b="1" dirty="0" smtClean="0">
                <a:ea typeface="+mn-ea"/>
              </a:rPr>
              <a:t>		if </a:t>
            </a:r>
            <a:r>
              <a:rPr lang="en-US" sz="2400" dirty="0" err="1" smtClean="0">
                <a:ea typeface="+mn-ea"/>
              </a:rPr>
              <a:t>p.element</a:t>
            </a:r>
            <a:r>
              <a:rPr lang="en-US" sz="2400" dirty="0" smtClean="0">
                <a:ea typeface="+mn-ea"/>
              </a:rPr>
              <a:t>().</a:t>
            </a:r>
            <a:r>
              <a:rPr lang="en-US" sz="2400" dirty="0" err="1" smtClean="0">
                <a:ea typeface="+mn-ea"/>
              </a:rPr>
              <a:t>getKey</a:t>
            </a:r>
            <a:r>
              <a:rPr lang="en-US" sz="2400" dirty="0" smtClean="0">
                <a:ea typeface="+mn-ea"/>
              </a:rPr>
              <a:t>() = k	</a:t>
            </a:r>
            <a:r>
              <a:rPr lang="en-US" sz="2400" b="1" dirty="0" smtClean="0">
                <a:ea typeface="+mn-ea"/>
              </a:rPr>
              <a:t>then</a:t>
            </a:r>
          </a:p>
          <a:p>
            <a:pPr eaLnBrk="1" hangingPunct="1">
              <a:buFont typeface="Wingdings" pitchFamily="2" charset="2"/>
              <a:buNone/>
              <a:defRPr/>
            </a:pPr>
            <a:r>
              <a:rPr lang="en-US" sz="2400" b="1" dirty="0" smtClean="0">
                <a:ea typeface="+mn-ea"/>
              </a:rPr>
              <a:t>			return </a:t>
            </a:r>
            <a:r>
              <a:rPr lang="en-US" sz="2400" dirty="0" err="1" smtClean="0">
                <a:ea typeface="+mn-ea"/>
              </a:rPr>
              <a:t>p.element</a:t>
            </a:r>
            <a:r>
              <a:rPr lang="en-US" sz="2400" dirty="0" smtClean="0">
                <a:ea typeface="+mn-ea"/>
              </a:rPr>
              <a:t>().</a:t>
            </a:r>
            <a:r>
              <a:rPr lang="en-US" sz="2400" dirty="0" err="1" smtClean="0">
                <a:ea typeface="+mn-ea"/>
              </a:rPr>
              <a:t>getValue</a:t>
            </a:r>
            <a:r>
              <a:rPr lang="en-US" sz="2400" dirty="0" smtClean="0">
                <a:ea typeface="+mn-ea"/>
              </a:rPr>
              <a:t>()</a:t>
            </a:r>
          </a:p>
          <a:p>
            <a:pPr eaLnBrk="1" hangingPunct="1">
              <a:buFont typeface="Wingdings" pitchFamily="2" charset="2"/>
              <a:buNone/>
              <a:defRPr/>
            </a:pPr>
            <a:r>
              <a:rPr lang="en-US" sz="2400" b="1" dirty="0" smtClean="0">
                <a:ea typeface="+mn-ea"/>
              </a:rPr>
              <a:t>	return null </a:t>
            </a:r>
            <a:r>
              <a:rPr lang="en-US" sz="2400" dirty="0" smtClean="0">
                <a:solidFill>
                  <a:schemeClr val="bg2">
                    <a:lumMod val="90000"/>
                  </a:schemeClr>
                </a:solidFill>
                <a:ea typeface="+mn-ea"/>
              </a:rPr>
              <a:t>{there is no entry with key equal to k}</a:t>
            </a:r>
          </a:p>
        </p:txBody>
      </p:sp>
      <p:sp>
        <p:nvSpPr>
          <p:cNvPr id="819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9219" name="Slide Number Placeholder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EC26FB-CB90-4044-99EF-C3D02854DE2B}" type="slidenum">
              <a:rPr lang="en-US" sz="1400"/>
              <a:pPr eaLnBrk="1" hangingPunct="1"/>
              <a:t>7</a:t>
            </a:fld>
            <a:endParaRPr lang="en-US" sz="1400"/>
          </a:p>
        </p:txBody>
      </p:sp>
      <p:sp>
        <p:nvSpPr>
          <p:cNvPr id="9220" name="Rectangle 2"/>
          <p:cNvSpPr>
            <a:spLocks noGrp="1" noChangeArrowheads="1"/>
          </p:cNvSpPr>
          <p:nvPr>
            <p:ph type="title"/>
          </p:nvPr>
        </p:nvSpPr>
        <p:spPr/>
        <p:txBody>
          <a:bodyPr/>
          <a:lstStyle/>
          <a:p>
            <a:pPr eaLnBrk="1" hangingPunct="1"/>
            <a:r>
              <a:rPr lang="en-US">
                <a:latin typeface="Tahoma" charset="0"/>
              </a:rPr>
              <a:t>The put(k,v) Algorithm</a:t>
            </a:r>
          </a:p>
        </p:txBody>
      </p:sp>
      <p:sp>
        <p:nvSpPr>
          <p:cNvPr id="155651" name="Rectangle 3" descr="Rectangle: Click to edit Master text styles&#10;Second level&#10;Third level&#10;Fourth level&#10;Fifth level"/>
          <p:cNvSpPr>
            <a:spLocks noGrp="1" noChangeArrowheads="1"/>
          </p:cNvSpPr>
          <p:nvPr>
            <p:ph type="body" idx="1"/>
          </p:nvPr>
        </p:nvSpPr>
        <p:spPr>
          <a:xfrm>
            <a:off x="762000" y="1676400"/>
            <a:ext cx="8001000" cy="4648200"/>
          </a:xfrm>
        </p:spPr>
        <p:txBody>
          <a:bodyPr>
            <a:normAutofit fontScale="92500"/>
          </a:bodyPr>
          <a:lstStyle/>
          <a:p>
            <a:pPr eaLnBrk="1" hangingPunct="1">
              <a:buFont typeface="Wingdings" pitchFamily="2" charset="2"/>
              <a:buNone/>
              <a:defRPr/>
            </a:pPr>
            <a:r>
              <a:rPr lang="en-US" sz="2400" b="1" dirty="0" smtClean="0">
                <a:ea typeface="+mn-ea"/>
              </a:rPr>
              <a:t>Algorithm </a:t>
            </a:r>
            <a:r>
              <a:rPr lang="en-US" sz="2400" dirty="0" smtClean="0">
                <a:ea typeface="+mn-ea"/>
              </a:rPr>
              <a:t>put(</a:t>
            </a:r>
            <a:r>
              <a:rPr lang="en-US" sz="2400" dirty="0" err="1" smtClean="0">
                <a:ea typeface="+mn-ea"/>
              </a:rPr>
              <a:t>k,v</a:t>
            </a:r>
            <a:r>
              <a:rPr lang="en-US" sz="2400" dirty="0" smtClean="0">
                <a:ea typeface="+mn-ea"/>
              </a:rPr>
              <a:t>):				</a:t>
            </a:r>
          </a:p>
          <a:p>
            <a:pPr eaLnBrk="1" hangingPunct="1">
              <a:buFont typeface="Wingdings" pitchFamily="2" charset="2"/>
              <a:buNone/>
              <a:defRPr/>
            </a:pPr>
            <a:r>
              <a:rPr lang="en-US" sz="2400" dirty="0" smtClean="0">
                <a:ea typeface="+mn-ea"/>
              </a:rPr>
              <a:t>B	= </a:t>
            </a:r>
            <a:r>
              <a:rPr lang="en-US" sz="2400" dirty="0" err="1" smtClean="0">
                <a:ea typeface="+mn-ea"/>
              </a:rPr>
              <a:t>S.positions</a:t>
            </a:r>
            <a:r>
              <a:rPr lang="en-US" sz="2400" dirty="0" smtClean="0">
                <a:ea typeface="+mn-ea"/>
              </a:rPr>
              <a:t>()		</a:t>
            </a:r>
          </a:p>
          <a:p>
            <a:pPr eaLnBrk="1" hangingPunct="1">
              <a:buFont typeface="Wingdings" pitchFamily="2" charset="2"/>
              <a:buNone/>
              <a:defRPr/>
            </a:pPr>
            <a:r>
              <a:rPr lang="en-US" sz="2400" b="1" dirty="0" smtClean="0">
                <a:ea typeface="+mn-ea"/>
              </a:rPr>
              <a:t>while </a:t>
            </a:r>
            <a:r>
              <a:rPr lang="en-US" sz="2400" dirty="0" err="1" smtClean="0">
                <a:ea typeface="+mn-ea"/>
              </a:rPr>
              <a:t>B.hasNext</a:t>
            </a:r>
            <a:r>
              <a:rPr lang="en-US" sz="2400" dirty="0" smtClean="0">
                <a:ea typeface="+mn-ea"/>
              </a:rPr>
              <a:t>() </a:t>
            </a:r>
            <a:r>
              <a:rPr lang="en-US" sz="2400" b="1" dirty="0" smtClean="0">
                <a:ea typeface="+mn-ea"/>
              </a:rPr>
              <a:t>do	</a:t>
            </a:r>
          </a:p>
          <a:p>
            <a:pPr eaLnBrk="1" hangingPunct="1">
              <a:buFont typeface="Wingdings" pitchFamily="2" charset="2"/>
              <a:buNone/>
              <a:defRPr/>
            </a:pPr>
            <a:r>
              <a:rPr lang="en-US" sz="2400" dirty="0" smtClean="0">
                <a:ea typeface="+mn-ea"/>
              </a:rPr>
              <a:t>	p = </a:t>
            </a:r>
            <a:r>
              <a:rPr lang="en-US" sz="2400" dirty="0" err="1" smtClean="0">
                <a:ea typeface="+mn-ea"/>
              </a:rPr>
              <a:t>B.next</a:t>
            </a:r>
            <a:r>
              <a:rPr lang="en-US" sz="2400" dirty="0" smtClean="0">
                <a:ea typeface="+mn-ea"/>
              </a:rPr>
              <a:t>()		</a:t>
            </a:r>
          </a:p>
          <a:p>
            <a:pPr eaLnBrk="1" hangingPunct="1">
              <a:buFont typeface="Wingdings" pitchFamily="2" charset="2"/>
              <a:buNone/>
              <a:defRPr/>
            </a:pPr>
            <a:r>
              <a:rPr lang="en-US" sz="2400" dirty="0" smtClean="0">
                <a:ea typeface="+mn-ea"/>
              </a:rPr>
              <a:t>	</a:t>
            </a:r>
            <a:r>
              <a:rPr lang="en-US" sz="2400" b="1" dirty="0" smtClean="0">
                <a:ea typeface="+mn-ea"/>
              </a:rPr>
              <a:t>if </a:t>
            </a:r>
            <a:r>
              <a:rPr lang="en-US" sz="2400" dirty="0" err="1" smtClean="0">
                <a:ea typeface="+mn-ea"/>
              </a:rPr>
              <a:t>p.element</a:t>
            </a:r>
            <a:r>
              <a:rPr lang="en-US" sz="2400" dirty="0" smtClean="0">
                <a:ea typeface="+mn-ea"/>
              </a:rPr>
              <a:t>().</a:t>
            </a:r>
            <a:r>
              <a:rPr lang="en-US" sz="2400" dirty="0" err="1" smtClean="0">
                <a:ea typeface="+mn-ea"/>
              </a:rPr>
              <a:t>getKey</a:t>
            </a:r>
            <a:r>
              <a:rPr lang="en-US" sz="2400" dirty="0" smtClean="0">
                <a:ea typeface="+mn-ea"/>
              </a:rPr>
              <a:t>() = k  </a:t>
            </a:r>
            <a:r>
              <a:rPr lang="en-US" sz="2400" b="1" dirty="0" smtClean="0">
                <a:ea typeface="+mn-ea"/>
              </a:rPr>
              <a:t>then	</a:t>
            </a:r>
            <a:r>
              <a:rPr lang="en-US" sz="2400" dirty="0" smtClean="0">
                <a:ea typeface="+mn-ea"/>
              </a:rPr>
              <a:t>	</a:t>
            </a:r>
          </a:p>
          <a:p>
            <a:pPr eaLnBrk="1" hangingPunct="1">
              <a:buFont typeface="Wingdings" pitchFamily="2" charset="2"/>
              <a:buNone/>
              <a:defRPr/>
            </a:pPr>
            <a:r>
              <a:rPr lang="en-US" sz="2400" dirty="0" smtClean="0">
                <a:ea typeface="+mn-ea"/>
              </a:rPr>
              <a:t>		t = </a:t>
            </a:r>
            <a:r>
              <a:rPr lang="en-US" sz="2400" dirty="0" err="1" smtClean="0">
                <a:ea typeface="+mn-ea"/>
              </a:rPr>
              <a:t>p.element</a:t>
            </a:r>
            <a:r>
              <a:rPr lang="en-US" sz="2400" dirty="0" smtClean="0">
                <a:ea typeface="+mn-ea"/>
              </a:rPr>
              <a:t>().</a:t>
            </a:r>
            <a:r>
              <a:rPr lang="en-US" sz="2400" dirty="0" err="1" smtClean="0">
                <a:ea typeface="+mn-ea"/>
              </a:rPr>
              <a:t>getValue</a:t>
            </a:r>
            <a:r>
              <a:rPr lang="en-US" sz="2400" dirty="0" smtClean="0">
                <a:ea typeface="+mn-ea"/>
              </a:rPr>
              <a:t>()	</a:t>
            </a:r>
          </a:p>
          <a:p>
            <a:pPr eaLnBrk="1" hangingPunct="1">
              <a:buFont typeface="Wingdings" pitchFamily="2" charset="2"/>
              <a:buNone/>
              <a:defRPr/>
            </a:pPr>
            <a:r>
              <a:rPr lang="en-US" sz="2400" dirty="0" smtClean="0">
                <a:ea typeface="+mn-ea"/>
              </a:rPr>
              <a:t>		</a:t>
            </a:r>
            <a:r>
              <a:rPr lang="en-US" sz="2400" dirty="0" err="1" smtClean="0">
                <a:ea typeface="+mn-ea"/>
              </a:rPr>
              <a:t>S.set</a:t>
            </a:r>
            <a:r>
              <a:rPr lang="en-US" sz="2400" dirty="0" smtClean="0">
                <a:ea typeface="+mn-ea"/>
              </a:rPr>
              <a:t>(p,(</a:t>
            </a:r>
            <a:r>
              <a:rPr lang="en-US" sz="2400" dirty="0" err="1" smtClean="0">
                <a:ea typeface="+mn-ea"/>
              </a:rPr>
              <a:t>k,v</a:t>
            </a:r>
            <a:r>
              <a:rPr lang="en-US" sz="2400" dirty="0" smtClean="0">
                <a:ea typeface="+mn-ea"/>
              </a:rPr>
              <a:t>))	</a:t>
            </a:r>
          </a:p>
          <a:p>
            <a:pPr eaLnBrk="1" hangingPunct="1">
              <a:buFont typeface="Wingdings" pitchFamily="2" charset="2"/>
              <a:buNone/>
              <a:defRPr/>
            </a:pPr>
            <a:r>
              <a:rPr lang="en-US" sz="2400" dirty="0" smtClean="0">
                <a:ea typeface="+mn-ea"/>
              </a:rPr>
              <a:t>		</a:t>
            </a:r>
            <a:r>
              <a:rPr lang="en-US" sz="2400" b="1" dirty="0" smtClean="0">
                <a:ea typeface="+mn-ea"/>
              </a:rPr>
              <a:t>return </a:t>
            </a:r>
            <a:r>
              <a:rPr lang="en-US" sz="2400" dirty="0" smtClean="0">
                <a:ea typeface="+mn-ea"/>
              </a:rPr>
              <a:t>t	</a:t>
            </a:r>
            <a:r>
              <a:rPr lang="en-US" sz="2400" dirty="0" smtClean="0">
                <a:solidFill>
                  <a:schemeClr val="bg2">
                    <a:lumMod val="90000"/>
                  </a:schemeClr>
                </a:solidFill>
                <a:ea typeface="+mn-ea"/>
              </a:rPr>
              <a:t>{return the old value}</a:t>
            </a:r>
            <a:r>
              <a:rPr lang="en-US" sz="2400" dirty="0" smtClean="0">
                <a:ea typeface="+mn-ea"/>
              </a:rPr>
              <a:t>	</a:t>
            </a:r>
          </a:p>
          <a:p>
            <a:pPr eaLnBrk="1" hangingPunct="1">
              <a:buFont typeface="Wingdings" pitchFamily="2" charset="2"/>
              <a:buNone/>
              <a:defRPr/>
            </a:pPr>
            <a:r>
              <a:rPr lang="en-US" sz="2400" dirty="0" err="1" smtClean="0">
                <a:ea typeface="+mn-ea"/>
              </a:rPr>
              <a:t>S.addLast</a:t>
            </a:r>
            <a:r>
              <a:rPr lang="en-US" sz="2400" dirty="0" smtClean="0">
                <a:ea typeface="+mn-ea"/>
              </a:rPr>
              <a:t>((</a:t>
            </a:r>
            <a:r>
              <a:rPr lang="en-US" sz="2400" dirty="0" err="1" smtClean="0">
                <a:ea typeface="+mn-ea"/>
              </a:rPr>
              <a:t>k,v</a:t>
            </a:r>
            <a:r>
              <a:rPr lang="en-US" sz="2400" dirty="0" smtClean="0">
                <a:ea typeface="+mn-ea"/>
              </a:rPr>
              <a:t>))			</a:t>
            </a:r>
          </a:p>
          <a:p>
            <a:pPr eaLnBrk="1" hangingPunct="1">
              <a:buFont typeface="Wingdings" pitchFamily="2" charset="2"/>
              <a:buNone/>
              <a:defRPr/>
            </a:pPr>
            <a:r>
              <a:rPr lang="en-US" sz="2400" dirty="0" smtClean="0">
                <a:ea typeface="+mn-ea"/>
              </a:rPr>
              <a:t>n = n + 1 	</a:t>
            </a:r>
            <a:r>
              <a:rPr lang="en-US" sz="2400" dirty="0" smtClean="0">
                <a:solidFill>
                  <a:schemeClr val="bg2">
                    <a:lumMod val="90000"/>
                  </a:schemeClr>
                </a:solidFill>
                <a:ea typeface="+mn-ea"/>
              </a:rPr>
              <a:t>{increment variable storing number of entries}</a:t>
            </a:r>
          </a:p>
          <a:p>
            <a:pPr eaLnBrk="1" hangingPunct="1">
              <a:buFont typeface="Wingdings" pitchFamily="2" charset="2"/>
              <a:buNone/>
              <a:defRPr/>
            </a:pPr>
            <a:r>
              <a:rPr lang="en-US" sz="2400" b="1" dirty="0" smtClean="0">
                <a:ea typeface="+mn-ea"/>
              </a:rPr>
              <a:t>return null	</a:t>
            </a:r>
            <a:r>
              <a:rPr lang="en-US" sz="2400" dirty="0" smtClean="0">
                <a:solidFill>
                  <a:schemeClr val="bg2">
                    <a:lumMod val="90000"/>
                  </a:schemeClr>
                </a:solidFill>
                <a:ea typeface="+mn-ea"/>
              </a:rPr>
              <a:t>{ there was no entry with key equal to k }</a:t>
            </a:r>
            <a:endParaRPr lang="en-US" sz="2000" dirty="0" smtClean="0">
              <a:solidFill>
                <a:schemeClr val="bg2">
                  <a:lumMod val="90000"/>
                </a:schemeClr>
              </a:solidFill>
              <a:ea typeface="+mn-ea"/>
            </a:endParaRPr>
          </a:p>
        </p:txBody>
      </p:sp>
      <p:sp>
        <p:nvSpPr>
          <p:cNvPr id="922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10243" name="Slide Number Placeholder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B25DE9A-8E3A-A348-B0F9-1D503C24C740}" type="slidenum">
              <a:rPr lang="en-US" sz="1400"/>
              <a:pPr eaLnBrk="1" hangingPunct="1"/>
              <a:t>8</a:t>
            </a:fld>
            <a:endParaRPr lang="en-US" sz="1400"/>
          </a:p>
        </p:txBody>
      </p:sp>
      <p:sp>
        <p:nvSpPr>
          <p:cNvPr id="10244" name="Rectangle 2"/>
          <p:cNvSpPr>
            <a:spLocks noGrp="1" noChangeArrowheads="1"/>
          </p:cNvSpPr>
          <p:nvPr>
            <p:ph type="title"/>
          </p:nvPr>
        </p:nvSpPr>
        <p:spPr/>
        <p:txBody>
          <a:bodyPr/>
          <a:lstStyle/>
          <a:p>
            <a:pPr eaLnBrk="1" hangingPunct="1"/>
            <a:r>
              <a:rPr lang="en-US">
                <a:latin typeface="Tahoma" charset="0"/>
              </a:rPr>
              <a:t>The remove(k) Algorithm</a:t>
            </a:r>
          </a:p>
        </p:txBody>
      </p:sp>
      <p:sp>
        <p:nvSpPr>
          <p:cNvPr id="156675" name="Rectangle 3" descr="Rectangle: Click to edit Master text styles&#10;Second level&#10;Third level&#10;Fourth level&#10;Fifth level"/>
          <p:cNvSpPr>
            <a:spLocks noGrp="1" noChangeArrowheads="1"/>
          </p:cNvSpPr>
          <p:nvPr>
            <p:ph type="body" idx="1"/>
          </p:nvPr>
        </p:nvSpPr>
        <p:spPr>
          <a:xfrm>
            <a:off x="609600" y="1905000"/>
            <a:ext cx="8229600" cy="4114800"/>
          </a:xfrm>
        </p:spPr>
        <p:txBody>
          <a:bodyPr/>
          <a:lstStyle/>
          <a:p>
            <a:pPr eaLnBrk="1" hangingPunct="1">
              <a:lnSpc>
                <a:spcPct val="90000"/>
              </a:lnSpc>
              <a:buFont typeface="Wingdings" charset="0"/>
              <a:buNone/>
            </a:pPr>
            <a:r>
              <a:rPr lang="en-US" sz="2400" b="1">
                <a:latin typeface="Tahoma" charset="0"/>
              </a:rPr>
              <a:t>Algorithm </a:t>
            </a:r>
            <a:r>
              <a:rPr lang="en-US" sz="2400">
                <a:latin typeface="Tahoma" charset="0"/>
              </a:rPr>
              <a:t>remove(k):		</a:t>
            </a:r>
          </a:p>
          <a:p>
            <a:pPr eaLnBrk="1" hangingPunct="1">
              <a:lnSpc>
                <a:spcPct val="90000"/>
              </a:lnSpc>
              <a:buFont typeface="Wingdings" charset="0"/>
              <a:buNone/>
            </a:pPr>
            <a:r>
              <a:rPr lang="en-US" sz="2400">
                <a:latin typeface="Tahoma" charset="0"/>
              </a:rPr>
              <a:t>B =S.positions()		</a:t>
            </a:r>
          </a:p>
          <a:p>
            <a:pPr eaLnBrk="1" hangingPunct="1">
              <a:lnSpc>
                <a:spcPct val="90000"/>
              </a:lnSpc>
              <a:buFont typeface="Wingdings" charset="0"/>
              <a:buNone/>
            </a:pPr>
            <a:r>
              <a:rPr lang="en-US" sz="2400" b="1">
                <a:latin typeface="Tahoma" charset="0"/>
              </a:rPr>
              <a:t>while </a:t>
            </a:r>
            <a:r>
              <a:rPr lang="en-US" sz="2400">
                <a:latin typeface="Tahoma" charset="0"/>
              </a:rPr>
              <a:t>B.hasNext() </a:t>
            </a:r>
            <a:r>
              <a:rPr lang="en-US" sz="2400" b="1">
                <a:latin typeface="Tahoma" charset="0"/>
              </a:rPr>
              <a:t>do	</a:t>
            </a:r>
          </a:p>
          <a:p>
            <a:pPr eaLnBrk="1" hangingPunct="1">
              <a:lnSpc>
                <a:spcPct val="90000"/>
              </a:lnSpc>
              <a:buFont typeface="Wingdings" charset="0"/>
              <a:buNone/>
            </a:pPr>
            <a:r>
              <a:rPr lang="en-US" sz="2400">
                <a:latin typeface="Tahoma" charset="0"/>
              </a:rPr>
              <a:t>	p = B.next()		</a:t>
            </a:r>
          </a:p>
          <a:p>
            <a:pPr eaLnBrk="1" hangingPunct="1">
              <a:lnSpc>
                <a:spcPct val="90000"/>
              </a:lnSpc>
              <a:buFont typeface="Wingdings" charset="0"/>
              <a:buNone/>
            </a:pPr>
            <a:r>
              <a:rPr lang="en-US" sz="2400">
                <a:latin typeface="Tahoma" charset="0"/>
              </a:rPr>
              <a:t>	</a:t>
            </a:r>
            <a:r>
              <a:rPr lang="en-US" sz="2400" b="1">
                <a:latin typeface="Tahoma" charset="0"/>
              </a:rPr>
              <a:t>if </a:t>
            </a:r>
            <a:r>
              <a:rPr lang="en-US" sz="2400">
                <a:latin typeface="Tahoma" charset="0"/>
              </a:rPr>
              <a:t>p.element().getKey() = k  </a:t>
            </a:r>
            <a:r>
              <a:rPr lang="en-US" sz="2400" b="1">
                <a:latin typeface="Tahoma" charset="0"/>
              </a:rPr>
              <a:t>then	</a:t>
            </a:r>
            <a:r>
              <a:rPr lang="en-US" sz="2400">
                <a:latin typeface="Tahoma" charset="0"/>
              </a:rPr>
              <a:t>	</a:t>
            </a:r>
          </a:p>
          <a:p>
            <a:pPr eaLnBrk="1" hangingPunct="1">
              <a:lnSpc>
                <a:spcPct val="90000"/>
              </a:lnSpc>
              <a:buFont typeface="Wingdings" charset="0"/>
              <a:buNone/>
            </a:pPr>
            <a:r>
              <a:rPr lang="en-US" sz="2400">
                <a:latin typeface="Tahoma" charset="0"/>
              </a:rPr>
              <a:t>		t = p.element().getValue()		</a:t>
            </a:r>
          </a:p>
          <a:p>
            <a:pPr eaLnBrk="1" hangingPunct="1">
              <a:lnSpc>
                <a:spcPct val="90000"/>
              </a:lnSpc>
              <a:buFont typeface="Wingdings" charset="0"/>
              <a:buNone/>
            </a:pPr>
            <a:r>
              <a:rPr lang="en-US" sz="2400">
                <a:latin typeface="Tahoma" charset="0"/>
              </a:rPr>
              <a:t>		S.remove(p)		</a:t>
            </a:r>
          </a:p>
          <a:p>
            <a:pPr eaLnBrk="1" hangingPunct="1">
              <a:lnSpc>
                <a:spcPct val="90000"/>
              </a:lnSpc>
              <a:buFont typeface="Wingdings" charset="0"/>
              <a:buNone/>
            </a:pPr>
            <a:r>
              <a:rPr lang="en-US" sz="2400">
                <a:latin typeface="Tahoma" charset="0"/>
              </a:rPr>
              <a:t>		n = n – 1 	</a:t>
            </a:r>
            <a:r>
              <a:rPr lang="en-US" sz="2400">
                <a:solidFill>
                  <a:srgbClr val="96A5E2"/>
                </a:solidFill>
                <a:latin typeface="Tahoma" charset="0"/>
              </a:rPr>
              <a:t>{decrement number of entries}</a:t>
            </a:r>
          </a:p>
          <a:p>
            <a:pPr eaLnBrk="1" hangingPunct="1">
              <a:lnSpc>
                <a:spcPct val="90000"/>
              </a:lnSpc>
              <a:buFont typeface="Wingdings" charset="0"/>
              <a:buNone/>
            </a:pPr>
            <a:r>
              <a:rPr lang="en-US" sz="2400">
                <a:latin typeface="Tahoma" charset="0"/>
              </a:rPr>
              <a:t>		</a:t>
            </a:r>
            <a:r>
              <a:rPr lang="en-US" sz="2400" b="1">
                <a:latin typeface="Tahoma" charset="0"/>
              </a:rPr>
              <a:t>return </a:t>
            </a:r>
            <a:r>
              <a:rPr lang="en-US" sz="2400">
                <a:latin typeface="Tahoma" charset="0"/>
              </a:rPr>
              <a:t>t	</a:t>
            </a:r>
            <a:r>
              <a:rPr lang="en-US" sz="2400">
                <a:solidFill>
                  <a:srgbClr val="96A5E2"/>
                </a:solidFill>
                <a:latin typeface="Tahoma" charset="0"/>
              </a:rPr>
              <a:t>{return the removed value}</a:t>
            </a:r>
          </a:p>
          <a:p>
            <a:pPr eaLnBrk="1" hangingPunct="1">
              <a:lnSpc>
                <a:spcPct val="90000"/>
              </a:lnSpc>
              <a:buFont typeface="Wingdings" charset="0"/>
              <a:buNone/>
            </a:pPr>
            <a:r>
              <a:rPr lang="en-US" sz="2400" b="1">
                <a:latin typeface="Tahoma" charset="0"/>
              </a:rPr>
              <a:t>return null		</a:t>
            </a:r>
            <a:r>
              <a:rPr lang="en-US" sz="2400">
                <a:solidFill>
                  <a:srgbClr val="96A5E2"/>
                </a:solidFill>
                <a:latin typeface="Tahoma" charset="0"/>
              </a:rPr>
              <a:t>{there is no entry with key equal to k}</a:t>
            </a:r>
          </a:p>
        </p:txBody>
      </p:sp>
      <p:sp>
        <p:nvSpPr>
          <p:cNvPr id="1024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11267" name="Slide Number Placeholder 6"/>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E3ED8AD-6367-E044-AAB2-FCA430C6AC8E}" type="slidenum">
              <a:rPr lang="en-US" sz="1400"/>
              <a:pPr eaLnBrk="1" hangingPunct="1"/>
              <a:t>9</a:t>
            </a:fld>
            <a:endParaRPr lang="en-US" sz="1400"/>
          </a:p>
        </p:txBody>
      </p:sp>
      <p:sp>
        <p:nvSpPr>
          <p:cNvPr id="11268" name="Rectangle 2"/>
          <p:cNvSpPr>
            <a:spLocks noGrp="1" noChangeArrowheads="1"/>
          </p:cNvSpPr>
          <p:nvPr>
            <p:ph type="title"/>
          </p:nvPr>
        </p:nvSpPr>
        <p:spPr/>
        <p:txBody>
          <a:bodyPr/>
          <a:lstStyle/>
          <a:p>
            <a:pPr eaLnBrk="1" hangingPunct="1"/>
            <a:r>
              <a:rPr lang="en-US" sz="4000">
                <a:latin typeface="Tahoma" charset="0"/>
              </a:rPr>
              <a:t>Performance of a List-Based Map</a:t>
            </a:r>
          </a:p>
        </p:txBody>
      </p:sp>
      <p:sp>
        <p:nvSpPr>
          <p:cNvPr id="11269" name="Rectangle 3" descr="Rectangle: Click to edit Master text styles&#10;Second level&#10;Third level&#10;Fourth level&#10;Fifth level"/>
          <p:cNvSpPr>
            <a:spLocks noGrp="1" noChangeArrowheads="1"/>
          </p:cNvSpPr>
          <p:nvPr>
            <p:ph type="body" sz="half" idx="1"/>
          </p:nvPr>
        </p:nvSpPr>
        <p:spPr>
          <a:xfrm>
            <a:off x="838200" y="1752600"/>
            <a:ext cx="7772400" cy="4343400"/>
          </a:xfrm>
        </p:spPr>
        <p:txBody>
          <a:bodyPr/>
          <a:lstStyle/>
          <a:p>
            <a:pPr eaLnBrk="1" hangingPunct="1"/>
            <a:r>
              <a:rPr lang="en-US" sz="2400">
                <a:latin typeface="Tahoma" charset="0"/>
              </a:rPr>
              <a:t>Performance:</a:t>
            </a:r>
          </a:p>
          <a:p>
            <a:pPr lvl="1" eaLnBrk="1" hangingPunct="1"/>
            <a:r>
              <a:rPr lang="en-US" sz="2000">
                <a:solidFill>
                  <a:schemeClr val="tx2"/>
                </a:solidFill>
                <a:latin typeface="Tahoma" charset="0"/>
              </a:rPr>
              <a:t>put</a:t>
            </a:r>
            <a:r>
              <a:rPr lang="en-US" sz="2000">
                <a:latin typeface="Tahoma" charset="0"/>
              </a:rPr>
              <a:t> takes </a:t>
            </a:r>
            <a:r>
              <a:rPr lang="en-US" sz="2000" b="1" i="1">
                <a:latin typeface="Times New Roman" charset="0"/>
              </a:rPr>
              <a:t>O</a:t>
            </a:r>
            <a:r>
              <a:rPr lang="en-US" sz="2000">
                <a:latin typeface="Times New Roman" charset="0"/>
              </a:rPr>
              <a:t>(1)</a:t>
            </a:r>
            <a:r>
              <a:rPr lang="en-US" sz="2000">
                <a:latin typeface="Tahoma" charset="0"/>
              </a:rPr>
              <a:t> time since we can insert the new item at the beginning or at the end of the sequence</a:t>
            </a:r>
            <a:endParaRPr lang="en-US">
              <a:latin typeface="Tahoma" charset="0"/>
            </a:endParaRPr>
          </a:p>
          <a:p>
            <a:pPr lvl="1" eaLnBrk="1" hangingPunct="1"/>
            <a:r>
              <a:rPr lang="en-US" sz="2000">
                <a:solidFill>
                  <a:schemeClr val="tx2"/>
                </a:solidFill>
                <a:latin typeface="Tahoma" charset="0"/>
              </a:rPr>
              <a:t>get</a:t>
            </a:r>
            <a:r>
              <a:rPr lang="en-US" sz="2000">
                <a:latin typeface="Tahoma" charset="0"/>
              </a:rPr>
              <a:t> and </a:t>
            </a:r>
            <a:r>
              <a:rPr lang="en-US" sz="2000">
                <a:solidFill>
                  <a:schemeClr val="tx2"/>
                </a:solidFill>
                <a:latin typeface="Tahoma" charset="0"/>
              </a:rPr>
              <a:t>remove </a:t>
            </a:r>
            <a:r>
              <a:rPr lang="en-US" sz="2000">
                <a:latin typeface="Tahoma" charset="0"/>
              </a:rPr>
              <a:t>take </a:t>
            </a:r>
            <a:r>
              <a:rPr lang="en-US" sz="2000" b="1" i="1">
                <a:latin typeface="Times New Roman" charset="0"/>
              </a:rPr>
              <a:t>O</a:t>
            </a:r>
            <a:r>
              <a:rPr lang="en-US" sz="2000">
                <a:latin typeface="Times New Roman" charset="0"/>
              </a:rPr>
              <a:t>(</a:t>
            </a:r>
            <a:r>
              <a:rPr lang="en-US" sz="2000" b="1" i="1">
                <a:latin typeface="Times New Roman" charset="0"/>
              </a:rPr>
              <a:t>n</a:t>
            </a:r>
            <a:r>
              <a:rPr lang="en-US" sz="2000">
                <a:latin typeface="Times New Roman" charset="0"/>
              </a:rPr>
              <a:t>)</a:t>
            </a:r>
            <a:r>
              <a:rPr lang="en-US" sz="2000">
                <a:latin typeface="Tahoma" charset="0"/>
              </a:rPr>
              <a:t> time since in the worst case (the item is not found) we traverse the entire sequence to look for an item with the given key</a:t>
            </a:r>
          </a:p>
          <a:p>
            <a:pPr eaLnBrk="1" hangingPunct="1"/>
            <a:r>
              <a:rPr lang="en-US" sz="2400">
                <a:latin typeface="Tahoma" charset="0"/>
              </a:rPr>
              <a:t>The unsorted list implementation is effective only for maps of small size or for maps in which puts are the most common operations, while searches and removals are rarely performed (e.g., historical record of logins to a workstation)</a:t>
            </a:r>
          </a:p>
        </p:txBody>
      </p:sp>
      <p:sp>
        <p:nvSpPr>
          <p:cNvPr id="1127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5181</TotalTime>
  <Words>513</Words>
  <Application>Microsoft Macintosh PowerPoint</Application>
  <PresentationFormat>On-screen Show (4:3)</PresentationFormat>
  <Paragraphs>114</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Blueprint</vt:lpstr>
      <vt:lpstr>Maps</vt:lpstr>
      <vt:lpstr>Maps</vt:lpstr>
      <vt:lpstr>The Map ADT</vt:lpstr>
      <vt:lpstr>Example</vt:lpstr>
      <vt:lpstr>A Simple List-Based Map</vt:lpstr>
      <vt:lpstr>The get(k) Algorithm</vt:lpstr>
      <vt:lpstr>The put(k,v) Algorithm</vt:lpstr>
      <vt:lpstr>The remove(k) Algorithm</vt:lpstr>
      <vt:lpstr>Performance of a List-Based Map</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Roberto Tamassia</cp:lastModifiedBy>
  <cp:revision>875</cp:revision>
  <cp:lastPrinted>2014-03-20T01:20:42Z</cp:lastPrinted>
  <dcterms:created xsi:type="dcterms:W3CDTF">2002-01-21T02:22:10Z</dcterms:created>
  <dcterms:modified xsi:type="dcterms:W3CDTF">2014-03-20T01:20:44Z</dcterms:modified>
</cp:coreProperties>
</file>