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2"/>
  </p:notesMasterIdLst>
  <p:handoutMasterIdLst>
    <p:handoutMasterId r:id="rId13"/>
  </p:handoutMasterIdLst>
  <p:sldIdLst>
    <p:sldId id="256" r:id="rId2"/>
    <p:sldId id="387" r:id="rId3"/>
    <p:sldId id="388" r:id="rId4"/>
    <p:sldId id="389" r:id="rId5"/>
    <p:sldId id="365" r:id="rId6"/>
    <p:sldId id="366" r:id="rId7"/>
    <p:sldId id="363" r:id="rId8"/>
    <p:sldId id="367" r:id="rId9"/>
    <p:sldId id="368" r:id="rId10"/>
    <p:sldId id="369" r:id="rId11"/>
  </p:sldIdLst>
  <p:sldSz cx="9144000" cy="6858000" type="screen4x3"/>
  <p:notesSz cx="7302500" cy="9588500"/>
  <p:defaultTextStyle>
    <a:defPPr>
      <a:defRPr lang="en-US"/>
    </a:defPPr>
    <a:lvl1pPr algn="ctr" rtl="0" fontAlgn="base">
      <a:spcBef>
        <a:spcPct val="0"/>
      </a:spcBef>
      <a:spcAft>
        <a:spcPct val="0"/>
      </a:spcAft>
      <a:defRPr sz="2400" kern="1200">
        <a:solidFill>
          <a:schemeClr val="tx1"/>
        </a:solidFill>
        <a:latin typeface="Tahoma" charset="0"/>
        <a:ea typeface="ＭＳ Ｐゴシック" charset="0"/>
        <a:cs typeface="+mn-cs"/>
      </a:defRPr>
    </a:lvl1pPr>
    <a:lvl2pPr marL="457200" algn="ctr" rtl="0" fontAlgn="base">
      <a:spcBef>
        <a:spcPct val="0"/>
      </a:spcBef>
      <a:spcAft>
        <a:spcPct val="0"/>
      </a:spcAft>
      <a:defRPr sz="2400" kern="1200">
        <a:solidFill>
          <a:schemeClr val="tx1"/>
        </a:solidFill>
        <a:latin typeface="Tahoma" charset="0"/>
        <a:ea typeface="ＭＳ Ｐゴシック" charset="0"/>
        <a:cs typeface="+mn-cs"/>
      </a:defRPr>
    </a:lvl2pPr>
    <a:lvl3pPr marL="914400" algn="ctr" rtl="0" fontAlgn="base">
      <a:spcBef>
        <a:spcPct val="0"/>
      </a:spcBef>
      <a:spcAft>
        <a:spcPct val="0"/>
      </a:spcAft>
      <a:defRPr sz="2400" kern="1200">
        <a:solidFill>
          <a:schemeClr val="tx1"/>
        </a:solidFill>
        <a:latin typeface="Tahoma" charset="0"/>
        <a:ea typeface="ＭＳ Ｐゴシック" charset="0"/>
        <a:cs typeface="+mn-cs"/>
      </a:defRPr>
    </a:lvl3pPr>
    <a:lvl4pPr marL="1371600" algn="ctr" rtl="0" fontAlgn="base">
      <a:spcBef>
        <a:spcPct val="0"/>
      </a:spcBef>
      <a:spcAft>
        <a:spcPct val="0"/>
      </a:spcAft>
      <a:defRPr sz="2400" kern="1200">
        <a:solidFill>
          <a:schemeClr val="tx1"/>
        </a:solidFill>
        <a:latin typeface="Tahoma" charset="0"/>
        <a:ea typeface="ＭＳ Ｐゴシック" charset="0"/>
        <a:cs typeface="+mn-cs"/>
      </a:defRPr>
    </a:lvl4pPr>
    <a:lvl5pPr marL="1828800" algn="ctr" rtl="0" fontAlgn="base">
      <a:spcBef>
        <a:spcPct val="0"/>
      </a:spcBef>
      <a:spcAft>
        <a:spcPct val="0"/>
      </a:spcAft>
      <a:defRPr sz="2400" kern="1200">
        <a:solidFill>
          <a:schemeClr val="tx1"/>
        </a:solidFill>
        <a:latin typeface="Tahoma" charset="0"/>
        <a:ea typeface="ＭＳ Ｐゴシック" charset="0"/>
        <a:cs typeface="+mn-cs"/>
      </a:defRPr>
    </a:lvl5pPr>
    <a:lvl6pPr marL="2286000" algn="l" defTabSz="457200" rtl="0" eaLnBrk="1" latinLnBrk="0" hangingPunct="1">
      <a:defRPr sz="2400" kern="1200">
        <a:solidFill>
          <a:schemeClr val="tx1"/>
        </a:solidFill>
        <a:latin typeface="Tahoma" charset="0"/>
        <a:ea typeface="ＭＳ Ｐゴシック" charset="0"/>
        <a:cs typeface="+mn-cs"/>
      </a:defRPr>
    </a:lvl6pPr>
    <a:lvl7pPr marL="2743200" algn="l" defTabSz="457200" rtl="0" eaLnBrk="1" latinLnBrk="0" hangingPunct="1">
      <a:defRPr sz="2400" kern="1200">
        <a:solidFill>
          <a:schemeClr val="tx1"/>
        </a:solidFill>
        <a:latin typeface="Tahoma" charset="0"/>
        <a:ea typeface="ＭＳ Ｐゴシック" charset="0"/>
        <a:cs typeface="+mn-cs"/>
      </a:defRPr>
    </a:lvl7pPr>
    <a:lvl8pPr marL="3200400" algn="l" defTabSz="457200" rtl="0" eaLnBrk="1" latinLnBrk="0" hangingPunct="1">
      <a:defRPr sz="2400" kern="1200">
        <a:solidFill>
          <a:schemeClr val="tx1"/>
        </a:solidFill>
        <a:latin typeface="Tahoma" charset="0"/>
        <a:ea typeface="ＭＳ Ｐゴシック" charset="0"/>
        <a:cs typeface="+mn-cs"/>
      </a:defRPr>
    </a:lvl8pPr>
    <a:lvl9pPr marL="3657600" algn="l" defTabSz="457200" rtl="0" eaLnBrk="1" latinLnBrk="0" hangingPunct="1">
      <a:defRPr sz="2400" kern="1200">
        <a:solidFill>
          <a:schemeClr val="tx1"/>
        </a:solidFill>
        <a:latin typeface="Tahoma"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5674F6"/>
    <a:srgbClr val="6289F8"/>
    <a:srgbClr val="8097F8"/>
    <a:srgbClr val="2C61F6"/>
    <a:srgbClr val="F8F0D0"/>
    <a:srgbClr val="F2E4AA"/>
    <a:srgbClr val="000000"/>
    <a:srgbClr val="F4E9B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65" d="100"/>
          <a:sy n="165" d="100"/>
        </p:scale>
        <p:origin x="-9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l" defTabSz="965200">
              <a:defRPr sz="1300" smtClean="0">
                <a:latin typeface="Tahoma" pitchFamily="34" charset="0"/>
                <a:ea typeface="+mn-ea"/>
              </a:defRPr>
            </a:lvl1pPr>
          </a:lstStyle>
          <a:p>
            <a:pPr>
              <a:defRPr/>
            </a:pPr>
            <a:r>
              <a:rPr lang="en-US" smtClean="0"/>
              <a:t>Binary Search Trees</a:t>
            </a:r>
            <a:endParaRPr lang="en-US"/>
          </a:p>
        </p:txBody>
      </p:sp>
      <p:sp>
        <p:nvSpPr>
          <p:cNvPr id="15363" name="Rectangle 3"/>
          <p:cNvSpPr>
            <a:spLocks noGrp="1" noChangeArrowheads="1"/>
          </p:cNvSpPr>
          <p:nvPr>
            <p:ph type="dt" sz="quarter" idx="1"/>
          </p:nvPr>
        </p:nvSpPr>
        <p:spPr bwMode="auto">
          <a:xfrm>
            <a:off x="4138613" y="0"/>
            <a:ext cx="3163887"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r" defTabSz="965200">
              <a:defRPr sz="1300"/>
            </a:lvl1pPr>
          </a:lstStyle>
          <a:p>
            <a:fld id="{8BA63845-1AD0-CC46-89F5-CC9DB1AE69A0}" type="datetime1">
              <a:rPr lang="en-US" smtClean="0"/>
              <a:t>3/20/14</a:t>
            </a:fld>
            <a:endParaRPr lang="en-US"/>
          </a:p>
        </p:txBody>
      </p:sp>
      <p:sp>
        <p:nvSpPr>
          <p:cNvPr id="15364" name="Rectangle 4"/>
          <p:cNvSpPr>
            <a:spLocks noGrp="1" noChangeArrowheads="1"/>
          </p:cNvSpPr>
          <p:nvPr>
            <p:ph type="ftr" sz="quarter" idx="2"/>
          </p:nvPr>
        </p:nvSpPr>
        <p:spPr bwMode="auto">
          <a:xfrm>
            <a:off x="0" y="9109075"/>
            <a:ext cx="3163888"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l" defTabSz="965200">
              <a:defRPr sz="1300" smtClean="0">
                <a:latin typeface="Tahoma" pitchFamily="34" charset="0"/>
                <a:ea typeface="+mn-ea"/>
              </a:defRPr>
            </a:lvl1pPr>
          </a:lstStyle>
          <a:p>
            <a:pPr>
              <a:defRPr/>
            </a:pPr>
            <a:endParaRPr lang="en-US"/>
          </a:p>
        </p:txBody>
      </p:sp>
      <p:sp>
        <p:nvSpPr>
          <p:cNvPr id="15365" name="Rectangle 5"/>
          <p:cNvSpPr>
            <a:spLocks noGrp="1" noChangeArrowheads="1"/>
          </p:cNvSpPr>
          <p:nvPr>
            <p:ph type="sldNum" sz="quarter" idx="3"/>
          </p:nvPr>
        </p:nvSpPr>
        <p:spPr bwMode="auto">
          <a:xfrm>
            <a:off x="4138613" y="9109075"/>
            <a:ext cx="3163887"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r" defTabSz="965200">
              <a:defRPr sz="1300"/>
            </a:lvl1pPr>
          </a:lstStyle>
          <a:p>
            <a:fld id="{721B4DFA-A019-6441-84BC-9E8181D19571}" type="slidenum">
              <a:rPr lang="en-US"/>
              <a:pPr/>
              <a:t>‹#›</a:t>
            </a:fld>
            <a:endParaRPr lang="en-US"/>
          </a:p>
        </p:txBody>
      </p:sp>
    </p:spTree>
    <p:extLst>
      <p:ext uri="{BB962C8B-B14F-4D97-AF65-F5344CB8AC3E}">
        <p14:creationId xmlns:p14="http://schemas.microsoft.com/office/powerpoint/2010/main" val="21186081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l" defTabSz="965200">
              <a:defRPr sz="1300" smtClean="0">
                <a:latin typeface="Tahoma" pitchFamily="34" charset="0"/>
                <a:ea typeface="+mn-ea"/>
              </a:defRPr>
            </a:lvl1pPr>
          </a:lstStyle>
          <a:p>
            <a:pPr>
              <a:defRPr/>
            </a:pPr>
            <a:r>
              <a:rPr lang="en-US" smtClean="0"/>
              <a:t>Binary Search Trees</a:t>
            </a:r>
            <a:endParaRPr lang="en-US"/>
          </a:p>
        </p:txBody>
      </p:sp>
      <p:sp>
        <p:nvSpPr>
          <p:cNvPr id="1027" name="Rectangle 3"/>
          <p:cNvSpPr>
            <a:spLocks noGrp="1" noChangeArrowheads="1"/>
          </p:cNvSpPr>
          <p:nvPr>
            <p:ph type="dt" idx="1"/>
          </p:nvPr>
        </p:nvSpPr>
        <p:spPr bwMode="auto">
          <a:xfrm>
            <a:off x="4138613" y="0"/>
            <a:ext cx="3163887"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r" defTabSz="965200">
              <a:defRPr sz="1300"/>
            </a:lvl1pPr>
          </a:lstStyle>
          <a:p>
            <a:fld id="{0EF78ACF-1605-4945-913A-A9DDDB764E0D}" type="datetime1">
              <a:rPr lang="en-US" smtClean="0"/>
              <a:t>3/20/14</a:t>
            </a:fld>
            <a:endParaRPr lang="en-US"/>
          </a:p>
        </p:txBody>
      </p:sp>
      <p:sp>
        <p:nvSpPr>
          <p:cNvPr id="13316" name="Rectangle 4"/>
          <p:cNvSpPr>
            <a:spLocks noGrp="1" noRot="1" noChangeAspect="1" noChangeArrowheads="1" noTextEdit="1"/>
          </p:cNvSpPr>
          <p:nvPr>
            <p:ph type="sldImg" idx="2"/>
          </p:nvPr>
        </p:nvSpPr>
        <p:spPr bwMode="auto">
          <a:xfrm>
            <a:off x="1255713" y="720725"/>
            <a:ext cx="4792662" cy="3594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29" name="Rectangle 5"/>
          <p:cNvSpPr>
            <a:spLocks noGrp="1" noChangeArrowheads="1"/>
          </p:cNvSpPr>
          <p:nvPr>
            <p:ph type="body" sz="quarter" idx="3"/>
          </p:nvPr>
        </p:nvSpPr>
        <p:spPr bwMode="auto">
          <a:xfrm>
            <a:off x="973138" y="4554538"/>
            <a:ext cx="5356225" cy="4313237"/>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30" name="Rectangle 6"/>
          <p:cNvSpPr>
            <a:spLocks noGrp="1" noChangeArrowheads="1"/>
          </p:cNvSpPr>
          <p:nvPr>
            <p:ph type="ftr" sz="quarter" idx="4"/>
          </p:nvPr>
        </p:nvSpPr>
        <p:spPr bwMode="auto">
          <a:xfrm>
            <a:off x="0" y="9109075"/>
            <a:ext cx="3163888"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l" defTabSz="965200">
              <a:defRPr sz="1300" smtClean="0">
                <a:latin typeface="Tahoma" pitchFamily="34" charset="0"/>
                <a:ea typeface="+mn-ea"/>
              </a:defRPr>
            </a:lvl1pPr>
          </a:lstStyle>
          <a:p>
            <a:pPr>
              <a:defRPr/>
            </a:pPr>
            <a:endParaRPr lang="en-US"/>
          </a:p>
        </p:txBody>
      </p:sp>
      <p:sp>
        <p:nvSpPr>
          <p:cNvPr id="1031" name="Rectangle 7"/>
          <p:cNvSpPr>
            <a:spLocks noGrp="1" noChangeArrowheads="1"/>
          </p:cNvSpPr>
          <p:nvPr>
            <p:ph type="sldNum" sz="quarter" idx="5"/>
          </p:nvPr>
        </p:nvSpPr>
        <p:spPr bwMode="auto">
          <a:xfrm>
            <a:off x="4138613" y="9109075"/>
            <a:ext cx="3163887"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r" defTabSz="965200">
              <a:defRPr sz="1300"/>
            </a:lvl1pPr>
          </a:lstStyle>
          <a:p>
            <a:fld id="{82CAE292-9CF9-1D40-B01D-7D9F712C94DD}" type="slidenum">
              <a:rPr lang="en-US"/>
              <a:pPr/>
              <a:t>‹#›</a:t>
            </a:fld>
            <a:endParaRPr lang="en-US"/>
          </a:p>
        </p:txBody>
      </p:sp>
    </p:spTree>
    <p:extLst>
      <p:ext uri="{BB962C8B-B14F-4D97-AF65-F5344CB8AC3E}">
        <p14:creationId xmlns:p14="http://schemas.microsoft.com/office/powerpoint/2010/main" val="1372694132"/>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300" smtClean="0"/>
              <a:t>Binary Search Trees</a:t>
            </a:r>
            <a:endParaRPr lang="en-US" sz="1300"/>
          </a:p>
        </p:txBody>
      </p:sp>
      <p:sp>
        <p:nvSpPr>
          <p:cNvPr id="143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C291DB78-7C6E-FE43-BFAB-BDA0BE5CAD44}" type="datetime1">
              <a:rPr lang="en-US" sz="1300" smtClean="0"/>
              <a:t>3/20/14</a:t>
            </a:fld>
            <a:endParaRPr lang="en-US" sz="1300"/>
          </a:p>
        </p:txBody>
      </p:sp>
      <p:sp>
        <p:nvSpPr>
          <p:cNvPr id="143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AA547EA5-FC24-D048-8E60-DE083B6B6513}" type="slidenum">
              <a:rPr lang="en-US" sz="1300"/>
              <a:pPr eaLnBrk="1" hangingPunct="1"/>
              <a:t>1</a:t>
            </a:fld>
            <a:endParaRPr lang="en-US" sz="1300"/>
          </a:p>
        </p:txBody>
      </p:sp>
      <p:sp>
        <p:nvSpPr>
          <p:cNvPr id="14341" name="Rectangle 2"/>
          <p:cNvSpPr>
            <a:spLocks noGrp="1" noRot="1" noChangeAspect="1" noChangeArrowheads="1" noTextEdit="1"/>
          </p:cNvSpPr>
          <p:nvPr>
            <p:ph type="sldImg"/>
          </p:nvPr>
        </p:nvSpPr>
        <p:spPr>
          <a:ln/>
        </p:spPr>
      </p:sp>
      <p:sp>
        <p:nvSpPr>
          <p:cNvPr id="143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300" smtClean="0"/>
              <a:t>Binary Search Trees</a:t>
            </a:r>
            <a:endParaRPr lang="en-US" sz="1300"/>
          </a:p>
        </p:txBody>
      </p:sp>
      <p:sp>
        <p:nvSpPr>
          <p:cNvPr id="153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561003B4-80AB-7547-89CB-2BEE6C57756B}" type="datetime1">
              <a:rPr lang="en-US" sz="1300" smtClean="0"/>
              <a:t>3/20/14</a:t>
            </a:fld>
            <a:endParaRPr lang="en-US" sz="1300"/>
          </a:p>
        </p:txBody>
      </p:sp>
      <p:sp>
        <p:nvSpPr>
          <p:cNvPr id="153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3FB142CB-3CDB-E04C-8DB9-B369D5D2F6A5}" type="slidenum">
              <a:rPr lang="en-US" sz="1300"/>
              <a:pPr eaLnBrk="1" hangingPunct="1"/>
              <a:t>6</a:t>
            </a:fld>
            <a:endParaRPr lang="en-US" sz="1300"/>
          </a:p>
        </p:txBody>
      </p:sp>
      <p:sp>
        <p:nvSpPr>
          <p:cNvPr id="15365" name="Rectangle 2"/>
          <p:cNvSpPr>
            <a:spLocks noGrp="1" noRot="1" noChangeAspect="1" noChangeArrowheads="1" noTextEdit="1"/>
          </p:cNvSpPr>
          <p:nvPr>
            <p:ph type="sldImg"/>
          </p:nvPr>
        </p:nvSpPr>
        <p:spPr>
          <a:ln/>
        </p:spPr>
      </p:sp>
      <p:sp>
        <p:nvSpPr>
          <p:cNvPr id="153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a:defRPr/>
                </a:pPr>
                <a:endParaRPr lang="en-US">
                  <a:latin typeface="Tahoma" pitchFamily="34" charset="0"/>
                  <a:ea typeface="+mn-ea"/>
                </a:endParaRPr>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14"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10" name="Arc 66"/>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grpSp>
      <p:sp>
        <p:nvSpPr>
          <p:cNvPr id="5187"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5188"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69" name="Date Placeholder 72"/>
          <p:cNvSpPr>
            <a:spLocks noGrp="1"/>
          </p:cNvSpPr>
          <p:nvPr>
            <p:ph type="dt" sz="half" idx="10"/>
          </p:nvPr>
        </p:nvSpPr>
        <p:spPr/>
        <p:txBody>
          <a:bodyPr/>
          <a:lstStyle>
            <a:lvl1pPr>
              <a:defRPr/>
            </a:lvl1pPr>
          </a:lstStyle>
          <a:p>
            <a:r>
              <a:rPr lang="en-US" smtClean="0"/>
              <a:t>© 2014 Goodrich, Tamassia, Goldwasser</a:t>
            </a:r>
            <a:endParaRPr lang="en-US"/>
          </a:p>
        </p:txBody>
      </p:sp>
      <p:sp>
        <p:nvSpPr>
          <p:cNvPr id="70" name="Slide Number Placeholder 73"/>
          <p:cNvSpPr>
            <a:spLocks noGrp="1"/>
          </p:cNvSpPr>
          <p:nvPr>
            <p:ph type="sldNum" sz="quarter" idx="11"/>
          </p:nvPr>
        </p:nvSpPr>
        <p:spPr/>
        <p:txBody>
          <a:bodyPr/>
          <a:lstStyle>
            <a:lvl1pPr>
              <a:defRPr/>
            </a:lvl1pPr>
          </a:lstStyle>
          <a:p>
            <a:fld id="{2984B4B7-EF29-FB40-9FD6-62DB810D1413}" type="slidenum">
              <a:rPr lang="en-US"/>
              <a:pPr/>
              <a:t>‹#›</a:t>
            </a:fld>
            <a:endParaRPr lang="en-US"/>
          </a:p>
        </p:txBody>
      </p:sp>
      <p:sp>
        <p:nvSpPr>
          <p:cNvPr id="71" name="Footer Placeholder 74"/>
          <p:cNvSpPr>
            <a:spLocks noGrp="1"/>
          </p:cNvSpPr>
          <p:nvPr>
            <p:ph type="ftr" sz="quarter" idx="12"/>
          </p:nvPr>
        </p:nvSpPr>
        <p:spPr/>
        <p:txBody>
          <a:bodyPr/>
          <a:lstStyle>
            <a:lvl1pPr>
              <a:defRPr/>
            </a:lvl1pPr>
          </a:lstStyle>
          <a:p>
            <a:pPr>
              <a:defRPr/>
            </a:pPr>
            <a:r>
              <a:rPr lang="en-US"/>
              <a:t>Binary Search Trees</a:t>
            </a:r>
          </a:p>
        </p:txBody>
      </p:sp>
    </p:spTree>
    <p:extLst>
      <p:ext uri="{BB962C8B-B14F-4D97-AF65-F5344CB8AC3E}">
        <p14:creationId xmlns:p14="http://schemas.microsoft.com/office/powerpoint/2010/main" val="1371367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5"/>
          <p:cNvSpPr>
            <a:spLocks noGrp="1" noChangeArrowheads="1"/>
          </p:cNvSpPr>
          <p:nvPr>
            <p:ph type="dt" sz="half" idx="10"/>
          </p:nvPr>
        </p:nvSpPr>
        <p:spPr>
          <a:ln/>
        </p:spPr>
        <p:txBody>
          <a:bodyPr/>
          <a:lstStyle>
            <a:lvl1pPr>
              <a:defRPr/>
            </a:lvl1pPr>
          </a:lstStyle>
          <a:p>
            <a:r>
              <a:rPr lang="en-US" smtClean="0"/>
              <a:t>© 2014 Goodrich, Tamassia, Goldwasser</a:t>
            </a:r>
            <a:endParaRPr 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Binary Search Trees</a:t>
            </a:r>
          </a:p>
        </p:txBody>
      </p:sp>
      <p:sp>
        <p:nvSpPr>
          <p:cNvPr id="6" name="Rectangle 67"/>
          <p:cNvSpPr>
            <a:spLocks noGrp="1" noChangeArrowheads="1"/>
          </p:cNvSpPr>
          <p:nvPr>
            <p:ph type="sldNum" sz="quarter" idx="12"/>
          </p:nvPr>
        </p:nvSpPr>
        <p:spPr>
          <a:ln/>
        </p:spPr>
        <p:txBody>
          <a:bodyPr/>
          <a:lstStyle>
            <a:lvl1pPr>
              <a:defRPr/>
            </a:lvl1pPr>
          </a:lstStyle>
          <a:p>
            <a:fld id="{731D8D87-E40A-5E42-ACF8-0B28D5D0C7AB}" type="slidenum">
              <a:rPr lang="en-US"/>
              <a:pPr/>
              <a:t>‹#›</a:t>
            </a:fld>
            <a:endParaRPr lang="en-US"/>
          </a:p>
        </p:txBody>
      </p:sp>
    </p:spTree>
    <p:extLst>
      <p:ext uri="{BB962C8B-B14F-4D97-AF65-F5344CB8AC3E}">
        <p14:creationId xmlns:p14="http://schemas.microsoft.com/office/powerpoint/2010/main" val="1732158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5"/>
          <p:cNvSpPr>
            <a:spLocks noGrp="1" noChangeArrowheads="1"/>
          </p:cNvSpPr>
          <p:nvPr>
            <p:ph type="dt" sz="half" idx="10"/>
          </p:nvPr>
        </p:nvSpPr>
        <p:spPr>
          <a:ln/>
        </p:spPr>
        <p:txBody>
          <a:bodyPr/>
          <a:lstStyle>
            <a:lvl1pPr>
              <a:defRPr/>
            </a:lvl1pPr>
          </a:lstStyle>
          <a:p>
            <a:r>
              <a:rPr lang="en-US" smtClean="0"/>
              <a:t>© 2014 Goodrich, Tamassia, Goldwasser</a:t>
            </a:r>
            <a:endParaRPr lang="en-US"/>
          </a:p>
        </p:txBody>
      </p:sp>
      <p:sp>
        <p:nvSpPr>
          <p:cNvPr id="6" name="Rectangle 66"/>
          <p:cNvSpPr>
            <a:spLocks noGrp="1" noChangeArrowheads="1"/>
          </p:cNvSpPr>
          <p:nvPr>
            <p:ph type="ftr" sz="quarter" idx="11"/>
          </p:nvPr>
        </p:nvSpPr>
        <p:spPr>
          <a:ln/>
        </p:spPr>
        <p:txBody>
          <a:bodyPr/>
          <a:lstStyle>
            <a:lvl1pPr>
              <a:defRPr/>
            </a:lvl1pPr>
          </a:lstStyle>
          <a:p>
            <a:pPr>
              <a:defRPr/>
            </a:pPr>
            <a:r>
              <a:rPr lang="en-US"/>
              <a:t>Binary Search Trees</a:t>
            </a:r>
          </a:p>
        </p:txBody>
      </p:sp>
      <p:sp>
        <p:nvSpPr>
          <p:cNvPr id="7" name="Rectangle 67"/>
          <p:cNvSpPr>
            <a:spLocks noGrp="1" noChangeArrowheads="1"/>
          </p:cNvSpPr>
          <p:nvPr>
            <p:ph type="sldNum" sz="quarter" idx="12"/>
          </p:nvPr>
        </p:nvSpPr>
        <p:spPr>
          <a:ln/>
        </p:spPr>
        <p:txBody>
          <a:bodyPr/>
          <a:lstStyle>
            <a:lvl1pPr>
              <a:defRPr/>
            </a:lvl1pPr>
          </a:lstStyle>
          <a:p>
            <a:fld id="{CE995F78-4009-EA43-92B0-CE90767261F7}" type="slidenum">
              <a:rPr lang="en-US"/>
              <a:pPr/>
              <a:t>‹#›</a:t>
            </a:fld>
            <a:endParaRPr lang="en-US"/>
          </a:p>
        </p:txBody>
      </p:sp>
    </p:spTree>
    <p:extLst>
      <p:ext uri="{BB962C8B-B14F-4D97-AF65-F5344CB8AC3E}">
        <p14:creationId xmlns:p14="http://schemas.microsoft.com/office/powerpoint/2010/main" val="41528940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22" name="Group 2"/>
          <p:cNvGrpSpPr>
            <a:grpSpLocks/>
          </p:cNvGrpSpPr>
          <p:nvPr/>
        </p:nvGrpSpPr>
        <p:grpSpPr bwMode="auto">
          <a:xfrm>
            <a:off x="0" y="0"/>
            <a:ext cx="9144000" cy="6858000"/>
            <a:chOff x="0" y="0"/>
            <a:chExt cx="5760" cy="4320"/>
          </a:xfrm>
        </p:grpSpPr>
        <p:grpSp>
          <p:nvGrpSpPr>
            <p:cNvPr id="5128" name="Group 3"/>
            <p:cNvGrpSpPr>
              <a:grpSpLocks/>
            </p:cNvGrpSpPr>
            <p:nvPr/>
          </p:nvGrpSpPr>
          <p:grpSpPr bwMode="auto">
            <a:xfrm>
              <a:off x="0" y="0"/>
              <a:ext cx="5760" cy="4320"/>
              <a:chOff x="0" y="0"/>
              <a:chExt cx="5760" cy="4320"/>
            </a:xfrm>
          </p:grpSpPr>
          <p:grpSp>
            <p:nvGrpSpPr>
              <p:cNvPr id="5135" name="Group 4"/>
              <p:cNvGrpSpPr>
                <a:grpSpLocks/>
              </p:cNvGrpSpPr>
              <p:nvPr/>
            </p:nvGrpSpPr>
            <p:grpSpPr bwMode="auto">
              <a:xfrm>
                <a:off x="0" y="192"/>
                <a:ext cx="5760" cy="4032"/>
                <a:chOff x="0" y="192"/>
                <a:chExt cx="5760" cy="4032"/>
              </a:xfrm>
            </p:grpSpPr>
            <p:sp>
              <p:nvSpPr>
                <p:cNvPr id="4101"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2"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3"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4"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5"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6"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7"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8"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9"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0"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1"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2"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3"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4"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5"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6"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7"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8"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9"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0"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1"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2"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grpSp>
          <p:grpSp>
            <p:nvGrpSpPr>
              <p:cNvPr id="5136" name="Group 27"/>
              <p:cNvGrpSpPr>
                <a:grpSpLocks/>
              </p:cNvGrpSpPr>
              <p:nvPr/>
            </p:nvGrpSpPr>
            <p:grpSpPr bwMode="auto">
              <a:xfrm>
                <a:off x="192" y="0"/>
                <a:ext cx="5376" cy="4320"/>
                <a:chOff x="192" y="0"/>
                <a:chExt cx="5376" cy="4320"/>
              </a:xfrm>
            </p:grpSpPr>
            <p:sp>
              <p:nvSpPr>
                <p:cNvPr id="4124"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5"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6"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7"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8"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9"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0"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1"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2"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3"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4"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5"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6"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7"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8"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9"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0"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1"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2"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3"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4"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5"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6"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7"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8"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9"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50"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51"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52"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grpSp>
        </p:grpSp>
        <p:sp>
          <p:nvSpPr>
            <p:cNvPr id="4153"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pPr>
                <a:defRPr/>
              </a:pPr>
              <a:endParaRPr lang="en-US">
                <a:latin typeface="Tahoma" pitchFamily="34" charset="0"/>
                <a:ea typeface="+mn-ea"/>
              </a:endParaRPr>
            </a:p>
          </p:txBody>
        </p:sp>
        <p:sp>
          <p:nvSpPr>
            <p:cNvPr id="4154" name="Line 58"/>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nvGrpSpPr>
            <p:cNvPr id="5131" name="Group 59"/>
            <p:cNvGrpSpPr>
              <a:grpSpLocks/>
            </p:cNvGrpSpPr>
            <p:nvPr/>
          </p:nvGrpSpPr>
          <p:grpSpPr bwMode="auto">
            <a:xfrm>
              <a:off x="261" y="892"/>
              <a:ext cx="1124" cy="1464"/>
              <a:chOff x="96" y="916"/>
              <a:chExt cx="2208" cy="2876"/>
            </a:xfrm>
          </p:grpSpPr>
          <p:sp>
            <p:nvSpPr>
              <p:cNvPr id="4156" name="Line 60"/>
              <p:cNvSpPr>
                <a:spLocks noChangeShapeType="1"/>
              </p:cNvSpPr>
              <p:nvPr/>
            </p:nvSpPr>
            <p:spPr bwMode="ltGray">
              <a:xfrm flipH="1">
                <a:off x="96" y="1038"/>
                <a:ext cx="2208" cy="0"/>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4157" name="Line 61"/>
              <p:cNvSpPr>
                <a:spLocks noChangeShapeType="1"/>
              </p:cNvSpPr>
              <p:nvPr/>
            </p:nvSpPr>
            <p:spPr bwMode="ltGray">
              <a:xfrm>
                <a:off x="336" y="920"/>
                <a:ext cx="0" cy="2872"/>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4158" name="Arc 62"/>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grpSp>
      <p:sp>
        <p:nvSpPr>
          <p:cNvPr id="5123" name="Rectangle 63"/>
          <p:cNvSpPr>
            <a:spLocks noGrp="1" noChangeArrowheads="1"/>
          </p:cNvSpPr>
          <p:nvPr>
            <p:ph type="title"/>
          </p:nvPr>
        </p:nvSpPr>
        <p:spPr bwMode="auto">
          <a:xfrm>
            <a:off x="609600" y="304800"/>
            <a:ext cx="800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5124" name="Rectangle 64" descr="Rectangle: Click to edit Master text styles&#10;Second level&#10;Third level&#10;Fourth level&#10;Fifth level"/>
          <p:cNvSpPr>
            <a:spLocks noGrp="1" noChangeArrowheads="1"/>
          </p:cNvSpPr>
          <p:nvPr>
            <p:ph type="body" idx="1"/>
          </p:nvPr>
        </p:nvSpPr>
        <p:spPr bwMode="auto">
          <a:xfrm>
            <a:off x="838200" y="1752600"/>
            <a:ext cx="77724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61" name="Rectangle 65"/>
          <p:cNvSpPr>
            <a:spLocks noGrp="1" noChangeArrowheads="1"/>
          </p:cNvSpPr>
          <p:nvPr>
            <p:ph type="dt" sz="half" idx="2"/>
          </p:nvPr>
        </p:nvSpPr>
        <p:spPr bwMode="auto">
          <a:xfrm>
            <a:off x="152400" y="6248400"/>
            <a:ext cx="3429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lvl1pPr>
          </a:lstStyle>
          <a:p>
            <a:r>
              <a:rPr lang="en-US" smtClean="0"/>
              <a:t>© 2014 Goodrich, Tamassia, Goldwasser</a:t>
            </a:r>
            <a:endParaRPr lang="en-US"/>
          </a:p>
        </p:txBody>
      </p:sp>
      <p:sp>
        <p:nvSpPr>
          <p:cNvPr id="4162" name="Rectangle 66"/>
          <p:cNvSpPr>
            <a:spLocks noGrp="1" noChangeArrowheads="1"/>
          </p:cNvSpPr>
          <p:nvPr>
            <p:ph type="ftr" sz="quarter" idx="3"/>
          </p:nvPr>
        </p:nvSpPr>
        <p:spPr bwMode="auto">
          <a:xfrm>
            <a:off x="34290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atin typeface="Tahoma" pitchFamily="34" charset="0"/>
                <a:ea typeface="+mn-ea"/>
              </a:defRPr>
            </a:lvl1pPr>
          </a:lstStyle>
          <a:p>
            <a:pPr>
              <a:defRPr/>
            </a:pPr>
            <a:r>
              <a:rPr lang="en-US"/>
              <a:t>Binary Search Trees</a:t>
            </a:r>
          </a:p>
        </p:txBody>
      </p:sp>
      <p:sp>
        <p:nvSpPr>
          <p:cNvPr id="4163" name="Rectangle 6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D254916E-7BDB-D446-ABAB-3740B01D28E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7" r:id="rId1"/>
    <p:sldLayoutId id="2147483655" r:id="rId2"/>
    <p:sldLayoutId id="2147483656" r:id="rId3"/>
  </p:sldLayoutIdLst>
  <p:hf hdr="0"/>
  <p:txStyles>
    <p:titleStyle>
      <a:lvl1pPr algn="l" rtl="0" eaLnBrk="0" fontAlgn="base" hangingPunct="0">
        <a:spcBef>
          <a:spcPct val="0"/>
        </a:spcBef>
        <a:spcAft>
          <a:spcPct val="0"/>
        </a:spcAft>
        <a:defRPr sz="4400">
          <a:solidFill>
            <a:schemeClr val="tx2"/>
          </a:solidFill>
          <a:latin typeface="+mj-lt"/>
          <a:ea typeface="ＭＳ Ｐゴシック" charset="0"/>
          <a:cs typeface="+mj-cs"/>
        </a:defRPr>
      </a:lvl1pPr>
      <a:lvl2pPr algn="l" rtl="0" eaLnBrk="0" fontAlgn="base" hangingPunct="0">
        <a:spcBef>
          <a:spcPct val="0"/>
        </a:spcBef>
        <a:spcAft>
          <a:spcPct val="0"/>
        </a:spcAft>
        <a:defRPr sz="4400">
          <a:solidFill>
            <a:schemeClr val="tx2"/>
          </a:solidFill>
          <a:latin typeface="Tahoma" pitchFamily="34" charset="0"/>
          <a:ea typeface="ＭＳ Ｐゴシック" charset="0"/>
        </a:defRPr>
      </a:lvl2pPr>
      <a:lvl3pPr algn="l" rtl="0" eaLnBrk="0" fontAlgn="base" hangingPunct="0">
        <a:spcBef>
          <a:spcPct val="0"/>
        </a:spcBef>
        <a:spcAft>
          <a:spcPct val="0"/>
        </a:spcAft>
        <a:defRPr sz="4400">
          <a:solidFill>
            <a:schemeClr val="tx2"/>
          </a:solidFill>
          <a:latin typeface="Tahoma" pitchFamily="34" charset="0"/>
          <a:ea typeface="ＭＳ Ｐゴシック" charset="0"/>
        </a:defRPr>
      </a:lvl3pPr>
      <a:lvl4pPr algn="l" rtl="0" eaLnBrk="0" fontAlgn="base" hangingPunct="0">
        <a:spcBef>
          <a:spcPct val="0"/>
        </a:spcBef>
        <a:spcAft>
          <a:spcPct val="0"/>
        </a:spcAft>
        <a:defRPr sz="4400">
          <a:solidFill>
            <a:schemeClr val="tx2"/>
          </a:solidFill>
          <a:latin typeface="Tahoma" pitchFamily="34" charset="0"/>
          <a:ea typeface="ＭＳ Ｐゴシック" charset="0"/>
        </a:defRPr>
      </a:lvl4pPr>
      <a:lvl5pPr algn="l" rtl="0" eaLnBrk="0" fontAlgn="base" hangingPunct="0">
        <a:spcBef>
          <a:spcPct val="0"/>
        </a:spcBef>
        <a:spcAft>
          <a:spcPct val="0"/>
        </a:spcAft>
        <a:defRPr sz="4400">
          <a:solidFill>
            <a:schemeClr val="tx2"/>
          </a:solidFill>
          <a:latin typeface="Tahoma" pitchFamily="34" charset="0"/>
          <a:ea typeface="ＭＳ Ｐゴシック"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charset="0"/>
        <a:buBlip>
          <a:blip r:embed="rId5"/>
        </a:buBlip>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lr>
          <a:schemeClr val="tx1"/>
        </a:buClr>
        <a:buSzPct val="60000"/>
        <a:buFont typeface="Wingdings" charset="0"/>
        <a:buChar char="n"/>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lr>
          <a:schemeClr val="hlink"/>
        </a:buClr>
        <a:buSzPct val="95000"/>
        <a:buFont typeface="Wingdings" charset="0"/>
        <a:buChar char="w"/>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lr>
          <a:schemeClr val="tx1"/>
        </a:buClr>
        <a:buSzPct val="65000"/>
        <a:buFont typeface="Wingdings" charset="0"/>
        <a:buChar char="n"/>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lr>
          <a:schemeClr val="hlink"/>
        </a:buClr>
        <a:buSzPct val="60000"/>
        <a:buFont typeface="Wingdings" charset="0"/>
        <a:buChar char="n"/>
        <a:defRPr sz="2000">
          <a:solidFill>
            <a:schemeClr val="tx1"/>
          </a:solidFill>
          <a:latin typeface="+mn-lt"/>
          <a:ea typeface="ＭＳ Ｐゴシック" charset="0"/>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oleObject" Target="../embeddings/oleObject1.bin"/><Relationship Id="rId5" Type="http://schemas.openxmlformats.org/officeDocument/2006/relationships/image" Target="../media/image2.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3.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4.wmf"/><Relationship Id="rId1" Type="http://schemas.openxmlformats.org/officeDocument/2006/relationships/vmlDrawing" Target="../drawings/vmlDrawing3.vml"/><Relationship Id="rId2"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5.wmf"/><Relationship Id="rId1" Type="http://schemas.openxmlformats.org/officeDocument/2006/relationships/vmlDrawing" Target="../drawings/vmlDrawing4.vml"/><Relationship Id="rId2"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0"/>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Binary Search Trees</a:t>
            </a:r>
          </a:p>
        </p:txBody>
      </p:sp>
      <p:sp>
        <p:nvSpPr>
          <p:cNvPr id="7171" name="Rectangle 71"/>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B5E185EF-29C3-7048-9EA5-C6D4763E436D}" type="slidenum">
              <a:rPr lang="en-US" sz="1400"/>
              <a:pPr eaLnBrk="1" hangingPunct="1"/>
              <a:t>1</a:t>
            </a:fld>
            <a:endParaRPr lang="en-US" sz="1400"/>
          </a:p>
        </p:txBody>
      </p:sp>
      <p:sp>
        <p:nvSpPr>
          <p:cNvPr id="7172" name="Rectangle 2"/>
          <p:cNvSpPr>
            <a:spLocks noGrp="1" noChangeArrowheads="1"/>
          </p:cNvSpPr>
          <p:nvPr>
            <p:ph type="ctrTitle"/>
          </p:nvPr>
        </p:nvSpPr>
        <p:spPr>
          <a:xfrm>
            <a:off x="914400" y="1676400"/>
            <a:ext cx="7772400" cy="1143000"/>
          </a:xfrm>
        </p:spPr>
        <p:txBody>
          <a:bodyPr/>
          <a:lstStyle/>
          <a:p>
            <a:pPr eaLnBrk="1" hangingPunct="1"/>
            <a:r>
              <a:rPr lang="en-US">
                <a:latin typeface="Tahoma" charset="0"/>
              </a:rPr>
              <a:t>Binary Search Trees</a:t>
            </a:r>
          </a:p>
        </p:txBody>
      </p:sp>
      <p:sp>
        <p:nvSpPr>
          <p:cNvPr id="7173" name="Oval 355"/>
          <p:cNvSpPr>
            <a:spLocks noChangeArrowheads="1"/>
          </p:cNvSpPr>
          <p:nvPr/>
        </p:nvSpPr>
        <p:spPr bwMode="auto">
          <a:xfrm>
            <a:off x="5257800" y="3429000"/>
            <a:ext cx="320675" cy="319088"/>
          </a:xfrm>
          <a:prstGeom prst="ellipse">
            <a:avLst/>
          </a:prstGeom>
          <a:solidFill>
            <a:schemeClr val="accent1"/>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6</a:t>
            </a:r>
          </a:p>
        </p:txBody>
      </p:sp>
      <p:sp>
        <p:nvSpPr>
          <p:cNvPr id="7174" name="Oval 356"/>
          <p:cNvSpPr>
            <a:spLocks noChangeArrowheads="1"/>
          </p:cNvSpPr>
          <p:nvPr/>
        </p:nvSpPr>
        <p:spPr bwMode="auto">
          <a:xfrm>
            <a:off x="6669088" y="3940175"/>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7175" name="Oval 357"/>
          <p:cNvSpPr>
            <a:spLocks noChangeArrowheads="1"/>
          </p:cNvSpPr>
          <p:nvPr/>
        </p:nvSpPr>
        <p:spPr bwMode="auto">
          <a:xfrm>
            <a:off x="4305300" y="3940175"/>
            <a:ext cx="319088"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2</a:t>
            </a:r>
          </a:p>
        </p:txBody>
      </p:sp>
      <p:sp>
        <p:nvSpPr>
          <p:cNvPr id="7176" name="Oval 358"/>
          <p:cNvSpPr>
            <a:spLocks noChangeArrowheads="1"/>
          </p:cNvSpPr>
          <p:nvPr/>
        </p:nvSpPr>
        <p:spPr bwMode="auto">
          <a:xfrm>
            <a:off x="4892675" y="4435475"/>
            <a:ext cx="320675"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4</a:t>
            </a:r>
          </a:p>
        </p:txBody>
      </p:sp>
      <p:sp>
        <p:nvSpPr>
          <p:cNvPr id="7177" name="Rectangle 359"/>
          <p:cNvSpPr>
            <a:spLocks noChangeAspect="1" noChangeArrowheads="1"/>
          </p:cNvSpPr>
          <p:nvPr/>
        </p:nvSpPr>
        <p:spPr bwMode="auto">
          <a:xfrm>
            <a:off x="4645025" y="5011738"/>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7178" name="Rectangle 360"/>
          <p:cNvSpPr>
            <a:spLocks noChangeAspect="1" noChangeArrowheads="1"/>
          </p:cNvSpPr>
          <p:nvPr/>
        </p:nvSpPr>
        <p:spPr bwMode="auto">
          <a:xfrm>
            <a:off x="5230813" y="5011738"/>
            <a:ext cx="231775"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7179" name="Rectangle 361"/>
          <p:cNvSpPr>
            <a:spLocks noChangeAspect="1" noChangeArrowheads="1"/>
          </p:cNvSpPr>
          <p:nvPr/>
        </p:nvSpPr>
        <p:spPr bwMode="auto">
          <a:xfrm>
            <a:off x="7200900" y="4479925"/>
            <a:ext cx="230188" cy="231775"/>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7180" name="AutoShape 362"/>
          <p:cNvCxnSpPr>
            <a:cxnSpLocks noChangeShapeType="1"/>
            <a:stCxn id="7173" idx="3"/>
            <a:endCxn id="7175" idx="7"/>
          </p:cNvCxnSpPr>
          <p:nvPr/>
        </p:nvCxnSpPr>
        <p:spPr bwMode="auto">
          <a:xfrm flipH="1">
            <a:off x="4578350" y="3730625"/>
            <a:ext cx="727075" cy="228600"/>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7181" name="AutoShape 363"/>
          <p:cNvCxnSpPr>
            <a:cxnSpLocks noChangeShapeType="1"/>
            <a:stCxn id="7174" idx="1"/>
            <a:endCxn id="7173" idx="5"/>
          </p:cNvCxnSpPr>
          <p:nvPr/>
        </p:nvCxnSpPr>
        <p:spPr bwMode="auto">
          <a:xfrm flipH="1" flipV="1">
            <a:off x="5530850" y="3730625"/>
            <a:ext cx="1184275"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82" name="AutoShape 364"/>
          <p:cNvCxnSpPr>
            <a:cxnSpLocks noChangeShapeType="1"/>
            <a:stCxn id="7179" idx="0"/>
            <a:endCxn id="7174" idx="5"/>
          </p:cNvCxnSpPr>
          <p:nvPr/>
        </p:nvCxnSpPr>
        <p:spPr bwMode="auto">
          <a:xfrm flipH="1" flipV="1">
            <a:off x="6942138" y="4222750"/>
            <a:ext cx="374650"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83" name="AutoShape 365"/>
          <p:cNvCxnSpPr>
            <a:cxnSpLocks noChangeShapeType="1"/>
            <a:stCxn id="7193" idx="7"/>
            <a:endCxn id="7174" idx="3"/>
          </p:cNvCxnSpPr>
          <p:nvPr/>
        </p:nvCxnSpPr>
        <p:spPr bwMode="auto">
          <a:xfrm flipV="1">
            <a:off x="6484938" y="4222750"/>
            <a:ext cx="230187" cy="2349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84" name="AutoShape 366"/>
          <p:cNvCxnSpPr>
            <a:cxnSpLocks noChangeShapeType="1"/>
            <a:stCxn id="7178" idx="0"/>
            <a:endCxn id="7176" idx="5"/>
          </p:cNvCxnSpPr>
          <p:nvPr/>
        </p:nvCxnSpPr>
        <p:spPr bwMode="auto">
          <a:xfrm flipH="1" flipV="1">
            <a:off x="5165725" y="4737100"/>
            <a:ext cx="180975"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85" name="AutoShape 367"/>
          <p:cNvCxnSpPr>
            <a:cxnSpLocks noChangeShapeType="1"/>
            <a:stCxn id="7177" idx="0"/>
            <a:endCxn id="7176" idx="3"/>
          </p:cNvCxnSpPr>
          <p:nvPr/>
        </p:nvCxnSpPr>
        <p:spPr bwMode="auto">
          <a:xfrm flipV="1">
            <a:off x="4760913" y="4737100"/>
            <a:ext cx="179387"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86" name="AutoShape 368"/>
          <p:cNvCxnSpPr>
            <a:cxnSpLocks noChangeShapeType="1"/>
            <a:stCxn id="7188" idx="7"/>
            <a:endCxn id="7175" idx="3"/>
          </p:cNvCxnSpPr>
          <p:nvPr/>
        </p:nvCxnSpPr>
        <p:spPr bwMode="auto">
          <a:xfrm flipV="1">
            <a:off x="3990975" y="4241800"/>
            <a:ext cx="360363" cy="2317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87" name="AutoShape 369"/>
          <p:cNvCxnSpPr>
            <a:cxnSpLocks noChangeShapeType="1"/>
            <a:stCxn id="7176" idx="1"/>
            <a:endCxn id="7175" idx="5"/>
          </p:cNvCxnSpPr>
          <p:nvPr/>
        </p:nvCxnSpPr>
        <p:spPr bwMode="auto">
          <a:xfrm flipH="1" flipV="1">
            <a:off x="4578350" y="4241800"/>
            <a:ext cx="361950" cy="21272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sp>
        <p:nvSpPr>
          <p:cNvPr id="7188" name="Oval 370"/>
          <p:cNvSpPr>
            <a:spLocks noChangeArrowheads="1"/>
          </p:cNvSpPr>
          <p:nvPr/>
        </p:nvSpPr>
        <p:spPr bwMode="auto">
          <a:xfrm>
            <a:off x="3717925" y="4435475"/>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1</a:t>
            </a:r>
          </a:p>
        </p:txBody>
      </p:sp>
      <p:sp>
        <p:nvSpPr>
          <p:cNvPr id="7189" name="Rectangle 371"/>
          <p:cNvSpPr>
            <a:spLocks noChangeAspect="1" noChangeArrowheads="1"/>
          </p:cNvSpPr>
          <p:nvPr/>
        </p:nvSpPr>
        <p:spPr bwMode="auto">
          <a:xfrm>
            <a:off x="3468688" y="5011738"/>
            <a:ext cx="230187"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7190" name="Rectangle 372"/>
          <p:cNvSpPr>
            <a:spLocks noChangeAspect="1" noChangeArrowheads="1"/>
          </p:cNvSpPr>
          <p:nvPr/>
        </p:nvSpPr>
        <p:spPr bwMode="auto">
          <a:xfrm>
            <a:off x="4056063" y="5011738"/>
            <a:ext cx="230187"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7191" name="AutoShape 373"/>
          <p:cNvCxnSpPr>
            <a:cxnSpLocks noChangeShapeType="1"/>
            <a:stCxn id="7190" idx="0"/>
            <a:endCxn id="7188" idx="5"/>
          </p:cNvCxnSpPr>
          <p:nvPr/>
        </p:nvCxnSpPr>
        <p:spPr bwMode="auto">
          <a:xfrm flipH="1" flipV="1">
            <a:off x="3990975" y="4718050"/>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92" name="AutoShape 374"/>
          <p:cNvCxnSpPr>
            <a:cxnSpLocks noChangeShapeType="1"/>
            <a:stCxn id="7189" idx="0"/>
            <a:endCxn id="7188" idx="3"/>
          </p:cNvCxnSpPr>
          <p:nvPr/>
        </p:nvCxnSpPr>
        <p:spPr bwMode="auto">
          <a:xfrm flipV="1">
            <a:off x="3584575" y="4718050"/>
            <a:ext cx="179388"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7193" name="Oval 375"/>
          <p:cNvSpPr>
            <a:spLocks noChangeArrowheads="1"/>
          </p:cNvSpPr>
          <p:nvPr/>
        </p:nvSpPr>
        <p:spPr bwMode="auto">
          <a:xfrm>
            <a:off x="6211888" y="4419600"/>
            <a:ext cx="320675"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8</a:t>
            </a:r>
          </a:p>
        </p:txBody>
      </p:sp>
      <p:sp>
        <p:nvSpPr>
          <p:cNvPr id="7194" name="Rectangle 376"/>
          <p:cNvSpPr>
            <a:spLocks noChangeAspect="1" noChangeArrowheads="1"/>
          </p:cNvSpPr>
          <p:nvPr/>
        </p:nvSpPr>
        <p:spPr bwMode="auto">
          <a:xfrm>
            <a:off x="5927725" y="5011738"/>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7195" name="Rectangle 377"/>
          <p:cNvSpPr>
            <a:spLocks noChangeAspect="1" noChangeArrowheads="1"/>
          </p:cNvSpPr>
          <p:nvPr/>
        </p:nvSpPr>
        <p:spPr bwMode="auto">
          <a:xfrm>
            <a:off x="6513513" y="5011738"/>
            <a:ext cx="231775"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7196" name="AutoShape 378"/>
          <p:cNvCxnSpPr>
            <a:cxnSpLocks noChangeShapeType="1"/>
            <a:stCxn id="7195" idx="0"/>
            <a:endCxn id="7193" idx="5"/>
          </p:cNvCxnSpPr>
          <p:nvPr/>
        </p:nvCxnSpPr>
        <p:spPr bwMode="auto">
          <a:xfrm flipH="1" flipV="1">
            <a:off x="6484938" y="4702175"/>
            <a:ext cx="144462" cy="3000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97" name="AutoShape 379"/>
          <p:cNvCxnSpPr>
            <a:cxnSpLocks noChangeShapeType="1"/>
            <a:stCxn id="7194" idx="0"/>
            <a:endCxn id="7193" idx="3"/>
          </p:cNvCxnSpPr>
          <p:nvPr/>
        </p:nvCxnSpPr>
        <p:spPr bwMode="auto">
          <a:xfrm flipV="1">
            <a:off x="6043613" y="4702175"/>
            <a:ext cx="215900" cy="3000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7198" name="Text Box 380"/>
          <p:cNvSpPr txBox="1">
            <a:spLocks noChangeArrowheads="1"/>
          </p:cNvSpPr>
          <p:nvPr/>
        </p:nvSpPr>
        <p:spPr bwMode="auto">
          <a:xfrm>
            <a:off x="4706938" y="3460750"/>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Symbol" charset="0"/>
                <a:sym typeface="Symbol" charset="0"/>
              </a:rPr>
              <a:t>&lt;</a:t>
            </a:r>
          </a:p>
        </p:txBody>
      </p:sp>
      <p:sp>
        <p:nvSpPr>
          <p:cNvPr id="7199" name="Text Box 381"/>
          <p:cNvSpPr txBox="1">
            <a:spLocks noChangeArrowheads="1"/>
          </p:cNvSpPr>
          <p:nvPr/>
        </p:nvSpPr>
        <p:spPr bwMode="auto">
          <a:xfrm>
            <a:off x="4706938" y="3994150"/>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Symbol" charset="0"/>
                <a:sym typeface="Symbol" charset="0"/>
              </a:rPr>
              <a:t>&gt;</a:t>
            </a:r>
          </a:p>
        </p:txBody>
      </p:sp>
      <p:sp>
        <p:nvSpPr>
          <p:cNvPr id="7200" name="Text Box 382"/>
          <p:cNvSpPr txBox="1">
            <a:spLocks noChangeArrowheads="1"/>
          </p:cNvSpPr>
          <p:nvPr/>
        </p:nvSpPr>
        <p:spPr bwMode="auto">
          <a:xfrm>
            <a:off x="5221288" y="4387850"/>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Symbol" charset="0"/>
                <a:sym typeface="Symbol" charset="0"/>
              </a:rPr>
              <a:t>=</a:t>
            </a:r>
          </a:p>
        </p:txBody>
      </p:sp>
      <p:sp>
        <p:nvSpPr>
          <p:cNvPr id="7201" name="Date Placeholder 3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 2014 Goodrich, Tamassia, Goldwasser</a:t>
            </a:r>
            <a:endParaRPr lang="en-US" sz="1400"/>
          </a:p>
        </p:txBody>
      </p:sp>
      <p:sp>
        <p:nvSpPr>
          <p:cNvPr id="34" name="Subtitle 1"/>
          <p:cNvSpPr>
            <a:spLocks noGrp="1"/>
          </p:cNvSpPr>
          <p:nvPr>
            <p:ph type="subTitle" idx="1"/>
          </p:nvPr>
        </p:nvSpPr>
        <p:spPr>
          <a:xfrm>
            <a:off x="914400" y="381000"/>
            <a:ext cx="6629400" cy="990600"/>
          </a:xfrm>
        </p:spPr>
        <p:txBody>
          <a:bodyPr>
            <a:normAutofit/>
          </a:bodyPr>
          <a:lstStyle/>
          <a:p>
            <a:r>
              <a:rPr lang="en-US" sz="1800" dirty="0" smtClean="0"/>
              <a:t>Presentation for use with the textbook </a:t>
            </a:r>
            <a:r>
              <a:rPr lang="en-US" sz="1800" dirty="0" smtClean="0">
                <a:solidFill>
                  <a:schemeClr val="tx2"/>
                </a:solidFill>
              </a:rPr>
              <a:t>Data Structures and Algorithms in Java, 6</a:t>
            </a:r>
            <a:r>
              <a:rPr lang="en-US" sz="1800" baseline="30000" dirty="0" smtClean="0">
                <a:solidFill>
                  <a:schemeClr val="tx2"/>
                </a:solidFill>
              </a:rPr>
              <a:t>th</a:t>
            </a:r>
            <a:r>
              <a:rPr lang="en-US" sz="1800" dirty="0" smtClean="0">
                <a:solidFill>
                  <a:schemeClr val="tx2"/>
                </a:solidFill>
              </a:rPr>
              <a:t> edition</a:t>
            </a:r>
            <a:r>
              <a:rPr lang="en-US" sz="1800" dirty="0" smtClean="0"/>
              <a:t>, by M. T. Goodrich, R. Tamassia, and M. H. Goldwasser, Wiley, 2014</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Binary Search Trees</a:t>
            </a:r>
          </a:p>
        </p:txBody>
      </p:sp>
      <p:sp>
        <p:nvSpPr>
          <p:cNvPr id="12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308CBAF1-15F7-D046-840C-7E5693E7F905}" type="slidenum">
              <a:rPr lang="en-US" sz="1400"/>
              <a:pPr eaLnBrk="1" hangingPunct="1"/>
              <a:t>10</a:t>
            </a:fld>
            <a:endParaRPr lang="en-US" sz="1400"/>
          </a:p>
        </p:txBody>
      </p:sp>
      <p:sp>
        <p:nvSpPr>
          <p:cNvPr id="12292" name="Rectangle 2"/>
          <p:cNvSpPr>
            <a:spLocks noGrp="1" noChangeArrowheads="1"/>
          </p:cNvSpPr>
          <p:nvPr>
            <p:ph type="title"/>
          </p:nvPr>
        </p:nvSpPr>
        <p:spPr/>
        <p:txBody>
          <a:bodyPr/>
          <a:lstStyle/>
          <a:p>
            <a:pPr eaLnBrk="1" hangingPunct="1"/>
            <a:r>
              <a:rPr lang="en-US">
                <a:latin typeface="Tahoma" charset="0"/>
              </a:rPr>
              <a:t>Performance</a:t>
            </a:r>
            <a:endParaRPr lang="en-US" sz="4000">
              <a:latin typeface="Tahoma" charset="0"/>
            </a:endParaRPr>
          </a:p>
        </p:txBody>
      </p:sp>
      <p:sp>
        <p:nvSpPr>
          <p:cNvPr id="12293" name="Rectangle 3" descr="Rectangle: Click to edit Master text styles&#10;Second level&#10;Third level&#10;Fourth level&#10;Fifth level"/>
          <p:cNvSpPr>
            <a:spLocks noGrp="1" noChangeArrowheads="1"/>
          </p:cNvSpPr>
          <p:nvPr>
            <p:ph type="body" idx="1"/>
          </p:nvPr>
        </p:nvSpPr>
        <p:spPr>
          <a:xfrm>
            <a:off x="838200" y="1600200"/>
            <a:ext cx="3733800" cy="4648200"/>
          </a:xfrm>
        </p:spPr>
        <p:txBody>
          <a:bodyPr/>
          <a:lstStyle/>
          <a:p>
            <a:pPr eaLnBrk="1" hangingPunct="1"/>
            <a:r>
              <a:rPr lang="en-US" sz="2400" dirty="0">
                <a:latin typeface="Tahoma" charset="0"/>
              </a:rPr>
              <a:t>Consider an ordered map with </a:t>
            </a:r>
            <a:r>
              <a:rPr lang="en-US" sz="2400" b="1" i="1" dirty="0">
                <a:latin typeface="Times New Roman" charset="0"/>
              </a:rPr>
              <a:t>n</a:t>
            </a:r>
            <a:r>
              <a:rPr lang="en-US" sz="2400" dirty="0">
                <a:latin typeface="Tahoma" charset="0"/>
              </a:rPr>
              <a:t> items implemented by means of a binary search tree of height </a:t>
            </a:r>
            <a:r>
              <a:rPr lang="en-US" sz="2400" b="1" i="1" dirty="0">
                <a:latin typeface="Times New Roman" charset="0"/>
              </a:rPr>
              <a:t>h</a:t>
            </a:r>
            <a:endParaRPr lang="en-US" sz="2400" dirty="0">
              <a:latin typeface="Tahoma" charset="0"/>
            </a:endParaRPr>
          </a:p>
          <a:p>
            <a:pPr lvl="1" eaLnBrk="1" hangingPunct="1"/>
            <a:r>
              <a:rPr lang="en-US" sz="2000" dirty="0">
                <a:latin typeface="Tahoma" charset="0"/>
              </a:rPr>
              <a:t>the space used is </a:t>
            </a:r>
            <a:r>
              <a:rPr lang="en-US" sz="2000" b="1" i="1" dirty="0">
                <a:latin typeface="Times New Roman" charset="0"/>
              </a:rPr>
              <a:t>O</a:t>
            </a:r>
            <a:r>
              <a:rPr lang="en-US" sz="2000" dirty="0">
                <a:latin typeface="Times New Roman" charset="0"/>
              </a:rPr>
              <a:t>(</a:t>
            </a:r>
            <a:r>
              <a:rPr lang="en-US" sz="2000" b="1" i="1" dirty="0">
                <a:latin typeface="Times New Roman" charset="0"/>
              </a:rPr>
              <a:t>n</a:t>
            </a:r>
            <a:r>
              <a:rPr lang="en-US" sz="2000" dirty="0">
                <a:latin typeface="Times New Roman" charset="0"/>
              </a:rPr>
              <a:t>)</a:t>
            </a:r>
            <a:endParaRPr lang="en-US" sz="2000" dirty="0">
              <a:latin typeface="Tahoma" charset="0"/>
            </a:endParaRPr>
          </a:p>
          <a:p>
            <a:pPr lvl="1" eaLnBrk="1" hangingPunct="1"/>
            <a:r>
              <a:rPr lang="en-US" sz="2000" dirty="0">
                <a:latin typeface="Tahoma" charset="0"/>
              </a:rPr>
              <a:t>methods </a:t>
            </a:r>
            <a:r>
              <a:rPr lang="en-US" sz="2000" dirty="0" smtClean="0">
                <a:solidFill>
                  <a:schemeClr val="tx2"/>
                </a:solidFill>
                <a:latin typeface="Tahoma" charset="0"/>
              </a:rPr>
              <a:t>get</a:t>
            </a:r>
            <a:r>
              <a:rPr lang="en-US" sz="2000" dirty="0" smtClean="0">
                <a:latin typeface="Tahoma" charset="0"/>
              </a:rPr>
              <a:t>, </a:t>
            </a:r>
            <a:r>
              <a:rPr lang="en-US" sz="2000" dirty="0" smtClean="0">
                <a:solidFill>
                  <a:schemeClr val="tx2"/>
                </a:solidFill>
                <a:latin typeface="Tahoma" charset="0"/>
              </a:rPr>
              <a:t>put </a:t>
            </a:r>
            <a:r>
              <a:rPr lang="en-US" sz="2000" dirty="0">
                <a:latin typeface="Tahoma" charset="0"/>
              </a:rPr>
              <a:t>and </a:t>
            </a:r>
            <a:r>
              <a:rPr lang="en-US" sz="2000" dirty="0">
                <a:solidFill>
                  <a:schemeClr val="tx2"/>
                </a:solidFill>
                <a:latin typeface="Tahoma" charset="0"/>
              </a:rPr>
              <a:t>remove</a:t>
            </a:r>
            <a:r>
              <a:rPr lang="en-US" sz="2000" dirty="0">
                <a:latin typeface="Tahoma" charset="0"/>
              </a:rPr>
              <a:t> take </a:t>
            </a:r>
            <a:r>
              <a:rPr lang="en-US" sz="2000" b="1" i="1" dirty="0">
                <a:latin typeface="Times New Roman" charset="0"/>
              </a:rPr>
              <a:t>O</a:t>
            </a:r>
            <a:r>
              <a:rPr lang="en-US" sz="2000" dirty="0">
                <a:latin typeface="Times New Roman" charset="0"/>
              </a:rPr>
              <a:t>(</a:t>
            </a:r>
            <a:r>
              <a:rPr lang="en-US" sz="2000" b="1" i="1" dirty="0">
                <a:latin typeface="Times New Roman" charset="0"/>
              </a:rPr>
              <a:t>h</a:t>
            </a:r>
            <a:r>
              <a:rPr lang="en-US" sz="2000" dirty="0">
                <a:latin typeface="Times New Roman" charset="0"/>
              </a:rPr>
              <a:t>) </a:t>
            </a:r>
            <a:r>
              <a:rPr lang="en-US" sz="2000" dirty="0">
                <a:latin typeface="Tahoma" charset="0"/>
              </a:rPr>
              <a:t>time</a:t>
            </a:r>
          </a:p>
          <a:p>
            <a:pPr eaLnBrk="1" hangingPunct="1"/>
            <a:r>
              <a:rPr lang="en-US" sz="2400" dirty="0">
                <a:latin typeface="Tahoma" charset="0"/>
              </a:rPr>
              <a:t>The height </a:t>
            </a:r>
            <a:r>
              <a:rPr lang="en-US" sz="2400" b="1" i="1" dirty="0">
                <a:latin typeface="Times New Roman" charset="0"/>
              </a:rPr>
              <a:t>h</a:t>
            </a:r>
            <a:r>
              <a:rPr lang="en-US" sz="2400" dirty="0">
                <a:latin typeface="Tahoma" charset="0"/>
              </a:rPr>
              <a:t> is </a:t>
            </a:r>
            <a:r>
              <a:rPr lang="en-US" sz="2400" b="1" i="1" dirty="0">
                <a:latin typeface="Times New Roman" charset="0"/>
              </a:rPr>
              <a:t>O</a:t>
            </a:r>
            <a:r>
              <a:rPr lang="en-US" sz="2400" dirty="0">
                <a:latin typeface="Times New Roman" charset="0"/>
              </a:rPr>
              <a:t>(</a:t>
            </a:r>
            <a:r>
              <a:rPr lang="en-US" sz="2400" b="1" i="1" dirty="0">
                <a:latin typeface="Times New Roman" charset="0"/>
              </a:rPr>
              <a:t>n</a:t>
            </a:r>
            <a:r>
              <a:rPr lang="en-US" sz="2400" dirty="0">
                <a:latin typeface="Times New Roman" charset="0"/>
              </a:rPr>
              <a:t>) </a:t>
            </a:r>
            <a:r>
              <a:rPr lang="en-US" sz="2400" dirty="0">
                <a:latin typeface="Tahoma" charset="0"/>
              </a:rPr>
              <a:t>in the worst case and </a:t>
            </a:r>
            <a:r>
              <a:rPr lang="en-US" sz="2400" b="1" i="1" dirty="0">
                <a:latin typeface="Times New Roman" charset="0"/>
              </a:rPr>
              <a:t>O</a:t>
            </a:r>
            <a:r>
              <a:rPr lang="en-US" sz="2400" dirty="0">
                <a:latin typeface="Times New Roman" charset="0"/>
              </a:rPr>
              <a:t>(log </a:t>
            </a:r>
            <a:r>
              <a:rPr lang="en-US" sz="2400" b="1" i="1" dirty="0">
                <a:latin typeface="Times New Roman" charset="0"/>
              </a:rPr>
              <a:t>n</a:t>
            </a:r>
            <a:r>
              <a:rPr lang="en-US" sz="2400" dirty="0">
                <a:latin typeface="Times New Roman" charset="0"/>
              </a:rPr>
              <a:t>)</a:t>
            </a:r>
            <a:r>
              <a:rPr lang="en-US" sz="2400" dirty="0">
                <a:latin typeface="Tahoma" charset="0"/>
              </a:rPr>
              <a:t> in the best case</a:t>
            </a:r>
          </a:p>
        </p:txBody>
      </p:sp>
      <p:grpSp>
        <p:nvGrpSpPr>
          <p:cNvPr id="12294" name="Group 99"/>
          <p:cNvGrpSpPr>
            <a:grpSpLocks/>
          </p:cNvGrpSpPr>
          <p:nvPr/>
        </p:nvGrpSpPr>
        <p:grpSpPr bwMode="auto">
          <a:xfrm>
            <a:off x="5181600" y="1676400"/>
            <a:ext cx="3067050" cy="2120900"/>
            <a:chOff x="2938" y="960"/>
            <a:chExt cx="2258" cy="1562"/>
          </a:xfrm>
        </p:grpSpPr>
        <p:sp>
          <p:nvSpPr>
            <p:cNvPr id="12325" name="Oval 5"/>
            <p:cNvSpPr>
              <a:spLocks noChangeArrowheads="1"/>
            </p:cNvSpPr>
            <p:nvPr/>
          </p:nvSpPr>
          <p:spPr bwMode="auto">
            <a:xfrm flipH="1">
              <a:off x="3120" y="960"/>
              <a:ext cx="201" cy="202"/>
            </a:xfrm>
            <a:prstGeom prst="ellipse">
              <a:avLst/>
            </a:prstGeom>
            <a:solidFill>
              <a:schemeClr val="accent1"/>
            </a:solidFill>
            <a:ln w="19050">
              <a:solidFill>
                <a:schemeClr val="tx1"/>
              </a:solidFill>
              <a:round/>
              <a:headEnd/>
              <a:tailEnd/>
            </a:ln>
          </p:spPr>
          <p:txBody>
            <a:bodyPr wrap="none" lIns="0" tIns="0" rIns="0" anchor="ctr" anchorCtr="1"/>
            <a:lstStyle/>
            <a:p>
              <a:endParaRPr lang="en-US" sz="1800">
                <a:latin typeface="Times New Roman" charset="0"/>
                <a:sym typeface="Symbol" charset="0"/>
              </a:endParaRPr>
            </a:p>
          </p:txBody>
        </p:sp>
        <p:cxnSp>
          <p:nvCxnSpPr>
            <p:cNvPr id="12326" name="AutoShape 9"/>
            <p:cNvCxnSpPr>
              <a:cxnSpLocks noChangeShapeType="1"/>
              <a:stCxn id="12343" idx="3"/>
              <a:endCxn id="12345" idx="7"/>
            </p:cNvCxnSpPr>
            <p:nvPr/>
          </p:nvCxnSpPr>
          <p:spPr bwMode="auto">
            <a:xfrm>
              <a:off x="3714" y="1420"/>
              <a:ext cx="281" cy="13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27" name="AutoShape 10"/>
            <p:cNvCxnSpPr>
              <a:cxnSpLocks noChangeShapeType="1"/>
              <a:stCxn id="12325" idx="3"/>
              <a:endCxn id="12343" idx="7"/>
            </p:cNvCxnSpPr>
            <p:nvPr/>
          </p:nvCxnSpPr>
          <p:spPr bwMode="auto">
            <a:xfrm>
              <a:off x="3292" y="1138"/>
              <a:ext cx="279" cy="12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28" name="AutoShape 11"/>
            <p:cNvCxnSpPr>
              <a:cxnSpLocks noChangeShapeType="1"/>
              <a:stCxn id="12344" idx="0"/>
              <a:endCxn id="12325" idx="5"/>
            </p:cNvCxnSpPr>
            <p:nvPr/>
          </p:nvCxnSpPr>
          <p:spPr bwMode="auto">
            <a:xfrm flipV="1">
              <a:off x="3011" y="1138"/>
              <a:ext cx="139" cy="12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29" name="AutoShape 12"/>
            <p:cNvCxnSpPr>
              <a:cxnSpLocks noChangeShapeType="1"/>
              <a:stCxn id="12350" idx="7"/>
              <a:endCxn id="12341" idx="3"/>
            </p:cNvCxnSpPr>
            <p:nvPr/>
          </p:nvCxnSpPr>
          <p:spPr bwMode="auto">
            <a:xfrm flipH="1" flipV="1">
              <a:off x="4559" y="1988"/>
              <a:ext cx="281" cy="12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30" name="AutoShape 13"/>
            <p:cNvCxnSpPr>
              <a:cxnSpLocks noChangeShapeType="1"/>
              <a:stCxn id="12349" idx="0"/>
              <a:endCxn id="12341" idx="5"/>
            </p:cNvCxnSpPr>
            <p:nvPr/>
          </p:nvCxnSpPr>
          <p:spPr bwMode="auto">
            <a:xfrm flipV="1">
              <a:off x="4277" y="1988"/>
              <a:ext cx="139" cy="14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31" name="AutoShape 14"/>
            <p:cNvCxnSpPr>
              <a:cxnSpLocks noChangeShapeType="1"/>
              <a:stCxn id="12342" idx="0"/>
              <a:endCxn id="12345" idx="5"/>
            </p:cNvCxnSpPr>
            <p:nvPr/>
          </p:nvCxnSpPr>
          <p:spPr bwMode="auto">
            <a:xfrm flipV="1">
              <a:off x="3855" y="1705"/>
              <a:ext cx="140" cy="13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32" name="AutoShape 15"/>
            <p:cNvCxnSpPr>
              <a:cxnSpLocks noChangeShapeType="1"/>
              <a:stCxn id="12341" idx="7"/>
              <a:endCxn id="12345" idx="3"/>
            </p:cNvCxnSpPr>
            <p:nvPr/>
          </p:nvCxnSpPr>
          <p:spPr bwMode="auto">
            <a:xfrm flipH="1" flipV="1">
              <a:off x="4137" y="1705"/>
              <a:ext cx="279" cy="12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nvGrpSpPr>
            <p:cNvPr id="12333" name="Group 40"/>
            <p:cNvGrpSpPr>
              <a:grpSpLocks/>
            </p:cNvGrpSpPr>
            <p:nvPr/>
          </p:nvGrpSpPr>
          <p:grpSpPr bwMode="auto">
            <a:xfrm>
              <a:off x="4204" y="2093"/>
              <a:ext cx="809" cy="202"/>
              <a:chOff x="4214" y="2496"/>
              <a:chExt cx="809" cy="202"/>
            </a:xfrm>
          </p:grpSpPr>
          <p:sp>
            <p:nvSpPr>
              <p:cNvPr id="12349" name="Rectangle 8"/>
              <p:cNvSpPr>
                <a:spLocks noChangeAspect="1" noChangeArrowheads="1"/>
              </p:cNvSpPr>
              <p:nvPr/>
            </p:nvSpPr>
            <p:spPr bwMode="auto">
              <a:xfrm flipH="1">
                <a:off x="4214" y="2544"/>
                <a:ext cx="145" cy="145"/>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12350" name="Oval 21"/>
              <p:cNvSpPr>
                <a:spLocks noChangeArrowheads="1"/>
              </p:cNvSpPr>
              <p:nvPr/>
            </p:nvSpPr>
            <p:spPr bwMode="auto">
              <a:xfrm flipH="1">
                <a:off x="4821" y="2496"/>
                <a:ext cx="202" cy="202"/>
              </a:xfrm>
              <a:prstGeom prst="ellipse">
                <a:avLst/>
              </a:prstGeom>
              <a:solidFill>
                <a:schemeClr val="accent1"/>
              </a:solidFill>
              <a:ln w="19050">
                <a:solidFill>
                  <a:schemeClr val="tx1"/>
                </a:solidFill>
                <a:round/>
                <a:headEnd/>
                <a:tailEnd/>
              </a:ln>
            </p:spPr>
            <p:txBody>
              <a:bodyPr wrap="none" lIns="0" tIns="0" rIns="0" anchor="ctr" anchorCtr="1"/>
              <a:lstStyle/>
              <a:p>
                <a:endParaRPr lang="en-US" sz="1800">
                  <a:latin typeface="Times New Roman" charset="0"/>
                  <a:sym typeface="Symbol" charset="0"/>
                </a:endParaRPr>
              </a:p>
            </p:txBody>
          </p:sp>
        </p:grpSp>
        <p:grpSp>
          <p:nvGrpSpPr>
            <p:cNvPr id="12334" name="Group 38"/>
            <p:cNvGrpSpPr>
              <a:grpSpLocks/>
            </p:cNvGrpSpPr>
            <p:nvPr/>
          </p:nvGrpSpPr>
          <p:grpSpPr bwMode="auto">
            <a:xfrm>
              <a:off x="4627" y="2377"/>
              <a:ext cx="569" cy="145"/>
              <a:chOff x="4637" y="2859"/>
              <a:chExt cx="569" cy="145"/>
            </a:xfrm>
          </p:grpSpPr>
          <p:sp>
            <p:nvSpPr>
              <p:cNvPr id="12347" name="Rectangle 22"/>
              <p:cNvSpPr>
                <a:spLocks noChangeAspect="1" noChangeArrowheads="1"/>
              </p:cNvSpPr>
              <p:nvPr/>
            </p:nvSpPr>
            <p:spPr bwMode="auto">
              <a:xfrm flipH="1">
                <a:off x="5061" y="2859"/>
                <a:ext cx="145" cy="145"/>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12348" name="Rectangle 23"/>
              <p:cNvSpPr>
                <a:spLocks noChangeAspect="1" noChangeArrowheads="1"/>
              </p:cNvSpPr>
              <p:nvPr/>
            </p:nvSpPr>
            <p:spPr bwMode="auto">
              <a:xfrm flipH="1">
                <a:off x="4637" y="2859"/>
                <a:ext cx="146" cy="145"/>
              </a:xfrm>
              <a:prstGeom prst="rect">
                <a:avLst/>
              </a:prstGeom>
              <a:solidFill>
                <a:schemeClr val="folHlink"/>
              </a:solidFill>
              <a:ln w="19050">
                <a:solidFill>
                  <a:schemeClr val="tx1"/>
                </a:solidFill>
                <a:miter lim="800000"/>
                <a:headEnd/>
                <a:tailEnd/>
              </a:ln>
            </p:spPr>
            <p:txBody>
              <a:bodyPr wrap="none" anchor="ctr"/>
              <a:lstStyle/>
              <a:p>
                <a:endParaRPr lang="en-US" sz="1800"/>
              </a:p>
            </p:txBody>
          </p:sp>
        </p:grpSp>
        <p:cxnSp>
          <p:nvCxnSpPr>
            <p:cNvPr id="12335" name="AutoShape 24"/>
            <p:cNvCxnSpPr>
              <a:cxnSpLocks noChangeShapeType="1"/>
              <a:stCxn id="12348" idx="0"/>
              <a:endCxn id="12350" idx="5"/>
            </p:cNvCxnSpPr>
            <p:nvPr/>
          </p:nvCxnSpPr>
          <p:spPr bwMode="auto">
            <a:xfrm flipV="1">
              <a:off x="4700" y="2271"/>
              <a:ext cx="140" cy="1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36" name="AutoShape 25"/>
            <p:cNvCxnSpPr>
              <a:cxnSpLocks noChangeShapeType="1"/>
              <a:stCxn id="12347" idx="0"/>
              <a:endCxn id="12350" idx="3"/>
            </p:cNvCxnSpPr>
            <p:nvPr/>
          </p:nvCxnSpPr>
          <p:spPr bwMode="auto">
            <a:xfrm flipH="1" flipV="1">
              <a:off x="4983" y="2271"/>
              <a:ext cx="141" cy="1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nvGrpSpPr>
            <p:cNvPr id="12337" name="Group 42"/>
            <p:cNvGrpSpPr>
              <a:grpSpLocks/>
            </p:cNvGrpSpPr>
            <p:nvPr/>
          </p:nvGrpSpPr>
          <p:grpSpPr bwMode="auto">
            <a:xfrm>
              <a:off x="3359" y="1525"/>
              <a:ext cx="807" cy="204"/>
              <a:chOff x="3369" y="1920"/>
              <a:chExt cx="807" cy="204"/>
            </a:xfrm>
          </p:grpSpPr>
          <p:sp>
            <p:nvSpPr>
              <p:cNvPr id="12345" name="Oval 6"/>
              <p:cNvSpPr>
                <a:spLocks noChangeArrowheads="1"/>
              </p:cNvSpPr>
              <p:nvPr/>
            </p:nvSpPr>
            <p:spPr bwMode="auto">
              <a:xfrm flipH="1">
                <a:off x="3975" y="1922"/>
                <a:ext cx="201" cy="202"/>
              </a:xfrm>
              <a:prstGeom prst="ellipse">
                <a:avLst/>
              </a:prstGeom>
              <a:solidFill>
                <a:schemeClr val="accent1"/>
              </a:solidFill>
              <a:ln w="19050">
                <a:solidFill>
                  <a:schemeClr val="tx1"/>
                </a:solidFill>
                <a:round/>
                <a:headEnd/>
                <a:tailEnd/>
              </a:ln>
            </p:spPr>
            <p:txBody>
              <a:bodyPr wrap="none" lIns="0" tIns="0" rIns="0" anchor="ctr" anchorCtr="1"/>
              <a:lstStyle/>
              <a:p>
                <a:endParaRPr lang="en-US" sz="1800">
                  <a:latin typeface="Times New Roman" charset="0"/>
                  <a:sym typeface="Symbol" charset="0"/>
                </a:endParaRPr>
              </a:p>
            </p:txBody>
          </p:sp>
          <p:sp>
            <p:nvSpPr>
              <p:cNvPr id="12346" name="Rectangle 30"/>
              <p:cNvSpPr>
                <a:spLocks noChangeAspect="1" noChangeArrowheads="1"/>
              </p:cNvSpPr>
              <p:nvPr/>
            </p:nvSpPr>
            <p:spPr bwMode="auto">
              <a:xfrm flipH="1">
                <a:off x="3369" y="1920"/>
                <a:ext cx="145" cy="145"/>
              </a:xfrm>
              <a:prstGeom prst="rect">
                <a:avLst/>
              </a:prstGeom>
              <a:solidFill>
                <a:schemeClr val="folHlink"/>
              </a:solidFill>
              <a:ln w="19050">
                <a:solidFill>
                  <a:schemeClr val="tx1"/>
                </a:solidFill>
                <a:miter lim="800000"/>
                <a:headEnd/>
                <a:tailEnd/>
              </a:ln>
            </p:spPr>
            <p:txBody>
              <a:bodyPr wrap="none" anchor="ctr"/>
              <a:lstStyle/>
              <a:p>
                <a:endParaRPr lang="en-US" sz="1800"/>
              </a:p>
            </p:txBody>
          </p:sp>
        </p:grpSp>
        <p:grpSp>
          <p:nvGrpSpPr>
            <p:cNvPr id="12338" name="Group 43"/>
            <p:cNvGrpSpPr>
              <a:grpSpLocks/>
            </p:cNvGrpSpPr>
            <p:nvPr/>
          </p:nvGrpSpPr>
          <p:grpSpPr bwMode="auto">
            <a:xfrm>
              <a:off x="2938" y="1243"/>
              <a:ext cx="806" cy="201"/>
              <a:chOff x="2948" y="1683"/>
              <a:chExt cx="806" cy="201"/>
            </a:xfrm>
          </p:grpSpPr>
          <p:sp>
            <p:nvSpPr>
              <p:cNvPr id="12343" name="Oval 4"/>
              <p:cNvSpPr>
                <a:spLocks noChangeArrowheads="1"/>
              </p:cNvSpPr>
              <p:nvPr/>
            </p:nvSpPr>
            <p:spPr bwMode="auto">
              <a:xfrm flipH="1">
                <a:off x="3552" y="1683"/>
                <a:ext cx="202" cy="201"/>
              </a:xfrm>
              <a:prstGeom prst="ellipse">
                <a:avLst/>
              </a:prstGeom>
              <a:solidFill>
                <a:schemeClr val="accent1"/>
              </a:solidFill>
              <a:ln w="19050">
                <a:solidFill>
                  <a:schemeClr val="tx1"/>
                </a:solidFill>
                <a:round/>
                <a:headEnd/>
                <a:tailEnd/>
              </a:ln>
            </p:spPr>
            <p:txBody>
              <a:bodyPr wrap="none" lIns="0" tIns="0" rIns="0" anchor="ctr" anchorCtr="1"/>
              <a:lstStyle/>
              <a:p>
                <a:endParaRPr lang="en-US" sz="1800">
                  <a:latin typeface="Times New Roman" charset="0"/>
                  <a:sym typeface="Symbol" charset="0"/>
                </a:endParaRPr>
              </a:p>
            </p:txBody>
          </p:sp>
          <p:sp>
            <p:nvSpPr>
              <p:cNvPr id="12344" name="Rectangle 34"/>
              <p:cNvSpPr>
                <a:spLocks noChangeAspect="1" noChangeArrowheads="1"/>
              </p:cNvSpPr>
              <p:nvPr/>
            </p:nvSpPr>
            <p:spPr bwMode="auto">
              <a:xfrm flipH="1">
                <a:off x="2948" y="1711"/>
                <a:ext cx="145" cy="145"/>
              </a:xfrm>
              <a:prstGeom prst="rect">
                <a:avLst/>
              </a:prstGeom>
              <a:solidFill>
                <a:schemeClr val="folHlink"/>
              </a:solidFill>
              <a:ln w="19050">
                <a:solidFill>
                  <a:schemeClr val="tx1"/>
                </a:solidFill>
                <a:miter lim="800000"/>
                <a:headEnd/>
                <a:tailEnd/>
              </a:ln>
            </p:spPr>
            <p:txBody>
              <a:bodyPr wrap="none" anchor="ctr"/>
              <a:lstStyle/>
              <a:p>
                <a:endParaRPr lang="en-US" sz="1800"/>
              </a:p>
            </p:txBody>
          </p:sp>
        </p:grpSp>
        <p:cxnSp>
          <p:nvCxnSpPr>
            <p:cNvPr id="12339" name="AutoShape 35"/>
            <p:cNvCxnSpPr>
              <a:cxnSpLocks noChangeShapeType="1"/>
              <a:stCxn id="12346" idx="0"/>
              <a:endCxn id="12343" idx="5"/>
            </p:cNvCxnSpPr>
            <p:nvPr/>
          </p:nvCxnSpPr>
          <p:spPr bwMode="auto">
            <a:xfrm flipV="1">
              <a:off x="3432" y="1420"/>
              <a:ext cx="139" cy="9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nvGrpSpPr>
            <p:cNvPr id="12340" name="Group 41"/>
            <p:cNvGrpSpPr>
              <a:grpSpLocks/>
            </p:cNvGrpSpPr>
            <p:nvPr/>
          </p:nvGrpSpPr>
          <p:grpSpPr bwMode="auto">
            <a:xfrm>
              <a:off x="3782" y="1810"/>
              <a:ext cx="807" cy="202"/>
              <a:chOff x="3792" y="2220"/>
              <a:chExt cx="807" cy="202"/>
            </a:xfrm>
          </p:grpSpPr>
          <p:sp>
            <p:nvSpPr>
              <p:cNvPr id="12341" name="Oval 7"/>
              <p:cNvSpPr>
                <a:spLocks noChangeArrowheads="1"/>
              </p:cNvSpPr>
              <p:nvPr/>
            </p:nvSpPr>
            <p:spPr bwMode="auto">
              <a:xfrm flipH="1">
                <a:off x="4397" y="2220"/>
                <a:ext cx="202" cy="202"/>
              </a:xfrm>
              <a:prstGeom prst="ellipse">
                <a:avLst/>
              </a:prstGeom>
              <a:solidFill>
                <a:schemeClr val="accent1"/>
              </a:solidFill>
              <a:ln w="19050">
                <a:solidFill>
                  <a:schemeClr val="tx1"/>
                </a:solidFill>
                <a:round/>
                <a:headEnd/>
                <a:tailEnd/>
              </a:ln>
            </p:spPr>
            <p:txBody>
              <a:bodyPr wrap="none" lIns="0" tIns="0" rIns="0" anchor="ctr" anchorCtr="1"/>
              <a:lstStyle/>
              <a:p>
                <a:endParaRPr lang="en-US" sz="1800">
                  <a:latin typeface="Times New Roman" charset="0"/>
                  <a:sym typeface="Symbol" charset="0"/>
                </a:endParaRPr>
              </a:p>
            </p:txBody>
          </p:sp>
          <p:sp>
            <p:nvSpPr>
              <p:cNvPr id="12342" name="Rectangle 37"/>
              <p:cNvSpPr>
                <a:spLocks noChangeAspect="1" noChangeArrowheads="1"/>
              </p:cNvSpPr>
              <p:nvPr/>
            </p:nvSpPr>
            <p:spPr bwMode="auto">
              <a:xfrm flipH="1">
                <a:off x="3792" y="2256"/>
                <a:ext cx="145" cy="145"/>
              </a:xfrm>
              <a:prstGeom prst="rect">
                <a:avLst/>
              </a:prstGeom>
              <a:solidFill>
                <a:schemeClr val="folHlink"/>
              </a:solidFill>
              <a:ln w="19050">
                <a:solidFill>
                  <a:schemeClr val="tx1"/>
                </a:solidFill>
                <a:miter lim="800000"/>
                <a:headEnd/>
                <a:tailEnd/>
              </a:ln>
            </p:spPr>
            <p:txBody>
              <a:bodyPr wrap="none" anchor="ctr"/>
              <a:lstStyle/>
              <a:p>
                <a:endParaRPr lang="en-US" sz="1800"/>
              </a:p>
            </p:txBody>
          </p:sp>
        </p:grpSp>
      </p:grpSp>
      <p:sp>
        <p:nvSpPr>
          <p:cNvPr id="12295" name="Oval 70"/>
          <p:cNvSpPr>
            <a:spLocks noChangeArrowheads="1"/>
          </p:cNvSpPr>
          <p:nvPr/>
        </p:nvSpPr>
        <p:spPr bwMode="auto">
          <a:xfrm>
            <a:off x="6629400" y="4191000"/>
            <a:ext cx="285750" cy="284163"/>
          </a:xfrm>
          <a:prstGeom prst="ellipse">
            <a:avLst/>
          </a:prstGeom>
          <a:solidFill>
            <a:schemeClr val="accent1"/>
          </a:solidFill>
          <a:ln w="19050">
            <a:solidFill>
              <a:schemeClr val="tx1"/>
            </a:solidFill>
            <a:round/>
            <a:headEnd/>
            <a:tailEnd/>
          </a:ln>
        </p:spPr>
        <p:txBody>
          <a:bodyPr wrap="none" lIns="0" tIns="0" rIns="0" anchor="ctr" anchorCtr="1"/>
          <a:lstStyle/>
          <a:p>
            <a:endParaRPr lang="en-US" sz="1600">
              <a:solidFill>
                <a:schemeClr val="tx2"/>
              </a:solidFill>
              <a:latin typeface="Times New Roman" charset="0"/>
              <a:sym typeface="Symbol" charset="0"/>
            </a:endParaRPr>
          </a:p>
        </p:txBody>
      </p:sp>
      <p:cxnSp>
        <p:nvCxnSpPr>
          <p:cNvPr id="12296" name="AutoShape 71"/>
          <p:cNvCxnSpPr>
            <a:cxnSpLocks noChangeShapeType="1"/>
            <a:stCxn id="12295" idx="3"/>
            <a:endCxn id="12298" idx="7"/>
          </p:cNvCxnSpPr>
          <p:nvPr/>
        </p:nvCxnSpPr>
        <p:spPr bwMode="auto">
          <a:xfrm flipH="1">
            <a:off x="5813425" y="4443413"/>
            <a:ext cx="857250" cy="2349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297" name="AutoShape 72"/>
          <p:cNvCxnSpPr>
            <a:cxnSpLocks noChangeShapeType="1"/>
            <a:stCxn id="12311" idx="1"/>
            <a:endCxn id="12295" idx="5"/>
          </p:cNvCxnSpPr>
          <p:nvPr/>
        </p:nvCxnSpPr>
        <p:spPr bwMode="auto">
          <a:xfrm flipH="1" flipV="1">
            <a:off x="6873875" y="4443413"/>
            <a:ext cx="857250" cy="2365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2298" name="Oval 73"/>
          <p:cNvSpPr>
            <a:spLocks noChangeArrowheads="1"/>
          </p:cNvSpPr>
          <p:nvPr/>
        </p:nvSpPr>
        <p:spPr bwMode="auto">
          <a:xfrm>
            <a:off x="5570538" y="4646613"/>
            <a:ext cx="284162" cy="285750"/>
          </a:xfrm>
          <a:prstGeom prst="ellipse">
            <a:avLst/>
          </a:prstGeom>
          <a:solidFill>
            <a:schemeClr val="accent1"/>
          </a:solidFill>
          <a:ln w="19050">
            <a:solidFill>
              <a:schemeClr val="tx1"/>
            </a:solidFill>
            <a:round/>
            <a:headEnd/>
            <a:tailEnd/>
          </a:ln>
        </p:spPr>
        <p:txBody>
          <a:bodyPr wrap="none" lIns="0" tIns="0" rIns="0" anchor="ctr" anchorCtr="1"/>
          <a:lstStyle/>
          <a:p>
            <a:endParaRPr lang="en-US" sz="1600">
              <a:latin typeface="Times New Roman" charset="0"/>
              <a:sym typeface="Symbol" charset="0"/>
            </a:endParaRPr>
          </a:p>
        </p:txBody>
      </p:sp>
      <p:sp>
        <p:nvSpPr>
          <p:cNvPr id="12299" name="Oval 74"/>
          <p:cNvSpPr>
            <a:spLocks noChangeArrowheads="1"/>
          </p:cNvSpPr>
          <p:nvPr/>
        </p:nvSpPr>
        <p:spPr bwMode="auto">
          <a:xfrm>
            <a:off x="6092825" y="5102225"/>
            <a:ext cx="285750" cy="285750"/>
          </a:xfrm>
          <a:prstGeom prst="ellipse">
            <a:avLst/>
          </a:prstGeom>
          <a:solidFill>
            <a:schemeClr val="accent1"/>
          </a:solidFill>
          <a:ln w="19050">
            <a:solidFill>
              <a:schemeClr val="tx1"/>
            </a:solidFill>
            <a:round/>
            <a:headEnd/>
            <a:tailEnd/>
          </a:ln>
        </p:spPr>
        <p:txBody>
          <a:bodyPr wrap="none" lIns="0" tIns="0" rIns="0" anchor="ctr" anchorCtr="1"/>
          <a:lstStyle/>
          <a:p>
            <a:endParaRPr lang="en-US" sz="1600">
              <a:latin typeface="Times New Roman" charset="0"/>
              <a:sym typeface="Symbol" charset="0"/>
            </a:endParaRPr>
          </a:p>
        </p:txBody>
      </p:sp>
      <p:sp>
        <p:nvSpPr>
          <p:cNvPr id="12300" name="Rectangle 75"/>
          <p:cNvSpPr>
            <a:spLocks noChangeAspect="1" noChangeArrowheads="1"/>
          </p:cNvSpPr>
          <p:nvPr/>
        </p:nvSpPr>
        <p:spPr bwMode="auto">
          <a:xfrm>
            <a:off x="5873750" y="5614988"/>
            <a:ext cx="204788" cy="204787"/>
          </a:xfrm>
          <a:prstGeom prst="rect">
            <a:avLst/>
          </a:prstGeom>
          <a:solidFill>
            <a:schemeClr val="folHlink"/>
          </a:solidFill>
          <a:ln w="19050">
            <a:solidFill>
              <a:schemeClr val="tx1"/>
            </a:solidFill>
            <a:miter lim="800000"/>
            <a:headEnd/>
            <a:tailEnd/>
          </a:ln>
        </p:spPr>
        <p:txBody>
          <a:bodyPr wrap="none" anchor="ctr"/>
          <a:lstStyle/>
          <a:p>
            <a:endParaRPr lang="en-US" sz="1600"/>
          </a:p>
        </p:txBody>
      </p:sp>
      <p:sp>
        <p:nvSpPr>
          <p:cNvPr id="12301" name="Rectangle 76"/>
          <p:cNvSpPr>
            <a:spLocks noChangeAspect="1" noChangeArrowheads="1"/>
          </p:cNvSpPr>
          <p:nvPr/>
        </p:nvSpPr>
        <p:spPr bwMode="auto">
          <a:xfrm>
            <a:off x="6394450" y="5614988"/>
            <a:ext cx="206375" cy="204787"/>
          </a:xfrm>
          <a:prstGeom prst="rect">
            <a:avLst/>
          </a:prstGeom>
          <a:solidFill>
            <a:schemeClr val="folHlink"/>
          </a:solidFill>
          <a:ln w="19050">
            <a:solidFill>
              <a:schemeClr val="tx1"/>
            </a:solidFill>
            <a:miter lim="800000"/>
            <a:headEnd/>
            <a:tailEnd/>
          </a:ln>
        </p:spPr>
        <p:txBody>
          <a:bodyPr wrap="none" anchor="ctr"/>
          <a:lstStyle/>
          <a:p>
            <a:endParaRPr lang="en-US" sz="1600"/>
          </a:p>
        </p:txBody>
      </p:sp>
      <p:cxnSp>
        <p:nvCxnSpPr>
          <p:cNvPr id="12302" name="AutoShape 77"/>
          <p:cNvCxnSpPr>
            <a:cxnSpLocks noChangeShapeType="1"/>
            <a:stCxn id="12301" idx="0"/>
            <a:endCxn id="12299" idx="5"/>
          </p:cNvCxnSpPr>
          <p:nvPr/>
        </p:nvCxnSpPr>
        <p:spPr bwMode="auto">
          <a:xfrm flipH="1" flipV="1">
            <a:off x="6337300" y="5356225"/>
            <a:ext cx="160338" cy="2492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03" name="AutoShape 78"/>
          <p:cNvCxnSpPr>
            <a:cxnSpLocks noChangeShapeType="1"/>
            <a:stCxn id="12300" idx="0"/>
            <a:endCxn id="12299" idx="3"/>
          </p:cNvCxnSpPr>
          <p:nvPr/>
        </p:nvCxnSpPr>
        <p:spPr bwMode="auto">
          <a:xfrm flipV="1">
            <a:off x="5976938" y="5356225"/>
            <a:ext cx="157162" cy="2492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04" name="AutoShape 79"/>
          <p:cNvCxnSpPr>
            <a:cxnSpLocks noChangeShapeType="1"/>
            <a:stCxn id="12306" idx="7"/>
            <a:endCxn id="12298" idx="3"/>
          </p:cNvCxnSpPr>
          <p:nvPr/>
        </p:nvCxnSpPr>
        <p:spPr bwMode="auto">
          <a:xfrm flipV="1">
            <a:off x="5291138" y="4900613"/>
            <a:ext cx="320675" cy="23336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05" name="AutoShape 80"/>
          <p:cNvCxnSpPr>
            <a:cxnSpLocks noChangeShapeType="1"/>
            <a:stCxn id="12299" idx="1"/>
            <a:endCxn id="12298" idx="5"/>
          </p:cNvCxnSpPr>
          <p:nvPr/>
        </p:nvCxnSpPr>
        <p:spPr bwMode="auto">
          <a:xfrm flipH="1" flipV="1">
            <a:off x="5813425" y="4900613"/>
            <a:ext cx="320675" cy="23336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2306" name="Oval 81"/>
          <p:cNvSpPr>
            <a:spLocks noChangeArrowheads="1"/>
          </p:cNvSpPr>
          <p:nvPr/>
        </p:nvSpPr>
        <p:spPr bwMode="auto">
          <a:xfrm>
            <a:off x="5048250" y="5102225"/>
            <a:ext cx="284163" cy="285750"/>
          </a:xfrm>
          <a:prstGeom prst="ellipse">
            <a:avLst/>
          </a:prstGeom>
          <a:solidFill>
            <a:schemeClr val="accent1"/>
          </a:solidFill>
          <a:ln w="19050">
            <a:solidFill>
              <a:schemeClr val="tx1"/>
            </a:solidFill>
            <a:round/>
            <a:headEnd/>
            <a:tailEnd/>
          </a:ln>
        </p:spPr>
        <p:txBody>
          <a:bodyPr wrap="none" lIns="0" tIns="0" rIns="0" anchor="ctr" anchorCtr="1"/>
          <a:lstStyle/>
          <a:p>
            <a:endParaRPr lang="en-US" sz="1600">
              <a:latin typeface="Times New Roman" charset="0"/>
              <a:sym typeface="Symbol" charset="0"/>
            </a:endParaRPr>
          </a:p>
        </p:txBody>
      </p:sp>
      <p:sp>
        <p:nvSpPr>
          <p:cNvPr id="12307" name="Rectangle 82"/>
          <p:cNvSpPr>
            <a:spLocks noChangeAspect="1" noChangeArrowheads="1"/>
          </p:cNvSpPr>
          <p:nvPr/>
        </p:nvSpPr>
        <p:spPr bwMode="auto">
          <a:xfrm>
            <a:off x="4826000" y="5614988"/>
            <a:ext cx="204788" cy="204787"/>
          </a:xfrm>
          <a:prstGeom prst="rect">
            <a:avLst/>
          </a:prstGeom>
          <a:solidFill>
            <a:schemeClr val="folHlink"/>
          </a:solidFill>
          <a:ln w="19050">
            <a:solidFill>
              <a:schemeClr val="tx1"/>
            </a:solidFill>
            <a:miter lim="800000"/>
            <a:headEnd/>
            <a:tailEnd/>
          </a:ln>
        </p:spPr>
        <p:txBody>
          <a:bodyPr wrap="none" anchor="ctr"/>
          <a:lstStyle/>
          <a:p>
            <a:endParaRPr lang="en-US" sz="1600"/>
          </a:p>
        </p:txBody>
      </p:sp>
      <p:sp>
        <p:nvSpPr>
          <p:cNvPr id="12308" name="Rectangle 83"/>
          <p:cNvSpPr>
            <a:spLocks noChangeAspect="1" noChangeArrowheads="1"/>
          </p:cNvSpPr>
          <p:nvPr/>
        </p:nvSpPr>
        <p:spPr bwMode="auto">
          <a:xfrm>
            <a:off x="5348288" y="5614988"/>
            <a:ext cx="204787" cy="204787"/>
          </a:xfrm>
          <a:prstGeom prst="rect">
            <a:avLst/>
          </a:prstGeom>
          <a:solidFill>
            <a:schemeClr val="folHlink"/>
          </a:solidFill>
          <a:ln w="19050">
            <a:solidFill>
              <a:schemeClr val="tx1"/>
            </a:solidFill>
            <a:miter lim="800000"/>
            <a:headEnd/>
            <a:tailEnd/>
          </a:ln>
        </p:spPr>
        <p:txBody>
          <a:bodyPr wrap="none" anchor="ctr"/>
          <a:lstStyle/>
          <a:p>
            <a:endParaRPr lang="en-US" sz="1600"/>
          </a:p>
        </p:txBody>
      </p:sp>
      <p:cxnSp>
        <p:nvCxnSpPr>
          <p:cNvPr id="12309" name="AutoShape 84"/>
          <p:cNvCxnSpPr>
            <a:cxnSpLocks noChangeShapeType="1"/>
            <a:stCxn id="12308" idx="0"/>
            <a:endCxn id="12306" idx="5"/>
          </p:cNvCxnSpPr>
          <p:nvPr/>
        </p:nvCxnSpPr>
        <p:spPr bwMode="auto">
          <a:xfrm flipH="1" flipV="1">
            <a:off x="5291138" y="5356225"/>
            <a:ext cx="160337" cy="2492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10" name="AutoShape 85"/>
          <p:cNvCxnSpPr>
            <a:cxnSpLocks noChangeShapeType="1"/>
            <a:stCxn id="12307" idx="0"/>
            <a:endCxn id="12306" idx="3"/>
          </p:cNvCxnSpPr>
          <p:nvPr/>
        </p:nvCxnSpPr>
        <p:spPr bwMode="auto">
          <a:xfrm flipV="1">
            <a:off x="4929188" y="5356225"/>
            <a:ext cx="160337" cy="2492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2311" name="Oval 86"/>
          <p:cNvSpPr>
            <a:spLocks noChangeArrowheads="1"/>
          </p:cNvSpPr>
          <p:nvPr/>
        </p:nvSpPr>
        <p:spPr bwMode="auto">
          <a:xfrm>
            <a:off x="7689850" y="4648200"/>
            <a:ext cx="284163" cy="285750"/>
          </a:xfrm>
          <a:prstGeom prst="ellipse">
            <a:avLst/>
          </a:prstGeom>
          <a:solidFill>
            <a:schemeClr val="accent1"/>
          </a:solidFill>
          <a:ln w="19050">
            <a:solidFill>
              <a:schemeClr val="tx1"/>
            </a:solidFill>
            <a:round/>
            <a:headEnd/>
            <a:tailEnd/>
          </a:ln>
        </p:spPr>
        <p:txBody>
          <a:bodyPr wrap="none" lIns="0" tIns="0" rIns="0" anchor="ctr" anchorCtr="1"/>
          <a:lstStyle/>
          <a:p>
            <a:endParaRPr lang="en-US" sz="1600">
              <a:latin typeface="Times New Roman" charset="0"/>
              <a:sym typeface="Symbol" charset="0"/>
            </a:endParaRPr>
          </a:p>
        </p:txBody>
      </p:sp>
      <p:sp>
        <p:nvSpPr>
          <p:cNvPr id="12312" name="Oval 87"/>
          <p:cNvSpPr>
            <a:spLocks noChangeArrowheads="1"/>
          </p:cNvSpPr>
          <p:nvPr/>
        </p:nvSpPr>
        <p:spPr bwMode="auto">
          <a:xfrm>
            <a:off x="8212138" y="5103813"/>
            <a:ext cx="285750" cy="285750"/>
          </a:xfrm>
          <a:prstGeom prst="ellipse">
            <a:avLst/>
          </a:prstGeom>
          <a:solidFill>
            <a:schemeClr val="accent1"/>
          </a:solidFill>
          <a:ln w="19050">
            <a:solidFill>
              <a:schemeClr val="tx1"/>
            </a:solidFill>
            <a:round/>
            <a:headEnd/>
            <a:tailEnd/>
          </a:ln>
        </p:spPr>
        <p:txBody>
          <a:bodyPr wrap="none" lIns="0" tIns="0" rIns="0" anchor="ctr" anchorCtr="1"/>
          <a:lstStyle/>
          <a:p>
            <a:endParaRPr lang="en-US" sz="1600">
              <a:latin typeface="Times New Roman" charset="0"/>
              <a:sym typeface="Symbol" charset="0"/>
            </a:endParaRPr>
          </a:p>
        </p:txBody>
      </p:sp>
      <p:sp>
        <p:nvSpPr>
          <p:cNvPr id="12313" name="Rectangle 88"/>
          <p:cNvSpPr>
            <a:spLocks noChangeAspect="1" noChangeArrowheads="1"/>
          </p:cNvSpPr>
          <p:nvPr/>
        </p:nvSpPr>
        <p:spPr bwMode="auto">
          <a:xfrm>
            <a:off x="7993063" y="5616575"/>
            <a:ext cx="204787" cy="204788"/>
          </a:xfrm>
          <a:prstGeom prst="rect">
            <a:avLst/>
          </a:prstGeom>
          <a:solidFill>
            <a:schemeClr val="folHlink"/>
          </a:solidFill>
          <a:ln w="19050">
            <a:solidFill>
              <a:schemeClr val="tx1"/>
            </a:solidFill>
            <a:miter lim="800000"/>
            <a:headEnd/>
            <a:tailEnd/>
          </a:ln>
        </p:spPr>
        <p:txBody>
          <a:bodyPr wrap="none" anchor="ctr"/>
          <a:lstStyle/>
          <a:p>
            <a:endParaRPr lang="en-US" sz="1600"/>
          </a:p>
        </p:txBody>
      </p:sp>
      <p:sp>
        <p:nvSpPr>
          <p:cNvPr id="12314" name="Rectangle 89"/>
          <p:cNvSpPr>
            <a:spLocks noChangeAspect="1" noChangeArrowheads="1"/>
          </p:cNvSpPr>
          <p:nvPr/>
        </p:nvSpPr>
        <p:spPr bwMode="auto">
          <a:xfrm>
            <a:off x="8513763" y="5616575"/>
            <a:ext cx="206375" cy="204788"/>
          </a:xfrm>
          <a:prstGeom prst="rect">
            <a:avLst/>
          </a:prstGeom>
          <a:solidFill>
            <a:schemeClr val="folHlink"/>
          </a:solidFill>
          <a:ln w="19050">
            <a:solidFill>
              <a:schemeClr val="tx1"/>
            </a:solidFill>
            <a:miter lim="800000"/>
            <a:headEnd/>
            <a:tailEnd/>
          </a:ln>
        </p:spPr>
        <p:txBody>
          <a:bodyPr wrap="none" anchor="ctr"/>
          <a:lstStyle/>
          <a:p>
            <a:endParaRPr lang="en-US" sz="1600"/>
          </a:p>
        </p:txBody>
      </p:sp>
      <p:cxnSp>
        <p:nvCxnSpPr>
          <p:cNvPr id="12315" name="AutoShape 90"/>
          <p:cNvCxnSpPr>
            <a:cxnSpLocks noChangeShapeType="1"/>
            <a:stCxn id="12314" idx="0"/>
            <a:endCxn id="12312" idx="5"/>
          </p:cNvCxnSpPr>
          <p:nvPr/>
        </p:nvCxnSpPr>
        <p:spPr bwMode="auto">
          <a:xfrm flipH="1" flipV="1">
            <a:off x="8456613" y="5357813"/>
            <a:ext cx="160337" cy="2492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16" name="AutoShape 91"/>
          <p:cNvCxnSpPr>
            <a:cxnSpLocks noChangeShapeType="1"/>
            <a:stCxn id="12313" idx="0"/>
            <a:endCxn id="12312" idx="3"/>
          </p:cNvCxnSpPr>
          <p:nvPr/>
        </p:nvCxnSpPr>
        <p:spPr bwMode="auto">
          <a:xfrm flipV="1">
            <a:off x="8096250" y="5357813"/>
            <a:ext cx="157163" cy="2492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17" name="AutoShape 92"/>
          <p:cNvCxnSpPr>
            <a:cxnSpLocks noChangeShapeType="1"/>
            <a:stCxn id="12319" idx="7"/>
            <a:endCxn id="12311" idx="3"/>
          </p:cNvCxnSpPr>
          <p:nvPr/>
        </p:nvCxnSpPr>
        <p:spPr bwMode="auto">
          <a:xfrm flipV="1">
            <a:off x="7410450" y="4902200"/>
            <a:ext cx="320675" cy="2333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18" name="AutoShape 93"/>
          <p:cNvCxnSpPr>
            <a:cxnSpLocks noChangeShapeType="1"/>
            <a:stCxn id="12312" idx="1"/>
            <a:endCxn id="12311" idx="5"/>
          </p:cNvCxnSpPr>
          <p:nvPr/>
        </p:nvCxnSpPr>
        <p:spPr bwMode="auto">
          <a:xfrm flipH="1" flipV="1">
            <a:off x="7932738" y="4902200"/>
            <a:ext cx="320675" cy="2333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2319" name="Oval 94"/>
          <p:cNvSpPr>
            <a:spLocks noChangeArrowheads="1"/>
          </p:cNvSpPr>
          <p:nvPr/>
        </p:nvSpPr>
        <p:spPr bwMode="auto">
          <a:xfrm>
            <a:off x="7167563" y="5103813"/>
            <a:ext cx="284162" cy="285750"/>
          </a:xfrm>
          <a:prstGeom prst="ellipse">
            <a:avLst/>
          </a:prstGeom>
          <a:solidFill>
            <a:schemeClr val="accent1"/>
          </a:solidFill>
          <a:ln w="19050">
            <a:solidFill>
              <a:schemeClr val="tx1"/>
            </a:solidFill>
            <a:round/>
            <a:headEnd/>
            <a:tailEnd/>
          </a:ln>
        </p:spPr>
        <p:txBody>
          <a:bodyPr wrap="none" lIns="0" tIns="0" rIns="0" anchor="ctr" anchorCtr="1"/>
          <a:lstStyle/>
          <a:p>
            <a:endParaRPr lang="en-US" sz="1600">
              <a:latin typeface="Times New Roman" charset="0"/>
              <a:sym typeface="Symbol" charset="0"/>
            </a:endParaRPr>
          </a:p>
        </p:txBody>
      </p:sp>
      <p:sp>
        <p:nvSpPr>
          <p:cNvPr id="12320" name="Rectangle 95"/>
          <p:cNvSpPr>
            <a:spLocks noChangeAspect="1" noChangeArrowheads="1"/>
          </p:cNvSpPr>
          <p:nvPr/>
        </p:nvSpPr>
        <p:spPr bwMode="auto">
          <a:xfrm>
            <a:off x="6945313" y="5616575"/>
            <a:ext cx="204787" cy="204788"/>
          </a:xfrm>
          <a:prstGeom prst="rect">
            <a:avLst/>
          </a:prstGeom>
          <a:solidFill>
            <a:schemeClr val="folHlink"/>
          </a:solidFill>
          <a:ln w="19050">
            <a:solidFill>
              <a:schemeClr val="tx1"/>
            </a:solidFill>
            <a:miter lim="800000"/>
            <a:headEnd/>
            <a:tailEnd/>
          </a:ln>
        </p:spPr>
        <p:txBody>
          <a:bodyPr wrap="none" anchor="ctr"/>
          <a:lstStyle/>
          <a:p>
            <a:endParaRPr lang="en-US" sz="1600"/>
          </a:p>
        </p:txBody>
      </p:sp>
      <p:sp>
        <p:nvSpPr>
          <p:cNvPr id="12321" name="Rectangle 96"/>
          <p:cNvSpPr>
            <a:spLocks noChangeAspect="1" noChangeArrowheads="1"/>
          </p:cNvSpPr>
          <p:nvPr/>
        </p:nvSpPr>
        <p:spPr bwMode="auto">
          <a:xfrm>
            <a:off x="7467600" y="5616575"/>
            <a:ext cx="204788" cy="204788"/>
          </a:xfrm>
          <a:prstGeom prst="rect">
            <a:avLst/>
          </a:prstGeom>
          <a:solidFill>
            <a:schemeClr val="folHlink"/>
          </a:solidFill>
          <a:ln w="19050">
            <a:solidFill>
              <a:schemeClr val="tx1"/>
            </a:solidFill>
            <a:miter lim="800000"/>
            <a:headEnd/>
            <a:tailEnd/>
          </a:ln>
        </p:spPr>
        <p:txBody>
          <a:bodyPr wrap="none" anchor="ctr"/>
          <a:lstStyle/>
          <a:p>
            <a:endParaRPr lang="en-US" sz="1600"/>
          </a:p>
        </p:txBody>
      </p:sp>
      <p:cxnSp>
        <p:nvCxnSpPr>
          <p:cNvPr id="12322" name="AutoShape 97"/>
          <p:cNvCxnSpPr>
            <a:cxnSpLocks noChangeShapeType="1"/>
            <a:stCxn id="12321" idx="0"/>
            <a:endCxn id="12319" idx="5"/>
          </p:cNvCxnSpPr>
          <p:nvPr/>
        </p:nvCxnSpPr>
        <p:spPr bwMode="auto">
          <a:xfrm flipH="1" flipV="1">
            <a:off x="7410450" y="5357813"/>
            <a:ext cx="160338" cy="2492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23" name="AutoShape 98"/>
          <p:cNvCxnSpPr>
            <a:cxnSpLocks noChangeShapeType="1"/>
            <a:stCxn id="12320" idx="0"/>
            <a:endCxn id="12319" idx="3"/>
          </p:cNvCxnSpPr>
          <p:nvPr/>
        </p:nvCxnSpPr>
        <p:spPr bwMode="auto">
          <a:xfrm flipV="1">
            <a:off x="7048500" y="5357813"/>
            <a:ext cx="160338" cy="2492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2324" name="Date Placeholder 6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 2014 Goodrich, Tamassia, Goldwasser</a:t>
            </a:r>
            <a:endParaRPr 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Binary Search Trees</a:t>
            </a:r>
          </a:p>
        </p:txBody>
      </p:sp>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A07E9A78-5662-0C47-B02F-74525E8B1F14}" type="slidenum">
              <a:rPr lang="en-US" sz="1400"/>
              <a:pPr eaLnBrk="1" hangingPunct="1"/>
              <a:t>2</a:t>
            </a:fld>
            <a:endParaRPr lang="en-US" sz="1400"/>
          </a:p>
        </p:txBody>
      </p:sp>
      <p:sp>
        <p:nvSpPr>
          <p:cNvPr id="9219" name="Rectangle 2"/>
          <p:cNvSpPr>
            <a:spLocks noGrp="1" noChangeArrowheads="1"/>
          </p:cNvSpPr>
          <p:nvPr>
            <p:ph type="title"/>
          </p:nvPr>
        </p:nvSpPr>
        <p:spPr/>
        <p:txBody>
          <a:bodyPr/>
          <a:lstStyle/>
          <a:p>
            <a:pPr eaLnBrk="1" hangingPunct="1"/>
            <a:r>
              <a:rPr lang="en-US">
                <a:latin typeface="Tahoma" charset="0"/>
              </a:rPr>
              <a:t>Ordered Maps</a:t>
            </a:r>
          </a:p>
        </p:txBody>
      </p:sp>
      <p:sp>
        <p:nvSpPr>
          <p:cNvPr id="160771" name="Rectangle 3" descr="Rectangle: Click to edit Master text styles&#10;Second level&#10;Third level&#10;Fourth level&#10;Fifth level"/>
          <p:cNvSpPr>
            <a:spLocks noGrp="1" noChangeArrowheads="1"/>
          </p:cNvSpPr>
          <p:nvPr>
            <p:ph type="body" idx="1"/>
          </p:nvPr>
        </p:nvSpPr>
        <p:spPr>
          <a:xfrm>
            <a:off x="685800" y="1752600"/>
            <a:ext cx="8077200" cy="4648200"/>
          </a:xfrm>
        </p:spPr>
        <p:txBody>
          <a:bodyPr>
            <a:normAutofit/>
          </a:bodyPr>
          <a:lstStyle/>
          <a:p>
            <a:pPr eaLnBrk="1" hangingPunct="1">
              <a:lnSpc>
                <a:spcPct val="110000"/>
              </a:lnSpc>
              <a:buFont typeface="Wingdings" pitchFamily="2" charset="2"/>
              <a:buBlip>
                <a:blip r:embed="rId3"/>
              </a:buBlip>
              <a:defRPr/>
            </a:pPr>
            <a:r>
              <a:rPr lang="en-US" dirty="0" smtClean="0">
                <a:ea typeface="+mn-ea"/>
                <a:cs typeface="+mn-cs"/>
              </a:rPr>
              <a:t>Keys are assumed to come from a total order.</a:t>
            </a:r>
          </a:p>
          <a:p>
            <a:pPr eaLnBrk="1" hangingPunct="1">
              <a:lnSpc>
                <a:spcPct val="110000"/>
              </a:lnSpc>
              <a:buFont typeface="Wingdings" pitchFamily="2" charset="2"/>
              <a:buBlip>
                <a:blip r:embed="rId3"/>
              </a:buBlip>
              <a:defRPr/>
            </a:pPr>
            <a:r>
              <a:rPr lang="en-US" dirty="0" smtClean="0">
                <a:ea typeface="+mn-ea"/>
                <a:cs typeface="+mn-cs"/>
              </a:rPr>
              <a:t>Items are stored in order by their keys</a:t>
            </a:r>
          </a:p>
          <a:p>
            <a:pPr eaLnBrk="1" hangingPunct="1">
              <a:lnSpc>
                <a:spcPct val="110000"/>
              </a:lnSpc>
              <a:buFont typeface="Wingdings" pitchFamily="2" charset="2"/>
              <a:buBlip>
                <a:blip r:embed="rId3"/>
              </a:buBlip>
              <a:defRPr/>
            </a:pPr>
            <a:r>
              <a:rPr lang="en-US" dirty="0" smtClean="0">
                <a:ea typeface="+mn-ea"/>
                <a:cs typeface="+mn-cs"/>
              </a:rPr>
              <a:t>This allows us to support nearest neighbor queries:</a:t>
            </a:r>
          </a:p>
          <a:p>
            <a:pPr lvl="1" eaLnBrk="1" hangingPunct="1">
              <a:lnSpc>
                <a:spcPct val="110000"/>
              </a:lnSpc>
              <a:buFont typeface="Wingdings" pitchFamily="2" charset="2"/>
              <a:buBlip>
                <a:blip r:embed="rId3"/>
              </a:buBlip>
              <a:defRPr/>
            </a:pPr>
            <a:r>
              <a:rPr lang="en-US" dirty="0" smtClean="0">
                <a:ea typeface="+mn-ea"/>
                <a:cs typeface="+mn-cs"/>
              </a:rPr>
              <a:t>Item with largest key less than or equal to k</a:t>
            </a:r>
          </a:p>
          <a:p>
            <a:pPr lvl="1" eaLnBrk="1" hangingPunct="1">
              <a:lnSpc>
                <a:spcPct val="110000"/>
              </a:lnSpc>
              <a:buFont typeface="Wingdings" pitchFamily="2" charset="2"/>
              <a:buBlip>
                <a:blip r:embed="rId3"/>
              </a:buBlip>
              <a:defRPr/>
            </a:pPr>
            <a:r>
              <a:rPr lang="en-US" dirty="0" smtClean="0">
                <a:ea typeface="+mn-ea"/>
                <a:cs typeface="+mn-cs"/>
              </a:rPr>
              <a:t>Item with smallest key greater than or equal to k</a:t>
            </a:r>
            <a:endParaRPr lang="en-US" dirty="0" smtClean="0"/>
          </a:p>
        </p:txBody>
      </p:sp>
      <p:graphicFrame>
        <p:nvGraphicFramePr>
          <p:cNvPr id="9221" name="Object 4"/>
          <p:cNvGraphicFramePr>
            <a:graphicFrameLocks noChangeAspect="1"/>
          </p:cNvGraphicFramePr>
          <p:nvPr/>
        </p:nvGraphicFramePr>
        <p:xfrm>
          <a:off x="7086600" y="304800"/>
          <a:ext cx="1600200" cy="1066800"/>
        </p:xfrm>
        <a:graphic>
          <a:graphicData uri="http://schemas.openxmlformats.org/presentationml/2006/ole">
            <mc:AlternateContent xmlns:mc="http://schemas.openxmlformats.org/markup-compatibility/2006">
              <mc:Choice xmlns:v="urn:schemas-microsoft-com:vml" Requires="v">
                <p:oleObj spid="_x0000_s23561" name="Clip" r:id="rId4" imgW="4572396" imgH="3047619" progId="MS_ClipArt_Gallery.2">
                  <p:embed/>
                </p:oleObj>
              </mc:Choice>
              <mc:Fallback>
                <p:oleObj name="Clip" r:id="rId4" imgW="4572396" imgH="304761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6600" y="304800"/>
                        <a:ext cx="16002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222"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 2014 Goodrich, Tamassia, Goldwasser</a:t>
            </a:r>
            <a:endParaRPr lang="en-US" sz="1400"/>
          </a:p>
        </p:txBody>
      </p:sp>
    </p:spTree>
    <p:extLst>
      <p:ext uri="{BB962C8B-B14F-4D97-AF65-F5344CB8AC3E}">
        <p14:creationId xmlns:p14="http://schemas.microsoft.com/office/powerpoint/2010/main" val="486171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Binary Search Trees</a:t>
            </a:r>
          </a:p>
        </p:txBody>
      </p:sp>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C055712A-EDFE-2A44-AFCE-59B74145D697}" type="slidenum">
              <a:rPr lang="en-US" sz="1400"/>
              <a:pPr eaLnBrk="1" hangingPunct="1"/>
              <a:t>3</a:t>
            </a:fld>
            <a:endParaRPr lang="en-US" sz="1400"/>
          </a:p>
        </p:txBody>
      </p:sp>
      <p:sp>
        <p:nvSpPr>
          <p:cNvPr id="10243" name="Rectangle 2"/>
          <p:cNvSpPr>
            <a:spLocks noGrp="1" noChangeArrowheads="1"/>
          </p:cNvSpPr>
          <p:nvPr>
            <p:ph type="title"/>
          </p:nvPr>
        </p:nvSpPr>
        <p:spPr/>
        <p:txBody>
          <a:bodyPr/>
          <a:lstStyle/>
          <a:p>
            <a:pPr eaLnBrk="1" hangingPunct="1"/>
            <a:r>
              <a:rPr lang="en-US">
                <a:latin typeface="Tahoma" charset="0"/>
              </a:rPr>
              <a:t>Binary Search</a:t>
            </a:r>
            <a:endParaRPr lang="en-US" sz="4000">
              <a:latin typeface="Tahoma" charset="0"/>
            </a:endParaRPr>
          </a:p>
        </p:txBody>
      </p:sp>
      <p:sp>
        <p:nvSpPr>
          <p:cNvPr id="10244" name="Rectangle 3" descr="Rectangle: Click to edit Master text styles&#10;Second level&#10;Third level&#10;Fourth level&#10;Fifth level"/>
          <p:cNvSpPr>
            <a:spLocks noGrp="1" noChangeArrowheads="1"/>
          </p:cNvSpPr>
          <p:nvPr>
            <p:ph type="body" idx="1"/>
          </p:nvPr>
        </p:nvSpPr>
        <p:spPr>
          <a:xfrm>
            <a:off x="685800" y="1600200"/>
            <a:ext cx="8001000" cy="2209800"/>
          </a:xfrm>
        </p:spPr>
        <p:txBody>
          <a:bodyPr/>
          <a:lstStyle/>
          <a:p>
            <a:pPr eaLnBrk="1" hangingPunct="1"/>
            <a:r>
              <a:rPr lang="en-US" sz="2000" dirty="0">
                <a:latin typeface="Tahoma" charset="0"/>
              </a:rPr>
              <a:t>Binary search can perform nearest neighbor queries on an ordered map that is implemented with an array, sorted by key</a:t>
            </a:r>
          </a:p>
          <a:p>
            <a:pPr lvl="1" eaLnBrk="1" hangingPunct="1"/>
            <a:r>
              <a:rPr lang="en-US" sz="1800" dirty="0">
                <a:latin typeface="Tahoma" charset="0"/>
              </a:rPr>
              <a:t>similar to the high-low children’s game</a:t>
            </a:r>
          </a:p>
          <a:p>
            <a:pPr lvl="1" eaLnBrk="1" hangingPunct="1"/>
            <a:r>
              <a:rPr lang="en-US" sz="1800" dirty="0">
                <a:latin typeface="Tahoma" charset="0"/>
              </a:rPr>
              <a:t>at each step, the number of candidate items is halved</a:t>
            </a:r>
          </a:p>
          <a:p>
            <a:pPr lvl="1" eaLnBrk="1" hangingPunct="1"/>
            <a:r>
              <a:rPr lang="en-US" sz="1800" dirty="0">
                <a:latin typeface="Tahoma" charset="0"/>
              </a:rPr>
              <a:t>terminates after O(log n) steps</a:t>
            </a:r>
          </a:p>
          <a:p>
            <a:pPr eaLnBrk="1" hangingPunct="1"/>
            <a:r>
              <a:rPr lang="en-US" sz="2000" dirty="0">
                <a:latin typeface="Tahoma" charset="0"/>
              </a:rPr>
              <a:t>Example: </a:t>
            </a:r>
            <a:r>
              <a:rPr lang="en-US" sz="2000" dirty="0">
                <a:solidFill>
                  <a:schemeClr val="tx2"/>
                </a:solidFill>
                <a:latin typeface="Tahoma" charset="0"/>
              </a:rPr>
              <a:t>find</a:t>
            </a:r>
            <a:r>
              <a:rPr lang="en-US" sz="2000" dirty="0">
                <a:latin typeface="Tahoma" charset="0"/>
              </a:rPr>
              <a:t>(7)</a:t>
            </a:r>
          </a:p>
        </p:txBody>
      </p:sp>
      <p:sp>
        <p:nvSpPr>
          <p:cNvPr id="10245" name="Line 5"/>
          <p:cNvSpPr>
            <a:spLocks noChangeShapeType="1"/>
          </p:cNvSpPr>
          <p:nvPr/>
        </p:nvSpPr>
        <p:spPr bwMode="auto">
          <a:xfrm>
            <a:off x="1379538" y="4162425"/>
            <a:ext cx="69913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46" name="Oval 6"/>
          <p:cNvSpPr>
            <a:spLocks noChangeArrowheads="1"/>
          </p:cNvSpPr>
          <p:nvPr/>
        </p:nvSpPr>
        <p:spPr bwMode="auto">
          <a:xfrm>
            <a:off x="1665288" y="4010025"/>
            <a:ext cx="304800" cy="304800"/>
          </a:xfrm>
          <a:prstGeom prst="ellipse">
            <a:avLst/>
          </a:prstGeom>
          <a:solidFill>
            <a:schemeClr val="accent1"/>
          </a:solidFill>
          <a:ln w="19050">
            <a:solidFill>
              <a:schemeClr val="tx1"/>
            </a:solidFill>
            <a:round/>
            <a:headEnd/>
            <a:tailEnd/>
          </a:ln>
        </p:spPr>
        <p:txBody>
          <a:bodyPr wrap="none" anchor="ctr"/>
          <a:lstStyle/>
          <a:p>
            <a:r>
              <a:rPr lang="en-US" sz="1400"/>
              <a:t>1</a:t>
            </a:r>
          </a:p>
        </p:txBody>
      </p:sp>
      <p:sp>
        <p:nvSpPr>
          <p:cNvPr id="10247" name="Oval 7"/>
          <p:cNvSpPr>
            <a:spLocks noChangeArrowheads="1"/>
          </p:cNvSpPr>
          <p:nvPr/>
        </p:nvSpPr>
        <p:spPr bwMode="auto">
          <a:xfrm>
            <a:off x="2274888" y="4010025"/>
            <a:ext cx="304800" cy="304800"/>
          </a:xfrm>
          <a:prstGeom prst="ellipse">
            <a:avLst/>
          </a:prstGeom>
          <a:solidFill>
            <a:schemeClr val="accent1"/>
          </a:solidFill>
          <a:ln w="19050">
            <a:solidFill>
              <a:schemeClr val="tx1"/>
            </a:solidFill>
            <a:round/>
            <a:headEnd/>
            <a:tailEnd/>
          </a:ln>
        </p:spPr>
        <p:txBody>
          <a:bodyPr wrap="none" anchor="ctr"/>
          <a:lstStyle/>
          <a:p>
            <a:r>
              <a:rPr lang="en-US" sz="1400"/>
              <a:t>3</a:t>
            </a:r>
          </a:p>
        </p:txBody>
      </p:sp>
      <p:sp>
        <p:nvSpPr>
          <p:cNvPr id="10248" name="Oval 8"/>
          <p:cNvSpPr>
            <a:spLocks noChangeArrowheads="1"/>
          </p:cNvSpPr>
          <p:nvPr/>
        </p:nvSpPr>
        <p:spPr bwMode="auto">
          <a:xfrm>
            <a:off x="2884488" y="4010025"/>
            <a:ext cx="304800" cy="304800"/>
          </a:xfrm>
          <a:prstGeom prst="ellipse">
            <a:avLst/>
          </a:prstGeom>
          <a:solidFill>
            <a:schemeClr val="accent1"/>
          </a:solidFill>
          <a:ln w="19050">
            <a:solidFill>
              <a:schemeClr val="tx1"/>
            </a:solidFill>
            <a:round/>
            <a:headEnd/>
            <a:tailEnd/>
          </a:ln>
        </p:spPr>
        <p:txBody>
          <a:bodyPr wrap="none" anchor="ctr"/>
          <a:lstStyle/>
          <a:p>
            <a:r>
              <a:rPr lang="en-US" sz="1400"/>
              <a:t>4</a:t>
            </a:r>
          </a:p>
        </p:txBody>
      </p:sp>
      <p:sp>
        <p:nvSpPr>
          <p:cNvPr id="10249" name="Oval 9"/>
          <p:cNvSpPr>
            <a:spLocks noChangeArrowheads="1"/>
          </p:cNvSpPr>
          <p:nvPr/>
        </p:nvSpPr>
        <p:spPr bwMode="auto">
          <a:xfrm>
            <a:off x="3494088" y="4010025"/>
            <a:ext cx="304800" cy="304800"/>
          </a:xfrm>
          <a:prstGeom prst="ellipse">
            <a:avLst/>
          </a:prstGeom>
          <a:solidFill>
            <a:schemeClr val="accent1"/>
          </a:solidFill>
          <a:ln w="19050">
            <a:solidFill>
              <a:schemeClr val="tx1"/>
            </a:solidFill>
            <a:round/>
            <a:headEnd/>
            <a:tailEnd/>
          </a:ln>
        </p:spPr>
        <p:txBody>
          <a:bodyPr wrap="none" anchor="ctr"/>
          <a:lstStyle/>
          <a:p>
            <a:r>
              <a:rPr lang="en-US" sz="1400"/>
              <a:t>5</a:t>
            </a:r>
          </a:p>
        </p:txBody>
      </p:sp>
      <p:sp>
        <p:nvSpPr>
          <p:cNvPr id="10250" name="Oval 10"/>
          <p:cNvSpPr>
            <a:spLocks noChangeArrowheads="1"/>
          </p:cNvSpPr>
          <p:nvPr/>
        </p:nvSpPr>
        <p:spPr bwMode="auto">
          <a:xfrm>
            <a:off x="4103688" y="4010025"/>
            <a:ext cx="304800" cy="304800"/>
          </a:xfrm>
          <a:prstGeom prst="ellipse">
            <a:avLst/>
          </a:prstGeom>
          <a:solidFill>
            <a:schemeClr val="accent1"/>
          </a:solidFill>
          <a:ln w="19050">
            <a:solidFill>
              <a:schemeClr val="tx1"/>
            </a:solidFill>
            <a:round/>
            <a:headEnd/>
            <a:tailEnd/>
          </a:ln>
        </p:spPr>
        <p:txBody>
          <a:bodyPr wrap="none" anchor="ctr"/>
          <a:lstStyle/>
          <a:p>
            <a:r>
              <a:rPr lang="en-US" sz="1400"/>
              <a:t>7</a:t>
            </a:r>
          </a:p>
        </p:txBody>
      </p:sp>
      <p:sp>
        <p:nvSpPr>
          <p:cNvPr id="10251" name="Oval 11"/>
          <p:cNvSpPr>
            <a:spLocks noChangeArrowheads="1"/>
          </p:cNvSpPr>
          <p:nvPr/>
        </p:nvSpPr>
        <p:spPr bwMode="auto">
          <a:xfrm>
            <a:off x="4713288" y="4010025"/>
            <a:ext cx="304800" cy="304800"/>
          </a:xfrm>
          <a:prstGeom prst="ellipse">
            <a:avLst/>
          </a:prstGeom>
          <a:solidFill>
            <a:schemeClr val="accent1"/>
          </a:solidFill>
          <a:ln w="57150">
            <a:solidFill>
              <a:schemeClr val="tx1"/>
            </a:solidFill>
            <a:round/>
            <a:headEnd/>
            <a:tailEnd/>
          </a:ln>
        </p:spPr>
        <p:txBody>
          <a:bodyPr wrap="none" anchor="ctr"/>
          <a:lstStyle/>
          <a:p>
            <a:r>
              <a:rPr lang="en-US" sz="1400">
                <a:solidFill>
                  <a:schemeClr val="tx2"/>
                </a:solidFill>
              </a:rPr>
              <a:t>8</a:t>
            </a:r>
          </a:p>
        </p:txBody>
      </p:sp>
      <p:sp>
        <p:nvSpPr>
          <p:cNvPr id="10252" name="Oval 12"/>
          <p:cNvSpPr>
            <a:spLocks noChangeArrowheads="1"/>
          </p:cNvSpPr>
          <p:nvPr/>
        </p:nvSpPr>
        <p:spPr bwMode="auto">
          <a:xfrm>
            <a:off x="5322888" y="4010025"/>
            <a:ext cx="304800" cy="304800"/>
          </a:xfrm>
          <a:prstGeom prst="ellipse">
            <a:avLst/>
          </a:prstGeom>
          <a:solidFill>
            <a:schemeClr val="accent1"/>
          </a:solidFill>
          <a:ln w="19050">
            <a:solidFill>
              <a:schemeClr val="tx1"/>
            </a:solidFill>
            <a:round/>
            <a:headEnd/>
            <a:tailEnd/>
          </a:ln>
        </p:spPr>
        <p:txBody>
          <a:bodyPr wrap="none" anchor="ctr"/>
          <a:lstStyle/>
          <a:p>
            <a:r>
              <a:rPr lang="en-US" sz="1400"/>
              <a:t>9</a:t>
            </a:r>
          </a:p>
        </p:txBody>
      </p:sp>
      <p:sp>
        <p:nvSpPr>
          <p:cNvPr id="10253" name="Oval 13"/>
          <p:cNvSpPr>
            <a:spLocks noChangeArrowheads="1"/>
          </p:cNvSpPr>
          <p:nvPr/>
        </p:nvSpPr>
        <p:spPr bwMode="auto">
          <a:xfrm>
            <a:off x="5932488" y="4010025"/>
            <a:ext cx="304800" cy="304800"/>
          </a:xfrm>
          <a:prstGeom prst="ellipse">
            <a:avLst/>
          </a:prstGeom>
          <a:solidFill>
            <a:schemeClr val="accent1"/>
          </a:solidFill>
          <a:ln w="19050">
            <a:solidFill>
              <a:schemeClr val="tx1"/>
            </a:solidFill>
            <a:round/>
            <a:headEnd/>
            <a:tailEnd/>
          </a:ln>
        </p:spPr>
        <p:txBody>
          <a:bodyPr wrap="none" anchor="ctr"/>
          <a:lstStyle/>
          <a:p>
            <a:r>
              <a:rPr lang="en-US" sz="1400"/>
              <a:t>11</a:t>
            </a:r>
          </a:p>
        </p:txBody>
      </p:sp>
      <p:sp>
        <p:nvSpPr>
          <p:cNvPr id="10254" name="Oval 14"/>
          <p:cNvSpPr>
            <a:spLocks noChangeArrowheads="1"/>
          </p:cNvSpPr>
          <p:nvPr/>
        </p:nvSpPr>
        <p:spPr bwMode="auto">
          <a:xfrm>
            <a:off x="6542088" y="4010025"/>
            <a:ext cx="304800" cy="304800"/>
          </a:xfrm>
          <a:prstGeom prst="ellipse">
            <a:avLst/>
          </a:prstGeom>
          <a:solidFill>
            <a:schemeClr val="accent1"/>
          </a:solidFill>
          <a:ln w="19050">
            <a:solidFill>
              <a:schemeClr val="tx1"/>
            </a:solidFill>
            <a:round/>
            <a:headEnd/>
            <a:tailEnd/>
          </a:ln>
        </p:spPr>
        <p:txBody>
          <a:bodyPr wrap="none" anchor="ctr"/>
          <a:lstStyle/>
          <a:p>
            <a:r>
              <a:rPr lang="en-US" sz="1400"/>
              <a:t>14</a:t>
            </a:r>
          </a:p>
        </p:txBody>
      </p:sp>
      <p:sp>
        <p:nvSpPr>
          <p:cNvPr id="10255" name="Oval 15"/>
          <p:cNvSpPr>
            <a:spLocks noChangeArrowheads="1"/>
          </p:cNvSpPr>
          <p:nvPr/>
        </p:nvSpPr>
        <p:spPr bwMode="auto">
          <a:xfrm>
            <a:off x="7151688" y="4010025"/>
            <a:ext cx="304800" cy="304800"/>
          </a:xfrm>
          <a:prstGeom prst="ellipse">
            <a:avLst/>
          </a:prstGeom>
          <a:solidFill>
            <a:schemeClr val="accent1"/>
          </a:solidFill>
          <a:ln w="19050">
            <a:solidFill>
              <a:schemeClr val="tx1"/>
            </a:solidFill>
            <a:round/>
            <a:headEnd/>
            <a:tailEnd/>
          </a:ln>
        </p:spPr>
        <p:txBody>
          <a:bodyPr wrap="none" anchor="ctr"/>
          <a:lstStyle/>
          <a:p>
            <a:r>
              <a:rPr lang="en-US" sz="1400"/>
              <a:t>16</a:t>
            </a:r>
          </a:p>
        </p:txBody>
      </p:sp>
      <p:sp>
        <p:nvSpPr>
          <p:cNvPr id="10256" name="Oval 16"/>
          <p:cNvSpPr>
            <a:spLocks noChangeArrowheads="1"/>
          </p:cNvSpPr>
          <p:nvPr/>
        </p:nvSpPr>
        <p:spPr bwMode="auto">
          <a:xfrm>
            <a:off x="7761288" y="4010025"/>
            <a:ext cx="304800" cy="304800"/>
          </a:xfrm>
          <a:prstGeom prst="ellipse">
            <a:avLst/>
          </a:prstGeom>
          <a:solidFill>
            <a:schemeClr val="accent1"/>
          </a:solidFill>
          <a:ln w="19050">
            <a:solidFill>
              <a:schemeClr val="tx1"/>
            </a:solidFill>
            <a:round/>
            <a:headEnd/>
            <a:tailEnd/>
          </a:ln>
        </p:spPr>
        <p:txBody>
          <a:bodyPr wrap="none" anchor="ctr"/>
          <a:lstStyle/>
          <a:p>
            <a:r>
              <a:rPr lang="en-US" sz="1400"/>
              <a:t>18</a:t>
            </a:r>
          </a:p>
        </p:txBody>
      </p:sp>
      <p:sp>
        <p:nvSpPr>
          <p:cNvPr id="10257" name="Oval 17"/>
          <p:cNvSpPr>
            <a:spLocks noChangeArrowheads="1"/>
          </p:cNvSpPr>
          <p:nvPr/>
        </p:nvSpPr>
        <p:spPr bwMode="auto">
          <a:xfrm>
            <a:off x="8370888" y="4010025"/>
            <a:ext cx="304800" cy="304800"/>
          </a:xfrm>
          <a:prstGeom prst="ellipse">
            <a:avLst/>
          </a:prstGeom>
          <a:solidFill>
            <a:schemeClr val="accent1"/>
          </a:solidFill>
          <a:ln w="19050">
            <a:solidFill>
              <a:schemeClr val="tx1"/>
            </a:solidFill>
            <a:round/>
            <a:headEnd/>
            <a:tailEnd/>
          </a:ln>
        </p:spPr>
        <p:txBody>
          <a:bodyPr wrap="none" anchor="ctr"/>
          <a:lstStyle/>
          <a:p>
            <a:r>
              <a:rPr lang="en-US" sz="1400"/>
              <a:t>19</a:t>
            </a:r>
          </a:p>
        </p:txBody>
      </p:sp>
      <p:sp>
        <p:nvSpPr>
          <p:cNvPr id="10258" name="Line 18"/>
          <p:cNvSpPr>
            <a:spLocks noChangeShapeType="1"/>
          </p:cNvSpPr>
          <p:nvPr/>
        </p:nvSpPr>
        <p:spPr bwMode="auto">
          <a:xfrm>
            <a:off x="1227138" y="4772025"/>
            <a:ext cx="71437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9" name="Oval 19"/>
          <p:cNvSpPr>
            <a:spLocks noChangeArrowheads="1"/>
          </p:cNvSpPr>
          <p:nvPr/>
        </p:nvSpPr>
        <p:spPr bwMode="auto">
          <a:xfrm>
            <a:off x="1665288" y="4619625"/>
            <a:ext cx="304800" cy="304800"/>
          </a:xfrm>
          <a:prstGeom prst="ellipse">
            <a:avLst/>
          </a:prstGeom>
          <a:solidFill>
            <a:schemeClr val="accent1"/>
          </a:solidFill>
          <a:ln w="19050">
            <a:solidFill>
              <a:schemeClr val="tx1"/>
            </a:solidFill>
            <a:round/>
            <a:headEnd/>
            <a:tailEnd/>
          </a:ln>
        </p:spPr>
        <p:txBody>
          <a:bodyPr wrap="none" anchor="ctr"/>
          <a:lstStyle/>
          <a:p>
            <a:r>
              <a:rPr lang="en-US" sz="1400"/>
              <a:t>1</a:t>
            </a:r>
          </a:p>
        </p:txBody>
      </p:sp>
      <p:sp>
        <p:nvSpPr>
          <p:cNvPr id="10260" name="Oval 20"/>
          <p:cNvSpPr>
            <a:spLocks noChangeArrowheads="1"/>
          </p:cNvSpPr>
          <p:nvPr/>
        </p:nvSpPr>
        <p:spPr bwMode="auto">
          <a:xfrm>
            <a:off x="2274888" y="4619625"/>
            <a:ext cx="304800" cy="304800"/>
          </a:xfrm>
          <a:prstGeom prst="ellipse">
            <a:avLst/>
          </a:prstGeom>
          <a:solidFill>
            <a:schemeClr val="accent1"/>
          </a:solidFill>
          <a:ln w="57150">
            <a:solidFill>
              <a:schemeClr val="tx1"/>
            </a:solidFill>
            <a:round/>
            <a:headEnd/>
            <a:tailEnd/>
          </a:ln>
        </p:spPr>
        <p:txBody>
          <a:bodyPr wrap="none" anchor="ctr"/>
          <a:lstStyle/>
          <a:p>
            <a:r>
              <a:rPr lang="en-US" sz="1400">
                <a:solidFill>
                  <a:schemeClr val="tx2"/>
                </a:solidFill>
              </a:rPr>
              <a:t>3</a:t>
            </a:r>
          </a:p>
        </p:txBody>
      </p:sp>
      <p:sp>
        <p:nvSpPr>
          <p:cNvPr id="10261" name="Oval 21"/>
          <p:cNvSpPr>
            <a:spLocks noChangeArrowheads="1"/>
          </p:cNvSpPr>
          <p:nvPr/>
        </p:nvSpPr>
        <p:spPr bwMode="auto">
          <a:xfrm>
            <a:off x="2884488" y="4619625"/>
            <a:ext cx="304800" cy="304800"/>
          </a:xfrm>
          <a:prstGeom prst="ellipse">
            <a:avLst/>
          </a:prstGeom>
          <a:solidFill>
            <a:schemeClr val="accent1"/>
          </a:solidFill>
          <a:ln w="19050">
            <a:solidFill>
              <a:schemeClr val="tx1"/>
            </a:solidFill>
            <a:round/>
            <a:headEnd/>
            <a:tailEnd/>
          </a:ln>
        </p:spPr>
        <p:txBody>
          <a:bodyPr wrap="none" anchor="ctr"/>
          <a:lstStyle/>
          <a:p>
            <a:r>
              <a:rPr lang="en-US" sz="1400"/>
              <a:t>4</a:t>
            </a:r>
          </a:p>
        </p:txBody>
      </p:sp>
      <p:sp>
        <p:nvSpPr>
          <p:cNvPr id="10262" name="Oval 22"/>
          <p:cNvSpPr>
            <a:spLocks noChangeArrowheads="1"/>
          </p:cNvSpPr>
          <p:nvPr/>
        </p:nvSpPr>
        <p:spPr bwMode="auto">
          <a:xfrm>
            <a:off x="3494088" y="4619625"/>
            <a:ext cx="304800" cy="304800"/>
          </a:xfrm>
          <a:prstGeom prst="ellipse">
            <a:avLst/>
          </a:prstGeom>
          <a:solidFill>
            <a:schemeClr val="accent1"/>
          </a:solidFill>
          <a:ln w="19050">
            <a:solidFill>
              <a:schemeClr val="tx1"/>
            </a:solidFill>
            <a:round/>
            <a:headEnd/>
            <a:tailEnd/>
          </a:ln>
        </p:spPr>
        <p:txBody>
          <a:bodyPr wrap="none" anchor="ctr"/>
          <a:lstStyle/>
          <a:p>
            <a:r>
              <a:rPr lang="en-US" sz="1400"/>
              <a:t>5</a:t>
            </a:r>
          </a:p>
        </p:txBody>
      </p:sp>
      <p:sp>
        <p:nvSpPr>
          <p:cNvPr id="10263" name="Oval 23"/>
          <p:cNvSpPr>
            <a:spLocks noChangeArrowheads="1"/>
          </p:cNvSpPr>
          <p:nvPr/>
        </p:nvSpPr>
        <p:spPr bwMode="auto">
          <a:xfrm>
            <a:off x="4103688" y="4619625"/>
            <a:ext cx="304800" cy="304800"/>
          </a:xfrm>
          <a:prstGeom prst="ellipse">
            <a:avLst/>
          </a:prstGeom>
          <a:solidFill>
            <a:schemeClr val="accent1"/>
          </a:solidFill>
          <a:ln w="19050">
            <a:solidFill>
              <a:schemeClr val="tx1"/>
            </a:solidFill>
            <a:round/>
            <a:headEnd/>
            <a:tailEnd/>
          </a:ln>
        </p:spPr>
        <p:txBody>
          <a:bodyPr wrap="none" anchor="ctr"/>
          <a:lstStyle/>
          <a:p>
            <a:r>
              <a:rPr lang="en-US" sz="1400"/>
              <a:t>7</a:t>
            </a:r>
          </a:p>
        </p:txBody>
      </p:sp>
      <p:sp>
        <p:nvSpPr>
          <p:cNvPr id="10264" name="Oval 24"/>
          <p:cNvSpPr>
            <a:spLocks noChangeArrowheads="1"/>
          </p:cNvSpPr>
          <p:nvPr/>
        </p:nvSpPr>
        <p:spPr bwMode="auto">
          <a:xfrm>
            <a:off x="4713288" y="4619625"/>
            <a:ext cx="304800" cy="304800"/>
          </a:xfrm>
          <a:prstGeom prst="ellipse">
            <a:avLst/>
          </a:prstGeom>
          <a:solidFill>
            <a:schemeClr val="bg2"/>
          </a:solidFill>
          <a:ln w="19050">
            <a:solidFill>
              <a:schemeClr val="tx1"/>
            </a:solidFill>
            <a:round/>
            <a:headEnd/>
            <a:tailEnd/>
          </a:ln>
        </p:spPr>
        <p:txBody>
          <a:bodyPr wrap="none" anchor="ctr"/>
          <a:lstStyle/>
          <a:p>
            <a:r>
              <a:rPr lang="en-US" sz="1400"/>
              <a:t>8</a:t>
            </a:r>
          </a:p>
        </p:txBody>
      </p:sp>
      <p:sp>
        <p:nvSpPr>
          <p:cNvPr id="10265" name="Oval 25"/>
          <p:cNvSpPr>
            <a:spLocks noChangeArrowheads="1"/>
          </p:cNvSpPr>
          <p:nvPr/>
        </p:nvSpPr>
        <p:spPr bwMode="auto">
          <a:xfrm>
            <a:off x="5322888" y="4619625"/>
            <a:ext cx="304800" cy="304800"/>
          </a:xfrm>
          <a:prstGeom prst="ellipse">
            <a:avLst/>
          </a:prstGeom>
          <a:solidFill>
            <a:schemeClr val="bg2"/>
          </a:solidFill>
          <a:ln w="19050">
            <a:solidFill>
              <a:schemeClr val="tx1"/>
            </a:solidFill>
            <a:round/>
            <a:headEnd/>
            <a:tailEnd/>
          </a:ln>
        </p:spPr>
        <p:txBody>
          <a:bodyPr wrap="none" anchor="ctr"/>
          <a:lstStyle/>
          <a:p>
            <a:r>
              <a:rPr lang="en-US" sz="1400"/>
              <a:t>9</a:t>
            </a:r>
          </a:p>
        </p:txBody>
      </p:sp>
      <p:sp>
        <p:nvSpPr>
          <p:cNvPr id="10266" name="Oval 26"/>
          <p:cNvSpPr>
            <a:spLocks noChangeArrowheads="1"/>
          </p:cNvSpPr>
          <p:nvPr/>
        </p:nvSpPr>
        <p:spPr bwMode="auto">
          <a:xfrm>
            <a:off x="5932488" y="4619625"/>
            <a:ext cx="304800" cy="304800"/>
          </a:xfrm>
          <a:prstGeom prst="ellipse">
            <a:avLst/>
          </a:prstGeom>
          <a:solidFill>
            <a:schemeClr val="bg2"/>
          </a:solidFill>
          <a:ln w="19050">
            <a:solidFill>
              <a:schemeClr val="tx1"/>
            </a:solidFill>
            <a:round/>
            <a:headEnd/>
            <a:tailEnd/>
          </a:ln>
        </p:spPr>
        <p:txBody>
          <a:bodyPr wrap="none" anchor="ctr"/>
          <a:lstStyle/>
          <a:p>
            <a:r>
              <a:rPr lang="en-US" sz="1400"/>
              <a:t>11</a:t>
            </a:r>
          </a:p>
        </p:txBody>
      </p:sp>
      <p:sp>
        <p:nvSpPr>
          <p:cNvPr id="10267" name="Oval 27"/>
          <p:cNvSpPr>
            <a:spLocks noChangeArrowheads="1"/>
          </p:cNvSpPr>
          <p:nvPr/>
        </p:nvSpPr>
        <p:spPr bwMode="auto">
          <a:xfrm>
            <a:off x="6542088" y="4619625"/>
            <a:ext cx="304800" cy="304800"/>
          </a:xfrm>
          <a:prstGeom prst="ellipse">
            <a:avLst/>
          </a:prstGeom>
          <a:solidFill>
            <a:schemeClr val="bg2"/>
          </a:solidFill>
          <a:ln w="19050">
            <a:solidFill>
              <a:schemeClr val="tx1"/>
            </a:solidFill>
            <a:round/>
            <a:headEnd/>
            <a:tailEnd/>
          </a:ln>
        </p:spPr>
        <p:txBody>
          <a:bodyPr wrap="none" anchor="ctr"/>
          <a:lstStyle/>
          <a:p>
            <a:r>
              <a:rPr lang="en-US" sz="1400"/>
              <a:t>14</a:t>
            </a:r>
          </a:p>
        </p:txBody>
      </p:sp>
      <p:sp>
        <p:nvSpPr>
          <p:cNvPr id="10268" name="Oval 28"/>
          <p:cNvSpPr>
            <a:spLocks noChangeArrowheads="1"/>
          </p:cNvSpPr>
          <p:nvPr/>
        </p:nvSpPr>
        <p:spPr bwMode="auto">
          <a:xfrm>
            <a:off x="7151688" y="4619625"/>
            <a:ext cx="304800" cy="304800"/>
          </a:xfrm>
          <a:prstGeom prst="ellipse">
            <a:avLst/>
          </a:prstGeom>
          <a:solidFill>
            <a:schemeClr val="bg2"/>
          </a:solidFill>
          <a:ln w="19050">
            <a:solidFill>
              <a:schemeClr val="tx1"/>
            </a:solidFill>
            <a:round/>
            <a:headEnd/>
            <a:tailEnd/>
          </a:ln>
        </p:spPr>
        <p:txBody>
          <a:bodyPr wrap="none" anchor="ctr"/>
          <a:lstStyle/>
          <a:p>
            <a:r>
              <a:rPr lang="en-US" sz="1400"/>
              <a:t>16</a:t>
            </a:r>
          </a:p>
        </p:txBody>
      </p:sp>
      <p:sp>
        <p:nvSpPr>
          <p:cNvPr id="10269" name="Oval 29"/>
          <p:cNvSpPr>
            <a:spLocks noChangeArrowheads="1"/>
          </p:cNvSpPr>
          <p:nvPr/>
        </p:nvSpPr>
        <p:spPr bwMode="auto">
          <a:xfrm>
            <a:off x="7761288" y="4619625"/>
            <a:ext cx="304800" cy="304800"/>
          </a:xfrm>
          <a:prstGeom prst="ellipse">
            <a:avLst/>
          </a:prstGeom>
          <a:solidFill>
            <a:schemeClr val="bg2"/>
          </a:solidFill>
          <a:ln w="19050">
            <a:solidFill>
              <a:schemeClr val="tx1"/>
            </a:solidFill>
            <a:round/>
            <a:headEnd/>
            <a:tailEnd/>
          </a:ln>
        </p:spPr>
        <p:txBody>
          <a:bodyPr wrap="none" anchor="ctr"/>
          <a:lstStyle/>
          <a:p>
            <a:r>
              <a:rPr lang="en-US" sz="1400"/>
              <a:t>18</a:t>
            </a:r>
          </a:p>
        </p:txBody>
      </p:sp>
      <p:sp>
        <p:nvSpPr>
          <p:cNvPr id="10270" name="Oval 30"/>
          <p:cNvSpPr>
            <a:spLocks noChangeArrowheads="1"/>
          </p:cNvSpPr>
          <p:nvPr/>
        </p:nvSpPr>
        <p:spPr bwMode="auto">
          <a:xfrm>
            <a:off x="8370888" y="4619625"/>
            <a:ext cx="304800" cy="304800"/>
          </a:xfrm>
          <a:prstGeom prst="ellipse">
            <a:avLst/>
          </a:prstGeom>
          <a:solidFill>
            <a:schemeClr val="bg2"/>
          </a:solidFill>
          <a:ln w="19050">
            <a:solidFill>
              <a:schemeClr val="tx1"/>
            </a:solidFill>
            <a:round/>
            <a:headEnd/>
            <a:tailEnd/>
          </a:ln>
        </p:spPr>
        <p:txBody>
          <a:bodyPr wrap="none" anchor="ctr"/>
          <a:lstStyle/>
          <a:p>
            <a:r>
              <a:rPr lang="en-US" sz="1400"/>
              <a:t>19</a:t>
            </a:r>
          </a:p>
        </p:txBody>
      </p:sp>
      <p:sp>
        <p:nvSpPr>
          <p:cNvPr id="10271" name="Line 31"/>
          <p:cNvSpPr>
            <a:spLocks noChangeShapeType="1"/>
          </p:cNvSpPr>
          <p:nvPr/>
        </p:nvSpPr>
        <p:spPr bwMode="auto">
          <a:xfrm>
            <a:off x="1303338" y="5381625"/>
            <a:ext cx="70675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2" name="Oval 32"/>
          <p:cNvSpPr>
            <a:spLocks noChangeArrowheads="1"/>
          </p:cNvSpPr>
          <p:nvPr/>
        </p:nvSpPr>
        <p:spPr bwMode="auto">
          <a:xfrm>
            <a:off x="1665288" y="5229225"/>
            <a:ext cx="304800" cy="304800"/>
          </a:xfrm>
          <a:prstGeom prst="ellipse">
            <a:avLst/>
          </a:prstGeom>
          <a:solidFill>
            <a:schemeClr val="bg2"/>
          </a:solidFill>
          <a:ln w="19050">
            <a:solidFill>
              <a:schemeClr val="tx1"/>
            </a:solidFill>
            <a:round/>
            <a:headEnd/>
            <a:tailEnd/>
          </a:ln>
        </p:spPr>
        <p:txBody>
          <a:bodyPr wrap="none" anchor="ctr"/>
          <a:lstStyle/>
          <a:p>
            <a:r>
              <a:rPr lang="en-US" sz="1400"/>
              <a:t>1</a:t>
            </a:r>
          </a:p>
        </p:txBody>
      </p:sp>
      <p:sp>
        <p:nvSpPr>
          <p:cNvPr id="10273" name="Oval 33"/>
          <p:cNvSpPr>
            <a:spLocks noChangeArrowheads="1"/>
          </p:cNvSpPr>
          <p:nvPr/>
        </p:nvSpPr>
        <p:spPr bwMode="auto">
          <a:xfrm>
            <a:off x="2274888" y="5229225"/>
            <a:ext cx="304800" cy="304800"/>
          </a:xfrm>
          <a:prstGeom prst="ellipse">
            <a:avLst/>
          </a:prstGeom>
          <a:solidFill>
            <a:schemeClr val="bg2"/>
          </a:solidFill>
          <a:ln w="19050">
            <a:solidFill>
              <a:schemeClr val="tx1"/>
            </a:solidFill>
            <a:round/>
            <a:headEnd/>
            <a:tailEnd/>
          </a:ln>
        </p:spPr>
        <p:txBody>
          <a:bodyPr wrap="none" anchor="ctr"/>
          <a:lstStyle/>
          <a:p>
            <a:r>
              <a:rPr lang="en-US" sz="1400"/>
              <a:t>3</a:t>
            </a:r>
          </a:p>
        </p:txBody>
      </p:sp>
      <p:sp>
        <p:nvSpPr>
          <p:cNvPr id="10274" name="Oval 34"/>
          <p:cNvSpPr>
            <a:spLocks noChangeArrowheads="1"/>
          </p:cNvSpPr>
          <p:nvPr/>
        </p:nvSpPr>
        <p:spPr bwMode="auto">
          <a:xfrm>
            <a:off x="2884488" y="5229225"/>
            <a:ext cx="304800" cy="304800"/>
          </a:xfrm>
          <a:prstGeom prst="ellipse">
            <a:avLst/>
          </a:prstGeom>
          <a:solidFill>
            <a:schemeClr val="accent1"/>
          </a:solidFill>
          <a:ln w="19050">
            <a:solidFill>
              <a:schemeClr val="tx1"/>
            </a:solidFill>
            <a:round/>
            <a:headEnd/>
            <a:tailEnd/>
          </a:ln>
        </p:spPr>
        <p:txBody>
          <a:bodyPr wrap="none" anchor="ctr"/>
          <a:lstStyle/>
          <a:p>
            <a:r>
              <a:rPr lang="en-US" sz="1400"/>
              <a:t>4</a:t>
            </a:r>
          </a:p>
        </p:txBody>
      </p:sp>
      <p:sp>
        <p:nvSpPr>
          <p:cNvPr id="10275" name="Oval 35"/>
          <p:cNvSpPr>
            <a:spLocks noChangeArrowheads="1"/>
          </p:cNvSpPr>
          <p:nvPr/>
        </p:nvSpPr>
        <p:spPr bwMode="auto">
          <a:xfrm>
            <a:off x="3494088" y="5229225"/>
            <a:ext cx="304800" cy="304800"/>
          </a:xfrm>
          <a:prstGeom prst="ellipse">
            <a:avLst/>
          </a:prstGeom>
          <a:solidFill>
            <a:schemeClr val="accent1"/>
          </a:solidFill>
          <a:ln w="57150">
            <a:solidFill>
              <a:schemeClr val="tx1"/>
            </a:solidFill>
            <a:round/>
            <a:headEnd/>
            <a:tailEnd/>
          </a:ln>
        </p:spPr>
        <p:txBody>
          <a:bodyPr wrap="none" anchor="ctr"/>
          <a:lstStyle/>
          <a:p>
            <a:r>
              <a:rPr lang="en-US" sz="1400">
                <a:solidFill>
                  <a:schemeClr val="tx2"/>
                </a:solidFill>
              </a:rPr>
              <a:t>5</a:t>
            </a:r>
          </a:p>
        </p:txBody>
      </p:sp>
      <p:sp>
        <p:nvSpPr>
          <p:cNvPr id="10276" name="Oval 36"/>
          <p:cNvSpPr>
            <a:spLocks noChangeArrowheads="1"/>
          </p:cNvSpPr>
          <p:nvPr/>
        </p:nvSpPr>
        <p:spPr bwMode="auto">
          <a:xfrm>
            <a:off x="4103688" y="5229225"/>
            <a:ext cx="304800" cy="304800"/>
          </a:xfrm>
          <a:prstGeom prst="ellipse">
            <a:avLst/>
          </a:prstGeom>
          <a:solidFill>
            <a:schemeClr val="accent1"/>
          </a:solidFill>
          <a:ln w="19050">
            <a:solidFill>
              <a:schemeClr val="tx1"/>
            </a:solidFill>
            <a:round/>
            <a:headEnd/>
            <a:tailEnd/>
          </a:ln>
        </p:spPr>
        <p:txBody>
          <a:bodyPr wrap="none" anchor="ctr"/>
          <a:lstStyle/>
          <a:p>
            <a:r>
              <a:rPr lang="en-US" sz="1400"/>
              <a:t>7</a:t>
            </a:r>
          </a:p>
        </p:txBody>
      </p:sp>
      <p:sp>
        <p:nvSpPr>
          <p:cNvPr id="10277" name="Oval 37"/>
          <p:cNvSpPr>
            <a:spLocks noChangeArrowheads="1"/>
          </p:cNvSpPr>
          <p:nvPr/>
        </p:nvSpPr>
        <p:spPr bwMode="auto">
          <a:xfrm>
            <a:off x="4713288" y="5229225"/>
            <a:ext cx="304800" cy="304800"/>
          </a:xfrm>
          <a:prstGeom prst="ellipse">
            <a:avLst/>
          </a:prstGeom>
          <a:solidFill>
            <a:schemeClr val="bg2"/>
          </a:solidFill>
          <a:ln w="19050">
            <a:solidFill>
              <a:schemeClr val="tx1"/>
            </a:solidFill>
            <a:round/>
            <a:headEnd/>
            <a:tailEnd/>
          </a:ln>
        </p:spPr>
        <p:txBody>
          <a:bodyPr wrap="none" anchor="ctr"/>
          <a:lstStyle/>
          <a:p>
            <a:r>
              <a:rPr lang="en-US" sz="1400"/>
              <a:t>8</a:t>
            </a:r>
          </a:p>
        </p:txBody>
      </p:sp>
      <p:sp>
        <p:nvSpPr>
          <p:cNvPr id="10278" name="Oval 38"/>
          <p:cNvSpPr>
            <a:spLocks noChangeArrowheads="1"/>
          </p:cNvSpPr>
          <p:nvPr/>
        </p:nvSpPr>
        <p:spPr bwMode="auto">
          <a:xfrm>
            <a:off x="5322888" y="5229225"/>
            <a:ext cx="304800" cy="304800"/>
          </a:xfrm>
          <a:prstGeom prst="ellipse">
            <a:avLst/>
          </a:prstGeom>
          <a:solidFill>
            <a:schemeClr val="bg2"/>
          </a:solidFill>
          <a:ln w="19050">
            <a:solidFill>
              <a:schemeClr val="tx1"/>
            </a:solidFill>
            <a:round/>
            <a:headEnd/>
            <a:tailEnd/>
          </a:ln>
        </p:spPr>
        <p:txBody>
          <a:bodyPr wrap="none" anchor="ctr"/>
          <a:lstStyle/>
          <a:p>
            <a:r>
              <a:rPr lang="en-US" sz="1400"/>
              <a:t>9</a:t>
            </a:r>
          </a:p>
        </p:txBody>
      </p:sp>
      <p:sp>
        <p:nvSpPr>
          <p:cNvPr id="10279" name="Oval 39"/>
          <p:cNvSpPr>
            <a:spLocks noChangeArrowheads="1"/>
          </p:cNvSpPr>
          <p:nvPr/>
        </p:nvSpPr>
        <p:spPr bwMode="auto">
          <a:xfrm>
            <a:off x="5932488" y="5229225"/>
            <a:ext cx="304800" cy="304800"/>
          </a:xfrm>
          <a:prstGeom prst="ellipse">
            <a:avLst/>
          </a:prstGeom>
          <a:solidFill>
            <a:schemeClr val="bg2"/>
          </a:solidFill>
          <a:ln w="19050">
            <a:solidFill>
              <a:schemeClr val="tx1"/>
            </a:solidFill>
            <a:round/>
            <a:headEnd/>
            <a:tailEnd/>
          </a:ln>
        </p:spPr>
        <p:txBody>
          <a:bodyPr wrap="none" anchor="ctr"/>
          <a:lstStyle/>
          <a:p>
            <a:r>
              <a:rPr lang="en-US" sz="1400"/>
              <a:t>11</a:t>
            </a:r>
          </a:p>
        </p:txBody>
      </p:sp>
      <p:sp>
        <p:nvSpPr>
          <p:cNvPr id="10280" name="Oval 40"/>
          <p:cNvSpPr>
            <a:spLocks noChangeArrowheads="1"/>
          </p:cNvSpPr>
          <p:nvPr/>
        </p:nvSpPr>
        <p:spPr bwMode="auto">
          <a:xfrm>
            <a:off x="6542088" y="5229225"/>
            <a:ext cx="304800" cy="304800"/>
          </a:xfrm>
          <a:prstGeom prst="ellipse">
            <a:avLst/>
          </a:prstGeom>
          <a:solidFill>
            <a:schemeClr val="bg2"/>
          </a:solidFill>
          <a:ln w="19050">
            <a:solidFill>
              <a:schemeClr val="tx1"/>
            </a:solidFill>
            <a:round/>
            <a:headEnd/>
            <a:tailEnd/>
          </a:ln>
        </p:spPr>
        <p:txBody>
          <a:bodyPr wrap="none" anchor="ctr"/>
          <a:lstStyle/>
          <a:p>
            <a:r>
              <a:rPr lang="en-US" sz="1400"/>
              <a:t>14</a:t>
            </a:r>
          </a:p>
        </p:txBody>
      </p:sp>
      <p:sp>
        <p:nvSpPr>
          <p:cNvPr id="10281" name="Oval 41"/>
          <p:cNvSpPr>
            <a:spLocks noChangeArrowheads="1"/>
          </p:cNvSpPr>
          <p:nvPr/>
        </p:nvSpPr>
        <p:spPr bwMode="auto">
          <a:xfrm>
            <a:off x="7151688" y="5229225"/>
            <a:ext cx="304800" cy="304800"/>
          </a:xfrm>
          <a:prstGeom prst="ellipse">
            <a:avLst/>
          </a:prstGeom>
          <a:solidFill>
            <a:schemeClr val="bg2"/>
          </a:solidFill>
          <a:ln w="19050">
            <a:solidFill>
              <a:schemeClr val="tx1"/>
            </a:solidFill>
            <a:round/>
            <a:headEnd/>
            <a:tailEnd/>
          </a:ln>
        </p:spPr>
        <p:txBody>
          <a:bodyPr wrap="none" anchor="ctr"/>
          <a:lstStyle/>
          <a:p>
            <a:r>
              <a:rPr lang="en-US" sz="1400"/>
              <a:t>16</a:t>
            </a:r>
          </a:p>
        </p:txBody>
      </p:sp>
      <p:sp>
        <p:nvSpPr>
          <p:cNvPr id="10282" name="Oval 42"/>
          <p:cNvSpPr>
            <a:spLocks noChangeArrowheads="1"/>
          </p:cNvSpPr>
          <p:nvPr/>
        </p:nvSpPr>
        <p:spPr bwMode="auto">
          <a:xfrm>
            <a:off x="7761288" y="5229225"/>
            <a:ext cx="304800" cy="304800"/>
          </a:xfrm>
          <a:prstGeom prst="ellipse">
            <a:avLst/>
          </a:prstGeom>
          <a:solidFill>
            <a:schemeClr val="bg2"/>
          </a:solidFill>
          <a:ln w="19050">
            <a:solidFill>
              <a:schemeClr val="tx1"/>
            </a:solidFill>
            <a:round/>
            <a:headEnd/>
            <a:tailEnd/>
          </a:ln>
        </p:spPr>
        <p:txBody>
          <a:bodyPr wrap="none" anchor="ctr"/>
          <a:lstStyle/>
          <a:p>
            <a:r>
              <a:rPr lang="en-US" sz="1400"/>
              <a:t>18</a:t>
            </a:r>
          </a:p>
        </p:txBody>
      </p:sp>
      <p:sp>
        <p:nvSpPr>
          <p:cNvPr id="10283" name="Oval 43"/>
          <p:cNvSpPr>
            <a:spLocks noChangeArrowheads="1"/>
          </p:cNvSpPr>
          <p:nvPr/>
        </p:nvSpPr>
        <p:spPr bwMode="auto">
          <a:xfrm>
            <a:off x="8370888" y="5229225"/>
            <a:ext cx="304800" cy="304800"/>
          </a:xfrm>
          <a:prstGeom prst="ellipse">
            <a:avLst/>
          </a:prstGeom>
          <a:solidFill>
            <a:schemeClr val="bg2"/>
          </a:solidFill>
          <a:ln w="19050">
            <a:solidFill>
              <a:schemeClr val="tx1"/>
            </a:solidFill>
            <a:round/>
            <a:headEnd/>
            <a:tailEnd/>
          </a:ln>
        </p:spPr>
        <p:txBody>
          <a:bodyPr wrap="none" anchor="ctr"/>
          <a:lstStyle/>
          <a:p>
            <a:r>
              <a:rPr lang="en-US" sz="1400"/>
              <a:t>19</a:t>
            </a:r>
          </a:p>
        </p:txBody>
      </p:sp>
      <p:sp>
        <p:nvSpPr>
          <p:cNvPr id="10284" name="Line 44"/>
          <p:cNvSpPr>
            <a:spLocks noChangeShapeType="1"/>
          </p:cNvSpPr>
          <p:nvPr/>
        </p:nvSpPr>
        <p:spPr bwMode="auto">
          <a:xfrm>
            <a:off x="1379538" y="5991225"/>
            <a:ext cx="69913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85" name="Oval 45"/>
          <p:cNvSpPr>
            <a:spLocks noChangeArrowheads="1"/>
          </p:cNvSpPr>
          <p:nvPr/>
        </p:nvSpPr>
        <p:spPr bwMode="auto">
          <a:xfrm>
            <a:off x="1665288" y="5838825"/>
            <a:ext cx="304800" cy="304800"/>
          </a:xfrm>
          <a:prstGeom prst="ellipse">
            <a:avLst/>
          </a:prstGeom>
          <a:solidFill>
            <a:schemeClr val="bg2"/>
          </a:solidFill>
          <a:ln w="19050">
            <a:solidFill>
              <a:schemeClr val="tx1"/>
            </a:solidFill>
            <a:round/>
            <a:headEnd/>
            <a:tailEnd/>
          </a:ln>
        </p:spPr>
        <p:txBody>
          <a:bodyPr wrap="none" anchor="ctr"/>
          <a:lstStyle/>
          <a:p>
            <a:r>
              <a:rPr lang="en-US" sz="1400"/>
              <a:t>1</a:t>
            </a:r>
          </a:p>
        </p:txBody>
      </p:sp>
      <p:sp>
        <p:nvSpPr>
          <p:cNvPr id="10286" name="Oval 46"/>
          <p:cNvSpPr>
            <a:spLocks noChangeArrowheads="1"/>
          </p:cNvSpPr>
          <p:nvPr/>
        </p:nvSpPr>
        <p:spPr bwMode="auto">
          <a:xfrm>
            <a:off x="2274888" y="5838825"/>
            <a:ext cx="304800" cy="304800"/>
          </a:xfrm>
          <a:prstGeom prst="ellipse">
            <a:avLst/>
          </a:prstGeom>
          <a:solidFill>
            <a:schemeClr val="bg2"/>
          </a:solidFill>
          <a:ln w="19050">
            <a:solidFill>
              <a:schemeClr val="tx1"/>
            </a:solidFill>
            <a:round/>
            <a:headEnd/>
            <a:tailEnd/>
          </a:ln>
        </p:spPr>
        <p:txBody>
          <a:bodyPr wrap="none" anchor="ctr"/>
          <a:lstStyle/>
          <a:p>
            <a:r>
              <a:rPr lang="en-US" sz="1400"/>
              <a:t>3</a:t>
            </a:r>
          </a:p>
        </p:txBody>
      </p:sp>
      <p:sp>
        <p:nvSpPr>
          <p:cNvPr id="10287" name="Oval 47"/>
          <p:cNvSpPr>
            <a:spLocks noChangeArrowheads="1"/>
          </p:cNvSpPr>
          <p:nvPr/>
        </p:nvSpPr>
        <p:spPr bwMode="auto">
          <a:xfrm>
            <a:off x="2884488" y="5838825"/>
            <a:ext cx="304800" cy="304800"/>
          </a:xfrm>
          <a:prstGeom prst="ellipse">
            <a:avLst/>
          </a:prstGeom>
          <a:solidFill>
            <a:schemeClr val="bg2"/>
          </a:solidFill>
          <a:ln w="19050">
            <a:solidFill>
              <a:schemeClr val="tx1"/>
            </a:solidFill>
            <a:round/>
            <a:headEnd/>
            <a:tailEnd/>
          </a:ln>
        </p:spPr>
        <p:txBody>
          <a:bodyPr wrap="none" anchor="ctr"/>
          <a:lstStyle/>
          <a:p>
            <a:r>
              <a:rPr lang="en-US" sz="1400"/>
              <a:t>4</a:t>
            </a:r>
          </a:p>
        </p:txBody>
      </p:sp>
      <p:sp>
        <p:nvSpPr>
          <p:cNvPr id="10288" name="Oval 48"/>
          <p:cNvSpPr>
            <a:spLocks noChangeArrowheads="1"/>
          </p:cNvSpPr>
          <p:nvPr/>
        </p:nvSpPr>
        <p:spPr bwMode="auto">
          <a:xfrm>
            <a:off x="3494088" y="5838825"/>
            <a:ext cx="304800" cy="304800"/>
          </a:xfrm>
          <a:prstGeom prst="ellipse">
            <a:avLst/>
          </a:prstGeom>
          <a:solidFill>
            <a:schemeClr val="bg2"/>
          </a:solidFill>
          <a:ln w="19050">
            <a:solidFill>
              <a:schemeClr val="tx1"/>
            </a:solidFill>
            <a:round/>
            <a:headEnd/>
            <a:tailEnd/>
          </a:ln>
        </p:spPr>
        <p:txBody>
          <a:bodyPr wrap="none" anchor="ctr"/>
          <a:lstStyle/>
          <a:p>
            <a:r>
              <a:rPr lang="en-US" sz="1400"/>
              <a:t>5</a:t>
            </a:r>
          </a:p>
        </p:txBody>
      </p:sp>
      <p:sp>
        <p:nvSpPr>
          <p:cNvPr id="10289" name="Oval 49"/>
          <p:cNvSpPr>
            <a:spLocks noChangeArrowheads="1"/>
          </p:cNvSpPr>
          <p:nvPr/>
        </p:nvSpPr>
        <p:spPr bwMode="auto">
          <a:xfrm>
            <a:off x="4103688" y="5838825"/>
            <a:ext cx="304800" cy="304800"/>
          </a:xfrm>
          <a:prstGeom prst="ellipse">
            <a:avLst/>
          </a:prstGeom>
          <a:solidFill>
            <a:schemeClr val="accent1"/>
          </a:solidFill>
          <a:ln w="57150">
            <a:solidFill>
              <a:schemeClr val="tx1"/>
            </a:solidFill>
            <a:round/>
            <a:headEnd/>
            <a:tailEnd/>
          </a:ln>
        </p:spPr>
        <p:txBody>
          <a:bodyPr wrap="none" anchor="ctr"/>
          <a:lstStyle/>
          <a:p>
            <a:r>
              <a:rPr lang="en-US" sz="1400">
                <a:solidFill>
                  <a:schemeClr val="tx2"/>
                </a:solidFill>
              </a:rPr>
              <a:t>7</a:t>
            </a:r>
          </a:p>
        </p:txBody>
      </p:sp>
      <p:sp>
        <p:nvSpPr>
          <p:cNvPr id="10290" name="Oval 50"/>
          <p:cNvSpPr>
            <a:spLocks noChangeArrowheads="1"/>
          </p:cNvSpPr>
          <p:nvPr/>
        </p:nvSpPr>
        <p:spPr bwMode="auto">
          <a:xfrm>
            <a:off x="4713288" y="5838825"/>
            <a:ext cx="304800" cy="304800"/>
          </a:xfrm>
          <a:prstGeom prst="ellipse">
            <a:avLst/>
          </a:prstGeom>
          <a:solidFill>
            <a:schemeClr val="bg2"/>
          </a:solidFill>
          <a:ln w="19050">
            <a:solidFill>
              <a:schemeClr val="tx1"/>
            </a:solidFill>
            <a:round/>
            <a:headEnd/>
            <a:tailEnd/>
          </a:ln>
        </p:spPr>
        <p:txBody>
          <a:bodyPr wrap="none" anchor="ctr"/>
          <a:lstStyle/>
          <a:p>
            <a:r>
              <a:rPr lang="en-US" sz="1400"/>
              <a:t>8</a:t>
            </a:r>
          </a:p>
        </p:txBody>
      </p:sp>
      <p:sp>
        <p:nvSpPr>
          <p:cNvPr id="10291" name="Oval 51"/>
          <p:cNvSpPr>
            <a:spLocks noChangeArrowheads="1"/>
          </p:cNvSpPr>
          <p:nvPr/>
        </p:nvSpPr>
        <p:spPr bwMode="auto">
          <a:xfrm>
            <a:off x="5322888" y="5838825"/>
            <a:ext cx="304800" cy="304800"/>
          </a:xfrm>
          <a:prstGeom prst="ellipse">
            <a:avLst/>
          </a:prstGeom>
          <a:solidFill>
            <a:schemeClr val="bg2"/>
          </a:solidFill>
          <a:ln w="19050">
            <a:solidFill>
              <a:schemeClr val="tx1"/>
            </a:solidFill>
            <a:round/>
            <a:headEnd/>
            <a:tailEnd/>
          </a:ln>
        </p:spPr>
        <p:txBody>
          <a:bodyPr wrap="none" anchor="ctr"/>
          <a:lstStyle/>
          <a:p>
            <a:r>
              <a:rPr lang="en-US" sz="1400"/>
              <a:t>9</a:t>
            </a:r>
          </a:p>
        </p:txBody>
      </p:sp>
      <p:sp>
        <p:nvSpPr>
          <p:cNvPr id="10292" name="Oval 52"/>
          <p:cNvSpPr>
            <a:spLocks noChangeArrowheads="1"/>
          </p:cNvSpPr>
          <p:nvPr/>
        </p:nvSpPr>
        <p:spPr bwMode="auto">
          <a:xfrm>
            <a:off x="5932488" y="5838825"/>
            <a:ext cx="304800" cy="304800"/>
          </a:xfrm>
          <a:prstGeom prst="ellipse">
            <a:avLst/>
          </a:prstGeom>
          <a:solidFill>
            <a:schemeClr val="bg2"/>
          </a:solidFill>
          <a:ln w="19050">
            <a:solidFill>
              <a:schemeClr val="tx1"/>
            </a:solidFill>
            <a:round/>
            <a:headEnd/>
            <a:tailEnd/>
          </a:ln>
        </p:spPr>
        <p:txBody>
          <a:bodyPr wrap="none" anchor="ctr"/>
          <a:lstStyle/>
          <a:p>
            <a:r>
              <a:rPr lang="en-US" sz="1400"/>
              <a:t>11</a:t>
            </a:r>
          </a:p>
        </p:txBody>
      </p:sp>
      <p:sp>
        <p:nvSpPr>
          <p:cNvPr id="10293" name="Oval 53"/>
          <p:cNvSpPr>
            <a:spLocks noChangeArrowheads="1"/>
          </p:cNvSpPr>
          <p:nvPr/>
        </p:nvSpPr>
        <p:spPr bwMode="auto">
          <a:xfrm>
            <a:off x="6542088" y="5838825"/>
            <a:ext cx="304800" cy="304800"/>
          </a:xfrm>
          <a:prstGeom prst="ellipse">
            <a:avLst/>
          </a:prstGeom>
          <a:solidFill>
            <a:schemeClr val="bg2"/>
          </a:solidFill>
          <a:ln w="19050">
            <a:solidFill>
              <a:schemeClr val="tx1"/>
            </a:solidFill>
            <a:round/>
            <a:headEnd/>
            <a:tailEnd/>
          </a:ln>
        </p:spPr>
        <p:txBody>
          <a:bodyPr wrap="none" anchor="ctr"/>
          <a:lstStyle/>
          <a:p>
            <a:r>
              <a:rPr lang="en-US" sz="1400"/>
              <a:t>14</a:t>
            </a:r>
          </a:p>
        </p:txBody>
      </p:sp>
      <p:sp>
        <p:nvSpPr>
          <p:cNvPr id="10294" name="Oval 54"/>
          <p:cNvSpPr>
            <a:spLocks noChangeArrowheads="1"/>
          </p:cNvSpPr>
          <p:nvPr/>
        </p:nvSpPr>
        <p:spPr bwMode="auto">
          <a:xfrm>
            <a:off x="7151688" y="5838825"/>
            <a:ext cx="304800" cy="304800"/>
          </a:xfrm>
          <a:prstGeom prst="ellipse">
            <a:avLst/>
          </a:prstGeom>
          <a:solidFill>
            <a:schemeClr val="bg2"/>
          </a:solidFill>
          <a:ln w="19050">
            <a:solidFill>
              <a:schemeClr val="tx1"/>
            </a:solidFill>
            <a:round/>
            <a:headEnd/>
            <a:tailEnd/>
          </a:ln>
        </p:spPr>
        <p:txBody>
          <a:bodyPr wrap="none" anchor="ctr"/>
          <a:lstStyle/>
          <a:p>
            <a:r>
              <a:rPr lang="en-US" sz="1400"/>
              <a:t>16</a:t>
            </a:r>
          </a:p>
        </p:txBody>
      </p:sp>
      <p:sp>
        <p:nvSpPr>
          <p:cNvPr id="10295" name="Oval 55"/>
          <p:cNvSpPr>
            <a:spLocks noChangeArrowheads="1"/>
          </p:cNvSpPr>
          <p:nvPr/>
        </p:nvSpPr>
        <p:spPr bwMode="auto">
          <a:xfrm>
            <a:off x="7761288" y="5838825"/>
            <a:ext cx="304800" cy="304800"/>
          </a:xfrm>
          <a:prstGeom prst="ellipse">
            <a:avLst/>
          </a:prstGeom>
          <a:solidFill>
            <a:schemeClr val="bg2"/>
          </a:solidFill>
          <a:ln w="19050">
            <a:solidFill>
              <a:schemeClr val="tx1"/>
            </a:solidFill>
            <a:round/>
            <a:headEnd/>
            <a:tailEnd/>
          </a:ln>
        </p:spPr>
        <p:txBody>
          <a:bodyPr wrap="none" anchor="ctr"/>
          <a:lstStyle/>
          <a:p>
            <a:r>
              <a:rPr lang="en-US" sz="1400"/>
              <a:t>18</a:t>
            </a:r>
          </a:p>
        </p:txBody>
      </p:sp>
      <p:sp>
        <p:nvSpPr>
          <p:cNvPr id="10296" name="Oval 56"/>
          <p:cNvSpPr>
            <a:spLocks noChangeArrowheads="1"/>
          </p:cNvSpPr>
          <p:nvPr/>
        </p:nvSpPr>
        <p:spPr bwMode="auto">
          <a:xfrm>
            <a:off x="8370888" y="5838825"/>
            <a:ext cx="304800" cy="304800"/>
          </a:xfrm>
          <a:prstGeom prst="ellipse">
            <a:avLst/>
          </a:prstGeom>
          <a:solidFill>
            <a:schemeClr val="bg2"/>
          </a:solidFill>
          <a:ln w="19050">
            <a:solidFill>
              <a:schemeClr val="tx1"/>
            </a:solidFill>
            <a:round/>
            <a:headEnd/>
            <a:tailEnd/>
          </a:ln>
        </p:spPr>
        <p:txBody>
          <a:bodyPr wrap="none" anchor="ctr"/>
          <a:lstStyle/>
          <a:p>
            <a:r>
              <a:rPr lang="en-US" sz="1400"/>
              <a:t>19</a:t>
            </a:r>
          </a:p>
        </p:txBody>
      </p:sp>
      <p:sp>
        <p:nvSpPr>
          <p:cNvPr id="10297" name="Oval 57"/>
          <p:cNvSpPr>
            <a:spLocks noChangeArrowheads="1"/>
          </p:cNvSpPr>
          <p:nvPr/>
        </p:nvSpPr>
        <p:spPr bwMode="auto">
          <a:xfrm>
            <a:off x="1074738" y="4010025"/>
            <a:ext cx="304800" cy="304800"/>
          </a:xfrm>
          <a:prstGeom prst="ellipse">
            <a:avLst/>
          </a:prstGeom>
          <a:solidFill>
            <a:schemeClr val="accent1"/>
          </a:solidFill>
          <a:ln w="19050">
            <a:solidFill>
              <a:schemeClr val="tx1"/>
            </a:solidFill>
            <a:round/>
            <a:headEnd/>
            <a:tailEnd/>
          </a:ln>
        </p:spPr>
        <p:txBody>
          <a:bodyPr wrap="none" anchor="ctr"/>
          <a:lstStyle/>
          <a:p>
            <a:r>
              <a:rPr lang="en-US" sz="1400"/>
              <a:t>0</a:t>
            </a:r>
          </a:p>
        </p:txBody>
      </p:sp>
      <p:sp>
        <p:nvSpPr>
          <p:cNvPr id="10298" name="Oval 58"/>
          <p:cNvSpPr>
            <a:spLocks noChangeArrowheads="1"/>
          </p:cNvSpPr>
          <p:nvPr/>
        </p:nvSpPr>
        <p:spPr bwMode="auto">
          <a:xfrm>
            <a:off x="1074738" y="4619625"/>
            <a:ext cx="304800" cy="304800"/>
          </a:xfrm>
          <a:prstGeom prst="ellipse">
            <a:avLst/>
          </a:prstGeom>
          <a:solidFill>
            <a:schemeClr val="accent1"/>
          </a:solidFill>
          <a:ln w="19050">
            <a:solidFill>
              <a:schemeClr val="tx1"/>
            </a:solidFill>
            <a:round/>
            <a:headEnd/>
            <a:tailEnd/>
          </a:ln>
        </p:spPr>
        <p:txBody>
          <a:bodyPr wrap="none" anchor="ctr"/>
          <a:lstStyle/>
          <a:p>
            <a:r>
              <a:rPr lang="en-US" sz="1400"/>
              <a:t>0</a:t>
            </a:r>
          </a:p>
        </p:txBody>
      </p:sp>
      <p:sp>
        <p:nvSpPr>
          <p:cNvPr id="10299" name="Oval 59"/>
          <p:cNvSpPr>
            <a:spLocks noChangeArrowheads="1"/>
          </p:cNvSpPr>
          <p:nvPr/>
        </p:nvSpPr>
        <p:spPr bwMode="auto">
          <a:xfrm>
            <a:off x="1074738" y="5229225"/>
            <a:ext cx="304800" cy="304800"/>
          </a:xfrm>
          <a:prstGeom prst="ellipse">
            <a:avLst/>
          </a:prstGeom>
          <a:solidFill>
            <a:schemeClr val="bg2"/>
          </a:solidFill>
          <a:ln w="19050">
            <a:solidFill>
              <a:schemeClr val="tx1"/>
            </a:solidFill>
            <a:round/>
            <a:headEnd/>
            <a:tailEnd/>
          </a:ln>
        </p:spPr>
        <p:txBody>
          <a:bodyPr wrap="none" anchor="ctr"/>
          <a:lstStyle/>
          <a:p>
            <a:r>
              <a:rPr lang="en-US" sz="1400"/>
              <a:t>0</a:t>
            </a:r>
          </a:p>
        </p:txBody>
      </p:sp>
      <p:sp>
        <p:nvSpPr>
          <p:cNvPr id="10300" name="Oval 60"/>
          <p:cNvSpPr>
            <a:spLocks noChangeArrowheads="1"/>
          </p:cNvSpPr>
          <p:nvPr/>
        </p:nvSpPr>
        <p:spPr bwMode="auto">
          <a:xfrm>
            <a:off x="1084263" y="5838825"/>
            <a:ext cx="304800" cy="304800"/>
          </a:xfrm>
          <a:prstGeom prst="ellipse">
            <a:avLst/>
          </a:prstGeom>
          <a:solidFill>
            <a:schemeClr val="bg2"/>
          </a:solidFill>
          <a:ln w="19050">
            <a:solidFill>
              <a:schemeClr val="tx1"/>
            </a:solidFill>
            <a:round/>
            <a:headEnd/>
            <a:tailEnd/>
          </a:ln>
        </p:spPr>
        <p:txBody>
          <a:bodyPr wrap="none" anchor="ctr"/>
          <a:lstStyle/>
          <a:p>
            <a:r>
              <a:rPr lang="en-US" sz="1400"/>
              <a:t>0</a:t>
            </a:r>
          </a:p>
        </p:txBody>
      </p:sp>
      <p:sp>
        <p:nvSpPr>
          <p:cNvPr id="10301" name="Text Box 61"/>
          <p:cNvSpPr txBox="1">
            <a:spLocks noChangeArrowheads="1"/>
          </p:cNvSpPr>
          <p:nvPr/>
        </p:nvSpPr>
        <p:spPr bwMode="auto">
          <a:xfrm>
            <a:off x="4689475" y="4256088"/>
            <a:ext cx="342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600" b="1" i="1">
                <a:latin typeface="Times New Roman" charset="0"/>
              </a:rPr>
              <a:t>m</a:t>
            </a:r>
          </a:p>
        </p:txBody>
      </p:sp>
      <p:sp>
        <p:nvSpPr>
          <p:cNvPr id="10302" name="Text Box 62"/>
          <p:cNvSpPr txBox="1">
            <a:spLocks noChangeArrowheads="1"/>
          </p:cNvSpPr>
          <p:nvPr/>
        </p:nvSpPr>
        <p:spPr bwMode="auto">
          <a:xfrm>
            <a:off x="1074738" y="4257675"/>
            <a:ext cx="241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600" b="1" i="1">
                <a:latin typeface="Times New Roman" charset="0"/>
              </a:rPr>
              <a:t>l</a:t>
            </a:r>
          </a:p>
        </p:txBody>
      </p:sp>
      <p:sp>
        <p:nvSpPr>
          <p:cNvPr id="10303" name="Text Box 63"/>
          <p:cNvSpPr txBox="1">
            <a:spLocks noChangeArrowheads="1"/>
          </p:cNvSpPr>
          <p:nvPr/>
        </p:nvSpPr>
        <p:spPr bwMode="auto">
          <a:xfrm>
            <a:off x="8389938" y="42560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600" b="1" i="1">
                <a:latin typeface="Times New Roman" charset="0"/>
              </a:rPr>
              <a:t>h</a:t>
            </a:r>
          </a:p>
        </p:txBody>
      </p:sp>
      <p:sp>
        <p:nvSpPr>
          <p:cNvPr id="10304" name="Text Box 64"/>
          <p:cNvSpPr txBox="1">
            <a:spLocks noChangeArrowheads="1"/>
          </p:cNvSpPr>
          <p:nvPr/>
        </p:nvSpPr>
        <p:spPr bwMode="auto">
          <a:xfrm>
            <a:off x="2246313" y="4876800"/>
            <a:ext cx="342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600" b="1" i="1">
                <a:latin typeface="Times New Roman" charset="0"/>
              </a:rPr>
              <a:t>m</a:t>
            </a:r>
          </a:p>
        </p:txBody>
      </p:sp>
      <p:sp>
        <p:nvSpPr>
          <p:cNvPr id="10305" name="Text Box 65"/>
          <p:cNvSpPr txBox="1">
            <a:spLocks noChangeArrowheads="1"/>
          </p:cNvSpPr>
          <p:nvPr/>
        </p:nvSpPr>
        <p:spPr bwMode="auto">
          <a:xfrm>
            <a:off x="1074738" y="4878388"/>
            <a:ext cx="241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600" b="1" i="1">
                <a:latin typeface="Times New Roman" charset="0"/>
              </a:rPr>
              <a:t>l</a:t>
            </a:r>
          </a:p>
        </p:txBody>
      </p:sp>
      <p:sp>
        <p:nvSpPr>
          <p:cNvPr id="10306" name="Text Box 66"/>
          <p:cNvSpPr txBox="1">
            <a:spLocks noChangeArrowheads="1"/>
          </p:cNvSpPr>
          <p:nvPr/>
        </p:nvSpPr>
        <p:spPr bwMode="auto">
          <a:xfrm>
            <a:off x="4103688" y="48768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600" b="1" i="1">
                <a:latin typeface="Times New Roman" charset="0"/>
              </a:rPr>
              <a:t>h</a:t>
            </a:r>
          </a:p>
        </p:txBody>
      </p:sp>
      <p:sp>
        <p:nvSpPr>
          <p:cNvPr id="10307" name="Text Box 67"/>
          <p:cNvSpPr txBox="1">
            <a:spLocks noChangeArrowheads="1"/>
          </p:cNvSpPr>
          <p:nvPr/>
        </p:nvSpPr>
        <p:spPr bwMode="auto">
          <a:xfrm>
            <a:off x="3484563" y="5497513"/>
            <a:ext cx="342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600" b="1" i="1">
                <a:latin typeface="Times New Roman" charset="0"/>
              </a:rPr>
              <a:t>m</a:t>
            </a:r>
          </a:p>
        </p:txBody>
      </p:sp>
      <p:sp>
        <p:nvSpPr>
          <p:cNvPr id="10308" name="Text Box 68"/>
          <p:cNvSpPr txBox="1">
            <a:spLocks noChangeArrowheads="1"/>
          </p:cNvSpPr>
          <p:nvPr/>
        </p:nvSpPr>
        <p:spPr bwMode="auto">
          <a:xfrm>
            <a:off x="2903538" y="5499100"/>
            <a:ext cx="241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600" b="1" i="1">
                <a:latin typeface="Times New Roman" charset="0"/>
              </a:rPr>
              <a:t>l</a:t>
            </a:r>
          </a:p>
        </p:txBody>
      </p:sp>
      <p:sp>
        <p:nvSpPr>
          <p:cNvPr id="10309" name="Text Box 69"/>
          <p:cNvSpPr txBox="1">
            <a:spLocks noChangeArrowheads="1"/>
          </p:cNvSpPr>
          <p:nvPr/>
        </p:nvSpPr>
        <p:spPr bwMode="auto">
          <a:xfrm>
            <a:off x="4103688" y="5497513"/>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600" b="1" i="1">
                <a:latin typeface="Times New Roman" charset="0"/>
              </a:rPr>
              <a:t>h</a:t>
            </a:r>
          </a:p>
        </p:txBody>
      </p:sp>
      <p:sp>
        <p:nvSpPr>
          <p:cNvPr id="10310" name="Text Box 70"/>
          <p:cNvSpPr txBox="1">
            <a:spLocks noChangeArrowheads="1"/>
          </p:cNvSpPr>
          <p:nvPr/>
        </p:nvSpPr>
        <p:spPr bwMode="auto">
          <a:xfrm>
            <a:off x="3856038" y="6113463"/>
            <a:ext cx="7858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600" b="1" i="1">
                <a:latin typeface="Times New Roman" charset="0"/>
              </a:rPr>
              <a:t>l</a:t>
            </a:r>
            <a:r>
              <a:rPr lang="en-US" sz="1600">
                <a:latin typeface="Symbol" charset="0"/>
              </a:rPr>
              <a:t>=</a:t>
            </a:r>
            <a:r>
              <a:rPr lang="en-US" sz="1600" b="1" i="1">
                <a:latin typeface="Times New Roman" charset="0"/>
              </a:rPr>
              <a:t>m </a:t>
            </a:r>
            <a:r>
              <a:rPr lang="en-US" sz="1600">
                <a:latin typeface="Symbol" charset="0"/>
              </a:rPr>
              <a:t>=</a:t>
            </a:r>
            <a:r>
              <a:rPr lang="en-US" sz="1600" b="1" i="1">
                <a:latin typeface="Times New Roman" charset="0"/>
              </a:rPr>
              <a:t>h</a:t>
            </a:r>
          </a:p>
        </p:txBody>
      </p:sp>
      <p:graphicFrame>
        <p:nvGraphicFramePr>
          <p:cNvPr id="10311" name="Object 73"/>
          <p:cNvGraphicFramePr>
            <a:graphicFrameLocks noChangeAspect="1"/>
          </p:cNvGraphicFramePr>
          <p:nvPr/>
        </p:nvGraphicFramePr>
        <p:xfrm>
          <a:off x="6629400" y="279400"/>
          <a:ext cx="2133600" cy="1417638"/>
        </p:xfrm>
        <a:graphic>
          <a:graphicData uri="http://schemas.openxmlformats.org/presentationml/2006/ole">
            <mc:AlternateContent xmlns:mc="http://schemas.openxmlformats.org/markup-compatibility/2006">
              <mc:Choice xmlns:v="urn:schemas-microsoft-com:vml" Requires="v">
                <p:oleObj spid="_x0000_s24585" name="Clip" r:id="rId3" imgW="1511929" imgH="1003426" progId="MS_ClipArt_Gallery.2">
                  <p:embed/>
                </p:oleObj>
              </mc:Choice>
              <mc:Fallback>
                <p:oleObj name="Clip" r:id="rId3" imgW="1511929" imgH="100342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279400"/>
                        <a:ext cx="2133600" cy="1417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312" name="Date Placeholder 7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 2014 Goodrich, Tamassia, Goldwasser</a:t>
            </a:r>
            <a:endParaRPr lang="en-US" sz="1400"/>
          </a:p>
        </p:txBody>
      </p:sp>
    </p:spTree>
    <p:extLst>
      <p:ext uri="{BB962C8B-B14F-4D97-AF65-F5344CB8AC3E}">
        <p14:creationId xmlns:p14="http://schemas.microsoft.com/office/powerpoint/2010/main" val="1056756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Binary Search Trees</a:t>
            </a:r>
          </a:p>
        </p:txBody>
      </p:sp>
      <p:sp>
        <p:nvSpPr>
          <p:cNvPr id="1126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259715B2-A367-C848-9CA4-27ABBDB7ABB8}" type="slidenum">
              <a:rPr lang="en-US" sz="1400"/>
              <a:pPr eaLnBrk="1" hangingPunct="1"/>
              <a:t>4</a:t>
            </a:fld>
            <a:endParaRPr lang="en-US" sz="1400"/>
          </a:p>
        </p:txBody>
      </p:sp>
      <p:sp>
        <p:nvSpPr>
          <p:cNvPr id="11267" name="Rectangle 2"/>
          <p:cNvSpPr>
            <a:spLocks noGrp="1" noChangeArrowheads="1"/>
          </p:cNvSpPr>
          <p:nvPr>
            <p:ph type="title"/>
          </p:nvPr>
        </p:nvSpPr>
        <p:spPr/>
        <p:txBody>
          <a:bodyPr/>
          <a:lstStyle/>
          <a:p>
            <a:pPr eaLnBrk="1" hangingPunct="1"/>
            <a:r>
              <a:rPr lang="en-US" dirty="0">
                <a:latin typeface="Tahoma" charset="0"/>
              </a:rPr>
              <a:t>Search Tables</a:t>
            </a:r>
            <a:endParaRPr lang="en-US" sz="4000" dirty="0">
              <a:latin typeface="Tahoma" charset="0"/>
            </a:endParaRPr>
          </a:p>
        </p:txBody>
      </p:sp>
      <p:sp>
        <p:nvSpPr>
          <p:cNvPr id="11268" name="Rectangle 3" descr="Rectangle: Click to edit Master text styles&#10;Second level&#10;Third level&#10;Fourth level&#10;Fifth level"/>
          <p:cNvSpPr>
            <a:spLocks noGrp="1" noChangeArrowheads="1"/>
          </p:cNvSpPr>
          <p:nvPr>
            <p:ph type="body" sz="half" idx="1"/>
          </p:nvPr>
        </p:nvSpPr>
        <p:spPr>
          <a:xfrm>
            <a:off x="838200" y="1676400"/>
            <a:ext cx="7772400" cy="4724400"/>
          </a:xfrm>
        </p:spPr>
        <p:txBody>
          <a:bodyPr/>
          <a:lstStyle/>
          <a:p>
            <a:pPr eaLnBrk="1" hangingPunct="1"/>
            <a:r>
              <a:rPr lang="en-US" sz="2000" dirty="0">
                <a:latin typeface="Tahoma" charset="0"/>
              </a:rPr>
              <a:t>A search table is an ordered map implemented by means of a sorted sequence</a:t>
            </a:r>
          </a:p>
          <a:p>
            <a:pPr lvl="1" eaLnBrk="1" hangingPunct="1"/>
            <a:r>
              <a:rPr lang="en-US" sz="1800" dirty="0">
                <a:latin typeface="Tahoma" charset="0"/>
              </a:rPr>
              <a:t>We store the items in an array-based sequence, sorted by key</a:t>
            </a:r>
          </a:p>
          <a:p>
            <a:pPr lvl="1" eaLnBrk="1" hangingPunct="1"/>
            <a:r>
              <a:rPr lang="en-US" sz="1800" dirty="0">
                <a:latin typeface="Tahoma" charset="0"/>
              </a:rPr>
              <a:t>We use an external comparator for the keys</a:t>
            </a:r>
          </a:p>
          <a:p>
            <a:pPr eaLnBrk="1" hangingPunct="1"/>
            <a:r>
              <a:rPr lang="en-US" sz="2000" dirty="0">
                <a:latin typeface="Tahoma" charset="0"/>
              </a:rPr>
              <a:t>Performance:</a:t>
            </a:r>
          </a:p>
          <a:p>
            <a:pPr lvl="1" eaLnBrk="1" hangingPunct="1"/>
            <a:r>
              <a:rPr lang="en-US" sz="1800" dirty="0">
                <a:latin typeface="Tahoma" charset="0"/>
              </a:rPr>
              <a:t>Searches take </a:t>
            </a:r>
            <a:r>
              <a:rPr lang="en-US" sz="1800" b="1" i="1" dirty="0">
                <a:latin typeface="Times New Roman" charset="0"/>
              </a:rPr>
              <a:t>O</a:t>
            </a:r>
            <a:r>
              <a:rPr lang="en-US" sz="1800" dirty="0">
                <a:latin typeface="Times New Roman" charset="0"/>
              </a:rPr>
              <a:t>(log </a:t>
            </a:r>
            <a:r>
              <a:rPr lang="en-US" sz="1800" b="1" i="1" dirty="0">
                <a:latin typeface="Times New Roman" charset="0"/>
              </a:rPr>
              <a:t>n</a:t>
            </a:r>
            <a:r>
              <a:rPr lang="en-US" sz="1800" dirty="0">
                <a:latin typeface="Times New Roman" charset="0"/>
              </a:rPr>
              <a:t>)</a:t>
            </a:r>
            <a:r>
              <a:rPr lang="en-US" sz="1800" dirty="0">
                <a:latin typeface="Tahoma" charset="0"/>
              </a:rPr>
              <a:t> time, using binary search</a:t>
            </a:r>
          </a:p>
          <a:p>
            <a:pPr lvl="1" eaLnBrk="1" hangingPunct="1"/>
            <a:r>
              <a:rPr lang="en-US" sz="1800" dirty="0">
                <a:latin typeface="Tahoma" charset="0"/>
              </a:rPr>
              <a:t>Inserting a new item takes </a:t>
            </a:r>
            <a:r>
              <a:rPr lang="en-US" sz="1800" b="1" i="1" dirty="0">
                <a:latin typeface="Times New Roman" charset="0"/>
              </a:rPr>
              <a:t>O</a:t>
            </a:r>
            <a:r>
              <a:rPr lang="en-US" sz="1800" dirty="0">
                <a:latin typeface="Times New Roman" charset="0"/>
              </a:rPr>
              <a:t>(</a:t>
            </a:r>
            <a:r>
              <a:rPr lang="en-US" sz="1800" b="1" i="1" dirty="0">
                <a:latin typeface="Times New Roman" charset="0"/>
              </a:rPr>
              <a:t>n</a:t>
            </a:r>
            <a:r>
              <a:rPr lang="en-US" sz="1800" dirty="0">
                <a:latin typeface="Times New Roman" charset="0"/>
              </a:rPr>
              <a:t>)</a:t>
            </a:r>
            <a:r>
              <a:rPr lang="en-US" sz="1800" dirty="0">
                <a:latin typeface="Tahoma" charset="0"/>
              </a:rPr>
              <a:t> time, since in the worst case we have to shift </a:t>
            </a:r>
            <a:r>
              <a:rPr lang="en-US" sz="1800" b="1" i="1" dirty="0">
                <a:latin typeface="Times New Roman" charset="0"/>
              </a:rPr>
              <a:t>n</a:t>
            </a:r>
            <a:r>
              <a:rPr lang="en-US" sz="1800" dirty="0">
                <a:latin typeface="Symbol" charset="0"/>
              </a:rPr>
              <a:t>/</a:t>
            </a:r>
            <a:r>
              <a:rPr lang="en-US" sz="1800" dirty="0">
                <a:latin typeface="Times New Roman" charset="0"/>
              </a:rPr>
              <a:t>2</a:t>
            </a:r>
            <a:r>
              <a:rPr lang="en-US" sz="1800" dirty="0">
                <a:latin typeface="Tahoma" charset="0"/>
              </a:rPr>
              <a:t> items to make room for the new item</a:t>
            </a:r>
            <a:endParaRPr lang="en-US" sz="2000" dirty="0">
              <a:latin typeface="Tahoma" charset="0"/>
            </a:endParaRPr>
          </a:p>
          <a:p>
            <a:pPr lvl="1" eaLnBrk="1" hangingPunct="1"/>
            <a:r>
              <a:rPr lang="en-US" sz="1800" dirty="0">
                <a:latin typeface="Tahoma" charset="0"/>
              </a:rPr>
              <a:t>Removing an item takes </a:t>
            </a:r>
            <a:r>
              <a:rPr lang="en-US" sz="1800" b="1" i="1" dirty="0">
                <a:latin typeface="Times New Roman" charset="0"/>
              </a:rPr>
              <a:t>O</a:t>
            </a:r>
            <a:r>
              <a:rPr lang="en-US" sz="1800" dirty="0">
                <a:latin typeface="Times New Roman" charset="0"/>
              </a:rPr>
              <a:t>(</a:t>
            </a:r>
            <a:r>
              <a:rPr lang="en-US" sz="1800" b="1" i="1" dirty="0">
                <a:latin typeface="Times New Roman" charset="0"/>
              </a:rPr>
              <a:t>n</a:t>
            </a:r>
            <a:r>
              <a:rPr lang="en-US" sz="1800" dirty="0">
                <a:latin typeface="Times New Roman" charset="0"/>
              </a:rPr>
              <a:t>)</a:t>
            </a:r>
            <a:r>
              <a:rPr lang="en-US" sz="1800" dirty="0">
                <a:latin typeface="Tahoma" charset="0"/>
              </a:rPr>
              <a:t> time, since in the worst case we have to shift </a:t>
            </a:r>
            <a:r>
              <a:rPr lang="en-US" sz="1800" b="1" i="1" dirty="0">
                <a:latin typeface="Times New Roman" charset="0"/>
              </a:rPr>
              <a:t>n</a:t>
            </a:r>
            <a:r>
              <a:rPr lang="en-US" sz="1800" dirty="0">
                <a:latin typeface="Symbol" charset="0"/>
              </a:rPr>
              <a:t>/</a:t>
            </a:r>
            <a:r>
              <a:rPr lang="en-US" sz="1800" dirty="0">
                <a:latin typeface="Times New Roman" charset="0"/>
              </a:rPr>
              <a:t>2</a:t>
            </a:r>
            <a:r>
              <a:rPr lang="en-US" sz="1800" dirty="0">
                <a:latin typeface="Tahoma" charset="0"/>
              </a:rPr>
              <a:t> items to compact the items after the removal</a:t>
            </a:r>
          </a:p>
          <a:p>
            <a:pPr eaLnBrk="1" hangingPunct="1"/>
            <a:r>
              <a:rPr lang="en-US" sz="2000" dirty="0">
                <a:latin typeface="Tahoma" charset="0"/>
              </a:rPr>
              <a:t>The lookup table is effective only for ordered maps of small size or for maps on which searches are the most common operations, while insertions and removals are rarely performed (e.g., credit card authorizations)</a:t>
            </a:r>
            <a:endParaRPr lang="en-US" sz="2400" dirty="0">
              <a:latin typeface="Tahoma" charset="0"/>
            </a:endParaRPr>
          </a:p>
        </p:txBody>
      </p:sp>
      <p:graphicFrame>
        <p:nvGraphicFramePr>
          <p:cNvPr id="11269" name="Object 5"/>
          <p:cNvGraphicFramePr>
            <a:graphicFrameLocks noChangeAspect="1"/>
          </p:cNvGraphicFramePr>
          <p:nvPr/>
        </p:nvGraphicFramePr>
        <p:xfrm>
          <a:off x="7391400" y="152400"/>
          <a:ext cx="1349375" cy="1452563"/>
        </p:xfrm>
        <a:graphic>
          <a:graphicData uri="http://schemas.openxmlformats.org/presentationml/2006/ole">
            <mc:AlternateContent xmlns:mc="http://schemas.openxmlformats.org/markup-compatibility/2006">
              <mc:Choice xmlns:v="urn:schemas-microsoft-com:vml" Requires="v">
                <p:oleObj spid="_x0000_s25609" name="Clip" r:id="rId3" imgW="3220016" imgH="3468986" progId="MS_ClipArt_Gallery.2">
                  <p:embed/>
                </p:oleObj>
              </mc:Choice>
              <mc:Fallback>
                <p:oleObj name="Clip" r:id="rId3" imgW="3220016" imgH="346898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152400"/>
                        <a:ext cx="1349375" cy="1452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270"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 2014 Goodrich, Tamassia, Goldwasser</a:t>
            </a:r>
            <a:endParaRPr lang="en-US" sz="1400"/>
          </a:p>
        </p:txBody>
      </p:sp>
    </p:spTree>
    <p:extLst>
      <p:ext uri="{BB962C8B-B14F-4D97-AF65-F5344CB8AC3E}">
        <p14:creationId xmlns:p14="http://schemas.microsoft.com/office/powerpoint/2010/main" val="183265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Binary Search Trees</a:t>
            </a:r>
          </a:p>
        </p:txBody>
      </p:sp>
      <p:sp>
        <p:nvSpPr>
          <p:cNvPr id="410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2763A081-D3D3-434E-8740-3E4ED00B00A8}" type="slidenum">
              <a:rPr lang="en-US" sz="1400"/>
              <a:pPr eaLnBrk="1" hangingPunct="1"/>
              <a:t>5</a:t>
            </a:fld>
            <a:endParaRPr lang="en-US" sz="1400"/>
          </a:p>
        </p:txBody>
      </p:sp>
      <p:sp>
        <p:nvSpPr>
          <p:cNvPr id="4101" name="Rectangle 2"/>
          <p:cNvSpPr>
            <a:spLocks noGrp="1" noChangeArrowheads="1"/>
          </p:cNvSpPr>
          <p:nvPr>
            <p:ph type="title"/>
          </p:nvPr>
        </p:nvSpPr>
        <p:spPr>
          <a:xfrm>
            <a:off x="914400" y="381000"/>
            <a:ext cx="5791200" cy="1143000"/>
          </a:xfrm>
        </p:spPr>
        <p:txBody>
          <a:bodyPr/>
          <a:lstStyle/>
          <a:p>
            <a:pPr eaLnBrk="1" hangingPunct="1"/>
            <a:r>
              <a:rPr lang="en-US">
                <a:latin typeface="Tahoma" charset="0"/>
              </a:rPr>
              <a:t>Binary Search Trees</a:t>
            </a:r>
            <a:endParaRPr lang="en-US" sz="4000">
              <a:latin typeface="Tahoma" charset="0"/>
            </a:endParaRPr>
          </a:p>
        </p:txBody>
      </p:sp>
      <p:sp>
        <p:nvSpPr>
          <p:cNvPr id="4102" name="Rectangle 3" descr="Rectangle: Click to edit Master text styles&#10;Second level&#10;Third level&#10;Fourth level&#10;Fifth level"/>
          <p:cNvSpPr>
            <a:spLocks noGrp="1" noChangeArrowheads="1"/>
          </p:cNvSpPr>
          <p:nvPr>
            <p:ph type="body" sz="half" idx="1"/>
          </p:nvPr>
        </p:nvSpPr>
        <p:spPr>
          <a:xfrm>
            <a:off x="762000" y="1676400"/>
            <a:ext cx="3810000" cy="4572000"/>
          </a:xfrm>
        </p:spPr>
        <p:txBody>
          <a:bodyPr/>
          <a:lstStyle/>
          <a:p>
            <a:pPr eaLnBrk="1" hangingPunct="1">
              <a:lnSpc>
                <a:spcPct val="90000"/>
              </a:lnSpc>
            </a:pPr>
            <a:r>
              <a:rPr lang="en-US" sz="2400">
                <a:latin typeface="Tahoma" charset="0"/>
              </a:rPr>
              <a:t>A binary search tree is a binary tree storing keys (or key-value entries) at its internal nodes and satisfying the following property:</a:t>
            </a:r>
          </a:p>
          <a:p>
            <a:pPr lvl="1" eaLnBrk="1" hangingPunct="1">
              <a:lnSpc>
                <a:spcPct val="90000"/>
              </a:lnSpc>
            </a:pPr>
            <a:r>
              <a:rPr lang="en-US" sz="2000">
                <a:latin typeface="Tahoma" charset="0"/>
              </a:rPr>
              <a:t>Let </a:t>
            </a:r>
            <a:r>
              <a:rPr lang="en-US" sz="2000" b="1" i="1">
                <a:latin typeface="Times New Roman" charset="0"/>
              </a:rPr>
              <a:t>u</a:t>
            </a:r>
            <a:r>
              <a:rPr lang="en-US" sz="2000">
                <a:latin typeface="Tahoma" charset="0"/>
              </a:rPr>
              <a:t>, </a:t>
            </a:r>
            <a:r>
              <a:rPr lang="en-US" sz="2000" b="1" i="1">
                <a:latin typeface="Times New Roman" charset="0"/>
              </a:rPr>
              <a:t>v</a:t>
            </a:r>
            <a:r>
              <a:rPr lang="en-US" sz="2000">
                <a:latin typeface="Tahoma" charset="0"/>
              </a:rPr>
              <a:t>, and </a:t>
            </a:r>
            <a:r>
              <a:rPr lang="en-US" sz="2000" b="1" i="1">
                <a:latin typeface="Times New Roman" charset="0"/>
              </a:rPr>
              <a:t>w</a:t>
            </a:r>
            <a:r>
              <a:rPr lang="en-US" sz="2000">
                <a:latin typeface="Tahoma" charset="0"/>
              </a:rPr>
              <a:t> be three nodes such that </a:t>
            </a:r>
            <a:r>
              <a:rPr lang="en-US" sz="2000" b="1" i="1">
                <a:latin typeface="Times New Roman" charset="0"/>
              </a:rPr>
              <a:t>u</a:t>
            </a:r>
            <a:r>
              <a:rPr lang="en-US" sz="2000">
                <a:latin typeface="Tahoma" charset="0"/>
              </a:rPr>
              <a:t> is in the left subtree of </a:t>
            </a:r>
            <a:r>
              <a:rPr lang="en-US" sz="2000" b="1" i="1">
                <a:latin typeface="Times New Roman" charset="0"/>
              </a:rPr>
              <a:t>v</a:t>
            </a:r>
            <a:r>
              <a:rPr lang="en-US" sz="2000">
                <a:latin typeface="Tahoma" charset="0"/>
              </a:rPr>
              <a:t> and </a:t>
            </a:r>
            <a:r>
              <a:rPr lang="en-US" sz="2000" b="1" i="1">
                <a:latin typeface="Times New Roman" charset="0"/>
              </a:rPr>
              <a:t>w</a:t>
            </a:r>
            <a:r>
              <a:rPr lang="en-US" sz="2000">
                <a:latin typeface="Tahoma" charset="0"/>
              </a:rPr>
              <a:t> is in the right subtree of </a:t>
            </a:r>
            <a:r>
              <a:rPr lang="en-US" sz="2000" b="1" i="1">
                <a:latin typeface="Times New Roman" charset="0"/>
              </a:rPr>
              <a:t>v</a:t>
            </a:r>
            <a:r>
              <a:rPr lang="en-US" sz="2000">
                <a:latin typeface="Tahoma" charset="0"/>
              </a:rPr>
              <a:t>. We have </a:t>
            </a:r>
            <a:br>
              <a:rPr lang="en-US" sz="2000">
                <a:latin typeface="Tahoma" charset="0"/>
              </a:rPr>
            </a:br>
            <a:r>
              <a:rPr lang="en-US" sz="2000" b="1" i="1">
                <a:latin typeface="Times New Roman" charset="0"/>
              </a:rPr>
              <a:t>key</a:t>
            </a:r>
            <a:r>
              <a:rPr lang="en-US" sz="2000">
                <a:latin typeface="Times New Roman" charset="0"/>
              </a:rPr>
              <a:t>(</a:t>
            </a:r>
            <a:r>
              <a:rPr lang="en-US" sz="2000" b="1" i="1">
                <a:latin typeface="Times New Roman" charset="0"/>
              </a:rPr>
              <a:t>u</a:t>
            </a:r>
            <a:r>
              <a:rPr lang="en-US" sz="2000">
                <a:latin typeface="Times New Roman" charset="0"/>
              </a:rPr>
              <a:t>)</a:t>
            </a:r>
            <a:r>
              <a:rPr lang="en-US" sz="2000">
                <a:latin typeface="Tahoma" charset="0"/>
              </a:rPr>
              <a:t> </a:t>
            </a:r>
            <a:r>
              <a:rPr lang="en-US" sz="2000">
                <a:latin typeface="Symbol" charset="0"/>
                <a:sym typeface="Symbol" charset="0"/>
              </a:rPr>
              <a:t></a:t>
            </a:r>
            <a:r>
              <a:rPr lang="en-US" sz="2000">
                <a:latin typeface="Tahoma" charset="0"/>
              </a:rPr>
              <a:t> </a:t>
            </a:r>
            <a:r>
              <a:rPr lang="en-US" sz="2000" b="1" i="1">
                <a:latin typeface="Times New Roman" charset="0"/>
              </a:rPr>
              <a:t>key</a:t>
            </a:r>
            <a:r>
              <a:rPr lang="en-US" sz="2000">
                <a:latin typeface="Times New Roman" charset="0"/>
              </a:rPr>
              <a:t>(</a:t>
            </a:r>
            <a:r>
              <a:rPr lang="en-US" sz="2000" b="1" i="1">
                <a:latin typeface="Times New Roman" charset="0"/>
              </a:rPr>
              <a:t>v</a:t>
            </a:r>
            <a:r>
              <a:rPr lang="en-US" sz="2000">
                <a:latin typeface="Times New Roman" charset="0"/>
              </a:rPr>
              <a:t>) </a:t>
            </a:r>
            <a:r>
              <a:rPr lang="en-US" sz="2000">
                <a:latin typeface="Symbol" charset="0"/>
                <a:sym typeface="Symbol" charset="0"/>
              </a:rPr>
              <a:t></a:t>
            </a:r>
            <a:r>
              <a:rPr lang="en-US" sz="2000">
                <a:latin typeface="Tahoma" charset="0"/>
              </a:rPr>
              <a:t> </a:t>
            </a:r>
            <a:r>
              <a:rPr lang="en-US" sz="2000" b="1" i="1">
                <a:latin typeface="Times New Roman" charset="0"/>
              </a:rPr>
              <a:t>key</a:t>
            </a:r>
            <a:r>
              <a:rPr lang="en-US" sz="2000">
                <a:latin typeface="Times New Roman" charset="0"/>
              </a:rPr>
              <a:t>(</a:t>
            </a:r>
            <a:r>
              <a:rPr lang="en-US" sz="2000" b="1" i="1">
                <a:latin typeface="Times New Roman" charset="0"/>
              </a:rPr>
              <a:t>w</a:t>
            </a:r>
            <a:r>
              <a:rPr lang="en-US" sz="2000">
                <a:latin typeface="Times New Roman" charset="0"/>
              </a:rPr>
              <a:t>)</a:t>
            </a:r>
          </a:p>
          <a:p>
            <a:pPr eaLnBrk="1" hangingPunct="1">
              <a:lnSpc>
                <a:spcPct val="90000"/>
              </a:lnSpc>
            </a:pPr>
            <a:r>
              <a:rPr lang="en-US" sz="2400">
                <a:latin typeface="Tahoma" charset="0"/>
              </a:rPr>
              <a:t>External nodes do not store items</a:t>
            </a:r>
            <a:endParaRPr lang="en-US">
              <a:latin typeface="Tahoma" charset="0"/>
            </a:endParaRPr>
          </a:p>
        </p:txBody>
      </p:sp>
      <p:sp>
        <p:nvSpPr>
          <p:cNvPr id="4103" name="Rectangle 4" descr="Rectangle: Click to edit Master text styles&#10;Second level&#10;Third level&#10;Fourth level&#10;Fifth level"/>
          <p:cNvSpPr>
            <a:spLocks noGrp="1" noChangeArrowheads="1"/>
          </p:cNvSpPr>
          <p:nvPr>
            <p:ph type="body" sz="half" idx="2"/>
          </p:nvPr>
        </p:nvSpPr>
        <p:spPr>
          <a:xfrm>
            <a:off x="4800600" y="1828800"/>
            <a:ext cx="3810000" cy="1600200"/>
          </a:xfrm>
        </p:spPr>
        <p:txBody>
          <a:bodyPr/>
          <a:lstStyle/>
          <a:p>
            <a:pPr eaLnBrk="1" hangingPunct="1"/>
            <a:r>
              <a:rPr lang="en-US" sz="2400">
                <a:latin typeface="Tahoma" charset="0"/>
              </a:rPr>
              <a:t>An inorder traversal of a binary search trees visits the keys in increasing order</a:t>
            </a:r>
          </a:p>
        </p:txBody>
      </p:sp>
      <p:grpSp>
        <p:nvGrpSpPr>
          <p:cNvPr id="4104" name="Group 5"/>
          <p:cNvGrpSpPr>
            <a:grpSpLocks/>
          </p:cNvGrpSpPr>
          <p:nvPr/>
        </p:nvGrpSpPr>
        <p:grpSpPr bwMode="auto">
          <a:xfrm>
            <a:off x="4724400" y="3657600"/>
            <a:ext cx="3962400" cy="1812925"/>
            <a:chOff x="2953" y="2544"/>
            <a:chExt cx="2496" cy="1142"/>
          </a:xfrm>
        </p:grpSpPr>
        <p:sp>
          <p:nvSpPr>
            <p:cNvPr id="4106" name="Oval 6"/>
            <p:cNvSpPr>
              <a:spLocks noChangeArrowheads="1"/>
            </p:cNvSpPr>
            <p:nvPr/>
          </p:nvSpPr>
          <p:spPr bwMode="auto">
            <a:xfrm>
              <a:off x="4080" y="2544"/>
              <a:ext cx="202" cy="201"/>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4107" name="Oval 7"/>
            <p:cNvSpPr>
              <a:spLocks noChangeArrowheads="1"/>
            </p:cNvSpPr>
            <p:nvPr/>
          </p:nvSpPr>
          <p:spPr bwMode="auto">
            <a:xfrm>
              <a:off x="4969" y="2866"/>
              <a:ext cx="201" cy="202"/>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4108" name="Oval 8"/>
            <p:cNvSpPr>
              <a:spLocks noChangeArrowheads="1"/>
            </p:cNvSpPr>
            <p:nvPr/>
          </p:nvSpPr>
          <p:spPr bwMode="auto">
            <a:xfrm>
              <a:off x="3480" y="2866"/>
              <a:ext cx="201" cy="202"/>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2</a:t>
              </a:r>
            </a:p>
          </p:txBody>
        </p:sp>
        <p:sp>
          <p:nvSpPr>
            <p:cNvPr id="4109" name="Oval 9"/>
            <p:cNvSpPr>
              <a:spLocks noChangeArrowheads="1"/>
            </p:cNvSpPr>
            <p:nvPr/>
          </p:nvSpPr>
          <p:spPr bwMode="auto">
            <a:xfrm>
              <a:off x="3850" y="3178"/>
              <a:ext cx="202" cy="202"/>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4</a:t>
              </a:r>
            </a:p>
          </p:txBody>
        </p:sp>
        <p:sp>
          <p:nvSpPr>
            <p:cNvPr id="4110" name="Rectangle 10"/>
            <p:cNvSpPr>
              <a:spLocks noChangeAspect="1" noChangeArrowheads="1"/>
            </p:cNvSpPr>
            <p:nvPr/>
          </p:nvSpPr>
          <p:spPr bwMode="auto">
            <a:xfrm>
              <a:off x="3694" y="3541"/>
              <a:ext cx="145" cy="145"/>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4111" name="Rectangle 11"/>
            <p:cNvSpPr>
              <a:spLocks noChangeAspect="1" noChangeArrowheads="1"/>
            </p:cNvSpPr>
            <p:nvPr/>
          </p:nvSpPr>
          <p:spPr bwMode="auto">
            <a:xfrm>
              <a:off x="4063" y="3541"/>
              <a:ext cx="146" cy="145"/>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4112" name="Rectangle 12"/>
            <p:cNvSpPr>
              <a:spLocks noChangeAspect="1" noChangeArrowheads="1"/>
            </p:cNvSpPr>
            <p:nvPr/>
          </p:nvSpPr>
          <p:spPr bwMode="auto">
            <a:xfrm>
              <a:off x="5304" y="3206"/>
              <a:ext cx="145" cy="146"/>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4113" name="AutoShape 13"/>
            <p:cNvCxnSpPr>
              <a:cxnSpLocks noChangeShapeType="1"/>
              <a:stCxn id="4106" idx="3"/>
              <a:endCxn id="4108" idx="7"/>
            </p:cNvCxnSpPr>
            <p:nvPr/>
          </p:nvCxnSpPr>
          <p:spPr bwMode="auto">
            <a:xfrm flipH="1">
              <a:off x="3652" y="2721"/>
              <a:ext cx="458" cy="17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14" name="AutoShape 14"/>
            <p:cNvCxnSpPr>
              <a:cxnSpLocks noChangeShapeType="1"/>
              <a:stCxn id="4107" idx="1"/>
              <a:endCxn id="4106" idx="5"/>
            </p:cNvCxnSpPr>
            <p:nvPr/>
          </p:nvCxnSpPr>
          <p:spPr bwMode="auto">
            <a:xfrm flipH="1" flipV="1">
              <a:off x="4252" y="2722"/>
              <a:ext cx="746" cy="16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15" name="AutoShape 15"/>
            <p:cNvCxnSpPr>
              <a:cxnSpLocks noChangeShapeType="1"/>
              <a:stCxn id="4112" idx="0"/>
              <a:endCxn id="4107" idx="5"/>
            </p:cNvCxnSpPr>
            <p:nvPr/>
          </p:nvCxnSpPr>
          <p:spPr bwMode="auto">
            <a:xfrm flipH="1" flipV="1">
              <a:off x="5141" y="3044"/>
              <a:ext cx="236" cy="15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16" name="AutoShape 16"/>
            <p:cNvCxnSpPr>
              <a:cxnSpLocks noChangeShapeType="1"/>
              <a:stCxn id="4126" idx="7"/>
              <a:endCxn id="4107" idx="3"/>
            </p:cNvCxnSpPr>
            <p:nvPr/>
          </p:nvCxnSpPr>
          <p:spPr bwMode="auto">
            <a:xfrm flipV="1">
              <a:off x="4830" y="3044"/>
              <a:ext cx="168" cy="15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17" name="AutoShape 17"/>
            <p:cNvCxnSpPr>
              <a:cxnSpLocks noChangeShapeType="1"/>
              <a:stCxn id="4111" idx="0"/>
              <a:endCxn id="4109" idx="5"/>
            </p:cNvCxnSpPr>
            <p:nvPr/>
          </p:nvCxnSpPr>
          <p:spPr bwMode="auto">
            <a:xfrm flipH="1" flipV="1">
              <a:off x="4022" y="3356"/>
              <a:ext cx="114" cy="17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18" name="AutoShape 18"/>
            <p:cNvCxnSpPr>
              <a:cxnSpLocks noChangeShapeType="1"/>
              <a:stCxn id="4110" idx="0"/>
              <a:endCxn id="4109" idx="3"/>
            </p:cNvCxnSpPr>
            <p:nvPr/>
          </p:nvCxnSpPr>
          <p:spPr bwMode="auto">
            <a:xfrm flipV="1">
              <a:off x="3767" y="3356"/>
              <a:ext cx="113" cy="17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19" name="AutoShape 19"/>
            <p:cNvCxnSpPr>
              <a:cxnSpLocks noChangeShapeType="1"/>
              <a:stCxn id="4121" idx="7"/>
              <a:endCxn id="4108" idx="3"/>
            </p:cNvCxnSpPr>
            <p:nvPr/>
          </p:nvCxnSpPr>
          <p:spPr bwMode="auto">
            <a:xfrm flipV="1">
              <a:off x="3282" y="3044"/>
              <a:ext cx="227" cy="15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20" name="AutoShape 20"/>
            <p:cNvCxnSpPr>
              <a:cxnSpLocks noChangeShapeType="1"/>
              <a:stCxn id="4109" idx="1"/>
              <a:endCxn id="4108" idx="5"/>
            </p:cNvCxnSpPr>
            <p:nvPr/>
          </p:nvCxnSpPr>
          <p:spPr bwMode="auto">
            <a:xfrm flipH="1" flipV="1">
              <a:off x="3652" y="3044"/>
              <a:ext cx="228" cy="15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121" name="Oval 21"/>
            <p:cNvSpPr>
              <a:spLocks noChangeArrowheads="1"/>
            </p:cNvSpPr>
            <p:nvPr/>
          </p:nvSpPr>
          <p:spPr bwMode="auto">
            <a:xfrm>
              <a:off x="3110" y="3178"/>
              <a:ext cx="201" cy="202"/>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1</a:t>
              </a:r>
            </a:p>
          </p:txBody>
        </p:sp>
        <p:sp>
          <p:nvSpPr>
            <p:cNvPr id="4122" name="Rectangle 22"/>
            <p:cNvSpPr>
              <a:spLocks noChangeAspect="1" noChangeArrowheads="1"/>
            </p:cNvSpPr>
            <p:nvPr/>
          </p:nvSpPr>
          <p:spPr bwMode="auto">
            <a:xfrm>
              <a:off x="2953" y="3541"/>
              <a:ext cx="145" cy="145"/>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4123" name="Rectangle 23"/>
            <p:cNvSpPr>
              <a:spLocks noChangeAspect="1" noChangeArrowheads="1"/>
            </p:cNvSpPr>
            <p:nvPr/>
          </p:nvSpPr>
          <p:spPr bwMode="auto">
            <a:xfrm>
              <a:off x="3323" y="3541"/>
              <a:ext cx="145" cy="145"/>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4124" name="AutoShape 24"/>
            <p:cNvCxnSpPr>
              <a:cxnSpLocks noChangeShapeType="1"/>
              <a:stCxn id="4123" idx="0"/>
              <a:endCxn id="4121" idx="5"/>
            </p:cNvCxnSpPr>
            <p:nvPr/>
          </p:nvCxnSpPr>
          <p:spPr bwMode="auto">
            <a:xfrm flipH="1" flipV="1">
              <a:off x="3282" y="3356"/>
              <a:ext cx="114" cy="17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25" name="AutoShape 25"/>
            <p:cNvCxnSpPr>
              <a:cxnSpLocks noChangeShapeType="1"/>
              <a:stCxn id="4122" idx="0"/>
              <a:endCxn id="4121" idx="3"/>
            </p:cNvCxnSpPr>
            <p:nvPr/>
          </p:nvCxnSpPr>
          <p:spPr bwMode="auto">
            <a:xfrm flipV="1">
              <a:off x="3026" y="3356"/>
              <a:ext cx="113" cy="17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126" name="Oval 26"/>
            <p:cNvSpPr>
              <a:spLocks noChangeArrowheads="1"/>
            </p:cNvSpPr>
            <p:nvPr/>
          </p:nvSpPr>
          <p:spPr bwMode="auto">
            <a:xfrm>
              <a:off x="4658" y="3178"/>
              <a:ext cx="202" cy="202"/>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8</a:t>
              </a:r>
            </a:p>
          </p:txBody>
        </p:sp>
        <p:sp>
          <p:nvSpPr>
            <p:cNvPr id="4127" name="Rectangle 27"/>
            <p:cNvSpPr>
              <a:spLocks noChangeAspect="1" noChangeArrowheads="1"/>
            </p:cNvSpPr>
            <p:nvPr/>
          </p:nvSpPr>
          <p:spPr bwMode="auto">
            <a:xfrm>
              <a:off x="4502" y="3541"/>
              <a:ext cx="145" cy="145"/>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4128" name="Rectangle 28"/>
            <p:cNvSpPr>
              <a:spLocks noChangeAspect="1" noChangeArrowheads="1"/>
            </p:cNvSpPr>
            <p:nvPr/>
          </p:nvSpPr>
          <p:spPr bwMode="auto">
            <a:xfrm>
              <a:off x="4871" y="3541"/>
              <a:ext cx="146" cy="145"/>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4129" name="AutoShape 29"/>
            <p:cNvCxnSpPr>
              <a:cxnSpLocks noChangeShapeType="1"/>
              <a:stCxn id="4128" idx="0"/>
              <a:endCxn id="4126" idx="5"/>
            </p:cNvCxnSpPr>
            <p:nvPr/>
          </p:nvCxnSpPr>
          <p:spPr bwMode="auto">
            <a:xfrm flipH="1" flipV="1">
              <a:off x="4830" y="3356"/>
              <a:ext cx="114" cy="17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30" name="AutoShape 30"/>
            <p:cNvCxnSpPr>
              <a:cxnSpLocks noChangeShapeType="1"/>
              <a:stCxn id="4127" idx="0"/>
              <a:endCxn id="4126" idx="3"/>
            </p:cNvCxnSpPr>
            <p:nvPr/>
          </p:nvCxnSpPr>
          <p:spPr bwMode="auto">
            <a:xfrm flipV="1">
              <a:off x="4575" y="3356"/>
              <a:ext cx="113" cy="17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aphicFrame>
        <p:nvGraphicFramePr>
          <p:cNvPr id="4098" name="Object 31"/>
          <p:cNvGraphicFramePr>
            <a:graphicFrameLocks noChangeAspect="1"/>
          </p:cNvGraphicFramePr>
          <p:nvPr/>
        </p:nvGraphicFramePr>
        <p:xfrm>
          <a:off x="7162800" y="222250"/>
          <a:ext cx="1562100" cy="1530350"/>
        </p:xfrm>
        <a:graphic>
          <a:graphicData uri="http://schemas.openxmlformats.org/presentationml/2006/ole">
            <mc:AlternateContent xmlns:mc="http://schemas.openxmlformats.org/markup-compatibility/2006">
              <mc:Choice xmlns:v="urn:schemas-microsoft-com:vml" Requires="v">
                <p:oleObj spid="_x0000_s4139" name="Clip" r:id="rId3" imgW="1867680" imgH="1828440" progId="MS_ClipArt_Gallery.2">
                  <p:embed/>
                </p:oleObj>
              </mc:Choice>
              <mc:Fallback>
                <p:oleObj name="Clip" r:id="rId3" imgW="1867680" imgH="1828440" progId="MS_ClipArt_Gallery.2">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222250"/>
                        <a:ext cx="1562100" cy="153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105" name="Date Placeholder 3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 2014 Goodrich, Tamassia, Goldwasser</a:t>
            </a:r>
            <a:endParaRPr 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Binary Search Trees</a:t>
            </a:r>
          </a:p>
        </p:txBody>
      </p:sp>
      <p:sp>
        <p:nvSpPr>
          <p:cNvPr id="81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70E40DF1-164B-884F-80B2-38DC10ABDC27}" type="slidenum">
              <a:rPr lang="en-US" sz="1400"/>
              <a:pPr eaLnBrk="1" hangingPunct="1"/>
              <a:t>6</a:t>
            </a:fld>
            <a:endParaRPr lang="en-US" sz="1400"/>
          </a:p>
        </p:txBody>
      </p:sp>
      <p:sp>
        <p:nvSpPr>
          <p:cNvPr id="8196" name="Rectangle 1026"/>
          <p:cNvSpPr>
            <a:spLocks noGrp="1" noChangeArrowheads="1"/>
          </p:cNvSpPr>
          <p:nvPr>
            <p:ph type="title"/>
          </p:nvPr>
        </p:nvSpPr>
        <p:spPr/>
        <p:txBody>
          <a:bodyPr/>
          <a:lstStyle/>
          <a:p>
            <a:pPr eaLnBrk="1" hangingPunct="1"/>
            <a:r>
              <a:rPr lang="en-US">
                <a:latin typeface="Tahoma" charset="0"/>
              </a:rPr>
              <a:t>Search</a:t>
            </a:r>
            <a:endParaRPr lang="en-US" sz="4000">
              <a:latin typeface="Tahoma" charset="0"/>
            </a:endParaRPr>
          </a:p>
        </p:txBody>
      </p:sp>
      <p:sp>
        <p:nvSpPr>
          <p:cNvPr id="8197" name="Rectangle 1027" descr="Rectangle: Click to edit Master text styles&#10;Second level&#10;Third level&#10;Fourth level&#10;Fifth level"/>
          <p:cNvSpPr>
            <a:spLocks noGrp="1" noChangeArrowheads="1"/>
          </p:cNvSpPr>
          <p:nvPr>
            <p:ph type="body" idx="1"/>
          </p:nvPr>
        </p:nvSpPr>
        <p:spPr>
          <a:xfrm>
            <a:off x="704850" y="1676400"/>
            <a:ext cx="3638550" cy="4724400"/>
          </a:xfrm>
        </p:spPr>
        <p:txBody>
          <a:bodyPr/>
          <a:lstStyle/>
          <a:p>
            <a:pPr eaLnBrk="1" hangingPunct="1"/>
            <a:r>
              <a:rPr lang="en-US" sz="2000" dirty="0">
                <a:latin typeface="Tahoma" charset="0"/>
              </a:rPr>
              <a:t>To search for a key </a:t>
            </a:r>
            <a:r>
              <a:rPr lang="en-US" sz="2000" b="1" i="1" dirty="0">
                <a:latin typeface="Times New Roman" charset="0"/>
              </a:rPr>
              <a:t>k</a:t>
            </a:r>
            <a:r>
              <a:rPr lang="en-US" sz="2000" dirty="0">
                <a:latin typeface="Tahoma" charset="0"/>
              </a:rPr>
              <a:t>, we trace a downward path starting at the root</a:t>
            </a:r>
          </a:p>
          <a:p>
            <a:pPr eaLnBrk="1" hangingPunct="1"/>
            <a:r>
              <a:rPr lang="en-US" sz="2000" dirty="0">
                <a:latin typeface="Tahoma" charset="0"/>
              </a:rPr>
              <a:t>The next node visited depends on the comparison of </a:t>
            </a:r>
            <a:r>
              <a:rPr lang="en-US" sz="2000" b="1" i="1" dirty="0">
                <a:latin typeface="Times New Roman" charset="0"/>
              </a:rPr>
              <a:t>k</a:t>
            </a:r>
            <a:r>
              <a:rPr lang="en-US" sz="2000" dirty="0">
                <a:latin typeface="Tahoma" charset="0"/>
              </a:rPr>
              <a:t> with the key of the current node</a:t>
            </a:r>
          </a:p>
          <a:p>
            <a:pPr eaLnBrk="1" hangingPunct="1"/>
            <a:r>
              <a:rPr lang="en-US" sz="2000" dirty="0">
                <a:latin typeface="Tahoma" charset="0"/>
              </a:rPr>
              <a:t>If we reach a leaf, the key is not found</a:t>
            </a:r>
          </a:p>
          <a:p>
            <a:pPr eaLnBrk="1" hangingPunct="1"/>
            <a:r>
              <a:rPr lang="en-US" sz="2000" dirty="0">
                <a:latin typeface="Tahoma" charset="0"/>
              </a:rPr>
              <a:t>Example: </a:t>
            </a:r>
            <a:r>
              <a:rPr lang="en-US" sz="2000" dirty="0">
                <a:solidFill>
                  <a:schemeClr val="tx2"/>
                </a:solidFill>
                <a:latin typeface="Tahoma" charset="0"/>
              </a:rPr>
              <a:t>get</a:t>
            </a:r>
            <a:r>
              <a:rPr lang="en-US" sz="2000" dirty="0">
                <a:latin typeface="Tahoma" charset="0"/>
              </a:rPr>
              <a:t>(</a:t>
            </a:r>
            <a:r>
              <a:rPr lang="en-US" sz="2000" dirty="0">
                <a:latin typeface="Tahoma" charset="0"/>
                <a:sym typeface="Symbol" charset="0"/>
              </a:rPr>
              <a:t>4</a:t>
            </a:r>
            <a:r>
              <a:rPr lang="en-US" sz="2000" dirty="0">
                <a:latin typeface="Tahoma" charset="0"/>
              </a:rPr>
              <a:t>):</a:t>
            </a:r>
          </a:p>
          <a:p>
            <a:pPr lvl="1" eaLnBrk="1" hangingPunct="1"/>
            <a:r>
              <a:rPr lang="en-US" sz="1800" dirty="0">
                <a:latin typeface="Tahoma" charset="0"/>
              </a:rPr>
              <a:t>Call </a:t>
            </a:r>
            <a:r>
              <a:rPr lang="en-US" sz="1800" dirty="0" err="1">
                <a:latin typeface="Tahoma" charset="0"/>
              </a:rPr>
              <a:t>TreeSearch</a:t>
            </a:r>
            <a:r>
              <a:rPr lang="en-US" sz="1800" dirty="0">
                <a:latin typeface="Tahoma" charset="0"/>
              </a:rPr>
              <a:t>(4,root)</a:t>
            </a:r>
          </a:p>
          <a:p>
            <a:pPr eaLnBrk="1" hangingPunct="1"/>
            <a:r>
              <a:rPr lang="en-US" sz="2000" dirty="0">
                <a:latin typeface="Tahoma" charset="0"/>
              </a:rPr>
              <a:t>The algorithms </a:t>
            </a:r>
            <a:r>
              <a:rPr lang="en-US" sz="2000" dirty="0" smtClean="0">
                <a:latin typeface="Tahoma" charset="0"/>
              </a:rPr>
              <a:t>for nearest neighbor queries are similar</a:t>
            </a:r>
            <a:endParaRPr lang="en-US" sz="2000" dirty="0">
              <a:latin typeface="Tahoma" charset="0"/>
            </a:endParaRPr>
          </a:p>
        </p:txBody>
      </p:sp>
      <p:sp>
        <p:nvSpPr>
          <p:cNvPr id="8198" name="Text Box 1028"/>
          <p:cNvSpPr txBox="1">
            <a:spLocks noChangeArrowheads="1"/>
          </p:cNvSpPr>
          <p:nvPr/>
        </p:nvSpPr>
        <p:spPr bwMode="auto">
          <a:xfrm>
            <a:off x="4648200" y="1524000"/>
            <a:ext cx="4152900" cy="27749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285750" eaLnBrk="0" hangingPunct="0">
              <a:defRPr sz="2400">
                <a:solidFill>
                  <a:schemeClr val="tx1"/>
                </a:solidFill>
                <a:latin typeface="Tahoma" charset="0"/>
                <a:ea typeface="ＭＳ Ｐゴシック" charset="0"/>
              </a:defRPr>
            </a:lvl1pPr>
            <a:lvl2pPr marL="285750" defTabSz="285750" eaLnBrk="0" hangingPunct="0">
              <a:defRPr sz="2400">
                <a:solidFill>
                  <a:schemeClr val="tx1"/>
                </a:solidFill>
                <a:latin typeface="Tahoma" charset="0"/>
                <a:ea typeface="ＭＳ Ｐゴシック" charset="0"/>
              </a:defRPr>
            </a:lvl2pPr>
            <a:lvl3pPr marL="1143000" indent="-228600" defTabSz="285750" eaLnBrk="0" hangingPunct="0">
              <a:defRPr sz="2400">
                <a:solidFill>
                  <a:schemeClr val="tx1"/>
                </a:solidFill>
                <a:latin typeface="Tahoma" charset="0"/>
                <a:ea typeface="ＭＳ Ｐゴシック" charset="0"/>
              </a:defRPr>
            </a:lvl3pPr>
            <a:lvl4pPr marL="1600200" indent="-228600" defTabSz="285750" eaLnBrk="0" hangingPunct="0">
              <a:defRPr sz="2400">
                <a:solidFill>
                  <a:schemeClr val="tx1"/>
                </a:solidFill>
                <a:latin typeface="Tahoma" charset="0"/>
                <a:ea typeface="ＭＳ Ｐゴシック" charset="0"/>
              </a:defRPr>
            </a:lvl4pPr>
            <a:lvl5pPr marL="2057400" indent="-228600" defTabSz="285750" eaLnBrk="0" hangingPunct="0">
              <a:defRPr sz="2400">
                <a:solidFill>
                  <a:schemeClr val="tx1"/>
                </a:solidFill>
                <a:latin typeface="Tahoma" charset="0"/>
                <a:ea typeface="ＭＳ Ｐゴシック" charset="0"/>
              </a:defRPr>
            </a:lvl5pPr>
            <a:lvl6pPr marL="2514600" indent="-228600" algn="ctr" defTabSz="28575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28575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28575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285750"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lnSpc>
                <a:spcPct val="90000"/>
              </a:lnSpc>
              <a:spcBef>
                <a:spcPct val="20000"/>
              </a:spcBef>
              <a:buClr>
                <a:schemeClr val="hlink"/>
              </a:buClr>
              <a:buSzPct val="110000"/>
              <a:buFont typeface="Wingdings" charset="0"/>
              <a:buNone/>
            </a:pPr>
            <a:r>
              <a:rPr lang="en-US" sz="1800" b="1" dirty="0">
                <a:solidFill>
                  <a:srgbClr val="000000"/>
                </a:solidFill>
                <a:latin typeface="Times New Roman" charset="0"/>
              </a:rPr>
              <a:t>Algorithm</a:t>
            </a:r>
            <a:r>
              <a:rPr lang="en-US" sz="1800" dirty="0">
                <a:latin typeface="Times New Roman" charset="0"/>
              </a:rPr>
              <a:t> </a:t>
            </a:r>
            <a:r>
              <a:rPr lang="en-US" sz="1800" b="1" i="1" dirty="0" err="1">
                <a:solidFill>
                  <a:schemeClr val="tx2"/>
                </a:solidFill>
                <a:latin typeface="Times New Roman" charset="0"/>
              </a:rPr>
              <a:t>TreeSearch</a:t>
            </a:r>
            <a:r>
              <a:rPr lang="en-US" sz="1800" dirty="0">
                <a:solidFill>
                  <a:schemeClr val="tx2"/>
                </a:solidFill>
                <a:latin typeface="Times New Roman" charset="0"/>
              </a:rPr>
              <a:t>(</a:t>
            </a:r>
            <a:r>
              <a:rPr lang="en-US" sz="1800" b="1" i="1" dirty="0">
                <a:solidFill>
                  <a:schemeClr val="tx2"/>
                </a:solidFill>
                <a:latin typeface="Times New Roman" charset="0"/>
              </a:rPr>
              <a:t>k</a:t>
            </a:r>
            <a:r>
              <a:rPr lang="en-US" sz="1800" dirty="0">
                <a:solidFill>
                  <a:schemeClr val="tx2"/>
                </a:solidFill>
                <a:latin typeface="Times New Roman" charset="0"/>
              </a:rPr>
              <a:t>,</a:t>
            </a:r>
            <a:r>
              <a:rPr lang="en-US" sz="1800" b="1" i="1" dirty="0">
                <a:solidFill>
                  <a:schemeClr val="tx2"/>
                </a:solidFill>
                <a:latin typeface="Times New Roman" charset="0"/>
              </a:rPr>
              <a:t> v</a:t>
            </a:r>
            <a:r>
              <a:rPr lang="en-US" sz="1800" dirty="0">
                <a:solidFill>
                  <a:schemeClr val="tx2"/>
                </a:solidFill>
                <a:latin typeface="Times New Roman" charset="0"/>
              </a:rPr>
              <a:t>)	</a:t>
            </a:r>
          </a:p>
          <a:p>
            <a:pPr algn="l" eaLnBrk="1" hangingPunct="1">
              <a:lnSpc>
                <a:spcPct val="90000"/>
              </a:lnSpc>
              <a:spcBef>
                <a:spcPct val="20000"/>
              </a:spcBef>
              <a:buClr>
                <a:schemeClr val="hlink"/>
              </a:buClr>
              <a:buSzPct val="110000"/>
              <a:buFont typeface="Wingdings" charset="0"/>
              <a:buNone/>
            </a:pPr>
            <a:r>
              <a:rPr lang="en-US" sz="1800" dirty="0">
                <a:solidFill>
                  <a:schemeClr val="tx2"/>
                </a:solidFill>
                <a:latin typeface="Times New Roman" charset="0"/>
              </a:rPr>
              <a:t>	</a:t>
            </a:r>
            <a:r>
              <a:rPr lang="en-US" sz="1800" b="1" dirty="0">
                <a:solidFill>
                  <a:srgbClr val="000000"/>
                </a:solidFill>
                <a:latin typeface="Times New Roman" charset="0"/>
              </a:rPr>
              <a:t>if</a:t>
            </a:r>
            <a:r>
              <a:rPr lang="en-US" sz="1800" dirty="0">
                <a:solidFill>
                  <a:schemeClr val="tx2"/>
                </a:solidFill>
                <a:latin typeface="Times New Roman" charset="0"/>
              </a:rPr>
              <a:t> </a:t>
            </a:r>
            <a:r>
              <a:rPr lang="en-US" sz="1800" b="1" i="1" dirty="0" err="1">
                <a:solidFill>
                  <a:schemeClr val="accent2"/>
                </a:solidFill>
                <a:latin typeface="Times New Roman" charset="0"/>
              </a:rPr>
              <a:t>T.isExternal</a:t>
            </a:r>
            <a:r>
              <a:rPr lang="en-US" sz="1800" b="1" i="1" dirty="0">
                <a:solidFill>
                  <a:schemeClr val="accent2"/>
                </a:solidFill>
                <a:latin typeface="Times New Roman" charset="0"/>
              </a:rPr>
              <a:t> </a:t>
            </a:r>
            <a:r>
              <a:rPr lang="en-US" sz="1800" dirty="0">
                <a:solidFill>
                  <a:schemeClr val="accent2"/>
                </a:solidFill>
                <a:latin typeface="Times New Roman" charset="0"/>
              </a:rPr>
              <a:t>(</a:t>
            </a:r>
            <a:r>
              <a:rPr lang="en-US" sz="1800" b="1" i="1" dirty="0">
                <a:solidFill>
                  <a:schemeClr val="accent2"/>
                </a:solidFill>
                <a:latin typeface="Times New Roman" charset="0"/>
              </a:rPr>
              <a:t>v</a:t>
            </a:r>
            <a:r>
              <a:rPr lang="en-US" sz="1800" dirty="0">
                <a:solidFill>
                  <a:schemeClr val="accent2"/>
                </a:solidFill>
                <a:latin typeface="Times New Roman" charset="0"/>
              </a:rPr>
              <a:t>)</a:t>
            </a:r>
          </a:p>
          <a:p>
            <a:pPr lvl="1" algn="l" eaLnBrk="1" hangingPunct="1">
              <a:lnSpc>
                <a:spcPct val="90000"/>
              </a:lnSpc>
              <a:spcBef>
                <a:spcPct val="20000"/>
              </a:spcBef>
              <a:buClr>
                <a:schemeClr val="hlink"/>
              </a:buClr>
              <a:buSzPct val="110000"/>
              <a:buFont typeface="Wingdings" charset="0"/>
              <a:buNone/>
            </a:pPr>
            <a:r>
              <a:rPr lang="en-US" sz="1800" b="1" dirty="0">
                <a:solidFill>
                  <a:srgbClr val="000000"/>
                </a:solidFill>
                <a:latin typeface="Times New Roman" charset="0"/>
              </a:rPr>
              <a:t>	return</a:t>
            </a:r>
            <a:r>
              <a:rPr lang="en-US" sz="1800" dirty="0">
                <a:solidFill>
                  <a:schemeClr val="accent2"/>
                </a:solidFill>
                <a:latin typeface="Times New Roman" charset="0"/>
              </a:rPr>
              <a:t> </a:t>
            </a:r>
            <a:r>
              <a:rPr lang="en-US" sz="1800" b="1" i="1" dirty="0">
                <a:solidFill>
                  <a:schemeClr val="accent2"/>
                </a:solidFill>
                <a:latin typeface="Times New Roman" charset="0"/>
              </a:rPr>
              <a:t>v</a:t>
            </a:r>
          </a:p>
          <a:p>
            <a:pPr lvl="1" algn="l" eaLnBrk="1" hangingPunct="1">
              <a:lnSpc>
                <a:spcPct val="90000"/>
              </a:lnSpc>
              <a:spcBef>
                <a:spcPct val="20000"/>
              </a:spcBef>
              <a:buClr>
                <a:schemeClr val="hlink"/>
              </a:buClr>
              <a:buSzPct val="110000"/>
              <a:buFont typeface="Wingdings" charset="0"/>
              <a:buNone/>
            </a:pPr>
            <a:r>
              <a:rPr lang="en-US" sz="1800" b="1" dirty="0">
                <a:solidFill>
                  <a:srgbClr val="000000"/>
                </a:solidFill>
                <a:latin typeface="Times New Roman" charset="0"/>
              </a:rPr>
              <a:t>if </a:t>
            </a:r>
            <a:r>
              <a:rPr lang="en-US" sz="1800" b="1" i="1" dirty="0">
                <a:solidFill>
                  <a:schemeClr val="accent2"/>
                </a:solidFill>
                <a:latin typeface="Times New Roman" charset="0"/>
              </a:rPr>
              <a:t>k</a:t>
            </a:r>
            <a:r>
              <a:rPr lang="en-US" sz="1800" dirty="0">
                <a:solidFill>
                  <a:schemeClr val="accent2"/>
                </a:solidFill>
                <a:latin typeface="Times New Roman" charset="0"/>
              </a:rPr>
              <a:t> </a:t>
            </a:r>
            <a:r>
              <a:rPr lang="en-US" sz="1800" dirty="0">
                <a:solidFill>
                  <a:schemeClr val="accent2"/>
                </a:solidFill>
                <a:latin typeface="Symbol" charset="0"/>
                <a:sym typeface="Symbol" charset="0"/>
              </a:rPr>
              <a:t>&lt;</a:t>
            </a:r>
            <a:r>
              <a:rPr lang="en-US" sz="1800" dirty="0">
                <a:solidFill>
                  <a:schemeClr val="accent2"/>
                </a:solidFill>
                <a:latin typeface="Times New Roman" charset="0"/>
              </a:rPr>
              <a:t> </a:t>
            </a:r>
            <a:r>
              <a:rPr lang="en-US" sz="1800" b="1" i="1" dirty="0">
                <a:solidFill>
                  <a:schemeClr val="accent2"/>
                </a:solidFill>
                <a:latin typeface="Times New Roman" charset="0"/>
              </a:rPr>
              <a:t>key</a:t>
            </a:r>
            <a:r>
              <a:rPr lang="en-US" sz="1800" dirty="0">
                <a:solidFill>
                  <a:schemeClr val="accent2"/>
                </a:solidFill>
                <a:latin typeface="Times New Roman" charset="0"/>
              </a:rPr>
              <a:t>(</a:t>
            </a:r>
            <a:r>
              <a:rPr lang="en-US" sz="1800" b="1" i="1" dirty="0">
                <a:solidFill>
                  <a:schemeClr val="accent2"/>
                </a:solidFill>
                <a:latin typeface="Times New Roman" charset="0"/>
              </a:rPr>
              <a:t>v</a:t>
            </a:r>
            <a:r>
              <a:rPr lang="en-US" sz="1800" dirty="0">
                <a:solidFill>
                  <a:schemeClr val="accent2"/>
                </a:solidFill>
                <a:latin typeface="Times New Roman" charset="0"/>
              </a:rPr>
              <a:t>)</a:t>
            </a:r>
          </a:p>
          <a:p>
            <a:pPr lvl="1" algn="l" eaLnBrk="1" hangingPunct="1">
              <a:lnSpc>
                <a:spcPct val="90000"/>
              </a:lnSpc>
              <a:spcBef>
                <a:spcPct val="20000"/>
              </a:spcBef>
              <a:buClr>
                <a:schemeClr val="hlink"/>
              </a:buClr>
              <a:buSzPct val="110000"/>
              <a:buFont typeface="Wingdings" charset="0"/>
              <a:buNone/>
            </a:pPr>
            <a:r>
              <a:rPr lang="en-US" sz="1800" dirty="0">
                <a:solidFill>
                  <a:schemeClr val="accent2"/>
                </a:solidFill>
                <a:latin typeface="Times New Roman" charset="0"/>
              </a:rPr>
              <a:t>	</a:t>
            </a:r>
            <a:r>
              <a:rPr lang="en-US" sz="1800" b="1" dirty="0">
                <a:solidFill>
                  <a:srgbClr val="000000"/>
                </a:solidFill>
                <a:latin typeface="Times New Roman" charset="0"/>
              </a:rPr>
              <a:t>return</a:t>
            </a:r>
            <a:r>
              <a:rPr lang="en-US" sz="1800" dirty="0">
                <a:solidFill>
                  <a:schemeClr val="accent2"/>
                </a:solidFill>
                <a:latin typeface="Times New Roman" charset="0"/>
              </a:rPr>
              <a:t> </a:t>
            </a:r>
            <a:r>
              <a:rPr lang="en-US" sz="1800" b="1" i="1" dirty="0" err="1">
                <a:solidFill>
                  <a:schemeClr val="accent2"/>
                </a:solidFill>
                <a:latin typeface="Times New Roman" charset="0"/>
              </a:rPr>
              <a:t>TreeSearch</a:t>
            </a:r>
            <a:r>
              <a:rPr lang="en-US" sz="1800" dirty="0">
                <a:solidFill>
                  <a:schemeClr val="accent2"/>
                </a:solidFill>
                <a:latin typeface="Times New Roman" charset="0"/>
              </a:rPr>
              <a:t>(</a:t>
            </a:r>
            <a:r>
              <a:rPr lang="en-US" sz="1800" b="1" i="1" dirty="0">
                <a:solidFill>
                  <a:schemeClr val="accent2"/>
                </a:solidFill>
                <a:latin typeface="Times New Roman" charset="0"/>
              </a:rPr>
              <a:t>k</a:t>
            </a:r>
            <a:r>
              <a:rPr lang="en-US" sz="1800" dirty="0">
                <a:solidFill>
                  <a:schemeClr val="accent2"/>
                </a:solidFill>
                <a:latin typeface="Times New Roman" charset="0"/>
              </a:rPr>
              <a:t>,</a:t>
            </a:r>
            <a:r>
              <a:rPr lang="en-US" sz="1800" b="1" i="1" dirty="0">
                <a:solidFill>
                  <a:schemeClr val="accent2"/>
                </a:solidFill>
                <a:latin typeface="Times New Roman" charset="0"/>
              </a:rPr>
              <a:t> </a:t>
            </a:r>
            <a:r>
              <a:rPr lang="en-US" sz="1800" b="1" i="1" dirty="0" smtClean="0">
                <a:solidFill>
                  <a:schemeClr val="accent2"/>
                </a:solidFill>
                <a:latin typeface="Times New Roman" charset="0"/>
              </a:rPr>
              <a:t>left</a:t>
            </a:r>
            <a:r>
              <a:rPr lang="en-US" sz="1800" dirty="0">
                <a:solidFill>
                  <a:schemeClr val="accent2"/>
                </a:solidFill>
                <a:latin typeface="Times New Roman" charset="0"/>
              </a:rPr>
              <a:t>(</a:t>
            </a:r>
            <a:r>
              <a:rPr lang="en-US" sz="1800" b="1" i="1" dirty="0">
                <a:solidFill>
                  <a:schemeClr val="accent2"/>
                </a:solidFill>
                <a:latin typeface="Times New Roman" charset="0"/>
              </a:rPr>
              <a:t>v</a:t>
            </a:r>
            <a:r>
              <a:rPr lang="en-US" sz="1800" dirty="0">
                <a:solidFill>
                  <a:schemeClr val="accent2"/>
                </a:solidFill>
                <a:latin typeface="Times New Roman" charset="0"/>
              </a:rPr>
              <a:t>))</a:t>
            </a:r>
          </a:p>
          <a:p>
            <a:pPr lvl="1" algn="l" eaLnBrk="1" hangingPunct="1">
              <a:lnSpc>
                <a:spcPct val="90000"/>
              </a:lnSpc>
              <a:spcBef>
                <a:spcPct val="20000"/>
              </a:spcBef>
              <a:buClr>
                <a:schemeClr val="hlink"/>
              </a:buClr>
              <a:buSzPct val="110000"/>
              <a:buFont typeface="Wingdings" charset="0"/>
              <a:buNone/>
            </a:pPr>
            <a:r>
              <a:rPr lang="en-US" sz="1800" b="1" dirty="0">
                <a:solidFill>
                  <a:srgbClr val="000000"/>
                </a:solidFill>
                <a:latin typeface="Times New Roman" charset="0"/>
              </a:rPr>
              <a:t>else if </a:t>
            </a:r>
            <a:r>
              <a:rPr lang="en-US" sz="1800" b="1" i="1" dirty="0">
                <a:solidFill>
                  <a:schemeClr val="accent2"/>
                </a:solidFill>
                <a:latin typeface="Times New Roman" charset="0"/>
              </a:rPr>
              <a:t>k</a:t>
            </a:r>
            <a:r>
              <a:rPr lang="en-US" sz="1800" dirty="0">
                <a:solidFill>
                  <a:schemeClr val="accent2"/>
                </a:solidFill>
                <a:latin typeface="Times New Roman" charset="0"/>
              </a:rPr>
              <a:t> </a:t>
            </a:r>
            <a:r>
              <a:rPr lang="en-US" sz="1800" dirty="0">
                <a:solidFill>
                  <a:schemeClr val="accent2"/>
                </a:solidFill>
                <a:latin typeface="Symbol" charset="0"/>
                <a:sym typeface="Symbol" charset="0"/>
              </a:rPr>
              <a:t>=</a:t>
            </a:r>
            <a:r>
              <a:rPr lang="en-US" sz="1800" dirty="0">
                <a:solidFill>
                  <a:schemeClr val="accent2"/>
                </a:solidFill>
                <a:latin typeface="Times New Roman" charset="0"/>
              </a:rPr>
              <a:t> </a:t>
            </a:r>
            <a:r>
              <a:rPr lang="en-US" sz="1800" b="1" i="1" dirty="0">
                <a:solidFill>
                  <a:schemeClr val="accent2"/>
                </a:solidFill>
                <a:latin typeface="Times New Roman" charset="0"/>
              </a:rPr>
              <a:t>key</a:t>
            </a:r>
            <a:r>
              <a:rPr lang="en-US" sz="1800" dirty="0">
                <a:solidFill>
                  <a:schemeClr val="accent2"/>
                </a:solidFill>
                <a:latin typeface="Times New Roman" charset="0"/>
              </a:rPr>
              <a:t>(</a:t>
            </a:r>
            <a:r>
              <a:rPr lang="en-US" sz="1800" b="1" i="1" dirty="0">
                <a:solidFill>
                  <a:schemeClr val="accent2"/>
                </a:solidFill>
                <a:latin typeface="Times New Roman" charset="0"/>
              </a:rPr>
              <a:t>v</a:t>
            </a:r>
            <a:r>
              <a:rPr lang="en-US" sz="1800" dirty="0">
                <a:solidFill>
                  <a:schemeClr val="accent2"/>
                </a:solidFill>
                <a:latin typeface="Times New Roman" charset="0"/>
              </a:rPr>
              <a:t>)</a:t>
            </a:r>
          </a:p>
          <a:p>
            <a:pPr lvl="1" algn="l" eaLnBrk="1" hangingPunct="1">
              <a:lnSpc>
                <a:spcPct val="90000"/>
              </a:lnSpc>
              <a:spcBef>
                <a:spcPct val="20000"/>
              </a:spcBef>
              <a:buClr>
                <a:schemeClr val="hlink"/>
              </a:buClr>
              <a:buSzPct val="110000"/>
              <a:buFont typeface="Wingdings" charset="0"/>
              <a:buNone/>
            </a:pPr>
            <a:r>
              <a:rPr lang="en-US" sz="1800" dirty="0">
                <a:solidFill>
                  <a:schemeClr val="accent2"/>
                </a:solidFill>
                <a:latin typeface="Times New Roman" charset="0"/>
              </a:rPr>
              <a:t>	</a:t>
            </a:r>
            <a:r>
              <a:rPr lang="en-US" sz="1800" b="1" dirty="0">
                <a:solidFill>
                  <a:srgbClr val="000000"/>
                </a:solidFill>
                <a:latin typeface="Times New Roman" charset="0"/>
              </a:rPr>
              <a:t>return</a:t>
            </a:r>
            <a:r>
              <a:rPr lang="en-US" sz="1800" dirty="0">
                <a:solidFill>
                  <a:schemeClr val="accent2"/>
                </a:solidFill>
                <a:latin typeface="Times New Roman" charset="0"/>
              </a:rPr>
              <a:t> </a:t>
            </a:r>
            <a:r>
              <a:rPr lang="en-US" sz="1800" b="1" i="1" dirty="0">
                <a:solidFill>
                  <a:schemeClr val="accent2"/>
                </a:solidFill>
                <a:latin typeface="Times New Roman" charset="0"/>
              </a:rPr>
              <a:t>v</a:t>
            </a:r>
            <a:endParaRPr lang="en-US" sz="1800" dirty="0">
              <a:solidFill>
                <a:schemeClr val="accent2"/>
              </a:solidFill>
              <a:latin typeface="Times New Roman" charset="0"/>
            </a:endParaRPr>
          </a:p>
          <a:p>
            <a:pPr lvl="1" algn="l" eaLnBrk="1" hangingPunct="1">
              <a:lnSpc>
                <a:spcPct val="90000"/>
              </a:lnSpc>
              <a:spcBef>
                <a:spcPct val="20000"/>
              </a:spcBef>
              <a:buClr>
                <a:schemeClr val="hlink"/>
              </a:buClr>
              <a:buSzPct val="110000"/>
              <a:buFont typeface="Wingdings" charset="0"/>
              <a:buNone/>
            </a:pPr>
            <a:r>
              <a:rPr lang="en-US" sz="1800" b="1" dirty="0">
                <a:solidFill>
                  <a:srgbClr val="000000"/>
                </a:solidFill>
                <a:latin typeface="Times New Roman" charset="0"/>
              </a:rPr>
              <a:t>else</a:t>
            </a:r>
            <a:r>
              <a:rPr lang="en-US" sz="1800" dirty="0">
                <a:solidFill>
                  <a:schemeClr val="accent2"/>
                </a:solidFill>
                <a:latin typeface="Times New Roman" charset="0"/>
              </a:rPr>
              <a:t> </a:t>
            </a:r>
            <a:r>
              <a:rPr lang="en-US" sz="1800" dirty="0">
                <a:solidFill>
                  <a:schemeClr val="hlink"/>
                </a:solidFill>
                <a:latin typeface="Times New Roman" charset="0"/>
              </a:rPr>
              <a:t>{ </a:t>
            </a:r>
            <a:r>
              <a:rPr lang="en-US" sz="1800" b="1" i="1" dirty="0">
                <a:solidFill>
                  <a:schemeClr val="hlink"/>
                </a:solidFill>
                <a:latin typeface="Times New Roman" charset="0"/>
              </a:rPr>
              <a:t>k</a:t>
            </a:r>
            <a:r>
              <a:rPr lang="en-US" sz="1800" dirty="0">
                <a:solidFill>
                  <a:schemeClr val="hlink"/>
                </a:solidFill>
                <a:latin typeface="Times New Roman" charset="0"/>
              </a:rPr>
              <a:t> </a:t>
            </a:r>
            <a:r>
              <a:rPr lang="en-US" sz="1800" dirty="0">
                <a:solidFill>
                  <a:schemeClr val="hlink"/>
                </a:solidFill>
                <a:latin typeface="Symbol" charset="0"/>
                <a:sym typeface="Symbol" charset="0"/>
              </a:rPr>
              <a:t>&gt;</a:t>
            </a:r>
            <a:r>
              <a:rPr lang="en-US" sz="1800" dirty="0">
                <a:solidFill>
                  <a:schemeClr val="hlink"/>
                </a:solidFill>
                <a:latin typeface="Times New Roman" charset="0"/>
              </a:rPr>
              <a:t> </a:t>
            </a:r>
            <a:r>
              <a:rPr lang="en-US" sz="1800" b="1" i="1" dirty="0">
                <a:solidFill>
                  <a:schemeClr val="hlink"/>
                </a:solidFill>
                <a:latin typeface="Times New Roman" charset="0"/>
              </a:rPr>
              <a:t>key</a:t>
            </a:r>
            <a:r>
              <a:rPr lang="en-US" sz="1800" dirty="0">
                <a:solidFill>
                  <a:schemeClr val="hlink"/>
                </a:solidFill>
                <a:latin typeface="Times New Roman" charset="0"/>
              </a:rPr>
              <a:t>(</a:t>
            </a:r>
            <a:r>
              <a:rPr lang="en-US" sz="1800" b="1" i="1" dirty="0">
                <a:solidFill>
                  <a:schemeClr val="hlink"/>
                </a:solidFill>
                <a:latin typeface="Times New Roman" charset="0"/>
              </a:rPr>
              <a:t>v</a:t>
            </a:r>
            <a:r>
              <a:rPr lang="en-US" sz="1800" dirty="0">
                <a:solidFill>
                  <a:schemeClr val="hlink"/>
                </a:solidFill>
                <a:latin typeface="Times New Roman" charset="0"/>
              </a:rPr>
              <a:t>) }</a:t>
            </a:r>
          </a:p>
          <a:p>
            <a:pPr lvl="1" algn="l" eaLnBrk="1" hangingPunct="1">
              <a:lnSpc>
                <a:spcPct val="90000"/>
              </a:lnSpc>
              <a:spcBef>
                <a:spcPct val="20000"/>
              </a:spcBef>
              <a:buClr>
                <a:schemeClr val="hlink"/>
              </a:buClr>
              <a:buSzPct val="110000"/>
              <a:buFont typeface="Wingdings" charset="0"/>
              <a:buNone/>
            </a:pPr>
            <a:r>
              <a:rPr lang="en-US" sz="1800" dirty="0">
                <a:solidFill>
                  <a:schemeClr val="accent2"/>
                </a:solidFill>
                <a:latin typeface="Times New Roman" charset="0"/>
              </a:rPr>
              <a:t>	</a:t>
            </a:r>
            <a:r>
              <a:rPr lang="en-US" sz="1800" b="1" dirty="0">
                <a:solidFill>
                  <a:srgbClr val="000000"/>
                </a:solidFill>
                <a:latin typeface="Times New Roman" charset="0"/>
              </a:rPr>
              <a:t>return</a:t>
            </a:r>
            <a:r>
              <a:rPr lang="en-US" sz="1800" dirty="0">
                <a:solidFill>
                  <a:schemeClr val="accent2"/>
                </a:solidFill>
                <a:latin typeface="Times New Roman" charset="0"/>
              </a:rPr>
              <a:t> </a:t>
            </a:r>
            <a:r>
              <a:rPr lang="en-US" sz="1800" b="1" i="1" dirty="0" err="1">
                <a:solidFill>
                  <a:schemeClr val="accent2"/>
                </a:solidFill>
                <a:latin typeface="Times New Roman" charset="0"/>
              </a:rPr>
              <a:t>TreeSearch</a:t>
            </a:r>
            <a:r>
              <a:rPr lang="en-US" sz="1800" dirty="0">
                <a:solidFill>
                  <a:schemeClr val="accent2"/>
                </a:solidFill>
                <a:latin typeface="Times New Roman" charset="0"/>
              </a:rPr>
              <a:t>(</a:t>
            </a:r>
            <a:r>
              <a:rPr lang="en-US" sz="1800" b="1" i="1" dirty="0">
                <a:solidFill>
                  <a:schemeClr val="accent2"/>
                </a:solidFill>
                <a:latin typeface="Times New Roman" charset="0"/>
              </a:rPr>
              <a:t>k</a:t>
            </a:r>
            <a:r>
              <a:rPr lang="en-US" sz="1800" dirty="0">
                <a:solidFill>
                  <a:schemeClr val="accent2"/>
                </a:solidFill>
                <a:latin typeface="Times New Roman" charset="0"/>
              </a:rPr>
              <a:t>,</a:t>
            </a:r>
            <a:r>
              <a:rPr lang="en-US" sz="1800" b="1" i="1" dirty="0">
                <a:solidFill>
                  <a:schemeClr val="accent2"/>
                </a:solidFill>
                <a:latin typeface="Times New Roman" charset="0"/>
              </a:rPr>
              <a:t> </a:t>
            </a:r>
            <a:r>
              <a:rPr lang="en-US" sz="1800" b="1" i="1" dirty="0" smtClean="0">
                <a:solidFill>
                  <a:schemeClr val="accent2"/>
                </a:solidFill>
                <a:latin typeface="Times New Roman" charset="0"/>
              </a:rPr>
              <a:t>right</a:t>
            </a:r>
            <a:r>
              <a:rPr lang="en-US" sz="1800" dirty="0">
                <a:solidFill>
                  <a:schemeClr val="accent2"/>
                </a:solidFill>
                <a:latin typeface="Times New Roman" charset="0"/>
              </a:rPr>
              <a:t>(</a:t>
            </a:r>
            <a:r>
              <a:rPr lang="en-US" sz="1800" b="1" i="1" dirty="0">
                <a:solidFill>
                  <a:schemeClr val="accent2"/>
                </a:solidFill>
                <a:latin typeface="Times New Roman" charset="0"/>
              </a:rPr>
              <a:t>v</a:t>
            </a:r>
            <a:r>
              <a:rPr lang="en-US" sz="1800" dirty="0">
                <a:solidFill>
                  <a:schemeClr val="accent2"/>
                </a:solidFill>
                <a:latin typeface="Times New Roman" charset="0"/>
              </a:rPr>
              <a:t>))</a:t>
            </a:r>
          </a:p>
        </p:txBody>
      </p:sp>
      <p:sp>
        <p:nvSpPr>
          <p:cNvPr id="8199" name="Oval 1031"/>
          <p:cNvSpPr>
            <a:spLocks noChangeArrowheads="1"/>
          </p:cNvSpPr>
          <p:nvPr/>
        </p:nvSpPr>
        <p:spPr bwMode="auto">
          <a:xfrm>
            <a:off x="6361113" y="4435475"/>
            <a:ext cx="320675" cy="319088"/>
          </a:xfrm>
          <a:prstGeom prst="ellipse">
            <a:avLst/>
          </a:prstGeom>
          <a:solidFill>
            <a:schemeClr val="accent1"/>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6</a:t>
            </a:r>
          </a:p>
        </p:txBody>
      </p:sp>
      <p:sp>
        <p:nvSpPr>
          <p:cNvPr id="8200" name="Oval 1032"/>
          <p:cNvSpPr>
            <a:spLocks noChangeArrowheads="1"/>
          </p:cNvSpPr>
          <p:nvPr/>
        </p:nvSpPr>
        <p:spPr bwMode="auto">
          <a:xfrm>
            <a:off x="7772400" y="4946650"/>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8201" name="Oval 1033"/>
          <p:cNvSpPr>
            <a:spLocks noChangeArrowheads="1"/>
          </p:cNvSpPr>
          <p:nvPr/>
        </p:nvSpPr>
        <p:spPr bwMode="auto">
          <a:xfrm>
            <a:off x="5408613" y="4946650"/>
            <a:ext cx="319087"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2</a:t>
            </a:r>
          </a:p>
        </p:txBody>
      </p:sp>
      <p:sp>
        <p:nvSpPr>
          <p:cNvPr id="8202" name="Oval 1034"/>
          <p:cNvSpPr>
            <a:spLocks noChangeArrowheads="1"/>
          </p:cNvSpPr>
          <p:nvPr/>
        </p:nvSpPr>
        <p:spPr bwMode="auto">
          <a:xfrm>
            <a:off x="5995988" y="5441950"/>
            <a:ext cx="320675"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4</a:t>
            </a:r>
          </a:p>
        </p:txBody>
      </p:sp>
      <p:sp>
        <p:nvSpPr>
          <p:cNvPr id="8203" name="Rectangle 1035"/>
          <p:cNvSpPr>
            <a:spLocks noChangeAspect="1" noChangeArrowheads="1"/>
          </p:cNvSpPr>
          <p:nvPr/>
        </p:nvSpPr>
        <p:spPr bwMode="auto">
          <a:xfrm>
            <a:off x="5748338" y="6018213"/>
            <a:ext cx="230187"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8204" name="Rectangle 1036"/>
          <p:cNvSpPr>
            <a:spLocks noChangeAspect="1" noChangeArrowheads="1"/>
          </p:cNvSpPr>
          <p:nvPr/>
        </p:nvSpPr>
        <p:spPr bwMode="auto">
          <a:xfrm>
            <a:off x="6334125" y="6018213"/>
            <a:ext cx="231775"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8205" name="Rectangle 1037"/>
          <p:cNvSpPr>
            <a:spLocks noChangeAspect="1" noChangeArrowheads="1"/>
          </p:cNvSpPr>
          <p:nvPr/>
        </p:nvSpPr>
        <p:spPr bwMode="auto">
          <a:xfrm>
            <a:off x="8304213" y="5486400"/>
            <a:ext cx="230187" cy="231775"/>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8206" name="AutoShape 1038"/>
          <p:cNvCxnSpPr>
            <a:cxnSpLocks noChangeShapeType="1"/>
            <a:stCxn id="8199" idx="3"/>
            <a:endCxn id="8201" idx="7"/>
          </p:cNvCxnSpPr>
          <p:nvPr/>
        </p:nvCxnSpPr>
        <p:spPr bwMode="auto">
          <a:xfrm flipH="1">
            <a:off x="5681663" y="4737100"/>
            <a:ext cx="727075" cy="228600"/>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8207" name="AutoShape 1039"/>
          <p:cNvCxnSpPr>
            <a:cxnSpLocks noChangeShapeType="1"/>
            <a:stCxn id="8200" idx="1"/>
            <a:endCxn id="8199" idx="5"/>
          </p:cNvCxnSpPr>
          <p:nvPr/>
        </p:nvCxnSpPr>
        <p:spPr bwMode="auto">
          <a:xfrm flipH="1" flipV="1">
            <a:off x="6634163" y="4737100"/>
            <a:ext cx="1184275"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08" name="AutoShape 1040"/>
          <p:cNvCxnSpPr>
            <a:cxnSpLocks noChangeShapeType="1"/>
            <a:stCxn id="8205" idx="0"/>
            <a:endCxn id="8200" idx="5"/>
          </p:cNvCxnSpPr>
          <p:nvPr/>
        </p:nvCxnSpPr>
        <p:spPr bwMode="auto">
          <a:xfrm flipH="1" flipV="1">
            <a:off x="8045450" y="5229225"/>
            <a:ext cx="374650"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09" name="AutoShape 1041"/>
          <p:cNvCxnSpPr>
            <a:cxnSpLocks noChangeShapeType="1"/>
            <a:stCxn id="8219" idx="7"/>
            <a:endCxn id="8200" idx="3"/>
          </p:cNvCxnSpPr>
          <p:nvPr/>
        </p:nvCxnSpPr>
        <p:spPr bwMode="auto">
          <a:xfrm flipV="1">
            <a:off x="7588250" y="5229225"/>
            <a:ext cx="230188" cy="2349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0" name="AutoShape 1042"/>
          <p:cNvCxnSpPr>
            <a:cxnSpLocks noChangeShapeType="1"/>
            <a:stCxn id="8204" idx="0"/>
            <a:endCxn id="8202" idx="5"/>
          </p:cNvCxnSpPr>
          <p:nvPr/>
        </p:nvCxnSpPr>
        <p:spPr bwMode="auto">
          <a:xfrm flipH="1" flipV="1">
            <a:off x="6269038" y="5743575"/>
            <a:ext cx="180975"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1" name="AutoShape 1043"/>
          <p:cNvCxnSpPr>
            <a:cxnSpLocks noChangeShapeType="1"/>
            <a:stCxn id="8203" idx="0"/>
            <a:endCxn id="8202" idx="3"/>
          </p:cNvCxnSpPr>
          <p:nvPr/>
        </p:nvCxnSpPr>
        <p:spPr bwMode="auto">
          <a:xfrm flipV="1">
            <a:off x="5864225" y="5743575"/>
            <a:ext cx="179388"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2" name="AutoShape 1044"/>
          <p:cNvCxnSpPr>
            <a:cxnSpLocks noChangeShapeType="1"/>
            <a:stCxn id="8214" idx="7"/>
            <a:endCxn id="8201" idx="3"/>
          </p:cNvCxnSpPr>
          <p:nvPr/>
        </p:nvCxnSpPr>
        <p:spPr bwMode="auto">
          <a:xfrm flipV="1">
            <a:off x="5094288" y="5248275"/>
            <a:ext cx="360362" cy="2317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3" name="AutoShape 1045"/>
          <p:cNvCxnSpPr>
            <a:cxnSpLocks noChangeShapeType="1"/>
            <a:stCxn id="8202" idx="1"/>
            <a:endCxn id="8201" idx="5"/>
          </p:cNvCxnSpPr>
          <p:nvPr/>
        </p:nvCxnSpPr>
        <p:spPr bwMode="auto">
          <a:xfrm flipH="1" flipV="1">
            <a:off x="5681663" y="5248275"/>
            <a:ext cx="361950" cy="21272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sp>
        <p:nvSpPr>
          <p:cNvPr id="8214" name="Oval 1046"/>
          <p:cNvSpPr>
            <a:spLocks noChangeArrowheads="1"/>
          </p:cNvSpPr>
          <p:nvPr/>
        </p:nvSpPr>
        <p:spPr bwMode="auto">
          <a:xfrm>
            <a:off x="4821238" y="5441950"/>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1</a:t>
            </a:r>
          </a:p>
        </p:txBody>
      </p:sp>
      <p:sp>
        <p:nvSpPr>
          <p:cNvPr id="8215" name="Rectangle 1047"/>
          <p:cNvSpPr>
            <a:spLocks noChangeAspect="1" noChangeArrowheads="1"/>
          </p:cNvSpPr>
          <p:nvPr/>
        </p:nvSpPr>
        <p:spPr bwMode="auto">
          <a:xfrm>
            <a:off x="4572000" y="6018213"/>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8216" name="Rectangle 1048"/>
          <p:cNvSpPr>
            <a:spLocks noChangeAspect="1" noChangeArrowheads="1"/>
          </p:cNvSpPr>
          <p:nvPr/>
        </p:nvSpPr>
        <p:spPr bwMode="auto">
          <a:xfrm>
            <a:off x="5159375" y="6018213"/>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8217" name="AutoShape 1049"/>
          <p:cNvCxnSpPr>
            <a:cxnSpLocks noChangeShapeType="1"/>
            <a:stCxn id="8216" idx="0"/>
            <a:endCxn id="8214" idx="5"/>
          </p:cNvCxnSpPr>
          <p:nvPr/>
        </p:nvCxnSpPr>
        <p:spPr bwMode="auto">
          <a:xfrm flipH="1" flipV="1">
            <a:off x="5094288" y="5724525"/>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8" name="AutoShape 1050"/>
          <p:cNvCxnSpPr>
            <a:cxnSpLocks noChangeShapeType="1"/>
            <a:stCxn id="8215" idx="0"/>
            <a:endCxn id="8214" idx="3"/>
          </p:cNvCxnSpPr>
          <p:nvPr/>
        </p:nvCxnSpPr>
        <p:spPr bwMode="auto">
          <a:xfrm flipV="1">
            <a:off x="4687888" y="5724525"/>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8219" name="Oval 1051"/>
          <p:cNvSpPr>
            <a:spLocks noChangeArrowheads="1"/>
          </p:cNvSpPr>
          <p:nvPr/>
        </p:nvSpPr>
        <p:spPr bwMode="auto">
          <a:xfrm>
            <a:off x="7315200" y="5426075"/>
            <a:ext cx="320675"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8</a:t>
            </a:r>
          </a:p>
        </p:txBody>
      </p:sp>
      <p:sp>
        <p:nvSpPr>
          <p:cNvPr id="8220" name="Rectangle 1052"/>
          <p:cNvSpPr>
            <a:spLocks noChangeAspect="1" noChangeArrowheads="1"/>
          </p:cNvSpPr>
          <p:nvPr/>
        </p:nvSpPr>
        <p:spPr bwMode="auto">
          <a:xfrm>
            <a:off x="7031038" y="6018213"/>
            <a:ext cx="230187"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8221" name="Rectangle 1053"/>
          <p:cNvSpPr>
            <a:spLocks noChangeAspect="1" noChangeArrowheads="1"/>
          </p:cNvSpPr>
          <p:nvPr/>
        </p:nvSpPr>
        <p:spPr bwMode="auto">
          <a:xfrm>
            <a:off x="7616825" y="6018213"/>
            <a:ext cx="231775"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8222" name="AutoShape 1054"/>
          <p:cNvCxnSpPr>
            <a:cxnSpLocks noChangeShapeType="1"/>
            <a:stCxn id="8221" idx="0"/>
            <a:endCxn id="8219" idx="5"/>
          </p:cNvCxnSpPr>
          <p:nvPr/>
        </p:nvCxnSpPr>
        <p:spPr bwMode="auto">
          <a:xfrm flipH="1" flipV="1">
            <a:off x="7588250" y="5708650"/>
            <a:ext cx="144463" cy="3000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23" name="AutoShape 1055"/>
          <p:cNvCxnSpPr>
            <a:cxnSpLocks noChangeShapeType="1"/>
            <a:stCxn id="8220" idx="0"/>
            <a:endCxn id="8219" idx="3"/>
          </p:cNvCxnSpPr>
          <p:nvPr/>
        </p:nvCxnSpPr>
        <p:spPr bwMode="auto">
          <a:xfrm flipV="1">
            <a:off x="7146925" y="5708650"/>
            <a:ext cx="215900" cy="3000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8224" name="Text Box 1056"/>
          <p:cNvSpPr txBox="1">
            <a:spLocks noChangeArrowheads="1"/>
          </p:cNvSpPr>
          <p:nvPr/>
        </p:nvSpPr>
        <p:spPr bwMode="auto">
          <a:xfrm>
            <a:off x="5810250" y="4467225"/>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Symbol" charset="0"/>
                <a:sym typeface="Symbol" charset="0"/>
              </a:rPr>
              <a:t>&lt;</a:t>
            </a:r>
          </a:p>
        </p:txBody>
      </p:sp>
      <p:sp>
        <p:nvSpPr>
          <p:cNvPr id="8225" name="Text Box 1057"/>
          <p:cNvSpPr txBox="1">
            <a:spLocks noChangeArrowheads="1"/>
          </p:cNvSpPr>
          <p:nvPr/>
        </p:nvSpPr>
        <p:spPr bwMode="auto">
          <a:xfrm>
            <a:off x="5810250" y="5000625"/>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Symbol" charset="0"/>
                <a:sym typeface="Symbol" charset="0"/>
              </a:rPr>
              <a:t>&gt;</a:t>
            </a:r>
          </a:p>
        </p:txBody>
      </p:sp>
      <p:sp>
        <p:nvSpPr>
          <p:cNvPr id="8226" name="Text Box 1058"/>
          <p:cNvSpPr txBox="1">
            <a:spLocks noChangeArrowheads="1"/>
          </p:cNvSpPr>
          <p:nvPr/>
        </p:nvSpPr>
        <p:spPr bwMode="auto">
          <a:xfrm>
            <a:off x="6324600" y="5394325"/>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Symbol" charset="0"/>
                <a:sym typeface="Symbol" charset="0"/>
              </a:rPr>
              <a:t>=</a:t>
            </a:r>
          </a:p>
        </p:txBody>
      </p:sp>
      <p:sp>
        <p:nvSpPr>
          <p:cNvPr id="8227" name="Date Placeholder 3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 2014 Goodrich, Tamassia, Goldwasser</a:t>
            </a:r>
            <a:endParaRPr 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Binary Search Trees</a:t>
            </a:r>
          </a:p>
        </p:txBody>
      </p:sp>
      <p:sp>
        <p:nvSpPr>
          <p:cNvPr id="9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E913B996-1B16-EE4E-A9C1-B8184B0381D2}" type="slidenum">
              <a:rPr lang="en-US" sz="1400"/>
              <a:pPr eaLnBrk="1" hangingPunct="1"/>
              <a:t>7</a:t>
            </a:fld>
            <a:endParaRPr lang="en-US" sz="1400"/>
          </a:p>
        </p:txBody>
      </p:sp>
      <p:sp>
        <p:nvSpPr>
          <p:cNvPr id="9220" name="Rectangle 2"/>
          <p:cNvSpPr>
            <a:spLocks noGrp="1" noChangeArrowheads="1"/>
          </p:cNvSpPr>
          <p:nvPr>
            <p:ph type="title"/>
          </p:nvPr>
        </p:nvSpPr>
        <p:spPr/>
        <p:txBody>
          <a:bodyPr/>
          <a:lstStyle/>
          <a:p>
            <a:pPr eaLnBrk="1" hangingPunct="1"/>
            <a:r>
              <a:rPr lang="en-US">
                <a:latin typeface="Tahoma" charset="0"/>
              </a:rPr>
              <a:t>Insertion</a:t>
            </a:r>
            <a:endParaRPr lang="en-US" sz="4000">
              <a:latin typeface="Tahoma" charset="0"/>
            </a:endParaRPr>
          </a:p>
        </p:txBody>
      </p:sp>
      <p:sp>
        <p:nvSpPr>
          <p:cNvPr id="9221" name="Rectangle 3" descr="Rectangle: Click to edit Master text styles&#10;Second level&#10;Third level&#10;Fourth level&#10;Fifth level"/>
          <p:cNvSpPr>
            <a:spLocks noGrp="1" noChangeArrowheads="1"/>
          </p:cNvSpPr>
          <p:nvPr>
            <p:ph type="body" idx="1"/>
          </p:nvPr>
        </p:nvSpPr>
        <p:spPr>
          <a:xfrm>
            <a:off x="838200" y="1676400"/>
            <a:ext cx="3657600" cy="4343400"/>
          </a:xfrm>
        </p:spPr>
        <p:txBody>
          <a:bodyPr/>
          <a:lstStyle/>
          <a:p>
            <a:pPr eaLnBrk="1" hangingPunct="1"/>
            <a:r>
              <a:rPr lang="en-US" sz="2000">
                <a:latin typeface="Tahoma" charset="0"/>
              </a:rPr>
              <a:t>To perform operation </a:t>
            </a:r>
            <a:r>
              <a:rPr lang="en-US" sz="2000">
                <a:solidFill>
                  <a:schemeClr val="tx2"/>
                </a:solidFill>
                <a:latin typeface="Tahoma" charset="0"/>
              </a:rPr>
              <a:t>put</a:t>
            </a:r>
            <a:r>
              <a:rPr lang="en-US" sz="2000">
                <a:latin typeface="Tahoma" charset="0"/>
              </a:rPr>
              <a:t>(k, o), we search for key k (using TreeSearch)</a:t>
            </a:r>
          </a:p>
          <a:p>
            <a:pPr eaLnBrk="1" hangingPunct="1"/>
            <a:r>
              <a:rPr lang="en-US" sz="2000">
                <a:latin typeface="Tahoma" charset="0"/>
              </a:rPr>
              <a:t>Assume k is not already in the tree, and let w be the leaf reached by the search</a:t>
            </a:r>
          </a:p>
          <a:p>
            <a:pPr eaLnBrk="1" hangingPunct="1"/>
            <a:r>
              <a:rPr lang="en-US" sz="2000">
                <a:latin typeface="Tahoma" charset="0"/>
              </a:rPr>
              <a:t>We insert k at node w and expand w into an internal node</a:t>
            </a:r>
          </a:p>
          <a:p>
            <a:pPr eaLnBrk="1" hangingPunct="1"/>
            <a:r>
              <a:rPr lang="en-US" sz="2000">
                <a:latin typeface="Tahoma" charset="0"/>
              </a:rPr>
              <a:t>Example: insert 5</a:t>
            </a:r>
          </a:p>
        </p:txBody>
      </p:sp>
      <p:sp>
        <p:nvSpPr>
          <p:cNvPr id="9222" name="Oval 4"/>
          <p:cNvSpPr>
            <a:spLocks noChangeArrowheads="1"/>
          </p:cNvSpPr>
          <p:nvPr/>
        </p:nvSpPr>
        <p:spPr bwMode="auto">
          <a:xfrm>
            <a:off x="6765925" y="3886200"/>
            <a:ext cx="320675" cy="319088"/>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9223" name="Oval 5"/>
          <p:cNvSpPr>
            <a:spLocks noChangeArrowheads="1"/>
          </p:cNvSpPr>
          <p:nvPr/>
        </p:nvSpPr>
        <p:spPr bwMode="auto">
          <a:xfrm>
            <a:off x="7964488" y="4397375"/>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9224" name="Oval 6"/>
          <p:cNvSpPr>
            <a:spLocks noChangeArrowheads="1"/>
          </p:cNvSpPr>
          <p:nvPr/>
        </p:nvSpPr>
        <p:spPr bwMode="auto">
          <a:xfrm>
            <a:off x="5408613" y="4397375"/>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2</a:t>
            </a:r>
          </a:p>
        </p:txBody>
      </p:sp>
      <p:sp>
        <p:nvSpPr>
          <p:cNvPr id="9225" name="Oval 7"/>
          <p:cNvSpPr>
            <a:spLocks noChangeArrowheads="1"/>
          </p:cNvSpPr>
          <p:nvPr/>
        </p:nvSpPr>
        <p:spPr bwMode="auto">
          <a:xfrm>
            <a:off x="5995988" y="4892675"/>
            <a:ext cx="320675"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4</a:t>
            </a:r>
          </a:p>
        </p:txBody>
      </p:sp>
      <p:sp>
        <p:nvSpPr>
          <p:cNvPr id="9226" name="Rectangle 8"/>
          <p:cNvSpPr>
            <a:spLocks noChangeAspect="1" noChangeArrowheads="1"/>
          </p:cNvSpPr>
          <p:nvPr/>
        </p:nvSpPr>
        <p:spPr bwMode="auto">
          <a:xfrm>
            <a:off x="5748338" y="5468938"/>
            <a:ext cx="230187"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9227" name="Rectangle 10"/>
          <p:cNvSpPr>
            <a:spLocks noChangeAspect="1" noChangeArrowheads="1"/>
          </p:cNvSpPr>
          <p:nvPr/>
        </p:nvSpPr>
        <p:spPr bwMode="auto">
          <a:xfrm>
            <a:off x="8496300" y="4937125"/>
            <a:ext cx="230188" cy="231775"/>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9228" name="AutoShape 11"/>
          <p:cNvCxnSpPr>
            <a:cxnSpLocks noChangeShapeType="1"/>
            <a:stCxn id="9222" idx="3"/>
            <a:endCxn id="9224" idx="7"/>
          </p:cNvCxnSpPr>
          <p:nvPr/>
        </p:nvCxnSpPr>
        <p:spPr bwMode="auto">
          <a:xfrm flipH="1">
            <a:off x="5681663" y="4168775"/>
            <a:ext cx="1131887" cy="2667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29" name="AutoShape 12"/>
          <p:cNvCxnSpPr>
            <a:cxnSpLocks noChangeShapeType="1"/>
            <a:stCxn id="9223" idx="1"/>
            <a:endCxn id="9222" idx="5"/>
          </p:cNvCxnSpPr>
          <p:nvPr/>
        </p:nvCxnSpPr>
        <p:spPr bwMode="auto">
          <a:xfrm flipH="1" flipV="1">
            <a:off x="7038975" y="4168775"/>
            <a:ext cx="971550" cy="2667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0" name="AutoShape 13"/>
          <p:cNvCxnSpPr>
            <a:cxnSpLocks noChangeShapeType="1"/>
            <a:stCxn id="9227" idx="0"/>
            <a:endCxn id="9223" idx="5"/>
          </p:cNvCxnSpPr>
          <p:nvPr/>
        </p:nvCxnSpPr>
        <p:spPr bwMode="auto">
          <a:xfrm flipH="1" flipV="1">
            <a:off x="8237538" y="4679950"/>
            <a:ext cx="374650"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1" name="AutoShape 14"/>
          <p:cNvCxnSpPr>
            <a:cxnSpLocks noChangeShapeType="1"/>
            <a:stCxn id="9241" idx="7"/>
            <a:endCxn id="9223" idx="3"/>
          </p:cNvCxnSpPr>
          <p:nvPr/>
        </p:nvCxnSpPr>
        <p:spPr bwMode="auto">
          <a:xfrm flipV="1">
            <a:off x="7743825" y="4679950"/>
            <a:ext cx="266700" cy="2508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2" name="AutoShape 15"/>
          <p:cNvCxnSpPr>
            <a:cxnSpLocks noChangeShapeType="1"/>
            <a:stCxn id="9271" idx="1"/>
            <a:endCxn id="9225" idx="5"/>
          </p:cNvCxnSpPr>
          <p:nvPr/>
        </p:nvCxnSpPr>
        <p:spPr bwMode="auto">
          <a:xfrm flipH="1" flipV="1">
            <a:off x="6269038" y="5175250"/>
            <a:ext cx="198437" cy="2540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3" name="AutoShape 16"/>
          <p:cNvCxnSpPr>
            <a:cxnSpLocks noChangeShapeType="1"/>
            <a:stCxn id="9226" idx="0"/>
            <a:endCxn id="9225" idx="3"/>
          </p:cNvCxnSpPr>
          <p:nvPr/>
        </p:nvCxnSpPr>
        <p:spPr bwMode="auto">
          <a:xfrm flipV="1">
            <a:off x="5864225" y="5175250"/>
            <a:ext cx="179388"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4" name="AutoShape 17"/>
          <p:cNvCxnSpPr>
            <a:cxnSpLocks noChangeShapeType="1"/>
            <a:stCxn id="9236" idx="7"/>
            <a:endCxn id="9224" idx="3"/>
          </p:cNvCxnSpPr>
          <p:nvPr/>
        </p:nvCxnSpPr>
        <p:spPr bwMode="auto">
          <a:xfrm flipV="1">
            <a:off x="5094288" y="4679950"/>
            <a:ext cx="360362" cy="2508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5" name="AutoShape 18"/>
          <p:cNvCxnSpPr>
            <a:cxnSpLocks noChangeShapeType="1"/>
            <a:stCxn id="9225" idx="1"/>
            <a:endCxn id="9224" idx="5"/>
          </p:cNvCxnSpPr>
          <p:nvPr/>
        </p:nvCxnSpPr>
        <p:spPr bwMode="auto">
          <a:xfrm flipH="1" flipV="1">
            <a:off x="5681663" y="4679950"/>
            <a:ext cx="361950" cy="2508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36" name="Oval 19"/>
          <p:cNvSpPr>
            <a:spLocks noChangeArrowheads="1"/>
          </p:cNvSpPr>
          <p:nvPr/>
        </p:nvSpPr>
        <p:spPr bwMode="auto">
          <a:xfrm>
            <a:off x="4821238" y="4892675"/>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1</a:t>
            </a:r>
          </a:p>
        </p:txBody>
      </p:sp>
      <p:sp>
        <p:nvSpPr>
          <p:cNvPr id="9237" name="Rectangle 20"/>
          <p:cNvSpPr>
            <a:spLocks noChangeAspect="1" noChangeArrowheads="1"/>
          </p:cNvSpPr>
          <p:nvPr/>
        </p:nvSpPr>
        <p:spPr bwMode="auto">
          <a:xfrm>
            <a:off x="4572000" y="5468938"/>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9238" name="Rectangle 21"/>
          <p:cNvSpPr>
            <a:spLocks noChangeAspect="1" noChangeArrowheads="1"/>
          </p:cNvSpPr>
          <p:nvPr/>
        </p:nvSpPr>
        <p:spPr bwMode="auto">
          <a:xfrm>
            <a:off x="5159375" y="5468938"/>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9239" name="AutoShape 22"/>
          <p:cNvCxnSpPr>
            <a:cxnSpLocks noChangeShapeType="1"/>
            <a:stCxn id="9238" idx="0"/>
            <a:endCxn id="9236" idx="5"/>
          </p:cNvCxnSpPr>
          <p:nvPr/>
        </p:nvCxnSpPr>
        <p:spPr bwMode="auto">
          <a:xfrm flipH="1" flipV="1">
            <a:off x="5094288" y="5175250"/>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40" name="AutoShape 23"/>
          <p:cNvCxnSpPr>
            <a:cxnSpLocks noChangeShapeType="1"/>
            <a:stCxn id="9237" idx="0"/>
            <a:endCxn id="9236" idx="3"/>
          </p:cNvCxnSpPr>
          <p:nvPr/>
        </p:nvCxnSpPr>
        <p:spPr bwMode="auto">
          <a:xfrm flipV="1">
            <a:off x="4687888" y="5175250"/>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41" name="Oval 24"/>
          <p:cNvSpPr>
            <a:spLocks noChangeArrowheads="1"/>
          </p:cNvSpPr>
          <p:nvPr/>
        </p:nvSpPr>
        <p:spPr bwMode="auto">
          <a:xfrm>
            <a:off x="7470775" y="4892675"/>
            <a:ext cx="320675"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8</a:t>
            </a:r>
          </a:p>
        </p:txBody>
      </p:sp>
      <p:sp>
        <p:nvSpPr>
          <p:cNvPr id="9242" name="Rectangle 25"/>
          <p:cNvSpPr>
            <a:spLocks noChangeAspect="1" noChangeArrowheads="1"/>
          </p:cNvSpPr>
          <p:nvPr/>
        </p:nvSpPr>
        <p:spPr bwMode="auto">
          <a:xfrm>
            <a:off x="7223125" y="5468938"/>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9243" name="Rectangle 26"/>
          <p:cNvSpPr>
            <a:spLocks noChangeAspect="1" noChangeArrowheads="1"/>
          </p:cNvSpPr>
          <p:nvPr/>
        </p:nvSpPr>
        <p:spPr bwMode="auto">
          <a:xfrm>
            <a:off x="7808913" y="5468938"/>
            <a:ext cx="231775"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9244" name="AutoShape 27"/>
          <p:cNvCxnSpPr>
            <a:cxnSpLocks noChangeShapeType="1"/>
            <a:stCxn id="9243" idx="0"/>
            <a:endCxn id="9241" idx="5"/>
          </p:cNvCxnSpPr>
          <p:nvPr/>
        </p:nvCxnSpPr>
        <p:spPr bwMode="auto">
          <a:xfrm flipH="1" flipV="1">
            <a:off x="7743825" y="5175250"/>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45" name="AutoShape 28"/>
          <p:cNvCxnSpPr>
            <a:cxnSpLocks noChangeShapeType="1"/>
            <a:stCxn id="9242" idx="0"/>
            <a:endCxn id="9241" idx="3"/>
          </p:cNvCxnSpPr>
          <p:nvPr/>
        </p:nvCxnSpPr>
        <p:spPr bwMode="auto">
          <a:xfrm flipV="1">
            <a:off x="7339013" y="5175250"/>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46" name="Oval 34"/>
          <p:cNvSpPr>
            <a:spLocks noChangeArrowheads="1"/>
          </p:cNvSpPr>
          <p:nvPr/>
        </p:nvSpPr>
        <p:spPr bwMode="auto">
          <a:xfrm>
            <a:off x="6553200" y="1524000"/>
            <a:ext cx="320675" cy="319088"/>
          </a:xfrm>
          <a:prstGeom prst="ellipse">
            <a:avLst/>
          </a:prstGeom>
          <a:solidFill>
            <a:schemeClr val="accent1"/>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6</a:t>
            </a:r>
          </a:p>
        </p:txBody>
      </p:sp>
      <p:sp>
        <p:nvSpPr>
          <p:cNvPr id="9247" name="Oval 35"/>
          <p:cNvSpPr>
            <a:spLocks noChangeArrowheads="1"/>
          </p:cNvSpPr>
          <p:nvPr/>
        </p:nvSpPr>
        <p:spPr bwMode="auto">
          <a:xfrm>
            <a:off x="7964488" y="2035175"/>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9248" name="Oval 36"/>
          <p:cNvSpPr>
            <a:spLocks noChangeArrowheads="1"/>
          </p:cNvSpPr>
          <p:nvPr/>
        </p:nvSpPr>
        <p:spPr bwMode="auto">
          <a:xfrm>
            <a:off x="5600700" y="2035175"/>
            <a:ext cx="319088"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2</a:t>
            </a:r>
          </a:p>
        </p:txBody>
      </p:sp>
      <p:sp>
        <p:nvSpPr>
          <p:cNvPr id="9249" name="Oval 37"/>
          <p:cNvSpPr>
            <a:spLocks noChangeArrowheads="1"/>
          </p:cNvSpPr>
          <p:nvPr/>
        </p:nvSpPr>
        <p:spPr bwMode="auto">
          <a:xfrm>
            <a:off x="6188075" y="2530475"/>
            <a:ext cx="320675"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4</a:t>
            </a:r>
          </a:p>
        </p:txBody>
      </p:sp>
      <p:sp>
        <p:nvSpPr>
          <p:cNvPr id="9250" name="Rectangle 38"/>
          <p:cNvSpPr>
            <a:spLocks noChangeAspect="1" noChangeArrowheads="1"/>
          </p:cNvSpPr>
          <p:nvPr/>
        </p:nvSpPr>
        <p:spPr bwMode="auto">
          <a:xfrm>
            <a:off x="5940425" y="3106738"/>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9251" name="Rectangle 39"/>
          <p:cNvSpPr>
            <a:spLocks noChangeAspect="1" noChangeArrowheads="1"/>
          </p:cNvSpPr>
          <p:nvPr/>
        </p:nvSpPr>
        <p:spPr bwMode="auto">
          <a:xfrm>
            <a:off x="6526213" y="3106738"/>
            <a:ext cx="231775" cy="230187"/>
          </a:xfrm>
          <a:prstGeom prst="rect">
            <a:avLst/>
          </a:prstGeom>
          <a:solidFill>
            <a:schemeClr val="folHlink"/>
          </a:solidFill>
          <a:ln w="57150">
            <a:solidFill>
              <a:schemeClr val="tx2"/>
            </a:solidFill>
            <a:miter lim="800000"/>
            <a:headEnd/>
            <a:tailEnd/>
          </a:ln>
        </p:spPr>
        <p:txBody>
          <a:bodyPr wrap="none" anchor="ctr"/>
          <a:lstStyle/>
          <a:p>
            <a:endParaRPr lang="en-US" sz="1800">
              <a:solidFill>
                <a:schemeClr val="tx2"/>
              </a:solidFill>
            </a:endParaRPr>
          </a:p>
        </p:txBody>
      </p:sp>
      <p:sp>
        <p:nvSpPr>
          <p:cNvPr id="9252" name="Rectangle 40"/>
          <p:cNvSpPr>
            <a:spLocks noChangeAspect="1" noChangeArrowheads="1"/>
          </p:cNvSpPr>
          <p:nvPr/>
        </p:nvSpPr>
        <p:spPr bwMode="auto">
          <a:xfrm>
            <a:off x="8496300" y="2574925"/>
            <a:ext cx="230188" cy="231775"/>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9253" name="AutoShape 41"/>
          <p:cNvCxnSpPr>
            <a:cxnSpLocks noChangeShapeType="1"/>
            <a:stCxn id="9246" idx="3"/>
            <a:endCxn id="9248" idx="7"/>
          </p:cNvCxnSpPr>
          <p:nvPr/>
        </p:nvCxnSpPr>
        <p:spPr bwMode="auto">
          <a:xfrm flipH="1">
            <a:off x="5873750" y="1825625"/>
            <a:ext cx="727075" cy="228600"/>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9254" name="AutoShape 42"/>
          <p:cNvCxnSpPr>
            <a:cxnSpLocks noChangeShapeType="1"/>
            <a:stCxn id="9247" idx="1"/>
            <a:endCxn id="9246" idx="5"/>
          </p:cNvCxnSpPr>
          <p:nvPr/>
        </p:nvCxnSpPr>
        <p:spPr bwMode="auto">
          <a:xfrm flipH="1" flipV="1">
            <a:off x="6826250" y="1825625"/>
            <a:ext cx="1184275"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55" name="AutoShape 43"/>
          <p:cNvCxnSpPr>
            <a:cxnSpLocks noChangeShapeType="1"/>
            <a:stCxn id="9252" idx="0"/>
            <a:endCxn id="9247" idx="5"/>
          </p:cNvCxnSpPr>
          <p:nvPr/>
        </p:nvCxnSpPr>
        <p:spPr bwMode="auto">
          <a:xfrm flipH="1" flipV="1">
            <a:off x="8237538" y="2317750"/>
            <a:ext cx="374650"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56" name="AutoShape 44"/>
          <p:cNvCxnSpPr>
            <a:cxnSpLocks noChangeShapeType="1"/>
            <a:stCxn id="9266" idx="7"/>
            <a:endCxn id="9247" idx="3"/>
          </p:cNvCxnSpPr>
          <p:nvPr/>
        </p:nvCxnSpPr>
        <p:spPr bwMode="auto">
          <a:xfrm flipV="1">
            <a:off x="7743825" y="2317750"/>
            <a:ext cx="266700" cy="2508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57" name="AutoShape 45"/>
          <p:cNvCxnSpPr>
            <a:cxnSpLocks noChangeShapeType="1"/>
            <a:stCxn id="9251" idx="0"/>
            <a:endCxn id="9249" idx="5"/>
          </p:cNvCxnSpPr>
          <p:nvPr/>
        </p:nvCxnSpPr>
        <p:spPr bwMode="auto">
          <a:xfrm flipH="1" flipV="1">
            <a:off x="6461125" y="2832100"/>
            <a:ext cx="180975" cy="246063"/>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9258" name="AutoShape 46"/>
          <p:cNvCxnSpPr>
            <a:cxnSpLocks noChangeShapeType="1"/>
            <a:stCxn id="9250" idx="0"/>
            <a:endCxn id="9249" idx="3"/>
          </p:cNvCxnSpPr>
          <p:nvPr/>
        </p:nvCxnSpPr>
        <p:spPr bwMode="auto">
          <a:xfrm flipV="1">
            <a:off x="6056313" y="2832100"/>
            <a:ext cx="179387"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59" name="AutoShape 47"/>
          <p:cNvCxnSpPr>
            <a:cxnSpLocks noChangeShapeType="1"/>
            <a:stCxn id="9261" idx="7"/>
            <a:endCxn id="9248" idx="3"/>
          </p:cNvCxnSpPr>
          <p:nvPr/>
        </p:nvCxnSpPr>
        <p:spPr bwMode="auto">
          <a:xfrm flipV="1">
            <a:off x="5286375" y="2336800"/>
            <a:ext cx="360363" cy="2317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60" name="AutoShape 48"/>
          <p:cNvCxnSpPr>
            <a:cxnSpLocks noChangeShapeType="1"/>
            <a:stCxn id="9249" idx="1"/>
            <a:endCxn id="9248" idx="5"/>
          </p:cNvCxnSpPr>
          <p:nvPr/>
        </p:nvCxnSpPr>
        <p:spPr bwMode="auto">
          <a:xfrm flipH="1" flipV="1">
            <a:off x="5873750" y="2336800"/>
            <a:ext cx="361950" cy="21272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sp>
        <p:nvSpPr>
          <p:cNvPr id="9261" name="Oval 49"/>
          <p:cNvSpPr>
            <a:spLocks noChangeArrowheads="1"/>
          </p:cNvSpPr>
          <p:nvPr/>
        </p:nvSpPr>
        <p:spPr bwMode="auto">
          <a:xfrm>
            <a:off x="5013325" y="2530475"/>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1</a:t>
            </a:r>
          </a:p>
        </p:txBody>
      </p:sp>
      <p:sp>
        <p:nvSpPr>
          <p:cNvPr id="9262" name="Rectangle 50"/>
          <p:cNvSpPr>
            <a:spLocks noChangeAspect="1" noChangeArrowheads="1"/>
          </p:cNvSpPr>
          <p:nvPr/>
        </p:nvSpPr>
        <p:spPr bwMode="auto">
          <a:xfrm>
            <a:off x="4764088" y="3106738"/>
            <a:ext cx="230187"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9263" name="Rectangle 51"/>
          <p:cNvSpPr>
            <a:spLocks noChangeAspect="1" noChangeArrowheads="1"/>
          </p:cNvSpPr>
          <p:nvPr/>
        </p:nvSpPr>
        <p:spPr bwMode="auto">
          <a:xfrm>
            <a:off x="5351463" y="3106738"/>
            <a:ext cx="230187"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9264" name="AutoShape 52"/>
          <p:cNvCxnSpPr>
            <a:cxnSpLocks noChangeShapeType="1"/>
            <a:stCxn id="9263" idx="0"/>
            <a:endCxn id="9261" idx="5"/>
          </p:cNvCxnSpPr>
          <p:nvPr/>
        </p:nvCxnSpPr>
        <p:spPr bwMode="auto">
          <a:xfrm flipH="1" flipV="1">
            <a:off x="5286375" y="2813050"/>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65" name="AutoShape 53"/>
          <p:cNvCxnSpPr>
            <a:cxnSpLocks noChangeShapeType="1"/>
            <a:stCxn id="9262" idx="0"/>
            <a:endCxn id="9261" idx="3"/>
          </p:cNvCxnSpPr>
          <p:nvPr/>
        </p:nvCxnSpPr>
        <p:spPr bwMode="auto">
          <a:xfrm flipV="1">
            <a:off x="4879975" y="2813050"/>
            <a:ext cx="179388"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66" name="Oval 54"/>
          <p:cNvSpPr>
            <a:spLocks noChangeArrowheads="1"/>
          </p:cNvSpPr>
          <p:nvPr/>
        </p:nvSpPr>
        <p:spPr bwMode="auto">
          <a:xfrm>
            <a:off x="7470775" y="2530475"/>
            <a:ext cx="320675"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8</a:t>
            </a:r>
          </a:p>
        </p:txBody>
      </p:sp>
      <p:sp>
        <p:nvSpPr>
          <p:cNvPr id="9267" name="Rectangle 55"/>
          <p:cNvSpPr>
            <a:spLocks noChangeAspect="1" noChangeArrowheads="1"/>
          </p:cNvSpPr>
          <p:nvPr/>
        </p:nvSpPr>
        <p:spPr bwMode="auto">
          <a:xfrm>
            <a:off x="7223125" y="3106738"/>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9268" name="Rectangle 56"/>
          <p:cNvSpPr>
            <a:spLocks noChangeAspect="1" noChangeArrowheads="1"/>
          </p:cNvSpPr>
          <p:nvPr/>
        </p:nvSpPr>
        <p:spPr bwMode="auto">
          <a:xfrm>
            <a:off x="7808913" y="3106738"/>
            <a:ext cx="231775"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9269" name="AutoShape 57"/>
          <p:cNvCxnSpPr>
            <a:cxnSpLocks noChangeShapeType="1"/>
            <a:stCxn id="9268" idx="0"/>
            <a:endCxn id="9266" idx="5"/>
          </p:cNvCxnSpPr>
          <p:nvPr/>
        </p:nvCxnSpPr>
        <p:spPr bwMode="auto">
          <a:xfrm flipH="1" flipV="1">
            <a:off x="7743825" y="2813050"/>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70" name="AutoShape 58"/>
          <p:cNvCxnSpPr>
            <a:cxnSpLocks noChangeShapeType="1"/>
            <a:stCxn id="9267" idx="0"/>
            <a:endCxn id="9266" idx="3"/>
          </p:cNvCxnSpPr>
          <p:nvPr/>
        </p:nvCxnSpPr>
        <p:spPr bwMode="auto">
          <a:xfrm flipV="1">
            <a:off x="7339013" y="2813050"/>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71" name="Oval 59"/>
          <p:cNvSpPr>
            <a:spLocks noChangeArrowheads="1"/>
          </p:cNvSpPr>
          <p:nvPr/>
        </p:nvSpPr>
        <p:spPr bwMode="auto">
          <a:xfrm>
            <a:off x="6419850" y="5410200"/>
            <a:ext cx="320675"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5</a:t>
            </a:r>
          </a:p>
        </p:txBody>
      </p:sp>
      <p:sp>
        <p:nvSpPr>
          <p:cNvPr id="9272" name="Rectangle 60"/>
          <p:cNvSpPr>
            <a:spLocks noChangeAspect="1" noChangeArrowheads="1"/>
          </p:cNvSpPr>
          <p:nvPr/>
        </p:nvSpPr>
        <p:spPr bwMode="auto">
          <a:xfrm>
            <a:off x="6172200" y="5986463"/>
            <a:ext cx="230188" cy="230187"/>
          </a:xfrm>
          <a:prstGeom prst="rect">
            <a:avLst/>
          </a:prstGeom>
          <a:solidFill>
            <a:schemeClr val="folHlink"/>
          </a:solidFill>
          <a:ln w="57150">
            <a:solidFill>
              <a:schemeClr val="tx2"/>
            </a:solidFill>
            <a:miter lim="800000"/>
            <a:headEnd/>
            <a:tailEnd/>
          </a:ln>
        </p:spPr>
        <p:txBody>
          <a:bodyPr wrap="none" anchor="ctr"/>
          <a:lstStyle/>
          <a:p>
            <a:endParaRPr lang="en-US" sz="1800">
              <a:solidFill>
                <a:schemeClr val="tx2"/>
              </a:solidFill>
            </a:endParaRPr>
          </a:p>
        </p:txBody>
      </p:sp>
      <p:sp>
        <p:nvSpPr>
          <p:cNvPr id="9273" name="Rectangle 61"/>
          <p:cNvSpPr>
            <a:spLocks noChangeAspect="1" noChangeArrowheads="1"/>
          </p:cNvSpPr>
          <p:nvPr/>
        </p:nvSpPr>
        <p:spPr bwMode="auto">
          <a:xfrm>
            <a:off x="6757988" y="5986463"/>
            <a:ext cx="231775" cy="230187"/>
          </a:xfrm>
          <a:prstGeom prst="rect">
            <a:avLst/>
          </a:prstGeom>
          <a:solidFill>
            <a:schemeClr val="folHlink"/>
          </a:solidFill>
          <a:ln w="57150">
            <a:solidFill>
              <a:schemeClr val="tx2"/>
            </a:solidFill>
            <a:miter lim="800000"/>
            <a:headEnd/>
            <a:tailEnd/>
          </a:ln>
        </p:spPr>
        <p:txBody>
          <a:bodyPr wrap="none" anchor="ctr"/>
          <a:lstStyle/>
          <a:p>
            <a:endParaRPr lang="en-US" sz="1800">
              <a:solidFill>
                <a:schemeClr val="tx2"/>
              </a:solidFill>
            </a:endParaRPr>
          </a:p>
        </p:txBody>
      </p:sp>
      <p:cxnSp>
        <p:nvCxnSpPr>
          <p:cNvPr id="9274" name="AutoShape 62"/>
          <p:cNvCxnSpPr>
            <a:cxnSpLocks noChangeShapeType="1"/>
            <a:stCxn id="9273" idx="0"/>
            <a:endCxn id="9271" idx="5"/>
          </p:cNvCxnSpPr>
          <p:nvPr/>
        </p:nvCxnSpPr>
        <p:spPr bwMode="auto">
          <a:xfrm flipH="1" flipV="1">
            <a:off x="6692900" y="5711825"/>
            <a:ext cx="180975" cy="246063"/>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9275" name="AutoShape 63"/>
          <p:cNvCxnSpPr>
            <a:cxnSpLocks noChangeShapeType="1"/>
            <a:stCxn id="9272" idx="0"/>
            <a:endCxn id="9271" idx="3"/>
          </p:cNvCxnSpPr>
          <p:nvPr/>
        </p:nvCxnSpPr>
        <p:spPr bwMode="auto">
          <a:xfrm flipV="1">
            <a:off x="6288088" y="5711825"/>
            <a:ext cx="179387" cy="246063"/>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sp>
        <p:nvSpPr>
          <p:cNvPr id="9276" name="Text Box 64"/>
          <p:cNvSpPr txBox="1">
            <a:spLocks noChangeArrowheads="1"/>
          </p:cNvSpPr>
          <p:nvPr/>
        </p:nvSpPr>
        <p:spPr bwMode="auto">
          <a:xfrm>
            <a:off x="6029325" y="1581150"/>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Symbol" charset="0"/>
                <a:sym typeface="Symbol" charset="0"/>
              </a:rPr>
              <a:t>&lt;</a:t>
            </a:r>
          </a:p>
        </p:txBody>
      </p:sp>
      <p:sp>
        <p:nvSpPr>
          <p:cNvPr id="9277" name="Text Box 65"/>
          <p:cNvSpPr txBox="1">
            <a:spLocks noChangeArrowheads="1"/>
          </p:cNvSpPr>
          <p:nvPr/>
        </p:nvSpPr>
        <p:spPr bwMode="auto">
          <a:xfrm>
            <a:off x="6029325" y="2114550"/>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Symbol" charset="0"/>
                <a:sym typeface="Symbol" charset="0"/>
              </a:rPr>
              <a:t>&gt;</a:t>
            </a:r>
          </a:p>
        </p:txBody>
      </p:sp>
      <p:sp>
        <p:nvSpPr>
          <p:cNvPr id="9278" name="Text Box 66"/>
          <p:cNvSpPr txBox="1">
            <a:spLocks noChangeArrowheads="1"/>
          </p:cNvSpPr>
          <p:nvPr/>
        </p:nvSpPr>
        <p:spPr bwMode="auto">
          <a:xfrm>
            <a:off x="6534150" y="2667000"/>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Symbol" charset="0"/>
                <a:sym typeface="Symbol" charset="0"/>
              </a:rPr>
              <a:t>&gt;</a:t>
            </a:r>
          </a:p>
        </p:txBody>
      </p:sp>
      <p:sp>
        <p:nvSpPr>
          <p:cNvPr id="9279" name="Text Box 69"/>
          <p:cNvSpPr txBox="1">
            <a:spLocks noChangeArrowheads="1"/>
          </p:cNvSpPr>
          <p:nvPr/>
        </p:nvSpPr>
        <p:spPr bwMode="auto">
          <a:xfrm>
            <a:off x="6461125" y="32766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solidFill>
                  <a:schemeClr val="tx2"/>
                </a:solidFill>
                <a:latin typeface="Times New Roman" charset="0"/>
                <a:sym typeface="Symbol" charset="0"/>
              </a:rPr>
              <a:t>w</a:t>
            </a:r>
          </a:p>
        </p:txBody>
      </p:sp>
      <p:sp>
        <p:nvSpPr>
          <p:cNvPr id="9280" name="Text Box 70"/>
          <p:cNvSpPr txBox="1">
            <a:spLocks noChangeArrowheads="1"/>
          </p:cNvSpPr>
          <p:nvPr/>
        </p:nvSpPr>
        <p:spPr bwMode="auto">
          <a:xfrm>
            <a:off x="6629400" y="51054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solidFill>
                  <a:schemeClr val="tx2"/>
                </a:solidFill>
                <a:latin typeface="Times New Roman" charset="0"/>
                <a:sym typeface="Symbol" charset="0"/>
              </a:rPr>
              <a:t>w</a:t>
            </a:r>
          </a:p>
        </p:txBody>
      </p:sp>
      <p:sp>
        <p:nvSpPr>
          <p:cNvPr id="9281" name="Date Placeholder 6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 2014 Goodrich, Tamassia, Goldwasser</a:t>
            </a:r>
            <a:endParaRPr 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Binary Search Trees</a:t>
            </a:r>
          </a:p>
        </p:txBody>
      </p:sp>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EB48582A-E402-864A-9A15-23C93400B6E2}" type="slidenum">
              <a:rPr lang="en-US" sz="1400"/>
              <a:pPr eaLnBrk="1" hangingPunct="1"/>
              <a:t>8</a:t>
            </a:fld>
            <a:endParaRPr lang="en-US" sz="1400"/>
          </a:p>
        </p:txBody>
      </p:sp>
      <p:sp>
        <p:nvSpPr>
          <p:cNvPr id="10244" name="Rectangle 2"/>
          <p:cNvSpPr>
            <a:spLocks noGrp="1" noChangeArrowheads="1"/>
          </p:cNvSpPr>
          <p:nvPr>
            <p:ph type="title"/>
          </p:nvPr>
        </p:nvSpPr>
        <p:spPr/>
        <p:txBody>
          <a:bodyPr/>
          <a:lstStyle/>
          <a:p>
            <a:pPr eaLnBrk="1" hangingPunct="1"/>
            <a:r>
              <a:rPr lang="en-US">
                <a:latin typeface="Tahoma" charset="0"/>
              </a:rPr>
              <a:t>Deletion</a:t>
            </a:r>
            <a:endParaRPr lang="en-US" sz="4000">
              <a:latin typeface="Tahoma" charset="0"/>
            </a:endParaRPr>
          </a:p>
        </p:txBody>
      </p:sp>
      <p:sp>
        <p:nvSpPr>
          <p:cNvPr id="10245" name="Rectangle 3" descr="Rectangle: Click to edit Master text styles&#10;Second level&#10;Third level&#10;Fourth level&#10;Fifth level"/>
          <p:cNvSpPr>
            <a:spLocks noGrp="1" noChangeArrowheads="1"/>
          </p:cNvSpPr>
          <p:nvPr>
            <p:ph type="body" idx="1"/>
          </p:nvPr>
        </p:nvSpPr>
        <p:spPr>
          <a:xfrm>
            <a:off x="790575" y="1676400"/>
            <a:ext cx="3781425" cy="4419600"/>
          </a:xfrm>
        </p:spPr>
        <p:txBody>
          <a:bodyPr/>
          <a:lstStyle/>
          <a:p>
            <a:pPr eaLnBrk="1" hangingPunct="1"/>
            <a:r>
              <a:rPr lang="en-US" sz="2000">
                <a:latin typeface="Tahoma" charset="0"/>
              </a:rPr>
              <a:t>To perform operation </a:t>
            </a:r>
            <a:r>
              <a:rPr lang="en-US" sz="2000">
                <a:solidFill>
                  <a:schemeClr val="tx2"/>
                </a:solidFill>
                <a:latin typeface="Tahoma" charset="0"/>
              </a:rPr>
              <a:t>remove</a:t>
            </a:r>
            <a:r>
              <a:rPr lang="en-US" sz="2000">
                <a:latin typeface="Tahoma" charset="0"/>
              </a:rPr>
              <a:t>(</a:t>
            </a:r>
            <a:r>
              <a:rPr lang="en-US" sz="2000" b="1" i="1">
                <a:latin typeface="Times New Roman" charset="0"/>
              </a:rPr>
              <a:t>k</a:t>
            </a:r>
            <a:r>
              <a:rPr lang="en-US" sz="2000">
                <a:latin typeface="Tahoma" charset="0"/>
              </a:rPr>
              <a:t>), we search for key </a:t>
            </a:r>
            <a:r>
              <a:rPr lang="en-US" sz="2000" b="1" i="1">
                <a:latin typeface="Times New Roman" charset="0"/>
              </a:rPr>
              <a:t>k</a:t>
            </a:r>
          </a:p>
          <a:p>
            <a:pPr eaLnBrk="1" hangingPunct="1"/>
            <a:r>
              <a:rPr lang="en-US" sz="2000">
                <a:latin typeface="Tahoma" charset="0"/>
              </a:rPr>
              <a:t>Assume key </a:t>
            </a:r>
            <a:r>
              <a:rPr lang="en-US" sz="2000" b="1" i="1">
                <a:latin typeface="Times New Roman" charset="0"/>
              </a:rPr>
              <a:t>k</a:t>
            </a:r>
            <a:r>
              <a:rPr lang="en-US" sz="2000">
                <a:latin typeface="Tahoma" charset="0"/>
              </a:rPr>
              <a:t> is in the tree, and let let </a:t>
            </a:r>
            <a:r>
              <a:rPr lang="en-US" sz="2000" b="1" i="1">
                <a:latin typeface="Times New Roman" charset="0"/>
              </a:rPr>
              <a:t>v</a:t>
            </a:r>
            <a:r>
              <a:rPr lang="en-US" sz="2000">
                <a:latin typeface="Tahoma" charset="0"/>
              </a:rPr>
              <a:t> be the node storing </a:t>
            </a:r>
            <a:r>
              <a:rPr lang="en-US" sz="2000" b="1" i="1">
                <a:latin typeface="Times New Roman" charset="0"/>
              </a:rPr>
              <a:t>k</a:t>
            </a:r>
          </a:p>
          <a:p>
            <a:pPr eaLnBrk="1" hangingPunct="1"/>
            <a:r>
              <a:rPr lang="en-US" sz="2000">
                <a:latin typeface="Tahoma" charset="0"/>
              </a:rPr>
              <a:t>If node </a:t>
            </a:r>
            <a:r>
              <a:rPr lang="en-US" sz="2000" b="1" i="1">
                <a:latin typeface="Times New Roman" charset="0"/>
              </a:rPr>
              <a:t>v</a:t>
            </a:r>
            <a:r>
              <a:rPr lang="en-US" sz="2000">
                <a:latin typeface="Tahoma" charset="0"/>
              </a:rPr>
              <a:t> has a leaf child </a:t>
            </a:r>
            <a:r>
              <a:rPr lang="en-US" sz="2000" b="1" i="1">
                <a:latin typeface="Times New Roman" charset="0"/>
              </a:rPr>
              <a:t>w</a:t>
            </a:r>
            <a:r>
              <a:rPr lang="en-US" sz="2000">
                <a:latin typeface="Tahoma" charset="0"/>
              </a:rPr>
              <a:t>, we remove </a:t>
            </a:r>
            <a:r>
              <a:rPr lang="en-US" sz="2000" b="1" i="1">
                <a:latin typeface="Times New Roman" charset="0"/>
              </a:rPr>
              <a:t>v</a:t>
            </a:r>
            <a:r>
              <a:rPr lang="en-US" sz="2000">
                <a:latin typeface="Tahoma" charset="0"/>
              </a:rPr>
              <a:t> and </a:t>
            </a:r>
            <a:r>
              <a:rPr lang="en-US" sz="2000" b="1" i="1">
                <a:latin typeface="Times New Roman" charset="0"/>
              </a:rPr>
              <a:t>w</a:t>
            </a:r>
            <a:r>
              <a:rPr lang="en-US" sz="2000">
                <a:latin typeface="Tahoma" charset="0"/>
              </a:rPr>
              <a:t> from the tree with operation </a:t>
            </a:r>
            <a:r>
              <a:rPr lang="en-US" sz="2000">
                <a:solidFill>
                  <a:schemeClr val="tx2"/>
                </a:solidFill>
                <a:latin typeface="Tahoma" charset="0"/>
              </a:rPr>
              <a:t>removeExternal</a:t>
            </a:r>
            <a:r>
              <a:rPr lang="en-US" sz="2000">
                <a:latin typeface="Tahoma" charset="0"/>
              </a:rPr>
              <a:t>(</a:t>
            </a:r>
            <a:r>
              <a:rPr lang="en-US" sz="2000" b="1" i="1">
                <a:latin typeface="Times New Roman" charset="0"/>
              </a:rPr>
              <a:t>w</a:t>
            </a:r>
            <a:r>
              <a:rPr lang="en-US" sz="2000">
                <a:latin typeface="Tahoma" charset="0"/>
              </a:rPr>
              <a:t>), which removes </a:t>
            </a:r>
            <a:r>
              <a:rPr lang="en-US" sz="2000" b="1" i="1">
                <a:latin typeface="Times New Roman" charset="0"/>
              </a:rPr>
              <a:t>w</a:t>
            </a:r>
            <a:r>
              <a:rPr lang="en-US" sz="2000">
                <a:latin typeface="Tahoma" charset="0"/>
              </a:rPr>
              <a:t> and its parent</a:t>
            </a:r>
          </a:p>
          <a:p>
            <a:pPr eaLnBrk="1" hangingPunct="1"/>
            <a:r>
              <a:rPr lang="en-US" sz="2000">
                <a:latin typeface="Tahoma" charset="0"/>
              </a:rPr>
              <a:t>Example: remove 4</a:t>
            </a:r>
          </a:p>
        </p:txBody>
      </p:sp>
      <p:sp>
        <p:nvSpPr>
          <p:cNvPr id="10246" name="Oval 4"/>
          <p:cNvSpPr>
            <a:spLocks noChangeArrowheads="1"/>
          </p:cNvSpPr>
          <p:nvPr/>
        </p:nvSpPr>
        <p:spPr bwMode="auto">
          <a:xfrm>
            <a:off x="6781800" y="1600200"/>
            <a:ext cx="320675" cy="319088"/>
          </a:xfrm>
          <a:prstGeom prst="ellipse">
            <a:avLst/>
          </a:prstGeom>
          <a:solidFill>
            <a:schemeClr val="accent1"/>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6</a:t>
            </a:r>
          </a:p>
        </p:txBody>
      </p:sp>
      <p:sp>
        <p:nvSpPr>
          <p:cNvPr id="10247" name="Oval 5"/>
          <p:cNvSpPr>
            <a:spLocks noChangeArrowheads="1"/>
          </p:cNvSpPr>
          <p:nvPr/>
        </p:nvSpPr>
        <p:spPr bwMode="auto">
          <a:xfrm>
            <a:off x="7980363" y="2111375"/>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10248" name="Oval 6"/>
          <p:cNvSpPr>
            <a:spLocks noChangeArrowheads="1"/>
          </p:cNvSpPr>
          <p:nvPr/>
        </p:nvSpPr>
        <p:spPr bwMode="auto">
          <a:xfrm>
            <a:off x="5424488" y="2111375"/>
            <a:ext cx="319087"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2</a:t>
            </a:r>
          </a:p>
        </p:txBody>
      </p:sp>
      <p:sp>
        <p:nvSpPr>
          <p:cNvPr id="10249" name="Oval 7"/>
          <p:cNvSpPr>
            <a:spLocks noChangeArrowheads="1"/>
          </p:cNvSpPr>
          <p:nvPr/>
        </p:nvSpPr>
        <p:spPr bwMode="auto">
          <a:xfrm>
            <a:off x="6011863" y="2606675"/>
            <a:ext cx="320675"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4</a:t>
            </a:r>
          </a:p>
        </p:txBody>
      </p:sp>
      <p:sp>
        <p:nvSpPr>
          <p:cNvPr id="10250" name="Rectangle 8"/>
          <p:cNvSpPr>
            <a:spLocks noChangeAspect="1" noChangeArrowheads="1"/>
          </p:cNvSpPr>
          <p:nvPr/>
        </p:nvSpPr>
        <p:spPr bwMode="auto">
          <a:xfrm>
            <a:off x="5764213" y="3182938"/>
            <a:ext cx="230187" cy="230187"/>
          </a:xfrm>
          <a:prstGeom prst="rect">
            <a:avLst/>
          </a:prstGeom>
          <a:solidFill>
            <a:schemeClr val="folHlink"/>
          </a:solidFill>
          <a:ln w="57150">
            <a:solidFill>
              <a:schemeClr val="tx2"/>
            </a:solidFill>
            <a:miter lim="800000"/>
            <a:headEnd/>
            <a:tailEnd/>
          </a:ln>
        </p:spPr>
        <p:txBody>
          <a:bodyPr wrap="none" anchor="ctr"/>
          <a:lstStyle/>
          <a:p>
            <a:endParaRPr lang="en-US" sz="1800"/>
          </a:p>
        </p:txBody>
      </p:sp>
      <p:sp>
        <p:nvSpPr>
          <p:cNvPr id="10251" name="Rectangle 9"/>
          <p:cNvSpPr>
            <a:spLocks noChangeAspect="1" noChangeArrowheads="1"/>
          </p:cNvSpPr>
          <p:nvPr/>
        </p:nvSpPr>
        <p:spPr bwMode="auto">
          <a:xfrm>
            <a:off x="8512175" y="2651125"/>
            <a:ext cx="230188" cy="231775"/>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10252" name="AutoShape 10"/>
          <p:cNvCxnSpPr>
            <a:cxnSpLocks noChangeShapeType="1"/>
            <a:stCxn id="10246" idx="3"/>
            <a:endCxn id="10248" idx="7"/>
          </p:cNvCxnSpPr>
          <p:nvPr/>
        </p:nvCxnSpPr>
        <p:spPr bwMode="auto">
          <a:xfrm flipH="1">
            <a:off x="5697538" y="1901825"/>
            <a:ext cx="1131887" cy="228600"/>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10253" name="AutoShape 11"/>
          <p:cNvCxnSpPr>
            <a:cxnSpLocks noChangeShapeType="1"/>
            <a:stCxn id="10247" idx="1"/>
            <a:endCxn id="10246" idx="5"/>
          </p:cNvCxnSpPr>
          <p:nvPr/>
        </p:nvCxnSpPr>
        <p:spPr bwMode="auto">
          <a:xfrm flipH="1" flipV="1">
            <a:off x="7054850" y="1901825"/>
            <a:ext cx="971550"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54" name="AutoShape 12"/>
          <p:cNvCxnSpPr>
            <a:cxnSpLocks noChangeShapeType="1"/>
            <a:stCxn id="10251" idx="0"/>
            <a:endCxn id="10247" idx="5"/>
          </p:cNvCxnSpPr>
          <p:nvPr/>
        </p:nvCxnSpPr>
        <p:spPr bwMode="auto">
          <a:xfrm flipH="1" flipV="1">
            <a:off x="8253413" y="2393950"/>
            <a:ext cx="374650"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55" name="AutoShape 13"/>
          <p:cNvCxnSpPr>
            <a:cxnSpLocks noChangeShapeType="1"/>
            <a:stCxn id="10265" idx="7"/>
            <a:endCxn id="10247" idx="3"/>
          </p:cNvCxnSpPr>
          <p:nvPr/>
        </p:nvCxnSpPr>
        <p:spPr bwMode="auto">
          <a:xfrm flipV="1">
            <a:off x="7759700" y="2393950"/>
            <a:ext cx="266700" cy="2508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56" name="AutoShape 14"/>
          <p:cNvCxnSpPr>
            <a:cxnSpLocks noChangeShapeType="1"/>
            <a:stCxn id="10270" idx="1"/>
            <a:endCxn id="10249" idx="5"/>
          </p:cNvCxnSpPr>
          <p:nvPr/>
        </p:nvCxnSpPr>
        <p:spPr bwMode="auto">
          <a:xfrm flipH="1" flipV="1">
            <a:off x="6284913" y="2908300"/>
            <a:ext cx="198437" cy="234950"/>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10257" name="AutoShape 15"/>
          <p:cNvCxnSpPr>
            <a:cxnSpLocks noChangeShapeType="1"/>
            <a:stCxn id="10250" idx="0"/>
            <a:endCxn id="10249" idx="3"/>
          </p:cNvCxnSpPr>
          <p:nvPr/>
        </p:nvCxnSpPr>
        <p:spPr bwMode="auto">
          <a:xfrm flipV="1">
            <a:off x="5880100" y="2908300"/>
            <a:ext cx="179388" cy="246063"/>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10258" name="AutoShape 16"/>
          <p:cNvCxnSpPr>
            <a:cxnSpLocks noChangeShapeType="1"/>
            <a:stCxn id="10260" idx="7"/>
            <a:endCxn id="10248" idx="3"/>
          </p:cNvCxnSpPr>
          <p:nvPr/>
        </p:nvCxnSpPr>
        <p:spPr bwMode="auto">
          <a:xfrm flipV="1">
            <a:off x="5110163" y="2413000"/>
            <a:ext cx="360362" cy="2317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59" name="AutoShape 17"/>
          <p:cNvCxnSpPr>
            <a:cxnSpLocks noChangeShapeType="1"/>
            <a:stCxn id="10249" idx="1"/>
            <a:endCxn id="10248" idx="5"/>
          </p:cNvCxnSpPr>
          <p:nvPr/>
        </p:nvCxnSpPr>
        <p:spPr bwMode="auto">
          <a:xfrm flipH="1" flipV="1">
            <a:off x="5697538" y="2413000"/>
            <a:ext cx="361950" cy="21272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sp>
        <p:nvSpPr>
          <p:cNvPr id="10260" name="Oval 18"/>
          <p:cNvSpPr>
            <a:spLocks noChangeArrowheads="1"/>
          </p:cNvSpPr>
          <p:nvPr/>
        </p:nvSpPr>
        <p:spPr bwMode="auto">
          <a:xfrm>
            <a:off x="4837113" y="2606675"/>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1</a:t>
            </a:r>
          </a:p>
        </p:txBody>
      </p:sp>
      <p:sp>
        <p:nvSpPr>
          <p:cNvPr id="10261" name="Rectangle 19"/>
          <p:cNvSpPr>
            <a:spLocks noChangeAspect="1" noChangeArrowheads="1"/>
          </p:cNvSpPr>
          <p:nvPr/>
        </p:nvSpPr>
        <p:spPr bwMode="auto">
          <a:xfrm>
            <a:off x="4587875" y="3182938"/>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10262" name="Rectangle 20"/>
          <p:cNvSpPr>
            <a:spLocks noChangeAspect="1" noChangeArrowheads="1"/>
          </p:cNvSpPr>
          <p:nvPr/>
        </p:nvSpPr>
        <p:spPr bwMode="auto">
          <a:xfrm>
            <a:off x="5175250" y="3182938"/>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10263" name="AutoShape 21"/>
          <p:cNvCxnSpPr>
            <a:cxnSpLocks noChangeShapeType="1"/>
            <a:stCxn id="10262" idx="0"/>
            <a:endCxn id="10260" idx="5"/>
          </p:cNvCxnSpPr>
          <p:nvPr/>
        </p:nvCxnSpPr>
        <p:spPr bwMode="auto">
          <a:xfrm flipH="1" flipV="1">
            <a:off x="5110163" y="2889250"/>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64" name="AutoShape 22"/>
          <p:cNvCxnSpPr>
            <a:cxnSpLocks noChangeShapeType="1"/>
            <a:stCxn id="10261" idx="0"/>
            <a:endCxn id="10260" idx="3"/>
          </p:cNvCxnSpPr>
          <p:nvPr/>
        </p:nvCxnSpPr>
        <p:spPr bwMode="auto">
          <a:xfrm flipV="1">
            <a:off x="4703763" y="2889250"/>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265" name="Oval 23"/>
          <p:cNvSpPr>
            <a:spLocks noChangeArrowheads="1"/>
          </p:cNvSpPr>
          <p:nvPr/>
        </p:nvSpPr>
        <p:spPr bwMode="auto">
          <a:xfrm>
            <a:off x="7486650" y="2606675"/>
            <a:ext cx="320675"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8</a:t>
            </a:r>
          </a:p>
        </p:txBody>
      </p:sp>
      <p:sp>
        <p:nvSpPr>
          <p:cNvPr id="10266" name="Rectangle 24"/>
          <p:cNvSpPr>
            <a:spLocks noChangeAspect="1" noChangeArrowheads="1"/>
          </p:cNvSpPr>
          <p:nvPr/>
        </p:nvSpPr>
        <p:spPr bwMode="auto">
          <a:xfrm>
            <a:off x="7239000" y="3182938"/>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10267" name="Rectangle 25"/>
          <p:cNvSpPr>
            <a:spLocks noChangeAspect="1" noChangeArrowheads="1"/>
          </p:cNvSpPr>
          <p:nvPr/>
        </p:nvSpPr>
        <p:spPr bwMode="auto">
          <a:xfrm>
            <a:off x="7824788" y="3182938"/>
            <a:ext cx="231775"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10268" name="AutoShape 26"/>
          <p:cNvCxnSpPr>
            <a:cxnSpLocks noChangeShapeType="1"/>
            <a:stCxn id="10267" idx="0"/>
            <a:endCxn id="10265" idx="5"/>
          </p:cNvCxnSpPr>
          <p:nvPr/>
        </p:nvCxnSpPr>
        <p:spPr bwMode="auto">
          <a:xfrm flipH="1" flipV="1">
            <a:off x="7759700" y="2889250"/>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69" name="AutoShape 27"/>
          <p:cNvCxnSpPr>
            <a:cxnSpLocks noChangeShapeType="1"/>
            <a:stCxn id="10266" idx="0"/>
            <a:endCxn id="10265" idx="3"/>
          </p:cNvCxnSpPr>
          <p:nvPr/>
        </p:nvCxnSpPr>
        <p:spPr bwMode="auto">
          <a:xfrm flipV="1">
            <a:off x="7354888" y="2889250"/>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270" name="Oval 28"/>
          <p:cNvSpPr>
            <a:spLocks noChangeArrowheads="1"/>
          </p:cNvSpPr>
          <p:nvPr/>
        </p:nvSpPr>
        <p:spPr bwMode="auto">
          <a:xfrm>
            <a:off x="6435725" y="3124200"/>
            <a:ext cx="320675"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latin typeface="Times New Roman" charset="0"/>
                <a:sym typeface="Symbol" charset="0"/>
              </a:rPr>
              <a:t>5</a:t>
            </a:r>
          </a:p>
        </p:txBody>
      </p:sp>
      <p:sp>
        <p:nvSpPr>
          <p:cNvPr id="10271" name="Rectangle 29"/>
          <p:cNvSpPr>
            <a:spLocks noChangeAspect="1" noChangeArrowheads="1"/>
          </p:cNvSpPr>
          <p:nvPr/>
        </p:nvSpPr>
        <p:spPr bwMode="auto">
          <a:xfrm>
            <a:off x="6188075" y="3700463"/>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10272" name="Rectangle 30"/>
          <p:cNvSpPr>
            <a:spLocks noChangeAspect="1" noChangeArrowheads="1"/>
          </p:cNvSpPr>
          <p:nvPr/>
        </p:nvSpPr>
        <p:spPr bwMode="auto">
          <a:xfrm>
            <a:off x="6773863" y="3700463"/>
            <a:ext cx="231775"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10273" name="AutoShape 31"/>
          <p:cNvCxnSpPr>
            <a:cxnSpLocks noChangeShapeType="1"/>
            <a:stCxn id="10272" idx="0"/>
            <a:endCxn id="10270" idx="5"/>
          </p:cNvCxnSpPr>
          <p:nvPr/>
        </p:nvCxnSpPr>
        <p:spPr bwMode="auto">
          <a:xfrm flipH="1" flipV="1">
            <a:off x="6708775" y="3425825"/>
            <a:ext cx="180975"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74" name="AutoShape 32"/>
          <p:cNvCxnSpPr>
            <a:cxnSpLocks noChangeShapeType="1"/>
            <a:stCxn id="10271" idx="0"/>
            <a:endCxn id="10270" idx="3"/>
          </p:cNvCxnSpPr>
          <p:nvPr/>
        </p:nvCxnSpPr>
        <p:spPr bwMode="auto">
          <a:xfrm flipV="1">
            <a:off x="6303963" y="3425825"/>
            <a:ext cx="179387"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275" name="Text Box 33"/>
          <p:cNvSpPr txBox="1">
            <a:spLocks noChangeArrowheads="1"/>
          </p:cNvSpPr>
          <p:nvPr/>
        </p:nvSpPr>
        <p:spPr bwMode="auto">
          <a:xfrm>
            <a:off x="6324600" y="2498725"/>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solidFill>
                  <a:schemeClr val="tx2"/>
                </a:solidFill>
                <a:latin typeface="Times New Roman" charset="0"/>
                <a:sym typeface="Symbol" charset="0"/>
              </a:rPr>
              <a:t>v</a:t>
            </a:r>
          </a:p>
        </p:txBody>
      </p:sp>
      <p:sp>
        <p:nvSpPr>
          <p:cNvPr id="10276" name="Text Box 34"/>
          <p:cNvSpPr txBox="1">
            <a:spLocks noChangeArrowheads="1"/>
          </p:cNvSpPr>
          <p:nvPr/>
        </p:nvSpPr>
        <p:spPr bwMode="auto">
          <a:xfrm>
            <a:off x="5589588" y="2819400"/>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solidFill>
                  <a:schemeClr val="tx2"/>
                </a:solidFill>
                <a:latin typeface="Times New Roman" charset="0"/>
                <a:sym typeface="Symbol" charset="0"/>
              </a:rPr>
              <a:t>w</a:t>
            </a:r>
          </a:p>
        </p:txBody>
      </p:sp>
      <p:sp>
        <p:nvSpPr>
          <p:cNvPr id="10277" name="Oval 66"/>
          <p:cNvSpPr>
            <a:spLocks noChangeArrowheads="1"/>
          </p:cNvSpPr>
          <p:nvPr/>
        </p:nvSpPr>
        <p:spPr bwMode="auto">
          <a:xfrm>
            <a:off x="6553200" y="4251325"/>
            <a:ext cx="320675" cy="319088"/>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10278" name="Oval 67"/>
          <p:cNvSpPr>
            <a:spLocks noChangeArrowheads="1"/>
          </p:cNvSpPr>
          <p:nvPr/>
        </p:nvSpPr>
        <p:spPr bwMode="auto">
          <a:xfrm>
            <a:off x="7964488" y="4762500"/>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10279" name="Oval 68"/>
          <p:cNvSpPr>
            <a:spLocks noChangeArrowheads="1"/>
          </p:cNvSpPr>
          <p:nvPr/>
        </p:nvSpPr>
        <p:spPr bwMode="auto">
          <a:xfrm>
            <a:off x="5600700" y="4762500"/>
            <a:ext cx="319088"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latin typeface="Times New Roman" charset="0"/>
                <a:sym typeface="Symbol" charset="0"/>
              </a:rPr>
              <a:t>2</a:t>
            </a:r>
          </a:p>
        </p:txBody>
      </p:sp>
      <p:sp>
        <p:nvSpPr>
          <p:cNvPr id="10280" name="Oval 69"/>
          <p:cNvSpPr>
            <a:spLocks noChangeArrowheads="1"/>
          </p:cNvSpPr>
          <p:nvPr/>
        </p:nvSpPr>
        <p:spPr bwMode="auto">
          <a:xfrm>
            <a:off x="6188075" y="5257800"/>
            <a:ext cx="320675"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latin typeface="Times New Roman" charset="0"/>
                <a:sym typeface="Symbol" charset="0"/>
              </a:rPr>
              <a:t>5</a:t>
            </a:r>
          </a:p>
        </p:txBody>
      </p:sp>
      <p:sp>
        <p:nvSpPr>
          <p:cNvPr id="10281" name="Rectangle 70"/>
          <p:cNvSpPr>
            <a:spLocks noChangeAspect="1" noChangeArrowheads="1"/>
          </p:cNvSpPr>
          <p:nvPr/>
        </p:nvSpPr>
        <p:spPr bwMode="auto">
          <a:xfrm>
            <a:off x="5940425" y="5834063"/>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10282" name="Rectangle 71"/>
          <p:cNvSpPr>
            <a:spLocks noChangeAspect="1" noChangeArrowheads="1"/>
          </p:cNvSpPr>
          <p:nvPr/>
        </p:nvSpPr>
        <p:spPr bwMode="auto">
          <a:xfrm>
            <a:off x="6553200" y="5834063"/>
            <a:ext cx="231775"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10283" name="Rectangle 72"/>
          <p:cNvSpPr>
            <a:spLocks noChangeAspect="1" noChangeArrowheads="1"/>
          </p:cNvSpPr>
          <p:nvPr/>
        </p:nvSpPr>
        <p:spPr bwMode="auto">
          <a:xfrm>
            <a:off x="8496300" y="5302250"/>
            <a:ext cx="230188" cy="231775"/>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10284" name="AutoShape 73"/>
          <p:cNvCxnSpPr>
            <a:cxnSpLocks noChangeShapeType="1"/>
            <a:stCxn id="10277" idx="3"/>
            <a:endCxn id="10279" idx="7"/>
          </p:cNvCxnSpPr>
          <p:nvPr/>
        </p:nvCxnSpPr>
        <p:spPr bwMode="auto">
          <a:xfrm flipH="1">
            <a:off x="5873750" y="4533900"/>
            <a:ext cx="727075"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85" name="AutoShape 74"/>
          <p:cNvCxnSpPr>
            <a:cxnSpLocks noChangeShapeType="1"/>
            <a:stCxn id="10278" idx="1"/>
            <a:endCxn id="10277" idx="5"/>
          </p:cNvCxnSpPr>
          <p:nvPr/>
        </p:nvCxnSpPr>
        <p:spPr bwMode="auto">
          <a:xfrm flipH="1" flipV="1">
            <a:off x="6826250" y="4533900"/>
            <a:ext cx="1184275" cy="2667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86" name="AutoShape 75"/>
          <p:cNvCxnSpPr>
            <a:cxnSpLocks noChangeShapeType="1"/>
            <a:stCxn id="10283" idx="0"/>
            <a:endCxn id="10278" idx="5"/>
          </p:cNvCxnSpPr>
          <p:nvPr/>
        </p:nvCxnSpPr>
        <p:spPr bwMode="auto">
          <a:xfrm flipH="1" flipV="1">
            <a:off x="8237538" y="5045075"/>
            <a:ext cx="374650"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87" name="AutoShape 76"/>
          <p:cNvCxnSpPr>
            <a:cxnSpLocks noChangeShapeType="1"/>
            <a:stCxn id="10297" idx="7"/>
            <a:endCxn id="10278" idx="3"/>
          </p:cNvCxnSpPr>
          <p:nvPr/>
        </p:nvCxnSpPr>
        <p:spPr bwMode="auto">
          <a:xfrm flipV="1">
            <a:off x="7743825" y="5045075"/>
            <a:ext cx="266700" cy="2508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88" name="AutoShape 77"/>
          <p:cNvCxnSpPr>
            <a:cxnSpLocks noChangeShapeType="1"/>
            <a:stCxn id="10282" idx="0"/>
            <a:endCxn id="10280" idx="5"/>
          </p:cNvCxnSpPr>
          <p:nvPr/>
        </p:nvCxnSpPr>
        <p:spPr bwMode="auto">
          <a:xfrm flipH="1" flipV="1">
            <a:off x="6461125" y="5559425"/>
            <a:ext cx="207963"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89" name="AutoShape 78"/>
          <p:cNvCxnSpPr>
            <a:cxnSpLocks noChangeShapeType="1"/>
            <a:stCxn id="10281" idx="0"/>
            <a:endCxn id="10280" idx="3"/>
          </p:cNvCxnSpPr>
          <p:nvPr/>
        </p:nvCxnSpPr>
        <p:spPr bwMode="auto">
          <a:xfrm flipV="1">
            <a:off x="6056313" y="5559425"/>
            <a:ext cx="179387"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90" name="AutoShape 79"/>
          <p:cNvCxnSpPr>
            <a:cxnSpLocks noChangeShapeType="1"/>
            <a:stCxn id="10292" idx="7"/>
            <a:endCxn id="10279" idx="3"/>
          </p:cNvCxnSpPr>
          <p:nvPr/>
        </p:nvCxnSpPr>
        <p:spPr bwMode="auto">
          <a:xfrm flipV="1">
            <a:off x="5286375" y="5064125"/>
            <a:ext cx="360363" cy="2317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91" name="AutoShape 80"/>
          <p:cNvCxnSpPr>
            <a:cxnSpLocks noChangeShapeType="1"/>
            <a:stCxn id="10280" idx="1"/>
            <a:endCxn id="10279" idx="5"/>
          </p:cNvCxnSpPr>
          <p:nvPr/>
        </p:nvCxnSpPr>
        <p:spPr bwMode="auto">
          <a:xfrm flipH="1" flipV="1">
            <a:off x="5873750" y="5064125"/>
            <a:ext cx="361950" cy="21272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sp>
        <p:nvSpPr>
          <p:cNvPr id="10292" name="Oval 81"/>
          <p:cNvSpPr>
            <a:spLocks noChangeArrowheads="1"/>
          </p:cNvSpPr>
          <p:nvPr/>
        </p:nvSpPr>
        <p:spPr bwMode="auto">
          <a:xfrm>
            <a:off x="5013325" y="5257800"/>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1</a:t>
            </a:r>
          </a:p>
        </p:txBody>
      </p:sp>
      <p:sp>
        <p:nvSpPr>
          <p:cNvPr id="10293" name="Rectangle 82"/>
          <p:cNvSpPr>
            <a:spLocks noChangeAspect="1" noChangeArrowheads="1"/>
          </p:cNvSpPr>
          <p:nvPr/>
        </p:nvSpPr>
        <p:spPr bwMode="auto">
          <a:xfrm>
            <a:off x="4764088" y="5834063"/>
            <a:ext cx="230187"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10294" name="Rectangle 83"/>
          <p:cNvSpPr>
            <a:spLocks noChangeAspect="1" noChangeArrowheads="1"/>
          </p:cNvSpPr>
          <p:nvPr/>
        </p:nvSpPr>
        <p:spPr bwMode="auto">
          <a:xfrm>
            <a:off x="5351463" y="5834063"/>
            <a:ext cx="230187"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10295" name="AutoShape 84"/>
          <p:cNvCxnSpPr>
            <a:cxnSpLocks noChangeShapeType="1"/>
            <a:stCxn id="10294" idx="0"/>
            <a:endCxn id="10292" idx="5"/>
          </p:cNvCxnSpPr>
          <p:nvPr/>
        </p:nvCxnSpPr>
        <p:spPr bwMode="auto">
          <a:xfrm flipH="1" flipV="1">
            <a:off x="5286375" y="5540375"/>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96" name="AutoShape 85"/>
          <p:cNvCxnSpPr>
            <a:cxnSpLocks noChangeShapeType="1"/>
            <a:stCxn id="10293" idx="0"/>
            <a:endCxn id="10292" idx="3"/>
          </p:cNvCxnSpPr>
          <p:nvPr/>
        </p:nvCxnSpPr>
        <p:spPr bwMode="auto">
          <a:xfrm flipV="1">
            <a:off x="4879975" y="5540375"/>
            <a:ext cx="179388"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297" name="Oval 86"/>
          <p:cNvSpPr>
            <a:spLocks noChangeArrowheads="1"/>
          </p:cNvSpPr>
          <p:nvPr/>
        </p:nvSpPr>
        <p:spPr bwMode="auto">
          <a:xfrm>
            <a:off x="7470775" y="5257800"/>
            <a:ext cx="320675"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8</a:t>
            </a:r>
          </a:p>
        </p:txBody>
      </p:sp>
      <p:sp>
        <p:nvSpPr>
          <p:cNvPr id="10298" name="Rectangle 87"/>
          <p:cNvSpPr>
            <a:spLocks noChangeAspect="1" noChangeArrowheads="1"/>
          </p:cNvSpPr>
          <p:nvPr/>
        </p:nvSpPr>
        <p:spPr bwMode="auto">
          <a:xfrm>
            <a:off x="7223125" y="5834063"/>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10299" name="Rectangle 88"/>
          <p:cNvSpPr>
            <a:spLocks noChangeAspect="1" noChangeArrowheads="1"/>
          </p:cNvSpPr>
          <p:nvPr/>
        </p:nvSpPr>
        <p:spPr bwMode="auto">
          <a:xfrm>
            <a:off x="7808913" y="5834063"/>
            <a:ext cx="231775"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10300" name="AutoShape 89"/>
          <p:cNvCxnSpPr>
            <a:cxnSpLocks noChangeShapeType="1"/>
            <a:stCxn id="10299" idx="0"/>
            <a:endCxn id="10297" idx="5"/>
          </p:cNvCxnSpPr>
          <p:nvPr/>
        </p:nvCxnSpPr>
        <p:spPr bwMode="auto">
          <a:xfrm flipH="1" flipV="1">
            <a:off x="7743825" y="5540375"/>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301" name="AutoShape 90"/>
          <p:cNvCxnSpPr>
            <a:cxnSpLocks noChangeShapeType="1"/>
            <a:stCxn id="10298" idx="0"/>
            <a:endCxn id="10297" idx="3"/>
          </p:cNvCxnSpPr>
          <p:nvPr/>
        </p:nvCxnSpPr>
        <p:spPr bwMode="auto">
          <a:xfrm flipV="1">
            <a:off x="7339013" y="5540375"/>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302" name="Text Box 91"/>
          <p:cNvSpPr txBox="1">
            <a:spLocks noChangeArrowheads="1"/>
          </p:cNvSpPr>
          <p:nvPr/>
        </p:nvSpPr>
        <p:spPr bwMode="auto">
          <a:xfrm>
            <a:off x="6019800" y="1660525"/>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Symbol" charset="0"/>
                <a:sym typeface="Symbol" charset="0"/>
              </a:rPr>
              <a:t>&lt;</a:t>
            </a:r>
          </a:p>
        </p:txBody>
      </p:sp>
      <p:sp>
        <p:nvSpPr>
          <p:cNvPr id="10303" name="Text Box 92"/>
          <p:cNvSpPr txBox="1">
            <a:spLocks noChangeArrowheads="1"/>
          </p:cNvSpPr>
          <p:nvPr/>
        </p:nvSpPr>
        <p:spPr bwMode="auto">
          <a:xfrm>
            <a:off x="5791200" y="2193925"/>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Symbol" charset="0"/>
                <a:sym typeface="Symbol" charset="0"/>
              </a:rPr>
              <a:t>&gt;</a:t>
            </a:r>
          </a:p>
        </p:txBody>
      </p:sp>
      <p:sp>
        <p:nvSpPr>
          <p:cNvPr id="10304" name="AutoShape 96"/>
          <p:cNvSpPr>
            <a:spLocks noChangeArrowheads="1"/>
          </p:cNvSpPr>
          <p:nvPr/>
        </p:nvSpPr>
        <p:spPr bwMode="auto">
          <a:xfrm rot="18601582" flipH="1">
            <a:off x="5442744" y="2667794"/>
            <a:ext cx="1217613" cy="612775"/>
          </a:xfrm>
          <a:prstGeom prst="roundRect">
            <a:avLst>
              <a:gd name="adj" fmla="val 29167"/>
            </a:avLst>
          </a:prstGeom>
          <a:noFill/>
          <a:ln w="12700">
            <a:solidFill>
              <a:schemeClr val="tx2"/>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305" name="Date Placeholder 6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 2014 Goodrich, Tamassia, Goldwasser</a:t>
            </a:r>
            <a:endParaRPr 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Binary Search Trees</a:t>
            </a:r>
          </a:p>
        </p:txBody>
      </p:sp>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1111690D-18BA-EA45-ABAC-1C80BD7B9124}" type="slidenum">
              <a:rPr lang="en-US" sz="1400"/>
              <a:pPr eaLnBrk="1" hangingPunct="1"/>
              <a:t>9</a:t>
            </a:fld>
            <a:endParaRPr lang="en-US" sz="1400"/>
          </a:p>
        </p:txBody>
      </p:sp>
      <p:sp>
        <p:nvSpPr>
          <p:cNvPr id="11268" name="Rectangle 2"/>
          <p:cNvSpPr>
            <a:spLocks noGrp="1" noChangeArrowheads="1"/>
          </p:cNvSpPr>
          <p:nvPr>
            <p:ph type="title"/>
          </p:nvPr>
        </p:nvSpPr>
        <p:spPr/>
        <p:txBody>
          <a:bodyPr/>
          <a:lstStyle/>
          <a:p>
            <a:pPr eaLnBrk="1" hangingPunct="1"/>
            <a:r>
              <a:rPr lang="en-US">
                <a:latin typeface="Tahoma" charset="0"/>
              </a:rPr>
              <a:t>Deletion (cont.)</a:t>
            </a:r>
          </a:p>
        </p:txBody>
      </p:sp>
      <p:sp>
        <p:nvSpPr>
          <p:cNvPr id="11269" name="Rectangle 3" descr="Rectangle: Click to edit Master text styles&#10;Second level&#10;Third level&#10;Fourth level&#10;Fifth level"/>
          <p:cNvSpPr>
            <a:spLocks noGrp="1" noChangeArrowheads="1"/>
          </p:cNvSpPr>
          <p:nvPr>
            <p:ph type="body" idx="1"/>
          </p:nvPr>
        </p:nvSpPr>
        <p:spPr>
          <a:xfrm>
            <a:off x="838200" y="1752600"/>
            <a:ext cx="3886200" cy="4114800"/>
          </a:xfrm>
        </p:spPr>
        <p:txBody>
          <a:bodyPr/>
          <a:lstStyle/>
          <a:p>
            <a:pPr eaLnBrk="1" hangingPunct="1"/>
            <a:r>
              <a:rPr lang="en-US" sz="2000">
                <a:latin typeface="Tahoma" charset="0"/>
              </a:rPr>
              <a:t>We consider the case where the key </a:t>
            </a:r>
            <a:r>
              <a:rPr lang="en-US" sz="2000" b="1" i="1">
                <a:latin typeface="Times New Roman" charset="0"/>
              </a:rPr>
              <a:t>k</a:t>
            </a:r>
            <a:r>
              <a:rPr lang="en-US" sz="2000">
                <a:latin typeface="Tahoma" charset="0"/>
              </a:rPr>
              <a:t> to be removed is stored at a node </a:t>
            </a:r>
            <a:r>
              <a:rPr lang="en-US" sz="2000" b="1" i="1">
                <a:latin typeface="Times New Roman" charset="0"/>
              </a:rPr>
              <a:t>v</a:t>
            </a:r>
            <a:r>
              <a:rPr lang="en-US" sz="2000">
                <a:latin typeface="Tahoma" charset="0"/>
              </a:rPr>
              <a:t> whose children are both internal</a:t>
            </a:r>
          </a:p>
          <a:p>
            <a:pPr lvl="1" eaLnBrk="1" hangingPunct="1"/>
            <a:r>
              <a:rPr lang="en-US" sz="1800">
                <a:latin typeface="Tahoma" charset="0"/>
              </a:rPr>
              <a:t>we find the internal node </a:t>
            </a:r>
            <a:r>
              <a:rPr lang="en-US" sz="1800" b="1" i="1">
                <a:latin typeface="Times New Roman" charset="0"/>
              </a:rPr>
              <a:t>w </a:t>
            </a:r>
            <a:r>
              <a:rPr lang="en-US" sz="1800">
                <a:latin typeface="Tahoma" charset="0"/>
              </a:rPr>
              <a:t>that follows </a:t>
            </a:r>
            <a:r>
              <a:rPr lang="en-US" sz="1800" b="1" i="1">
                <a:latin typeface="Times New Roman" charset="0"/>
              </a:rPr>
              <a:t>v</a:t>
            </a:r>
            <a:r>
              <a:rPr lang="en-US" sz="1800">
                <a:latin typeface="Tahoma" charset="0"/>
              </a:rPr>
              <a:t> in an inorder traversal</a:t>
            </a:r>
          </a:p>
          <a:p>
            <a:pPr lvl="1" eaLnBrk="1" hangingPunct="1"/>
            <a:r>
              <a:rPr lang="en-US" sz="1800">
                <a:latin typeface="Tahoma" charset="0"/>
              </a:rPr>
              <a:t>we copy </a:t>
            </a:r>
            <a:r>
              <a:rPr lang="en-US" sz="1800" b="1" i="1">
                <a:latin typeface="Times New Roman" charset="0"/>
              </a:rPr>
              <a:t>key</a:t>
            </a:r>
            <a:r>
              <a:rPr lang="en-US" sz="1800">
                <a:latin typeface="Times New Roman" charset="0"/>
              </a:rPr>
              <a:t>(</a:t>
            </a:r>
            <a:r>
              <a:rPr lang="en-US" sz="1800" b="1" i="1">
                <a:latin typeface="Times New Roman" charset="0"/>
              </a:rPr>
              <a:t>w</a:t>
            </a:r>
            <a:r>
              <a:rPr lang="en-US" sz="1800">
                <a:latin typeface="Times New Roman" charset="0"/>
              </a:rPr>
              <a:t>)</a:t>
            </a:r>
            <a:r>
              <a:rPr lang="en-US" sz="1800">
                <a:latin typeface="Tahoma" charset="0"/>
              </a:rPr>
              <a:t> into node </a:t>
            </a:r>
            <a:r>
              <a:rPr lang="en-US" sz="1800" b="1" i="1">
                <a:latin typeface="Times New Roman" charset="0"/>
              </a:rPr>
              <a:t>v</a:t>
            </a:r>
            <a:endParaRPr lang="en-US" sz="1800">
              <a:latin typeface="Tahoma" charset="0"/>
            </a:endParaRPr>
          </a:p>
          <a:p>
            <a:pPr lvl="1" eaLnBrk="1" hangingPunct="1"/>
            <a:r>
              <a:rPr lang="en-US" sz="1800">
                <a:latin typeface="Tahoma" charset="0"/>
              </a:rPr>
              <a:t>we remove node </a:t>
            </a:r>
            <a:r>
              <a:rPr lang="en-US" sz="1800" b="1" i="1">
                <a:latin typeface="Times New Roman" charset="0"/>
              </a:rPr>
              <a:t>w </a:t>
            </a:r>
            <a:r>
              <a:rPr lang="en-US" sz="1800">
                <a:latin typeface="Tahoma" charset="0"/>
              </a:rPr>
              <a:t>and its left child </a:t>
            </a:r>
            <a:r>
              <a:rPr lang="en-US" sz="1800" b="1" i="1">
                <a:latin typeface="Times New Roman" charset="0"/>
              </a:rPr>
              <a:t>z </a:t>
            </a:r>
            <a:r>
              <a:rPr lang="en-US" sz="1800">
                <a:latin typeface="Tahoma" charset="0"/>
              </a:rPr>
              <a:t>(which must be a leaf) by means of operation </a:t>
            </a:r>
            <a:r>
              <a:rPr lang="en-US" sz="1800">
                <a:solidFill>
                  <a:schemeClr val="tx2"/>
                </a:solidFill>
                <a:latin typeface="Tahoma" charset="0"/>
              </a:rPr>
              <a:t>removeExternal</a:t>
            </a:r>
            <a:r>
              <a:rPr lang="en-US" sz="1800">
                <a:latin typeface="Tahoma" charset="0"/>
              </a:rPr>
              <a:t>(</a:t>
            </a:r>
            <a:r>
              <a:rPr lang="en-US" sz="1800" b="1" i="1">
                <a:latin typeface="Times New Roman" charset="0"/>
              </a:rPr>
              <a:t>z</a:t>
            </a:r>
            <a:r>
              <a:rPr lang="en-US" sz="1800">
                <a:latin typeface="Tahoma" charset="0"/>
              </a:rPr>
              <a:t>)</a:t>
            </a:r>
          </a:p>
          <a:p>
            <a:pPr eaLnBrk="1" hangingPunct="1"/>
            <a:r>
              <a:rPr lang="en-US" sz="2000">
                <a:latin typeface="Tahoma" charset="0"/>
              </a:rPr>
              <a:t>Example: remove 3</a:t>
            </a:r>
          </a:p>
          <a:p>
            <a:pPr eaLnBrk="1" hangingPunct="1"/>
            <a:endParaRPr lang="en-US">
              <a:latin typeface="Tahoma" charset="0"/>
            </a:endParaRPr>
          </a:p>
        </p:txBody>
      </p:sp>
      <p:sp>
        <p:nvSpPr>
          <p:cNvPr id="11270" name="Oval 4"/>
          <p:cNvSpPr>
            <a:spLocks noChangeArrowheads="1"/>
          </p:cNvSpPr>
          <p:nvPr/>
        </p:nvSpPr>
        <p:spPr bwMode="auto">
          <a:xfrm flipH="1">
            <a:off x="6248400" y="1966913"/>
            <a:ext cx="320675" cy="319087"/>
          </a:xfrm>
          <a:prstGeom prst="ellipse">
            <a:avLst/>
          </a:prstGeom>
          <a:solidFill>
            <a:schemeClr val="accent1"/>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3</a:t>
            </a:r>
          </a:p>
        </p:txBody>
      </p:sp>
      <p:sp>
        <p:nvSpPr>
          <p:cNvPr id="11271" name="Oval 5"/>
          <p:cNvSpPr>
            <a:spLocks noChangeArrowheads="1"/>
          </p:cNvSpPr>
          <p:nvPr/>
        </p:nvSpPr>
        <p:spPr bwMode="auto">
          <a:xfrm flipH="1">
            <a:off x="5257800" y="1584325"/>
            <a:ext cx="319088"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1</a:t>
            </a:r>
          </a:p>
        </p:txBody>
      </p:sp>
      <p:sp>
        <p:nvSpPr>
          <p:cNvPr id="11272" name="Oval 6"/>
          <p:cNvSpPr>
            <a:spLocks noChangeArrowheads="1"/>
          </p:cNvSpPr>
          <p:nvPr/>
        </p:nvSpPr>
        <p:spPr bwMode="auto">
          <a:xfrm flipH="1">
            <a:off x="7586663" y="2346325"/>
            <a:ext cx="319087"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latin typeface="Times New Roman" charset="0"/>
                <a:sym typeface="Symbol" charset="0"/>
              </a:rPr>
              <a:t>8</a:t>
            </a:r>
          </a:p>
        </p:txBody>
      </p:sp>
      <p:sp>
        <p:nvSpPr>
          <p:cNvPr id="11273" name="Oval 7"/>
          <p:cNvSpPr>
            <a:spLocks noChangeArrowheads="1"/>
          </p:cNvSpPr>
          <p:nvPr/>
        </p:nvSpPr>
        <p:spPr bwMode="auto">
          <a:xfrm flipH="1">
            <a:off x="6997700" y="2819400"/>
            <a:ext cx="320675"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latin typeface="Times New Roman" charset="0"/>
                <a:sym typeface="Symbol" charset="0"/>
              </a:rPr>
              <a:t>6</a:t>
            </a:r>
          </a:p>
        </p:txBody>
      </p:sp>
      <p:sp>
        <p:nvSpPr>
          <p:cNvPr id="11274" name="Rectangle 8"/>
          <p:cNvSpPr>
            <a:spLocks noChangeAspect="1" noChangeArrowheads="1"/>
          </p:cNvSpPr>
          <p:nvPr/>
        </p:nvSpPr>
        <p:spPr bwMode="auto">
          <a:xfrm flipH="1">
            <a:off x="7335838" y="3367088"/>
            <a:ext cx="230187"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11275" name="AutoShape 10"/>
          <p:cNvCxnSpPr>
            <a:cxnSpLocks noChangeShapeType="1"/>
            <a:stCxn id="11270" idx="3"/>
            <a:endCxn id="11272" idx="7"/>
          </p:cNvCxnSpPr>
          <p:nvPr/>
        </p:nvCxnSpPr>
        <p:spPr bwMode="auto">
          <a:xfrm>
            <a:off x="6521450" y="2266950"/>
            <a:ext cx="1112838" cy="96838"/>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11276" name="AutoShape 11"/>
          <p:cNvCxnSpPr>
            <a:cxnSpLocks noChangeShapeType="1"/>
            <a:stCxn id="11271" idx="3"/>
            <a:endCxn id="11270" idx="7"/>
          </p:cNvCxnSpPr>
          <p:nvPr/>
        </p:nvCxnSpPr>
        <p:spPr bwMode="auto">
          <a:xfrm>
            <a:off x="5530850" y="1885950"/>
            <a:ext cx="763588" cy="9842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11277" name="AutoShape 12"/>
          <p:cNvCxnSpPr>
            <a:cxnSpLocks noChangeShapeType="1"/>
            <a:stCxn id="11300" idx="0"/>
            <a:endCxn id="11271" idx="5"/>
          </p:cNvCxnSpPr>
          <p:nvPr/>
        </p:nvCxnSpPr>
        <p:spPr bwMode="auto">
          <a:xfrm flipV="1">
            <a:off x="4840288" y="1885950"/>
            <a:ext cx="465137" cy="11588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78" name="AutoShape 14"/>
          <p:cNvCxnSpPr>
            <a:cxnSpLocks noChangeShapeType="1"/>
            <a:stCxn id="11287" idx="1"/>
            <a:endCxn id="11273" idx="5"/>
          </p:cNvCxnSpPr>
          <p:nvPr/>
        </p:nvCxnSpPr>
        <p:spPr bwMode="auto">
          <a:xfrm flipV="1">
            <a:off x="6846888" y="3121025"/>
            <a:ext cx="196850" cy="204788"/>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11279" name="AutoShape 15"/>
          <p:cNvCxnSpPr>
            <a:cxnSpLocks noChangeShapeType="1"/>
            <a:stCxn id="11274" idx="0"/>
            <a:endCxn id="11273" idx="3"/>
          </p:cNvCxnSpPr>
          <p:nvPr/>
        </p:nvCxnSpPr>
        <p:spPr bwMode="auto">
          <a:xfrm flipH="1" flipV="1">
            <a:off x="7270750" y="3121025"/>
            <a:ext cx="180975" cy="2365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80" name="AutoShape 16"/>
          <p:cNvCxnSpPr>
            <a:cxnSpLocks noChangeShapeType="1"/>
            <a:stCxn id="11282" idx="7"/>
            <a:endCxn id="11272" idx="3"/>
          </p:cNvCxnSpPr>
          <p:nvPr/>
        </p:nvCxnSpPr>
        <p:spPr bwMode="auto">
          <a:xfrm flipH="1" flipV="1">
            <a:off x="7859713" y="2647950"/>
            <a:ext cx="361950" cy="2079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81" name="AutoShape 17"/>
          <p:cNvCxnSpPr>
            <a:cxnSpLocks noChangeShapeType="1"/>
            <a:stCxn id="11273" idx="1"/>
            <a:endCxn id="11272" idx="5"/>
          </p:cNvCxnSpPr>
          <p:nvPr/>
        </p:nvCxnSpPr>
        <p:spPr bwMode="auto">
          <a:xfrm flipV="1">
            <a:off x="7270750" y="2647950"/>
            <a:ext cx="363538" cy="188913"/>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sp>
        <p:nvSpPr>
          <p:cNvPr id="11282" name="Oval 18"/>
          <p:cNvSpPr>
            <a:spLocks noChangeArrowheads="1"/>
          </p:cNvSpPr>
          <p:nvPr/>
        </p:nvSpPr>
        <p:spPr bwMode="auto">
          <a:xfrm flipH="1">
            <a:off x="8174038" y="2819400"/>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11283" name="Rectangle 19"/>
          <p:cNvSpPr>
            <a:spLocks noChangeAspect="1" noChangeArrowheads="1"/>
          </p:cNvSpPr>
          <p:nvPr/>
        </p:nvSpPr>
        <p:spPr bwMode="auto">
          <a:xfrm flipH="1">
            <a:off x="8512175" y="3367088"/>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11284" name="Rectangle 20"/>
          <p:cNvSpPr>
            <a:spLocks noChangeAspect="1" noChangeArrowheads="1"/>
          </p:cNvSpPr>
          <p:nvPr/>
        </p:nvSpPr>
        <p:spPr bwMode="auto">
          <a:xfrm flipH="1">
            <a:off x="7924800" y="3367088"/>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11285" name="AutoShape 21"/>
          <p:cNvCxnSpPr>
            <a:cxnSpLocks noChangeShapeType="1"/>
            <a:stCxn id="11284" idx="0"/>
            <a:endCxn id="11282" idx="5"/>
          </p:cNvCxnSpPr>
          <p:nvPr/>
        </p:nvCxnSpPr>
        <p:spPr bwMode="auto">
          <a:xfrm flipV="1">
            <a:off x="8040688" y="3101975"/>
            <a:ext cx="180975" cy="25558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86" name="AutoShape 22"/>
          <p:cNvCxnSpPr>
            <a:cxnSpLocks noChangeShapeType="1"/>
            <a:stCxn id="11283" idx="0"/>
            <a:endCxn id="11282" idx="3"/>
          </p:cNvCxnSpPr>
          <p:nvPr/>
        </p:nvCxnSpPr>
        <p:spPr bwMode="auto">
          <a:xfrm flipH="1" flipV="1">
            <a:off x="8447088" y="3101975"/>
            <a:ext cx="180975" cy="25558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1287" name="Oval 28"/>
          <p:cNvSpPr>
            <a:spLocks noChangeArrowheads="1"/>
          </p:cNvSpPr>
          <p:nvPr/>
        </p:nvSpPr>
        <p:spPr bwMode="auto">
          <a:xfrm flipH="1">
            <a:off x="6573838" y="3308350"/>
            <a:ext cx="320675"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latin typeface="Times New Roman" charset="0"/>
                <a:sym typeface="Symbol" charset="0"/>
              </a:rPr>
              <a:t>5</a:t>
            </a:r>
          </a:p>
        </p:txBody>
      </p:sp>
      <p:sp>
        <p:nvSpPr>
          <p:cNvPr id="11288" name="Rectangle 29"/>
          <p:cNvSpPr>
            <a:spLocks noChangeAspect="1" noChangeArrowheads="1"/>
          </p:cNvSpPr>
          <p:nvPr/>
        </p:nvSpPr>
        <p:spPr bwMode="auto">
          <a:xfrm flipH="1">
            <a:off x="6911975" y="3884613"/>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11289" name="Rectangle 30"/>
          <p:cNvSpPr>
            <a:spLocks noChangeAspect="1" noChangeArrowheads="1"/>
          </p:cNvSpPr>
          <p:nvPr/>
        </p:nvSpPr>
        <p:spPr bwMode="auto">
          <a:xfrm flipH="1">
            <a:off x="6324600" y="3884613"/>
            <a:ext cx="231775" cy="230187"/>
          </a:xfrm>
          <a:prstGeom prst="rect">
            <a:avLst/>
          </a:prstGeom>
          <a:solidFill>
            <a:schemeClr val="folHlink"/>
          </a:solidFill>
          <a:ln w="57150">
            <a:solidFill>
              <a:schemeClr val="tx2"/>
            </a:solidFill>
            <a:miter lim="800000"/>
            <a:headEnd/>
            <a:tailEnd/>
          </a:ln>
        </p:spPr>
        <p:txBody>
          <a:bodyPr wrap="none" anchor="ctr"/>
          <a:lstStyle/>
          <a:p>
            <a:endParaRPr lang="en-US" sz="1800"/>
          </a:p>
        </p:txBody>
      </p:sp>
      <p:cxnSp>
        <p:nvCxnSpPr>
          <p:cNvPr id="11290" name="AutoShape 31"/>
          <p:cNvCxnSpPr>
            <a:cxnSpLocks noChangeShapeType="1"/>
            <a:stCxn id="11289" idx="0"/>
            <a:endCxn id="11287" idx="5"/>
          </p:cNvCxnSpPr>
          <p:nvPr/>
        </p:nvCxnSpPr>
        <p:spPr bwMode="auto">
          <a:xfrm flipV="1">
            <a:off x="6440488" y="3609975"/>
            <a:ext cx="179387" cy="246063"/>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11291" name="AutoShape 32"/>
          <p:cNvCxnSpPr>
            <a:cxnSpLocks noChangeShapeType="1"/>
            <a:stCxn id="11288" idx="0"/>
            <a:endCxn id="11287" idx="3"/>
          </p:cNvCxnSpPr>
          <p:nvPr/>
        </p:nvCxnSpPr>
        <p:spPr bwMode="auto">
          <a:xfrm flipH="1" flipV="1">
            <a:off x="6846888" y="3609975"/>
            <a:ext cx="180975"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1292" name="Text Box 33"/>
          <p:cNvSpPr txBox="1">
            <a:spLocks noChangeArrowheads="1"/>
          </p:cNvSpPr>
          <p:nvPr/>
        </p:nvSpPr>
        <p:spPr bwMode="auto">
          <a:xfrm flipH="1">
            <a:off x="6477000" y="167640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solidFill>
                  <a:schemeClr val="tx2"/>
                </a:solidFill>
                <a:latin typeface="Times New Roman" charset="0"/>
                <a:sym typeface="Symbol" charset="0"/>
              </a:rPr>
              <a:t>v</a:t>
            </a:r>
          </a:p>
        </p:txBody>
      </p:sp>
      <p:sp>
        <p:nvSpPr>
          <p:cNvPr id="11293" name="Text Box 34"/>
          <p:cNvSpPr txBox="1">
            <a:spLocks noChangeArrowheads="1"/>
          </p:cNvSpPr>
          <p:nvPr/>
        </p:nvSpPr>
        <p:spPr bwMode="auto">
          <a:xfrm flipH="1">
            <a:off x="6286500" y="30734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solidFill>
                  <a:schemeClr val="tx2"/>
                </a:solidFill>
                <a:latin typeface="Times New Roman" charset="0"/>
                <a:sym typeface="Symbol" charset="0"/>
              </a:rPr>
              <a:t>w</a:t>
            </a:r>
          </a:p>
        </p:txBody>
      </p:sp>
      <p:sp>
        <p:nvSpPr>
          <p:cNvPr id="11294" name="Text Box 39"/>
          <p:cNvSpPr txBox="1">
            <a:spLocks noChangeArrowheads="1"/>
          </p:cNvSpPr>
          <p:nvPr/>
        </p:nvSpPr>
        <p:spPr bwMode="auto">
          <a:xfrm flipH="1">
            <a:off x="6032500" y="35814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solidFill>
                  <a:schemeClr val="tx2"/>
                </a:solidFill>
                <a:latin typeface="Times New Roman" charset="0"/>
                <a:sym typeface="Symbol" charset="0"/>
              </a:rPr>
              <a:t>z</a:t>
            </a:r>
          </a:p>
        </p:txBody>
      </p:sp>
      <p:sp>
        <p:nvSpPr>
          <p:cNvPr id="11295" name="Oval 41"/>
          <p:cNvSpPr>
            <a:spLocks noChangeArrowheads="1"/>
          </p:cNvSpPr>
          <p:nvPr/>
        </p:nvSpPr>
        <p:spPr bwMode="auto">
          <a:xfrm flipH="1">
            <a:off x="5486400" y="2346325"/>
            <a:ext cx="319088"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latin typeface="Times New Roman" charset="0"/>
                <a:sym typeface="Symbol" charset="0"/>
              </a:rPr>
              <a:t>2</a:t>
            </a:r>
          </a:p>
        </p:txBody>
      </p:sp>
      <p:sp>
        <p:nvSpPr>
          <p:cNvPr id="11296" name="Rectangle 42"/>
          <p:cNvSpPr>
            <a:spLocks noChangeAspect="1" noChangeArrowheads="1"/>
          </p:cNvSpPr>
          <p:nvPr/>
        </p:nvSpPr>
        <p:spPr bwMode="auto">
          <a:xfrm flipH="1">
            <a:off x="5859463" y="2863850"/>
            <a:ext cx="230187" cy="230188"/>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11297" name="Rectangle 43"/>
          <p:cNvSpPr>
            <a:spLocks noChangeAspect="1" noChangeArrowheads="1"/>
          </p:cNvSpPr>
          <p:nvPr/>
        </p:nvSpPr>
        <p:spPr bwMode="auto">
          <a:xfrm flipH="1">
            <a:off x="5202238" y="2863850"/>
            <a:ext cx="230187" cy="230188"/>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11298" name="AutoShape 44"/>
          <p:cNvCxnSpPr>
            <a:cxnSpLocks noChangeShapeType="1"/>
            <a:stCxn id="11297" idx="0"/>
            <a:endCxn id="11295" idx="5"/>
          </p:cNvCxnSpPr>
          <p:nvPr/>
        </p:nvCxnSpPr>
        <p:spPr bwMode="auto">
          <a:xfrm flipV="1">
            <a:off x="5318125" y="2647950"/>
            <a:ext cx="215900" cy="2063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99" name="AutoShape 45"/>
          <p:cNvCxnSpPr>
            <a:cxnSpLocks noChangeShapeType="1"/>
            <a:stCxn id="11296" idx="0"/>
            <a:endCxn id="11295" idx="3"/>
          </p:cNvCxnSpPr>
          <p:nvPr/>
        </p:nvCxnSpPr>
        <p:spPr bwMode="auto">
          <a:xfrm flipH="1" flipV="1">
            <a:off x="5759450" y="2647950"/>
            <a:ext cx="215900" cy="2063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1300" name="Rectangle 46"/>
          <p:cNvSpPr>
            <a:spLocks noChangeAspect="1" noChangeArrowheads="1"/>
          </p:cNvSpPr>
          <p:nvPr/>
        </p:nvSpPr>
        <p:spPr bwMode="auto">
          <a:xfrm flipH="1">
            <a:off x="4724400" y="2011363"/>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11301" name="AutoShape 47"/>
          <p:cNvCxnSpPr>
            <a:cxnSpLocks noChangeShapeType="1"/>
            <a:stCxn id="11295" idx="1"/>
            <a:endCxn id="11270" idx="5"/>
          </p:cNvCxnSpPr>
          <p:nvPr/>
        </p:nvCxnSpPr>
        <p:spPr bwMode="auto">
          <a:xfrm flipV="1">
            <a:off x="5759450" y="2266950"/>
            <a:ext cx="534988" cy="96838"/>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sp>
        <p:nvSpPr>
          <p:cNvPr id="11302" name="Oval 48"/>
          <p:cNvSpPr>
            <a:spLocks noChangeArrowheads="1"/>
          </p:cNvSpPr>
          <p:nvPr/>
        </p:nvSpPr>
        <p:spPr bwMode="auto">
          <a:xfrm flipH="1">
            <a:off x="6324600" y="4725988"/>
            <a:ext cx="320675" cy="319087"/>
          </a:xfrm>
          <a:prstGeom prst="ellipse">
            <a:avLst/>
          </a:prstGeom>
          <a:solidFill>
            <a:schemeClr val="accent1"/>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5</a:t>
            </a:r>
          </a:p>
        </p:txBody>
      </p:sp>
      <p:sp>
        <p:nvSpPr>
          <p:cNvPr id="11303" name="Oval 49"/>
          <p:cNvSpPr>
            <a:spLocks noChangeArrowheads="1"/>
          </p:cNvSpPr>
          <p:nvPr/>
        </p:nvSpPr>
        <p:spPr bwMode="auto">
          <a:xfrm flipH="1">
            <a:off x="5334000" y="4343400"/>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solidFill>
                  <a:schemeClr val="tx2"/>
                </a:solidFill>
                <a:latin typeface="Times New Roman" charset="0"/>
                <a:sym typeface="Symbol" charset="0"/>
              </a:rPr>
              <a:t>1</a:t>
            </a:r>
          </a:p>
        </p:txBody>
      </p:sp>
      <p:sp>
        <p:nvSpPr>
          <p:cNvPr id="11304" name="Oval 50"/>
          <p:cNvSpPr>
            <a:spLocks noChangeArrowheads="1"/>
          </p:cNvSpPr>
          <p:nvPr/>
        </p:nvSpPr>
        <p:spPr bwMode="auto">
          <a:xfrm flipH="1">
            <a:off x="7662863" y="5075238"/>
            <a:ext cx="319087" cy="320675"/>
          </a:xfrm>
          <a:prstGeom prst="ellipse">
            <a:avLst/>
          </a:prstGeom>
          <a:solidFill>
            <a:schemeClr val="accent1"/>
          </a:solidFill>
          <a:ln w="57150" cmpd="sng">
            <a:solidFill>
              <a:schemeClr val="tx2"/>
            </a:solidFill>
            <a:round/>
            <a:headEnd/>
            <a:tailEnd/>
          </a:ln>
        </p:spPr>
        <p:txBody>
          <a:bodyPr wrap="none" lIns="0" tIns="0" rIns="0" anchor="ctr" anchorCtr="1"/>
          <a:lstStyle/>
          <a:p>
            <a:r>
              <a:rPr lang="en-US" sz="1800">
                <a:latin typeface="Times New Roman" charset="0"/>
                <a:sym typeface="Symbol" charset="0"/>
              </a:rPr>
              <a:t>8</a:t>
            </a:r>
          </a:p>
        </p:txBody>
      </p:sp>
      <p:sp>
        <p:nvSpPr>
          <p:cNvPr id="11305" name="Oval 51"/>
          <p:cNvSpPr>
            <a:spLocks noChangeArrowheads="1"/>
          </p:cNvSpPr>
          <p:nvPr/>
        </p:nvSpPr>
        <p:spPr bwMode="auto">
          <a:xfrm flipH="1">
            <a:off x="7073900" y="5548313"/>
            <a:ext cx="320675"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latin typeface="Times New Roman" charset="0"/>
                <a:sym typeface="Symbol" charset="0"/>
              </a:rPr>
              <a:t>6</a:t>
            </a:r>
          </a:p>
        </p:txBody>
      </p:sp>
      <p:sp>
        <p:nvSpPr>
          <p:cNvPr id="11306" name="Rectangle 52"/>
          <p:cNvSpPr>
            <a:spLocks noChangeAspect="1" noChangeArrowheads="1"/>
          </p:cNvSpPr>
          <p:nvPr/>
        </p:nvSpPr>
        <p:spPr bwMode="auto">
          <a:xfrm flipH="1">
            <a:off x="7412038" y="6096000"/>
            <a:ext cx="230187" cy="230188"/>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11307" name="AutoShape 53"/>
          <p:cNvCxnSpPr>
            <a:cxnSpLocks noChangeShapeType="1"/>
            <a:stCxn id="11302" idx="3"/>
            <a:endCxn id="11304" idx="7"/>
          </p:cNvCxnSpPr>
          <p:nvPr/>
        </p:nvCxnSpPr>
        <p:spPr bwMode="auto">
          <a:xfrm>
            <a:off x="6597650" y="5026025"/>
            <a:ext cx="1112838" cy="85725"/>
          </a:xfrm>
          <a:prstGeom prst="straightConnector1">
            <a:avLst/>
          </a:prstGeom>
          <a:noFill/>
          <a:ln w="57150" cmpd="sng">
            <a:solidFill>
              <a:schemeClr val="tx2"/>
            </a:solidFill>
            <a:round/>
            <a:headEnd/>
            <a:tailEnd/>
          </a:ln>
          <a:extLst>
            <a:ext uri="{909E8E84-426E-40dd-AFC4-6F175D3DCCD1}">
              <a14:hiddenFill xmlns:a14="http://schemas.microsoft.com/office/drawing/2010/main">
                <a:noFill/>
              </a14:hiddenFill>
            </a:ext>
          </a:extLst>
        </p:spPr>
      </p:cxnSp>
      <p:cxnSp>
        <p:nvCxnSpPr>
          <p:cNvPr id="11308" name="AutoShape 54"/>
          <p:cNvCxnSpPr>
            <a:cxnSpLocks noChangeShapeType="1"/>
            <a:stCxn id="11303" idx="3"/>
            <a:endCxn id="11302" idx="7"/>
          </p:cNvCxnSpPr>
          <p:nvPr/>
        </p:nvCxnSpPr>
        <p:spPr bwMode="auto">
          <a:xfrm>
            <a:off x="5607050" y="4625975"/>
            <a:ext cx="763588" cy="1174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309" name="AutoShape 55"/>
          <p:cNvCxnSpPr>
            <a:cxnSpLocks noChangeShapeType="1"/>
            <a:stCxn id="11326" idx="0"/>
            <a:endCxn id="11303" idx="5"/>
          </p:cNvCxnSpPr>
          <p:nvPr/>
        </p:nvCxnSpPr>
        <p:spPr bwMode="auto">
          <a:xfrm flipV="1">
            <a:off x="4916488" y="4625975"/>
            <a:ext cx="465137" cy="1349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310" name="AutoShape 56"/>
          <p:cNvCxnSpPr>
            <a:cxnSpLocks noChangeShapeType="1"/>
            <a:stCxn id="11319" idx="0"/>
            <a:endCxn id="11305" idx="5"/>
          </p:cNvCxnSpPr>
          <p:nvPr/>
        </p:nvCxnSpPr>
        <p:spPr bwMode="auto">
          <a:xfrm flipV="1">
            <a:off x="6875463" y="5849938"/>
            <a:ext cx="244475" cy="223837"/>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11311" name="AutoShape 57"/>
          <p:cNvCxnSpPr>
            <a:cxnSpLocks noChangeShapeType="1"/>
            <a:stCxn id="11306" idx="0"/>
            <a:endCxn id="11305" idx="3"/>
          </p:cNvCxnSpPr>
          <p:nvPr/>
        </p:nvCxnSpPr>
        <p:spPr bwMode="auto">
          <a:xfrm flipH="1" flipV="1">
            <a:off x="7346950" y="5849938"/>
            <a:ext cx="180975" cy="2365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312" name="AutoShape 58"/>
          <p:cNvCxnSpPr>
            <a:cxnSpLocks noChangeShapeType="1"/>
            <a:stCxn id="11314" idx="7"/>
            <a:endCxn id="11304" idx="3"/>
          </p:cNvCxnSpPr>
          <p:nvPr/>
        </p:nvCxnSpPr>
        <p:spPr bwMode="auto">
          <a:xfrm flipH="1" flipV="1">
            <a:off x="7935913" y="5357813"/>
            <a:ext cx="361950" cy="2270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313" name="AutoShape 59"/>
          <p:cNvCxnSpPr>
            <a:cxnSpLocks noChangeShapeType="1"/>
            <a:stCxn id="11305" idx="1"/>
            <a:endCxn id="11304" idx="5"/>
          </p:cNvCxnSpPr>
          <p:nvPr/>
        </p:nvCxnSpPr>
        <p:spPr bwMode="auto">
          <a:xfrm flipV="1">
            <a:off x="7346950" y="5357813"/>
            <a:ext cx="363538" cy="207962"/>
          </a:xfrm>
          <a:prstGeom prst="straightConnector1">
            <a:avLst/>
          </a:prstGeom>
          <a:noFill/>
          <a:ln w="57150" cmpd="sng">
            <a:solidFill>
              <a:schemeClr val="tx2"/>
            </a:solidFill>
            <a:round/>
            <a:headEnd/>
            <a:tailEnd/>
          </a:ln>
          <a:extLst>
            <a:ext uri="{909E8E84-426E-40dd-AFC4-6F175D3DCCD1}">
              <a14:hiddenFill xmlns:a14="http://schemas.microsoft.com/office/drawing/2010/main">
                <a:noFill/>
              </a14:hiddenFill>
            </a:ext>
          </a:extLst>
        </p:spPr>
      </p:cxnSp>
      <p:sp>
        <p:nvSpPr>
          <p:cNvPr id="11314" name="Oval 60"/>
          <p:cNvSpPr>
            <a:spLocks noChangeArrowheads="1"/>
          </p:cNvSpPr>
          <p:nvPr/>
        </p:nvSpPr>
        <p:spPr bwMode="auto">
          <a:xfrm flipH="1">
            <a:off x="8250238" y="5548313"/>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11315" name="Rectangle 61"/>
          <p:cNvSpPr>
            <a:spLocks noChangeAspect="1" noChangeArrowheads="1"/>
          </p:cNvSpPr>
          <p:nvPr/>
        </p:nvSpPr>
        <p:spPr bwMode="auto">
          <a:xfrm flipH="1">
            <a:off x="8588375" y="6096000"/>
            <a:ext cx="230188" cy="230188"/>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11316" name="Rectangle 62"/>
          <p:cNvSpPr>
            <a:spLocks noChangeAspect="1" noChangeArrowheads="1"/>
          </p:cNvSpPr>
          <p:nvPr/>
        </p:nvSpPr>
        <p:spPr bwMode="auto">
          <a:xfrm flipH="1">
            <a:off x="8001000" y="6096000"/>
            <a:ext cx="230188" cy="230188"/>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11317" name="AutoShape 63"/>
          <p:cNvCxnSpPr>
            <a:cxnSpLocks noChangeShapeType="1"/>
            <a:stCxn id="11316" idx="0"/>
            <a:endCxn id="11314" idx="5"/>
          </p:cNvCxnSpPr>
          <p:nvPr/>
        </p:nvCxnSpPr>
        <p:spPr bwMode="auto">
          <a:xfrm flipV="1">
            <a:off x="8116888" y="5830888"/>
            <a:ext cx="180975" cy="25558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318" name="AutoShape 64"/>
          <p:cNvCxnSpPr>
            <a:cxnSpLocks noChangeShapeType="1"/>
            <a:stCxn id="11315" idx="0"/>
            <a:endCxn id="11314" idx="3"/>
          </p:cNvCxnSpPr>
          <p:nvPr/>
        </p:nvCxnSpPr>
        <p:spPr bwMode="auto">
          <a:xfrm flipH="1" flipV="1">
            <a:off x="8523288" y="5830888"/>
            <a:ext cx="180975" cy="25558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1319" name="Rectangle 67"/>
          <p:cNvSpPr>
            <a:spLocks noChangeAspect="1" noChangeArrowheads="1"/>
          </p:cNvSpPr>
          <p:nvPr/>
        </p:nvSpPr>
        <p:spPr bwMode="auto">
          <a:xfrm flipH="1">
            <a:off x="6759575" y="6102350"/>
            <a:ext cx="231775" cy="230188"/>
          </a:xfrm>
          <a:prstGeom prst="rect">
            <a:avLst/>
          </a:prstGeom>
          <a:solidFill>
            <a:schemeClr val="folHlink"/>
          </a:solidFill>
          <a:ln w="57150">
            <a:solidFill>
              <a:schemeClr val="tx2"/>
            </a:solidFill>
            <a:miter lim="800000"/>
            <a:headEnd/>
            <a:tailEnd/>
          </a:ln>
        </p:spPr>
        <p:txBody>
          <a:bodyPr wrap="none" anchor="ctr"/>
          <a:lstStyle/>
          <a:p>
            <a:endParaRPr lang="en-US" sz="1800"/>
          </a:p>
        </p:txBody>
      </p:sp>
      <p:sp>
        <p:nvSpPr>
          <p:cNvPr id="11320" name="Text Box 70"/>
          <p:cNvSpPr txBox="1">
            <a:spLocks noChangeArrowheads="1"/>
          </p:cNvSpPr>
          <p:nvPr/>
        </p:nvSpPr>
        <p:spPr bwMode="auto">
          <a:xfrm flipH="1">
            <a:off x="6553200" y="441960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solidFill>
                  <a:schemeClr val="tx2"/>
                </a:solidFill>
                <a:latin typeface="Times New Roman" charset="0"/>
                <a:sym typeface="Symbol" charset="0"/>
              </a:rPr>
              <a:t>v</a:t>
            </a:r>
          </a:p>
        </p:txBody>
      </p:sp>
      <p:sp>
        <p:nvSpPr>
          <p:cNvPr id="11321" name="Oval 73"/>
          <p:cNvSpPr>
            <a:spLocks noChangeArrowheads="1"/>
          </p:cNvSpPr>
          <p:nvPr/>
        </p:nvSpPr>
        <p:spPr bwMode="auto">
          <a:xfrm flipH="1">
            <a:off x="5562600" y="5075238"/>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2</a:t>
            </a:r>
          </a:p>
        </p:txBody>
      </p:sp>
      <p:sp>
        <p:nvSpPr>
          <p:cNvPr id="11322" name="Rectangle 74"/>
          <p:cNvSpPr>
            <a:spLocks noChangeAspect="1" noChangeArrowheads="1"/>
          </p:cNvSpPr>
          <p:nvPr/>
        </p:nvSpPr>
        <p:spPr bwMode="auto">
          <a:xfrm flipH="1">
            <a:off x="5935663" y="5592763"/>
            <a:ext cx="230187"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11323" name="Rectangle 75"/>
          <p:cNvSpPr>
            <a:spLocks noChangeAspect="1" noChangeArrowheads="1"/>
          </p:cNvSpPr>
          <p:nvPr/>
        </p:nvSpPr>
        <p:spPr bwMode="auto">
          <a:xfrm flipH="1">
            <a:off x="5278438" y="5592763"/>
            <a:ext cx="230187"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11324" name="AutoShape 76"/>
          <p:cNvCxnSpPr>
            <a:cxnSpLocks noChangeShapeType="1"/>
            <a:stCxn id="11323" idx="0"/>
            <a:endCxn id="11321" idx="5"/>
          </p:cNvCxnSpPr>
          <p:nvPr/>
        </p:nvCxnSpPr>
        <p:spPr bwMode="auto">
          <a:xfrm flipV="1">
            <a:off x="5394325" y="5357813"/>
            <a:ext cx="215900" cy="2254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325" name="AutoShape 77"/>
          <p:cNvCxnSpPr>
            <a:cxnSpLocks noChangeShapeType="1"/>
            <a:stCxn id="11322" idx="0"/>
            <a:endCxn id="11321" idx="3"/>
          </p:cNvCxnSpPr>
          <p:nvPr/>
        </p:nvCxnSpPr>
        <p:spPr bwMode="auto">
          <a:xfrm flipH="1" flipV="1">
            <a:off x="5835650" y="5357813"/>
            <a:ext cx="215900" cy="2254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1326" name="Rectangle 78"/>
          <p:cNvSpPr>
            <a:spLocks noChangeAspect="1" noChangeArrowheads="1"/>
          </p:cNvSpPr>
          <p:nvPr/>
        </p:nvSpPr>
        <p:spPr bwMode="auto">
          <a:xfrm flipH="1">
            <a:off x="4800600" y="4770438"/>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11327" name="AutoShape 79"/>
          <p:cNvCxnSpPr>
            <a:cxnSpLocks noChangeShapeType="1"/>
            <a:stCxn id="11321" idx="1"/>
            <a:endCxn id="11302" idx="5"/>
          </p:cNvCxnSpPr>
          <p:nvPr/>
        </p:nvCxnSpPr>
        <p:spPr bwMode="auto">
          <a:xfrm flipV="1">
            <a:off x="5835650" y="5026025"/>
            <a:ext cx="534988" cy="857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1328" name="AutoShape 80"/>
          <p:cNvSpPr>
            <a:spLocks noChangeArrowheads="1"/>
          </p:cNvSpPr>
          <p:nvPr/>
        </p:nvSpPr>
        <p:spPr bwMode="auto">
          <a:xfrm rot="18050680" flipH="1">
            <a:off x="5938044" y="3299619"/>
            <a:ext cx="1103312" cy="736600"/>
          </a:xfrm>
          <a:prstGeom prst="roundRect">
            <a:avLst>
              <a:gd name="adj" fmla="val 29167"/>
            </a:avLst>
          </a:prstGeom>
          <a:noFill/>
          <a:ln w="12700">
            <a:solidFill>
              <a:schemeClr val="tx2"/>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9" name="Date Placeholder 6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 2014 Goodrich, Tamassia, Goldwasser</a:t>
            </a:r>
            <a:endParaRPr lang="en-US" sz="1400"/>
          </a:p>
        </p:txBody>
      </p:sp>
    </p:spTree>
  </p:cSld>
  <p:clrMapOvr>
    <a:masterClrMapping/>
  </p:clrMapOvr>
</p:sld>
</file>

<file path=ppt/theme/theme1.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5140</TotalTime>
  <Words>968</Words>
  <Application>Microsoft Macintosh PowerPoint</Application>
  <PresentationFormat>On-screen Show (4:3)</PresentationFormat>
  <Paragraphs>239</Paragraphs>
  <Slides>10</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Blueprint</vt:lpstr>
      <vt:lpstr>Clip</vt:lpstr>
      <vt:lpstr>Binary Search Trees</vt:lpstr>
      <vt:lpstr>Ordered Maps</vt:lpstr>
      <vt:lpstr>Binary Search</vt:lpstr>
      <vt:lpstr>Search Tables</vt:lpstr>
      <vt:lpstr>Binary Search Trees</vt:lpstr>
      <vt:lpstr>Search</vt:lpstr>
      <vt:lpstr>Insertion</vt:lpstr>
      <vt:lpstr>Deletion</vt:lpstr>
      <vt:lpstr>Deletion (cont.)</vt:lpstr>
      <vt:lpstr>Performance</vt:lpstr>
    </vt:vector>
  </TitlesOfParts>
  <Company>Brown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Dictionaries and Hash Tables</dc:title>
  <dc:creator>Michael Goodrich and Roberto Tamassia</dc:creator>
  <cp:lastModifiedBy>Roberto Tamassia</cp:lastModifiedBy>
  <cp:revision>871</cp:revision>
  <cp:lastPrinted>2014-03-20T13:17:43Z</cp:lastPrinted>
  <dcterms:created xsi:type="dcterms:W3CDTF">2002-01-21T02:22:10Z</dcterms:created>
  <dcterms:modified xsi:type="dcterms:W3CDTF">2014-03-20T13:17:45Z</dcterms:modified>
</cp:coreProperties>
</file>