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1" r:id="rId3"/>
    <p:sldId id="372" r:id="rId4"/>
    <p:sldId id="386" r:id="rId5"/>
    <p:sldId id="388" r:id="rId6"/>
    <p:sldId id="387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06F57F30-690F-C44A-B45D-9A5633CFEDA7}" type="datetime8">
              <a:rPr lang="en-US" smtClean="0"/>
              <a:t>3/29/14 21:28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0BD3AEDD-6045-524E-BF99-10D9E9B86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3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DAC146FF-EA41-6F4A-9E51-1E5DC9D8BD00}" type="datetime8">
              <a:rPr lang="en-US" smtClean="0"/>
              <a:t>3/29/14 21:28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D35BA05D-85AD-1F4A-B470-29B455B4A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98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Divide-and-Conquer</a:t>
            </a:r>
            <a:endParaRPr lang="en-US" sz="1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93750-B9FE-4E4E-BBEE-17FF24FAFA75}" type="datetime8">
              <a:rPr lang="en-US" sz="1400" smtClean="0"/>
              <a:t>3/29/14 21:28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5BC665-708C-624E-84D7-FE69708EA46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C4D2A8-8A7E-3D49-B478-4860C6716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8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2107EB-82A9-4F4E-BADB-3008854E8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362AA1-2A11-6548-9A03-6D025838D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E32F43-0D38-5748-899D-56115499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5166D2-E4CB-7E44-83F8-8F1A59982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162C31-2B6A-ED4E-A2B7-B53EF091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195134-82B8-8946-BC8A-5980FB798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7F9F7A-3CE3-104A-939C-1E9329C1D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E67C7B-5C2C-964C-8F4F-6059164AF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0843F-EA78-AE4D-A3C9-3AD9B083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4A6E58-73BF-D04F-A87E-67C32D4B6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A6BB61A-E81B-5446-9D6F-CCCBA571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2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2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12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2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12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22.wmf"/><Relationship Id="rId5" Type="http://schemas.openxmlformats.org/officeDocument/2006/relationships/image" Target="../media/image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5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CD529D-54C1-5547-8734-7F3B9BA20379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</a:p>
        </p:txBody>
      </p:sp>
      <p:grpSp>
        <p:nvGrpSpPr>
          <p:cNvPr id="15364" name="Group 396"/>
          <p:cNvGrpSpPr>
            <a:grpSpLocks/>
          </p:cNvGrpSpPr>
          <p:nvPr/>
        </p:nvGrpSpPr>
        <p:grpSpPr bwMode="auto"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15365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7  2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9  4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15366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15367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15368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5369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70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5371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4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5372" name="AutoShape 390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391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392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393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394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395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05E5C7-9A43-AA47-8046-B403B500B92A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1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514600" y="4648200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8" imgW="1218671" imgH="203112" progId="Equation.3">
                  <p:embed/>
                </p:oleObj>
              </mc:Choice>
              <mc:Fallback>
                <p:oleObj name="Equation" r:id="rId8" imgW="121867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0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143000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a=2, so case 1 says T(n) is O(n</a:t>
            </a:r>
            <a:r>
              <a:rPr lang="en-US" baseline="30000"/>
              <a:t>2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44691B4-6880-9847-A704-D44F58A70602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2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2068513" y="4762500"/>
          <a:ext cx="4322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8" imgW="1536033" imgH="203112" progId="Equation.3">
                  <p:embed/>
                </p:oleObj>
              </mc:Choice>
              <mc:Fallback>
                <p:oleObj name="Equation" r:id="rId8" imgW="153603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762500"/>
                        <a:ext cx="43227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777875" y="5410200"/>
            <a:ext cx="728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a=1, so case 2 says T(n) is O(n log</a:t>
            </a:r>
            <a:r>
              <a:rPr lang="en-US" baseline="30000"/>
              <a:t>2 </a:t>
            </a:r>
            <a:r>
              <a:rPr lang="en-US"/>
              <a:t>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96585-BA41-B841-A302-4D4088170B49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3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2193925" y="4762500"/>
          <a:ext cx="4071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8" imgW="1447172" imgH="203112" progId="Equation.3">
                  <p:embed/>
                </p:oleObj>
              </mc:Choice>
              <mc:Fallback>
                <p:oleObj name="Equation" r:id="rId8" imgW="1447172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762500"/>
                        <a:ext cx="40719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833438" y="5410200"/>
            <a:ext cx="717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a=0, so case 3 says T(n) is O(n log</a:t>
            </a:r>
            <a:r>
              <a:rPr lang="en-US" baseline="30000"/>
              <a:t> </a:t>
            </a:r>
            <a:r>
              <a:rPr lang="en-US"/>
              <a:t>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528DFC-D9FC-1746-90E2-B852591CC0B7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4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7"/>
          <p:cNvGraphicFramePr>
            <a:graphicFrameLocks noChangeAspect="1"/>
          </p:cNvGraphicFramePr>
          <p:nvPr/>
        </p:nvGraphicFramePr>
        <p:xfrm>
          <a:off x="2443163" y="4727575"/>
          <a:ext cx="3571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8" imgW="1270000" imgH="228600" progId="Equation.3">
                  <p:embed/>
                </p:oleObj>
              </mc:Choice>
              <mc:Fallback>
                <p:oleObj name="Equation" r:id="rId8" imgW="1270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4727575"/>
                        <a:ext cx="3571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1143000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a=3, so case 1 says T(n) is O(n</a:t>
            </a:r>
            <a:r>
              <a:rPr lang="en-US" baseline="30000"/>
              <a:t>3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9D4892-CAD9-DD4D-BAE4-D1F5BE44331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5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2460625" y="4727575"/>
          <a:ext cx="35369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8" imgW="1257300" imgH="228600" progId="Equation.3">
                  <p:embed/>
                </p:oleObj>
              </mc:Choice>
              <mc:Fallback>
                <p:oleObj name="Equation" r:id="rId8" imgW="1257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4727575"/>
                        <a:ext cx="35369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143000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a=2, so case 3 says T(n) is O(n</a:t>
            </a:r>
            <a:r>
              <a:rPr lang="en-US" baseline="30000"/>
              <a:t>3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024C9B0-949B-FB46-A4AF-30E3E4B611AF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6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2657475" y="4762500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8" imgW="1117115" imgH="203112" progId="Equation.3">
                  <p:embed/>
                </p:oleObj>
              </mc:Choice>
              <mc:Fallback>
                <p:oleObj name="Equation" r:id="rId8" imgW="111711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762500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949325" y="5410200"/>
            <a:ext cx="694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a=0, so case 2 says T(n) is O(log n).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6019800" y="48006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(binary search)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5F99D7-FAA9-9E4A-8B24-E70B4C5EB630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7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1828800" y="4838700"/>
          <a:ext cx="403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8" imgW="1435100" imgH="203200" progId="Equation.3">
                  <p:embed/>
                </p:oleObj>
              </mc:Choice>
              <mc:Fallback>
                <p:oleObj name="Equation" r:id="rId8" imgW="1435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38700"/>
                        <a:ext cx="4035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1198563" y="5410200"/>
            <a:ext cx="644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a=1, so case 1 says T(n) is O(n).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6096000" y="4876800"/>
            <a:ext cx="281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(heap construction)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94AF67-F1B5-A545-979B-038016A2040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Tahoma" charset="0"/>
                <a:cs typeface="+mj-cs"/>
              </a:rPr>
              <a:t>Iterative </a:t>
            </a:r>
            <a:r>
              <a:rPr lang="ja-JP" altLang="en-US" sz="4000">
                <a:latin typeface="Tahoma" charset="0"/>
                <a:cs typeface="+mj-cs"/>
              </a:rPr>
              <a:t>“</a:t>
            </a:r>
            <a:r>
              <a:rPr lang="en-US" sz="4000">
                <a:latin typeface="Tahoma" charset="0"/>
                <a:cs typeface="+mj-cs"/>
              </a:rPr>
              <a:t>Proof</a:t>
            </a:r>
            <a:r>
              <a:rPr lang="ja-JP" altLang="en-US" sz="4000">
                <a:latin typeface="Tahoma" charset="0"/>
                <a:cs typeface="+mj-cs"/>
              </a:rPr>
              <a:t>”</a:t>
            </a:r>
            <a:r>
              <a:rPr lang="en-US" sz="4000">
                <a:latin typeface="Tahoma" charset="0"/>
                <a:cs typeface="+mj-cs"/>
              </a:rPr>
              <a:t> of the Master Theorem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Using iterative substitution, let us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6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then distinguish the three cases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first term is dominant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part of the summation is equally dominant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summation is a geometric series</a:t>
            </a:r>
            <a:endParaRPr lang="en-US" sz="1800" b="1">
              <a:latin typeface="Times New Roman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454275" y="1905000"/>
          <a:ext cx="46323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3" imgW="2984500" imgH="2095500" progId="Equation.3">
                  <p:embed/>
                </p:oleObj>
              </mc:Choice>
              <mc:Fallback>
                <p:oleObj name="Equation" r:id="rId3" imgW="2984500" imgH="209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905000"/>
                        <a:ext cx="463232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6049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D2A00F-0FAF-874D-A846-B647D6935303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Integer Multiplication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Algorithm: Multiply two n-bit integers I and J.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Divide step: Split I and J into high-order and low-order bits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We can then define I*J by multiplying the parts and adding: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So, T(n) = 4T(n/2) + n, which implies T(n) is O(n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).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But that is no better than the algorithm we learned in grade school.</a:t>
            </a:r>
          </a:p>
        </p:txBody>
      </p:sp>
      <p:pic>
        <p:nvPicPr>
          <p:cNvPr id="33797" name="Picture 4" descr="C:\Documents and Settings\Administrator\Application Data\Microsoft\Media Catalog\Downloaded Clips\cl66\j0255933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214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3048000" y="2514600"/>
          <a:ext cx="20701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4" imgW="939392" imgH="482391" progId="Equation.3">
                  <p:embed/>
                </p:oleObj>
              </mc:Choice>
              <mc:Fallback>
                <p:oleObj name="Equation" r:id="rId4" imgW="939392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20701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2057400" y="4038600"/>
          <a:ext cx="4876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6" imgW="2514600" imgH="482600" progId="Equation.3">
                  <p:embed/>
                </p:oleObj>
              </mc:Choice>
              <mc:Fallback>
                <p:oleObj name="Equation" r:id="rId6" imgW="25146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76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6049B5-748E-4449-8B61-70C5CDE3DB7F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 Improved Integer Multiplication Algorithm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Algorithm: Multiply two n-bit integers I and J.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Divide step: Split I and J into high-order and low-order bits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Observe that there is a different way to multiply parts: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14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So, T(n) = 3T(n/2) + n, which implies T(n) is O(n</a:t>
            </a:r>
            <a:r>
              <a:rPr lang="en-US" sz="2000" baseline="30000">
                <a:latin typeface="Tahoma" charset="0"/>
              </a:rPr>
              <a:t>log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 baseline="30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), by the Master Theorem.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Thus, T(n) is O(n</a:t>
            </a:r>
            <a:r>
              <a:rPr lang="en-US" sz="2000" baseline="30000">
                <a:latin typeface="Tahoma" charset="0"/>
              </a:rPr>
              <a:t>1.585</a:t>
            </a:r>
            <a:r>
              <a:rPr lang="en-US" sz="2000">
                <a:latin typeface="Tahoma" charset="0"/>
              </a:rPr>
              <a:t>).</a:t>
            </a:r>
          </a:p>
        </p:txBody>
      </p:sp>
      <p:pic>
        <p:nvPicPr>
          <p:cNvPr id="34821" name="Picture 4" descr="C:\Documents and Settings\Administrator\Application Data\Microsoft\Media Catalog\Downloaded Clips\cl66\j0255933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214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3581400" y="2438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4" imgW="939392" imgH="482391" progId="Equation.3">
                  <p:embed/>
                </p:oleObj>
              </mc:Choice>
              <mc:Fallback>
                <p:oleObj name="Equation" r:id="rId4" imgW="939392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38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673100" y="3660775"/>
          <a:ext cx="83185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6" imgW="4025900" imgH="736600" progId="Equation.3">
                  <p:embed/>
                </p:oleObj>
              </mc:Choice>
              <mc:Fallback>
                <p:oleObj name="Equation" r:id="rId6" imgW="40259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660775"/>
                        <a:ext cx="83185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7BE06A-5AC1-D342-96DA-304C314C3101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72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400" dirty="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divide the input data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 two or more disjoint subsets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, 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…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 smtClean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solve the </a:t>
            </a:r>
            <a:r>
              <a:rPr lang="en-US" sz="2000" dirty="0" err="1">
                <a:latin typeface="Tahoma" charset="0"/>
              </a:rPr>
              <a:t>subproblems</a:t>
            </a:r>
            <a:r>
              <a:rPr lang="en-US" sz="2000" dirty="0">
                <a:latin typeface="Tahoma" charset="0"/>
              </a:rPr>
              <a:t>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Combine</a:t>
            </a:r>
            <a:r>
              <a:rPr lang="en-US" sz="2000" dirty="0" smtClean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combine the solutions for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,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, …, into a solution for </a:t>
            </a:r>
            <a:r>
              <a:rPr lang="en-US" sz="2000" b="1" i="1" dirty="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base case for the recursion are </a:t>
            </a:r>
            <a:r>
              <a:rPr lang="en-US" sz="2400" dirty="0" err="1">
                <a:latin typeface="Tahoma" charset="0"/>
              </a:rPr>
              <a:t>subproblems</a:t>
            </a:r>
            <a:r>
              <a:rPr lang="en-US" sz="2400" dirty="0">
                <a:latin typeface="Tahoma" charset="0"/>
              </a:rPr>
              <a:t>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Analysis can be done using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recurrence equations</a:t>
            </a:r>
          </a:p>
        </p:txBody>
      </p:sp>
      <p:grpSp>
        <p:nvGrpSpPr>
          <p:cNvPr id="17413" name="Group 54"/>
          <p:cNvGrpSpPr>
            <a:grpSpLocks/>
          </p:cNvGrpSpPr>
          <p:nvPr/>
        </p:nvGrpSpPr>
        <p:grpSpPr bwMode="auto">
          <a:xfrm>
            <a:off x="5334000" y="2286000"/>
            <a:ext cx="3429000" cy="1676400"/>
            <a:chOff x="3342" y="1584"/>
            <a:chExt cx="1698" cy="816"/>
          </a:xfrm>
        </p:grpSpPr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7415" name="AutoShape 16"/>
            <p:cNvCxnSpPr>
              <a:cxnSpLocks noChangeShapeType="1"/>
              <a:stCxn id="17419" idx="7"/>
              <a:endCxn id="17414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AutoShape 17"/>
            <p:cNvCxnSpPr>
              <a:cxnSpLocks noChangeShapeType="1"/>
              <a:stCxn id="17426" idx="0"/>
              <a:endCxn id="17414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18"/>
            <p:cNvCxnSpPr>
              <a:cxnSpLocks noChangeShapeType="1"/>
              <a:stCxn id="17420" idx="0"/>
              <a:endCxn id="17419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8" name="AutoShape 19"/>
            <p:cNvCxnSpPr>
              <a:cxnSpLocks noChangeShapeType="1"/>
              <a:stCxn id="17421" idx="0"/>
              <a:endCxn id="17419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9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20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3" name="AutoShape 38"/>
            <p:cNvCxnSpPr>
              <a:cxnSpLocks noChangeShapeType="1"/>
              <a:stCxn id="17422" idx="0"/>
              <a:endCxn id="17419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4" name="AutoShape 39"/>
            <p:cNvCxnSpPr>
              <a:cxnSpLocks noChangeShapeType="1"/>
              <a:stCxn id="17427" idx="0"/>
              <a:endCxn id="17426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5" name="AutoShape 40"/>
            <p:cNvCxnSpPr>
              <a:cxnSpLocks noChangeShapeType="1"/>
              <a:stCxn id="17428" idx="0"/>
              <a:endCxn id="17426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27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30" name="AutoShape 45"/>
            <p:cNvCxnSpPr>
              <a:cxnSpLocks noChangeShapeType="1"/>
              <a:stCxn id="17429" idx="0"/>
              <a:endCxn id="17426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AutoShape 46"/>
            <p:cNvCxnSpPr>
              <a:cxnSpLocks noChangeShapeType="1"/>
              <a:stCxn id="17434" idx="0"/>
              <a:endCxn id="17433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47"/>
            <p:cNvCxnSpPr>
              <a:cxnSpLocks noChangeShapeType="1"/>
              <a:stCxn id="17435" idx="0"/>
              <a:endCxn id="17433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34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37" name="AutoShape 52"/>
            <p:cNvCxnSpPr>
              <a:cxnSpLocks noChangeShapeType="1"/>
              <a:stCxn id="17436" idx="0"/>
              <a:endCxn id="17433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8" name="AutoShape 53"/>
            <p:cNvCxnSpPr>
              <a:cxnSpLocks noChangeShapeType="1"/>
              <a:stCxn id="17414" idx="5"/>
              <a:endCxn id="17433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6B1AD3-B758-1846-8B3C-FD417EC679F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 Review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Merge-sort on an input sequence </a:t>
            </a:r>
            <a:r>
              <a:rPr lang="en-US" sz="2400" b="1" i="1" dirty="0">
                <a:latin typeface="Times New Roman" charset="0"/>
              </a:rPr>
              <a:t>S</a:t>
            </a:r>
            <a:r>
              <a:rPr lang="en-US" sz="2400" dirty="0">
                <a:latin typeface="Tahoma" charset="0"/>
              </a:rPr>
              <a:t>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partition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into two sequences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 of about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Symbol" charset="0"/>
              </a:rPr>
              <a:t>/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 smtClean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recursively sort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Combine</a:t>
            </a:r>
            <a:r>
              <a:rPr lang="en-US" sz="2000" dirty="0" smtClean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merge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 </a:t>
            </a:r>
            <a:r>
              <a:rPr lang="en-US" sz="2000" dirty="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724400" y="2133600"/>
            <a:ext cx="4038600" cy="332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					elements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CF7BD0-7AD3-414F-B19B-2ADD6A7899FF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Recurrence Equation Analysis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conquer step of merge-sort consists of merging two sorted sequences, each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and implemented by means of a doubly linked list, takes at most </a:t>
            </a:r>
            <a:r>
              <a:rPr lang="en-US" sz="2000" b="1" i="1">
                <a:latin typeface="Times New Roman" charset="0"/>
              </a:rPr>
              <a:t>bn</a:t>
            </a:r>
            <a:r>
              <a:rPr lang="en-US" sz="2000">
                <a:latin typeface="Tahoma" charset="0"/>
              </a:rPr>
              <a:t> steps, for some constant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Likewise, the basis case 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&lt; 2) </a:t>
            </a:r>
            <a:r>
              <a:rPr lang="en-US" sz="2000">
                <a:latin typeface="Tahoma" charset="0"/>
              </a:rPr>
              <a:t>will take at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most steps.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Therefore, if we let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 b="1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="1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denote the running time of merge-sort: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therefore analyze the running time of merge-sort by finding a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closed form solution</a:t>
            </a:r>
            <a:r>
              <a:rPr lang="en-US" sz="2000">
                <a:latin typeface="Tahoma" charset="0"/>
              </a:rPr>
              <a:t> to the above equation.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That is, a solution that has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 b="1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 b="1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only on the left-hand side.</a:t>
            </a:r>
            <a:endParaRPr lang="en-US" sz="1800" b="1">
              <a:latin typeface="Times New Roman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905000" y="3429000"/>
          <a:ext cx="5181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181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7" descr="C:\Documents and Settings\Administrator\Application Data\Microsoft\Media Catalog\Downloaded Clips\cl6c\j0271416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152400"/>
            <a:ext cx="13604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the iterative substitution, or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latin typeface="Tahoma" charset="0"/>
              </a:rPr>
              <a:t>plug-and-chug,</a:t>
            </a:r>
            <a:r>
              <a:rPr lang="ja-JP" altLang="en-US" sz="2000">
                <a:latin typeface="Tahoma" charset="0"/>
              </a:rPr>
              <a:t>”</a:t>
            </a:r>
            <a:r>
              <a:rPr lang="en-US" altLang="ja-JP" sz="200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Note that base, T(n)=b, case occurs when 2</a:t>
            </a:r>
            <a:r>
              <a:rPr lang="en-US" sz="2000" baseline="30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=n. That is, i = log n.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So,</a:t>
            </a:r>
          </a:p>
          <a:p>
            <a:pPr eaLnBrk="1" hangingPunct="1">
              <a:lnSpc>
                <a:spcPct val="90000"/>
              </a:lnSpc>
            </a:pPr>
            <a:endParaRPr lang="en-US" sz="16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Thus, T(n) is O(n log n).</a:t>
            </a:r>
            <a:endParaRPr lang="en-US" sz="2000" b="1">
              <a:latin typeface="Times New Roman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3160713" y="2209800"/>
          <a:ext cx="3849687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3" imgW="2184400" imgH="1663700" progId="Equation.3">
                  <p:embed/>
                </p:oleObj>
              </mc:Choice>
              <mc:Fallback>
                <p:oleObj name="Equation" r:id="rId3" imgW="2184400" imgH="166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2209800"/>
                        <a:ext cx="3849687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90800" y="5638800"/>
          <a:ext cx="2216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5" imgW="1256755" imgH="203112" progId="Equation.3">
                  <p:embed/>
                </p:oleObj>
              </mc:Choice>
              <mc:Fallback>
                <p:oleObj name="Equation" r:id="rId5" imgW="125675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38800"/>
                        <a:ext cx="2216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5C2537-2385-7343-AA70-229415F8EBC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Recursion Tree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Draw the recursion tree for the recurrence relation and look for a pattern: </a:t>
            </a:r>
          </a:p>
        </p:txBody>
      </p:sp>
      <p:grpSp>
        <p:nvGrpSpPr>
          <p:cNvPr id="21509" name="Group 36"/>
          <p:cNvGrpSpPr>
            <a:grpSpLocks/>
          </p:cNvGrpSpPr>
          <p:nvPr/>
        </p:nvGrpSpPr>
        <p:grpSpPr bwMode="auto">
          <a:xfrm>
            <a:off x="3124200" y="3629025"/>
            <a:ext cx="4191000" cy="1785938"/>
            <a:chOff x="384" y="1632"/>
            <a:chExt cx="5184" cy="2208"/>
          </a:xfrm>
        </p:grpSpPr>
        <p:cxnSp>
          <p:nvCxnSpPr>
            <p:cNvPr id="21536" name="AutoShape 4"/>
            <p:cNvCxnSpPr>
              <a:cxnSpLocks noChangeShapeType="1"/>
              <a:stCxn id="21563" idx="0"/>
              <a:endCxn id="2154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7" name="AutoShape 5"/>
            <p:cNvCxnSpPr>
              <a:cxnSpLocks noChangeShapeType="1"/>
              <a:stCxn id="21564" idx="0"/>
              <a:endCxn id="2154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AutoShape 6"/>
            <p:cNvCxnSpPr>
              <a:cxnSpLocks noChangeShapeType="1"/>
              <a:stCxn id="21555" idx="0"/>
              <a:endCxn id="2156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9" name="AutoShape 7"/>
            <p:cNvCxnSpPr>
              <a:cxnSpLocks noChangeShapeType="1"/>
              <a:stCxn id="21557" idx="0"/>
              <a:endCxn id="2156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AutoShape 8"/>
            <p:cNvCxnSpPr>
              <a:cxnSpLocks noChangeShapeType="1"/>
              <a:stCxn id="21563" idx="2"/>
              <a:endCxn id="2155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9"/>
            <p:cNvCxnSpPr>
              <a:cxnSpLocks noChangeShapeType="1"/>
              <a:stCxn id="21564" idx="2"/>
              <a:endCxn id="2155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54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2154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156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545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155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21546" name="AutoShape 26"/>
            <p:cNvCxnSpPr>
              <a:cxnSpLocks noChangeShapeType="1"/>
              <a:stCxn id="21565" idx="0"/>
              <a:endCxn id="2154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27"/>
            <p:cNvCxnSpPr>
              <a:cxnSpLocks noChangeShapeType="1"/>
              <a:stCxn id="21566" idx="0"/>
              <a:endCxn id="2154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AutoShape 28"/>
            <p:cNvCxnSpPr>
              <a:cxnSpLocks noChangeShapeType="1"/>
              <a:stCxn id="21559" idx="0"/>
              <a:endCxn id="2156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9" name="AutoShape 29"/>
            <p:cNvCxnSpPr>
              <a:cxnSpLocks noChangeShapeType="1"/>
              <a:stCxn id="21561" idx="0"/>
              <a:endCxn id="2156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AutoShape 30"/>
            <p:cNvCxnSpPr>
              <a:cxnSpLocks noChangeShapeType="1"/>
              <a:stCxn id="21565" idx="2"/>
              <a:endCxn id="2156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1" name="AutoShape 31"/>
            <p:cNvCxnSpPr>
              <a:cxnSpLocks noChangeShapeType="1"/>
              <a:stCxn id="21566" idx="2"/>
              <a:endCxn id="2156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21553" name="AutoShape 33"/>
            <p:cNvCxnSpPr>
              <a:cxnSpLocks noChangeShapeType="1"/>
              <a:stCxn id="21542" idx="0"/>
              <a:endCxn id="2155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AutoShape 34"/>
            <p:cNvCxnSpPr>
              <a:cxnSpLocks noChangeShapeType="1"/>
              <a:stCxn id="21543" idx="0"/>
              <a:endCxn id="2155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914400" y="3181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26" name="Object 167"/>
          <p:cNvGraphicFramePr>
            <a:graphicFrameLocks noChangeAspect="1"/>
          </p:cNvGraphicFramePr>
          <p:nvPr/>
        </p:nvGraphicFramePr>
        <p:xfrm>
          <a:off x="2895600" y="2209800"/>
          <a:ext cx="3200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3200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7772400" y="3048000"/>
          <a:ext cx="685800" cy="2438401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3" name="Text Box 202"/>
          <p:cNvSpPr txBox="1">
            <a:spLocks noChangeArrowheads="1"/>
          </p:cNvSpPr>
          <p:nvPr/>
        </p:nvSpPr>
        <p:spPr bwMode="auto">
          <a:xfrm>
            <a:off x="5181600" y="5486400"/>
            <a:ext cx="363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Total time = </a:t>
            </a:r>
            <a:r>
              <a:rPr lang="en-US" b="1" i="1">
                <a:latin typeface="Times New Roman" charset="0"/>
              </a:rPr>
              <a:t>bn</a:t>
            </a:r>
            <a:r>
              <a:rPr lang="en-US">
                <a:latin typeface="Times New Roman" charset="0"/>
              </a:rPr>
              <a:t> + </a:t>
            </a:r>
            <a:r>
              <a:rPr lang="en-US" b="1" i="1">
                <a:latin typeface="Times New Roman" charset="0"/>
              </a:rPr>
              <a:t>bn</a:t>
            </a:r>
            <a:r>
              <a:rPr lang="en-US">
                <a:latin typeface="Times New Roman" charset="0"/>
              </a:rPr>
              <a:t> log </a:t>
            </a:r>
            <a:r>
              <a:rPr lang="en-US" b="1" i="1">
                <a:latin typeface="Times New Roman" charset="0"/>
              </a:rPr>
              <a:t>n</a:t>
            </a:r>
          </a:p>
        </p:txBody>
      </p:sp>
      <p:sp>
        <p:nvSpPr>
          <p:cNvPr id="21534" name="Text Box 203"/>
          <p:cNvSpPr txBox="1">
            <a:spLocks noChangeArrowheads="1"/>
          </p:cNvSpPr>
          <p:nvPr/>
        </p:nvSpPr>
        <p:spPr bwMode="auto">
          <a:xfrm>
            <a:off x="5257800" y="5943600"/>
            <a:ext cx="357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(last level plus all previous levels)</a:t>
            </a:r>
          </a:p>
        </p:txBody>
      </p:sp>
      <p:pic>
        <p:nvPicPr>
          <p:cNvPr id="21535" name="Picture 204" descr="C:\Program Files\Common Files\Microsoft Shared\Clipart\cagcat50\BD05515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95263"/>
            <a:ext cx="1306512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FFF49C-73BB-FC43-8AC7-F095067826C6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Guess-and-Test Method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the guess-and-test method, we guess a closed form solution and then try to prove it is true by induction: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Guess: T(n) &lt; cn log n.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Wrong: we cannot make this last line be less than cn log n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514600" y="3352800"/>
          <a:ext cx="39846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3" imgW="2260600" imgH="889000" progId="Equation.3">
                  <p:embed/>
                </p:oleObj>
              </mc:Choice>
              <mc:Fallback>
                <p:oleObj name="Equation" r:id="rId3" imgW="22606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9846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5" descr="C:\Documents and Settings\Administrator\Application Data\Microsoft\Media Catalog\Downloaded Clips\cl2\BD07494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228600"/>
            <a:ext cx="11985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646363" y="2209800"/>
          <a:ext cx="37004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6" imgW="2349500" imgH="457200" progId="Equation.3">
                  <p:embed/>
                </p:oleObj>
              </mc:Choice>
              <mc:Fallback>
                <p:oleObj name="Equation" r:id="rId6" imgW="2349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209800"/>
                        <a:ext cx="37004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980555-A089-0743-B0F8-998FE845037B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Guess-and-Test Method, (cont.)</a:t>
            </a:r>
          </a:p>
        </p:txBody>
      </p:sp>
      <p:sp>
        <p:nvSpPr>
          <p:cNvPr id="2355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the recurrence equation: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Guess #2: T(n) &lt; cn log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n.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c &gt; b.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So, T(n) is O(n log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n).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general, to use this method, you need to have a good guess and you need to be good at induction proofs.</a:t>
            </a:r>
          </a:p>
        </p:txBody>
      </p:sp>
      <p:graphicFrame>
        <p:nvGraphicFramePr>
          <p:cNvPr id="23557" name="Object 1028"/>
          <p:cNvGraphicFramePr>
            <a:graphicFrameLocks noChangeAspect="1"/>
          </p:cNvGraphicFramePr>
          <p:nvPr/>
        </p:nvGraphicFramePr>
        <p:xfrm>
          <a:off x="2057400" y="2971800"/>
          <a:ext cx="4478338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3" imgW="2540000" imgH="1193800" progId="Equation.3">
                  <p:embed/>
                </p:oleObj>
              </mc:Choice>
              <mc:Fallback>
                <p:oleObj name="Equation" r:id="rId3" imgW="2540000" imgH="1193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4478338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1029" descr="C:\Documents and Settings\Administrator\Application Data\Microsoft\Media Catalog\Downloaded Clips\cl2\BD07494_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228600"/>
            <a:ext cx="11985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9" name="Object 1030"/>
          <p:cNvGraphicFramePr>
            <a:graphicFrameLocks noChangeAspect="1"/>
          </p:cNvGraphicFramePr>
          <p:nvPr/>
        </p:nvGraphicFramePr>
        <p:xfrm>
          <a:off x="2514600" y="1905000"/>
          <a:ext cx="3700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6" imgW="2349500" imgH="457200" progId="Equation.3">
                  <p:embed/>
                </p:oleObj>
              </mc:Choice>
              <mc:Fallback>
                <p:oleObj name="Equation" r:id="rId6" imgW="2349500" imgH="457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37004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43EE15-5DC2-614B-9D0F-D205948EDD6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 (Appendix)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Many divide-and-conquer recurrence equations have 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2176463" y="2209800"/>
          <a:ext cx="51387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209800"/>
                        <a:ext cx="51387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7" descr="BD0999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1087438" y="3911600"/>
          <a:ext cx="77311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911600"/>
                        <a:ext cx="77311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7419</TotalTime>
  <Words>1211</Words>
  <Application>Microsoft Macintosh PowerPoint</Application>
  <PresentationFormat>On-screen Show (4:3)</PresentationFormat>
  <Paragraphs>285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Blueprint</vt:lpstr>
      <vt:lpstr>Equation</vt:lpstr>
      <vt:lpstr>Divide-and-Conquer</vt:lpstr>
      <vt:lpstr>Divide-and-Conquer</vt:lpstr>
      <vt:lpstr>Merge-Sort Review</vt:lpstr>
      <vt:lpstr>Recurrence Equation Analysis</vt:lpstr>
      <vt:lpstr>Iterative Substitution</vt:lpstr>
      <vt:lpstr>The Recursion Tree</vt:lpstr>
      <vt:lpstr>Guess-and-Test Method</vt:lpstr>
      <vt:lpstr>Guess-and-Test Method, (cont.)</vt:lpstr>
      <vt:lpstr>Master Method (Appendix)</vt:lpstr>
      <vt:lpstr>Master Method, Example 1</vt:lpstr>
      <vt:lpstr>Master Method, Example 2</vt:lpstr>
      <vt:lpstr>Master Method, Example 3</vt:lpstr>
      <vt:lpstr>Master Method, Example 4</vt:lpstr>
      <vt:lpstr>Master Method, Example 5</vt:lpstr>
      <vt:lpstr>Master Method, Example 6</vt:lpstr>
      <vt:lpstr>Master Method, Example 7</vt:lpstr>
      <vt:lpstr>Iterative “Proof” of the Master Theorem</vt:lpstr>
      <vt:lpstr>Integer Multiplication</vt:lpstr>
      <vt:lpstr>An Improved Integer Multiplication Algorithm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Divide-and-Conquer</dc:title>
  <dc:creator>Michael Goodrich</dc:creator>
  <cp:lastModifiedBy>Roberto Tamassia</cp:lastModifiedBy>
  <cp:revision>967</cp:revision>
  <cp:lastPrinted>2014-03-30T01:29:21Z</cp:lastPrinted>
  <dcterms:created xsi:type="dcterms:W3CDTF">2002-01-21T02:22:10Z</dcterms:created>
  <dcterms:modified xsi:type="dcterms:W3CDTF">2014-03-30T01:32:15Z</dcterms:modified>
</cp:coreProperties>
</file>