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71" r:id="rId3"/>
    <p:sldId id="372" r:id="rId4"/>
    <p:sldId id="386" r:id="rId5"/>
    <p:sldId id="388" r:id="rId6"/>
    <p:sldId id="389" r:id="rId7"/>
    <p:sldId id="373" r:id="rId8"/>
    <p:sldId id="375" r:id="rId9"/>
    <p:sldId id="376" r:id="rId10"/>
    <p:sldId id="377" r:id="rId11"/>
    <p:sldId id="378" r:id="rId12"/>
    <p:sldId id="379" r:id="rId13"/>
    <p:sldId id="380" r:id="rId14"/>
    <p:sldId id="384" r:id="rId15"/>
    <p:sldId id="381" r:id="rId16"/>
    <p:sldId id="383" r:id="rId17"/>
    <p:sldId id="385" r:id="rId18"/>
    <p:sldId id="387" r:id="rId19"/>
    <p:sldId id="370" r:id="rId2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28" y="-7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33B74BBF-9B9C-6045-8216-C14BFE81DBB9}" type="datetime8">
              <a:rPr lang="en-US"/>
              <a:pPr>
                <a:defRPr/>
              </a:pPr>
              <a:t>3/25/14 12:10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E9C38A97-3167-9B42-AC80-595514F47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52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AE6B0F3E-7071-2F49-8511-3C2CE5A38E90}" type="datetime8">
              <a:rPr lang="en-US"/>
              <a:pPr>
                <a:defRPr/>
              </a:pPr>
              <a:t>3/25/14 12:00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AD3742EA-3D67-4743-8787-3A986789D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985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2858204-BA92-7449-B7F4-79558AA2D933}" type="datetime8">
              <a:rPr lang="en-US" sz="1400"/>
              <a:pPr eaLnBrk="1" hangingPunct="1"/>
              <a:t>3/25/14 14:46</a:t>
            </a:fld>
            <a:endParaRPr lang="en-US" sz="14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96CE75-4C09-DD49-BC10-D708DDE3345F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72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E3B06B-FD3B-AD4C-9963-53934580A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33F03C7-98B3-4E48-A9B3-5AA3F94D22A5}" type="datetime8">
              <a:rPr lang="en-US"/>
              <a:pPr>
                <a:defRPr/>
              </a:pPr>
              <a:t>3/25/14 12:00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281D25-00C9-C541-AF43-A4A877C4A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B5BF9D2F-520E-734D-AF00-165C3B143B5E}" type="datetime8">
              <a:rPr lang="en-US"/>
              <a:pPr>
                <a:defRPr/>
              </a:pPr>
              <a:t>3/25/14 12:00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FC4911-1404-CE49-B6E3-27D093E2F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3BD461E8-B105-0A48-81F9-089D07107521}" type="datetime8">
              <a:rPr lang="en-US"/>
              <a:pPr>
                <a:defRPr/>
              </a:pPr>
              <a:t>3/25/14 12:00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251A7C-F68C-A94F-B63B-6E70A9D0E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9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CCDFAF82-D7E2-A542-B7F7-7FA92C058C56}" type="datetime8">
              <a:rPr lang="en-US"/>
              <a:pPr>
                <a:defRPr/>
              </a:pPr>
              <a:t>3/25/14 12:00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E976E0-2321-DF40-B2E1-03C02E1D3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7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7DEB594-F561-9242-BDEA-911924ECF24E}" type="datetime8">
              <a:rPr lang="en-US"/>
              <a:pPr>
                <a:defRPr/>
              </a:pPr>
              <a:t>3/25/14 12:00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6EC5F6-2F19-864B-B625-90AD1DAF4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1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B170976-44B9-F247-A4C5-93607A4A98EF}" type="datetime8">
              <a:rPr lang="en-US"/>
              <a:pPr>
                <a:defRPr/>
              </a:pPr>
              <a:t>3/25/14 12:00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5209EE-2B7E-9845-963A-531D7E1B3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4A6C645D-AEBC-4448-8DAC-5968A00D9AF7}" type="datetime8">
              <a:rPr lang="en-US"/>
              <a:pPr>
                <a:defRPr/>
              </a:pPr>
              <a:t>3/25/14 12:00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F5C284-3A6F-4243-893C-937E57BA3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CA0D11A-711A-A94A-A23F-9587FE0256AB}" type="datetime8">
              <a:rPr lang="en-US"/>
              <a:pPr>
                <a:defRPr/>
              </a:pPr>
              <a:t>3/25/14 12:00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149498-24A0-C244-98E5-03D123197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BBEF2A1-480A-D441-B1BC-05E7B015D05B}" type="datetime8">
              <a:rPr lang="en-US"/>
              <a:pPr>
                <a:defRPr/>
              </a:pPr>
              <a:t>3/25/14 12:00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C2F52C-73C7-B448-992E-57966D759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AD163287-5B37-1846-85C3-6C9597799E43}" type="datetime8">
              <a:rPr lang="en-US"/>
              <a:pPr>
                <a:defRPr/>
              </a:pPr>
              <a:t>3/25/14 12:00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1A23B0-EC73-F545-A6F6-EBCB040C0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3E8D538C-D619-0041-9AB6-3F51893D0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9930D35-DCFF-8149-A6BF-3272553CDCEA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 Sort</a:t>
            </a:r>
          </a:p>
        </p:txBody>
      </p:sp>
      <p:grpSp>
        <p:nvGrpSpPr>
          <p:cNvPr id="15364" name="Group 396"/>
          <p:cNvGrpSpPr>
            <a:grpSpLocks/>
          </p:cNvGrpSpPr>
          <p:nvPr/>
        </p:nvGrpSpPr>
        <p:grpSpPr bwMode="auto">
          <a:xfrm>
            <a:off x="3352800" y="3322638"/>
            <a:ext cx="4486275" cy="2011362"/>
            <a:chOff x="1608" y="1824"/>
            <a:chExt cx="3426" cy="1536"/>
          </a:xfrm>
        </p:grpSpPr>
        <p:sp>
          <p:nvSpPr>
            <p:cNvPr id="15365" name="AutoShape 383"/>
            <p:cNvSpPr>
              <a:spLocks noChangeArrowheads="1"/>
            </p:cNvSpPr>
            <p:nvPr/>
          </p:nvSpPr>
          <p:spPr bwMode="auto">
            <a:xfrm>
              <a:off x="2160" y="1824"/>
              <a:ext cx="230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7  2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9  4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2  4  7  9</a:t>
              </a:r>
            </a:p>
          </p:txBody>
        </p:sp>
        <p:sp>
          <p:nvSpPr>
            <p:cNvPr id="15366" name="AutoShape 384"/>
            <p:cNvSpPr>
              <a:spLocks noChangeArrowheads="1"/>
            </p:cNvSpPr>
            <p:nvPr/>
          </p:nvSpPr>
          <p:spPr bwMode="auto">
            <a:xfrm>
              <a:off x="168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2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2  7</a:t>
              </a:r>
            </a:p>
          </p:txBody>
        </p:sp>
        <p:sp>
          <p:nvSpPr>
            <p:cNvPr id="15367" name="AutoShape 385"/>
            <p:cNvSpPr>
              <a:spLocks noChangeArrowheads="1"/>
            </p:cNvSpPr>
            <p:nvPr/>
          </p:nvSpPr>
          <p:spPr bwMode="auto">
            <a:xfrm>
              <a:off x="360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9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4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4  9</a:t>
              </a:r>
            </a:p>
          </p:txBody>
        </p:sp>
        <p:sp>
          <p:nvSpPr>
            <p:cNvPr id="15368" name="AutoShape 386"/>
            <p:cNvSpPr>
              <a:spLocks noChangeArrowheads="1"/>
            </p:cNvSpPr>
            <p:nvPr/>
          </p:nvSpPr>
          <p:spPr bwMode="auto">
            <a:xfrm>
              <a:off x="1608" y="2976"/>
              <a:ext cx="64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5369" name="AutoShape 387"/>
            <p:cNvSpPr>
              <a:spLocks noChangeArrowheads="1"/>
            </p:cNvSpPr>
            <p:nvPr/>
          </p:nvSpPr>
          <p:spPr bwMode="auto">
            <a:xfrm>
              <a:off x="2496" y="2976"/>
              <a:ext cx="624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2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5370" name="AutoShape 388"/>
            <p:cNvSpPr>
              <a:spLocks noChangeArrowheads="1"/>
            </p:cNvSpPr>
            <p:nvPr/>
          </p:nvSpPr>
          <p:spPr bwMode="auto">
            <a:xfrm>
              <a:off x="3522" y="2976"/>
              <a:ext cx="636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9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5371" name="AutoShape 389"/>
            <p:cNvSpPr>
              <a:spLocks noChangeArrowheads="1"/>
            </p:cNvSpPr>
            <p:nvPr/>
          </p:nvSpPr>
          <p:spPr bwMode="auto">
            <a:xfrm>
              <a:off x="4416" y="2976"/>
              <a:ext cx="61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4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15372" name="AutoShape 390"/>
            <p:cNvCxnSpPr>
              <a:cxnSpLocks noChangeShapeType="1"/>
              <a:stCxn id="15366" idx="0"/>
              <a:endCxn id="15365" idx="2"/>
            </p:cNvCxnSpPr>
            <p:nvPr/>
          </p:nvCxnSpPr>
          <p:spPr bwMode="auto">
            <a:xfrm flipV="1">
              <a:off x="235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391"/>
            <p:cNvCxnSpPr>
              <a:cxnSpLocks noChangeShapeType="1"/>
              <a:stCxn id="15367" idx="0"/>
              <a:endCxn id="15365" idx="2"/>
            </p:cNvCxnSpPr>
            <p:nvPr/>
          </p:nvCxnSpPr>
          <p:spPr bwMode="auto">
            <a:xfrm flipH="1" flipV="1">
              <a:off x="331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AutoShape 392"/>
            <p:cNvCxnSpPr>
              <a:cxnSpLocks noChangeShapeType="1"/>
              <a:stCxn id="15368" idx="0"/>
              <a:endCxn id="15366" idx="2"/>
            </p:cNvCxnSpPr>
            <p:nvPr/>
          </p:nvCxnSpPr>
          <p:spPr bwMode="auto">
            <a:xfrm flipV="1">
              <a:off x="1932" y="2790"/>
              <a:ext cx="42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5" name="AutoShape 393"/>
            <p:cNvCxnSpPr>
              <a:cxnSpLocks noChangeShapeType="1"/>
              <a:stCxn id="15370" idx="0"/>
              <a:endCxn id="15367" idx="2"/>
            </p:cNvCxnSpPr>
            <p:nvPr/>
          </p:nvCxnSpPr>
          <p:spPr bwMode="auto">
            <a:xfrm flipV="1">
              <a:off x="3840" y="2790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AutoShape 394"/>
            <p:cNvCxnSpPr>
              <a:cxnSpLocks noChangeShapeType="1"/>
              <a:stCxn id="15366" idx="2"/>
              <a:endCxn id="15369" idx="0"/>
            </p:cNvCxnSpPr>
            <p:nvPr/>
          </p:nvCxnSpPr>
          <p:spPr bwMode="auto">
            <a:xfrm>
              <a:off x="2352" y="2790"/>
              <a:ext cx="456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7" name="AutoShape 395"/>
            <p:cNvCxnSpPr>
              <a:cxnSpLocks noChangeShapeType="1"/>
              <a:stCxn id="15367" idx="2"/>
              <a:endCxn id="15371" idx="0"/>
            </p:cNvCxnSpPr>
            <p:nvPr/>
          </p:nvCxnSpPr>
          <p:spPr bwMode="auto">
            <a:xfrm>
              <a:off x="4272" y="2790"/>
              <a:ext cx="453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2CDE86-929E-294E-B014-8A7A4CADDDA7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partition</a:t>
            </a:r>
          </a:p>
        </p:txBody>
      </p:sp>
      <p:cxnSp>
        <p:nvCxnSpPr>
          <p:cNvPr id="23557" name="AutoShape 4"/>
          <p:cNvCxnSpPr>
            <a:cxnSpLocks noChangeShapeType="1"/>
            <a:stCxn id="23565" idx="0"/>
            <a:endCxn id="23563" idx="2"/>
          </p:cNvCxnSpPr>
          <p:nvPr/>
        </p:nvCxnSpPr>
        <p:spPr bwMode="auto">
          <a:xfrm flipV="1">
            <a:off x="1436688" y="4054475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8" name="AutoShape 5"/>
          <p:cNvCxnSpPr>
            <a:cxnSpLocks noChangeShapeType="1"/>
            <a:stCxn id="23566" idx="0"/>
            <a:endCxn id="23563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9" name="AutoShape 6"/>
          <p:cNvCxnSpPr>
            <a:cxnSpLocks noChangeShapeType="1"/>
            <a:stCxn id="23580" idx="0"/>
            <a:endCxn id="23565" idx="2"/>
          </p:cNvCxnSpPr>
          <p:nvPr/>
        </p:nvCxnSpPr>
        <p:spPr bwMode="auto">
          <a:xfrm flipV="1">
            <a:off x="969963" y="50895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AutoShape 7"/>
          <p:cNvCxnSpPr>
            <a:cxnSpLocks noChangeShapeType="1"/>
            <a:stCxn id="23582" idx="0"/>
            <a:endCxn id="2356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AutoShape 8"/>
          <p:cNvCxnSpPr>
            <a:cxnSpLocks noChangeShapeType="1"/>
            <a:stCxn id="23565" idx="2"/>
            <a:endCxn id="23581" idx="0"/>
          </p:cNvCxnSpPr>
          <p:nvPr/>
        </p:nvCxnSpPr>
        <p:spPr bwMode="auto">
          <a:xfrm>
            <a:off x="1436688" y="5089525"/>
            <a:ext cx="5080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AutoShape 9"/>
          <p:cNvCxnSpPr>
            <a:cxnSpLocks noChangeShapeType="1"/>
            <a:stCxn id="23566" idx="2"/>
            <a:endCxn id="2358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3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3564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3567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3568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grpSp>
        <p:nvGrpSpPr>
          <p:cNvPr id="23569" name="Group 17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3580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23581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23582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23583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23584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23585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23586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23587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23570" name="AutoShape 26"/>
          <p:cNvCxnSpPr>
            <a:cxnSpLocks noChangeShapeType="1"/>
            <a:stCxn id="23567" idx="0"/>
            <a:endCxn id="23564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27"/>
          <p:cNvCxnSpPr>
            <a:cxnSpLocks noChangeShapeType="1"/>
            <a:stCxn id="23568" idx="0"/>
            <a:endCxn id="23564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AutoShape 28"/>
          <p:cNvCxnSpPr>
            <a:cxnSpLocks noChangeShapeType="1"/>
            <a:stCxn id="23584" idx="0"/>
            <a:endCxn id="2356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AutoShape 29"/>
          <p:cNvCxnSpPr>
            <a:cxnSpLocks noChangeShapeType="1"/>
            <a:stCxn id="23586" idx="0"/>
            <a:endCxn id="2356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AutoShape 30"/>
          <p:cNvCxnSpPr>
            <a:cxnSpLocks noChangeShapeType="1"/>
            <a:stCxn id="23567" idx="2"/>
            <a:endCxn id="2358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5" name="AutoShape 31"/>
          <p:cNvCxnSpPr>
            <a:cxnSpLocks noChangeShapeType="1"/>
            <a:stCxn id="23568" idx="2"/>
            <a:endCxn id="2358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3577" name="AutoShape 33"/>
          <p:cNvCxnSpPr>
            <a:cxnSpLocks noChangeShapeType="1"/>
            <a:stCxn id="23563" idx="0"/>
            <a:endCxn id="2357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AutoShape 34"/>
          <p:cNvCxnSpPr>
            <a:cxnSpLocks noChangeShapeType="1"/>
            <a:stCxn id="23564" idx="0"/>
            <a:endCxn id="2357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9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CFDABF-21C8-2049-8AB1-AF45BBC9ED42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base case</a:t>
            </a:r>
          </a:p>
        </p:txBody>
      </p:sp>
      <p:cxnSp>
        <p:nvCxnSpPr>
          <p:cNvPr id="24581" name="AutoShape 4"/>
          <p:cNvCxnSpPr>
            <a:cxnSpLocks noChangeShapeType="1"/>
            <a:stCxn id="24608" idx="0"/>
            <a:endCxn id="24587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2" name="AutoShape 5"/>
          <p:cNvCxnSpPr>
            <a:cxnSpLocks noChangeShapeType="1"/>
            <a:stCxn id="24609" idx="0"/>
            <a:endCxn id="24587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3" name="AutoShape 6"/>
          <p:cNvCxnSpPr>
            <a:cxnSpLocks noChangeShapeType="1"/>
            <a:stCxn id="24590" idx="0"/>
            <a:endCxn id="24608" idx="2"/>
          </p:cNvCxnSpPr>
          <p:nvPr/>
        </p:nvCxnSpPr>
        <p:spPr bwMode="auto">
          <a:xfrm flipV="1">
            <a:off x="969963" y="5080000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7"/>
          <p:cNvCxnSpPr>
            <a:cxnSpLocks noChangeShapeType="1"/>
            <a:stCxn id="24592" idx="0"/>
            <a:endCxn id="2460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AutoShape 8"/>
          <p:cNvCxnSpPr>
            <a:cxnSpLocks noChangeShapeType="1"/>
            <a:stCxn id="24608" idx="2"/>
            <a:endCxn id="24591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AutoShape 9"/>
          <p:cNvCxnSpPr>
            <a:cxnSpLocks noChangeShapeType="1"/>
            <a:stCxn id="24609" idx="2"/>
            <a:endCxn id="2459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7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4588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24589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4608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2</a:t>
              </a:r>
              <a:r>
                <a:rPr lang="en-US" sz="1800">
                  <a:solidFill>
                    <a:schemeClr val="accent1"/>
                  </a:solidFill>
                </a:rPr>
                <a:t>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2  7</a:t>
              </a:r>
            </a:p>
          </p:txBody>
        </p:sp>
        <p:sp>
          <p:nvSpPr>
            <p:cNvPr id="24609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24610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24611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sp>
        <p:nvSpPr>
          <p:cNvPr id="24590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4591" name="AutoShape 19"/>
          <p:cNvSpPr>
            <a:spLocks noChangeArrowheads="1"/>
          </p:cNvSpPr>
          <p:nvPr/>
        </p:nvSpPr>
        <p:spPr bwMode="auto"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24592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4593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4594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4595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4596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4597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4598" name="AutoShape 26"/>
          <p:cNvCxnSpPr>
            <a:cxnSpLocks noChangeShapeType="1"/>
            <a:stCxn id="24610" idx="0"/>
            <a:endCxn id="24588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27"/>
          <p:cNvCxnSpPr>
            <a:cxnSpLocks noChangeShapeType="1"/>
            <a:stCxn id="24611" idx="0"/>
            <a:endCxn id="24588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AutoShape 28"/>
          <p:cNvCxnSpPr>
            <a:cxnSpLocks noChangeShapeType="1"/>
            <a:stCxn id="24594" idx="0"/>
            <a:endCxn id="2461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AutoShape 29"/>
          <p:cNvCxnSpPr>
            <a:cxnSpLocks noChangeShapeType="1"/>
            <a:stCxn id="24596" idx="0"/>
            <a:endCxn id="2461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30"/>
          <p:cNvCxnSpPr>
            <a:cxnSpLocks noChangeShapeType="1"/>
            <a:stCxn id="24610" idx="2"/>
            <a:endCxn id="2459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AutoShape 31"/>
          <p:cNvCxnSpPr>
            <a:cxnSpLocks noChangeShapeType="1"/>
            <a:stCxn id="24611" idx="2"/>
            <a:endCxn id="2459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4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4605" name="AutoShape 33"/>
          <p:cNvCxnSpPr>
            <a:cxnSpLocks noChangeShapeType="1"/>
            <a:stCxn id="24587" idx="0"/>
            <a:endCxn id="2460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AutoShape 34"/>
          <p:cNvCxnSpPr>
            <a:cxnSpLocks noChangeShapeType="1"/>
            <a:stCxn id="24588" idx="0"/>
            <a:endCxn id="2460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7" name="Line 35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3FEAC6E-B154-D04D-A816-7BDFB1B9F764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base case</a:t>
            </a:r>
          </a:p>
        </p:txBody>
      </p:sp>
      <p:cxnSp>
        <p:nvCxnSpPr>
          <p:cNvPr id="25605" name="AutoShape 4"/>
          <p:cNvCxnSpPr>
            <a:cxnSpLocks noChangeShapeType="1"/>
            <a:stCxn id="25613" idx="0"/>
            <a:endCxn id="25611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6" name="AutoShape 5"/>
          <p:cNvCxnSpPr>
            <a:cxnSpLocks noChangeShapeType="1"/>
            <a:stCxn id="25614" idx="0"/>
            <a:endCxn id="2561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AutoShape 6"/>
          <p:cNvCxnSpPr>
            <a:cxnSpLocks noChangeShapeType="1"/>
            <a:stCxn id="25617" idx="0"/>
            <a:endCxn id="2561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AutoShape 7"/>
          <p:cNvCxnSpPr>
            <a:cxnSpLocks noChangeShapeType="1"/>
            <a:stCxn id="25619" idx="0"/>
            <a:endCxn id="2561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AutoShape 8"/>
          <p:cNvCxnSpPr>
            <a:cxnSpLocks noChangeShapeType="1"/>
            <a:stCxn id="25613" idx="2"/>
            <a:endCxn id="25618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AutoShape 9"/>
          <p:cNvCxnSpPr>
            <a:cxnSpLocks noChangeShapeType="1"/>
            <a:stCxn id="25614" idx="2"/>
            <a:endCxn id="2562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561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5615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5616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5617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5618" name="AutoShape 19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5619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5620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5621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5622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5623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5624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5625" name="AutoShape 26"/>
          <p:cNvCxnSpPr>
            <a:cxnSpLocks noChangeShapeType="1"/>
            <a:stCxn id="25615" idx="0"/>
            <a:endCxn id="2561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AutoShape 27"/>
          <p:cNvCxnSpPr>
            <a:cxnSpLocks noChangeShapeType="1"/>
            <a:stCxn id="25616" idx="0"/>
            <a:endCxn id="2561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AutoShape 28"/>
          <p:cNvCxnSpPr>
            <a:cxnSpLocks noChangeShapeType="1"/>
            <a:stCxn id="25621" idx="0"/>
            <a:endCxn id="2561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8" name="AutoShape 29"/>
          <p:cNvCxnSpPr>
            <a:cxnSpLocks noChangeShapeType="1"/>
            <a:stCxn id="25623" idx="0"/>
            <a:endCxn id="2561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AutoShape 30"/>
          <p:cNvCxnSpPr>
            <a:cxnSpLocks noChangeShapeType="1"/>
            <a:stCxn id="25615" idx="2"/>
            <a:endCxn id="2562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0" name="AutoShape 31"/>
          <p:cNvCxnSpPr>
            <a:cxnSpLocks noChangeShapeType="1"/>
            <a:stCxn id="25616" idx="2"/>
            <a:endCxn id="2562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1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5632" name="AutoShape 33"/>
          <p:cNvCxnSpPr>
            <a:cxnSpLocks noChangeShapeType="1"/>
            <a:stCxn id="25611" idx="0"/>
            <a:endCxn id="25631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3" name="AutoShape 34"/>
          <p:cNvCxnSpPr>
            <a:cxnSpLocks noChangeShapeType="1"/>
            <a:stCxn id="25612" idx="0"/>
            <a:endCxn id="2563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4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B7E741-9173-3B4D-95A2-B8AECFAD38E5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</a:t>
            </a:r>
          </a:p>
        </p:txBody>
      </p:sp>
      <p:cxnSp>
        <p:nvCxnSpPr>
          <p:cNvPr id="26629" name="AutoShape 4"/>
          <p:cNvCxnSpPr>
            <a:cxnSpLocks noChangeShapeType="1"/>
            <a:stCxn id="26637" idx="0"/>
            <a:endCxn id="26635" idx="2"/>
          </p:cNvCxnSpPr>
          <p:nvPr/>
        </p:nvCxnSpPr>
        <p:spPr bwMode="auto">
          <a:xfrm flipV="1">
            <a:off x="1447800" y="4054475"/>
            <a:ext cx="10572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0" name="AutoShape 5"/>
          <p:cNvCxnSpPr>
            <a:cxnSpLocks noChangeShapeType="1"/>
            <a:stCxn id="26638" idx="0"/>
            <a:endCxn id="26635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1" name="AutoShape 6"/>
          <p:cNvCxnSpPr>
            <a:cxnSpLocks noChangeShapeType="1"/>
            <a:stCxn id="26641" idx="0"/>
            <a:endCxn id="26637" idx="2"/>
          </p:cNvCxnSpPr>
          <p:nvPr/>
        </p:nvCxnSpPr>
        <p:spPr bwMode="auto">
          <a:xfrm flipV="1">
            <a:off x="969963" y="5089525"/>
            <a:ext cx="47783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7"/>
          <p:cNvCxnSpPr>
            <a:cxnSpLocks noChangeShapeType="1"/>
            <a:stCxn id="26643" idx="0"/>
            <a:endCxn id="2663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AutoShape 8"/>
          <p:cNvCxnSpPr>
            <a:cxnSpLocks noChangeShapeType="1"/>
            <a:stCxn id="26637" idx="2"/>
            <a:endCxn id="26642" idx="0"/>
          </p:cNvCxnSpPr>
          <p:nvPr/>
        </p:nvCxnSpPr>
        <p:spPr bwMode="auto">
          <a:xfrm>
            <a:off x="1447800" y="5089525"/>
            <a:ext cx="4953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9"/>
          <p:cNvCxnSpPr>
            <a:cxnSpLocks noChangeShapeType="1"/>
            <a:stCxn id="26638" idx="2"/>
            <a:endCxn id="2664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5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6636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6639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6640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6641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6642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6645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6646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6648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6649" name="AutoShape 25"/>
          <p:cNvCxnSpPr>
            <a:cxnSpLocks noChangeShapeType="1"/>
            <a:stCxn id="26639" idx="0"/>
            <a:endCxn id="26636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0" name="AutoShape 26"/>
          <p:cNvCxnSpPr>
            <a:cxnSpLocks noChangeShapeType="1"/>
            <a:stCxn id="26640" idx="0"/>
            <a:endCxn id="26636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1" name="AutoShape 27"/>
          <p:cNvCxnSpPr>
            <a:cxnSpLocks noChangeShapeType="1"/>
            <a:stCxn id="26645" idx="0"/>
            <a:endCxn id="2663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AutoShape 28"/>
          <p:cNvCxnSpPr>
            <a:cxnSpLocks noChangeShapeType="1"/>
            <a:stCxn id="26647" idx="0"/>
            <a:endCxn id="2664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3" name="AutoShape 29"/>
          <p:cNvCxnSpPr>
            <a:cxnSpLocks noChangeShapeType="1"/>
            <a:stCxn id="26639" idx="2"/>
            <a:endCxn id="2664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4" name="AutoShape 30"/>
          <p:cNvCxnSpPr>
            <a:cxnSpLocks noChangeShapeType="1"/>
            <a:stCxn id="26640" idx="2"/>
            <a:endCxn id="2664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5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6656" name="AutoShape 32"/>
          <p:cNvCxnSpPr>
            <a:cxnSpLocks noChangeShapeType="1"/>
            <a:stCxn id="26635" idx="0"/>
            <a:endCxn id="2665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7" name="AutoShape 33"/>
          <p:cNvCxnSpPr>
            <a:cxnSpLocks noChangeShapeType="1"/>
            <a:stCxn id="26636" idx="0"/>
            <a:endCxn id="26655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8" name="Line 34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090F14-4204-6340-8713-0EE868C09A70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…, base case, merge</a:t>
            </a:r>
          </a:p>
        </p:txBody>
      </p:sp>
      <p:cxnSp>
        <p:nvCxnSpPr>
          <p:cNvPr id="27653" name="AutoShape 4"/>
          <p:cNvCxnSpPr>
            <a:cxnSpLocks noChangeShapeType="1"/>
            <a:stCxn id="27661" idx="0"/>
            <a:endCxn id="27659" idx="2"/>
          </p:cNvCxnSpPr>
          <p:nvPr/>
        </p:nvCxnSpPr>
        <p:spPr bwMode="auto">
          <a:xfrm flipV="1">
            <a:off x="1447800" y="4054475"/>
            <a:ext cx="10572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4" name="AutoShape 5"/>
          <p:cNvCxnSpPr>
            <a:cxnSpLocks noChangeShapeType="1"/>
            <a:stCxn id="27662" idx="0"/>
            <a:endCxn id="27659" idx="2"/>
          </p:cNvCxnSpPr>
          <p:nvPr/>
        </p:nvCxnSpPr>
        <p:spPr bwMode="auto">
          <a:xfrm flipH="1" flipV="1">
            <a:off x="2505075" y="4054475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5" name="AutoShape 6"/>
          <p:cNvCxnSpPr>
            <a:cxnSpLocks noChangeShapeType="1"/>
            <a:stCxn id="27665" idx="0"/>
            <a:endCxn id="27661" idx="2"/>
          </p:cNvCxnSpPr>
          <p:nvPr/>
        </p:nvCxnSpPr>
        <p:spPr bwMode="auto">
          <a:xfrm flipV="1">
            <a:off x="969963" y="5080000"/>
            <a:ext cx="4778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AutoShape 7"/>
          <p:cNvCxnSpPr>
            <a:cxnSpLocks noChangeShapeType="1"/>
            <a:endCxn id="27662" idx="2"/>
          </p:cNvCxnSpPr>
          <p:nvPr/>
        </p:nvCxnSpPr>
        <p:spPr bwMode="auto">
          <a:xfrm flipV="1">
            <a:off x="3092450" y="5089525"/>
            <a:ext cx="4794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AutoShape 8"/>
          <p:cNvCxnSpPr>
            <a:cxnSpLocks noChangeShapeType="1"/>
            <a:stCxn id="27661" idx="2"/>
            <a:endCxn id="27666" idx="0"/>
          </p:cNvCxnSpPr>
          <p:nvPr/>
        </p:nvCxnSpPr>
        <p:spPr bwMode="auto">
          <a:xfrm>
            <a:off x="1447800" y="5080000"/>
            <a:ext cx="4953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AutoShape 9"/>
          <p:cNvCxnSpPr>
            <a:cxnSpLocks noChangeShapeType="1"/>
            <a:stCxn id="27662" idx="2"/>
          </p:cNvCxnSpPr>
          <p:nvPr/>
        </p:nvCxnSpPr>
        <p:spPr bwMode="auto">
          <a:xfrm>
            <a:off x="3571875" y="5089525"/>
            <a:ext cx="5048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9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7660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7661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7662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4  9</a:t>
            </a:r>
          </a:p>
        </p:txBody>
      </p:sp>
      <p:sp>
        <p:nvSpPr>
          <p:cNvPr id="27663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7664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7665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7666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7667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7668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7669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7670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7671" name="AutoShape 24"/>
          <p:cNvCxnSpPr>
            <a:cxnSpLocks noChangeShapeType="1"/>
            <a:stCxn id="27663" idx="0"/>
            <a:endCxn id="2766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25"/>
          <p:cNvCxnSpPr>
            <a:cxnSpLocks noChangeShapeType="1"/>
            <a:stCxn id="27664" idx="0"/>
            <a:endCxn id="2766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AutoShape 26"/>
          <p:cNvCxnSpPr>
            <a:cxnSpLocks noChangeShapeType="1"/>
            <a:stCxn id="27667" idx="0"/>
            <a:endCxn id="2766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27"/>
          <p:cNvCxnSpPr>
            <a:cxnSpLocks noChangeShapeType="1"/>
            <a:stCxn id="27669" idx="0"/>
            <a:endCxn id="2766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AutoShape 28"/>
          <p:cNvCxnSpPr>
            <a:cxnSpLocks noChangeShapeType="1"/>
            <a:stCxn id="27663" idx="2"/>
            <a:endCxn id="2766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6" name="AutoShape 29"/>
          <p:cNvCxnSpPr>
            <a:cxnSpLocks noChangeShapeType="1"/>
            <a:stCxn id="27664" idx="2"/>
            <a:endCxn id="2767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7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7678" name="AutoShape 31"/>
          <p:cNvCxnSpPr>
            <a:cxnSpLocks noChangeShapeType="1"/>
            <a:stCxn id="27659" idx="0"/>
            <a:endCxn id="27677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AutoShape 32"/>
          <p:cNvCxnSpPr>
            <a:cxnSpLocks noChangeShapeType="1"/>
            <a:stCxn id="27660" idx="0"/>
            <a:endCxn id="27677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0" name="Line 33"/>
          <p:cNvSpPr>
            <a:spLocks noChangeShapeType="1"/>
          </p:cNvSpPr>
          <p:nvPr/>
        </p:nvSpPr>
        <p:spPr bwMode="auto">
          <a:xfrm flipH="1">
            <a:off x="2895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Line 34"/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AutoShape 35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7683" name="AutoShape 36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D1B1CB2-3E1D-B541-B9E4-44A855D0100D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</a:t>
            </a:r>
          </a:p>
        </p:txBody>
      </p:sp>
      <p:cxnSp>
        <p:nvCxnSpPr>
          <p:cNvPr id="28677" name="AutoShape 4"/>
          <p:cNvCxnSpPr>
            <a:cxnSpLocks noChangeShapeType="1"/>
            <a:stCxn id="28685" idx="0"/>
            <a:endCxn id="28683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8" name="AutoShape 5"/>
          <p:cNvCxnSpPr>
            <a:cxnSpLocks noChangeShapeType="1"/>
            <a:stCxn id="28686" idx="0"/>
            <a:endCxn id="28683" idx="2"/>
          </p:cNvCxnSpPr>
          <p:nvPr/>
        </p:nvCxnSpPr>
        <p:spPr bwMode="auto">
          <a:xfrm flipH="1" flipV="1">
            <a:off x="2505075" y="4064000"/>
            <a:ext cx="109855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AutoShape 6"/>
          <p:cNvCxnSpPr>
            <a:cxnSpLocks noChangeShapeType="1"/>
            <a:stCxn id="28689" idx="0"/>
            <a:endCxn id="28685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AutoShape 7"/>
          <p:cNvCxnSpPr>
            <a:cxnSpLocks noChangeShapeType="1"/>
            <a:stCxn id="28691" idx="0"/>
            <a:endCxn id="28686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AutoShape 8"/>
          <p:cNvCxnSpPr>
            <a:cxnSpLocks noChangeShapeType="1"/>
            <a:stCxn id="28685" idx="2"/>
            <a:endCxn id="28690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AutoShape 9"/>
          <p:cNvCxnSpPr>
            <a:cxnSpLocks noChangeShapeType="1"/>
            <a:stCxn id="28686" idx="2"/>
            <a:endCxn id="28692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3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8684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8686" name="AutoShape 14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8687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8688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8689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8690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8692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8693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8694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8695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8696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8697" name="AutoShape 25"/>
          <p:cNvCxnSpPr>
            <a:cxnSpLocks noChangeShapeType="1"/>
            <a:stCxn id="28687" idx="0"/>
            <a:endCxn id="28684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8" name="AutoShape 26"/>
          <p:cNvCxnSpPr>
            <a:cxnSpLocks noChangeShapeType="1"/>
            <a:stCxn id="28688" idx="0"/>
            <a:endCxn id="28684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AutoShape 27"/>
          <p:cNvCxnSpPr>
            <a:cxnSpLocks noChangeShapeType="1"/>
            <a:stCxn id="28693" idx="0"/>
            <a:endCxn id="2868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0" name="AutoShape 28"/>
          <p:cNvCxnSpPr>
            <a:cxnSpLocks noChangeShapeType="1"/>
            <a:stCxn id="28695" idx="0"/>
            <a:endCxn id="2868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1" name="AutoShape 29"/>
          <p:cNvCxnSpPr>
            <a:cxnSpLocks noChangeShapeType="1"/>
            <a:stCxn id="28687" idx="2"/>
            <a:endCxn id="28694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2" name="AutoShape 30"/>
          <p:cNvCxnSpPr>
            <a:cxnSpLocks noChangeShapeType="1"/>
            <a:stCxn id="28688" idx="2"/>
            <a:endCxn id="28696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3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8704" name="AutoShape 32"/>
          <p:cNvCxnSpPr>
            <a:cxnSpLocks noChangeShapeType="1"/>
            <a:stCxn id="28683" idx="0"/>
            <a:endCxn id="28703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5" name="AutoShape 33"/>
          <p:cNvCxnSpPr>
            <a:cxnSpLocks noChangeShapeType="1"/>
            <a:stCxn id="28684" idx="0"/>
            <a:endCxn id="2870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6" name="Line 34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Line 36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89D2B1A-28B3-204B-89F9-91B86EC78626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…, merge, merge</a:t>
            </a:r>
          </a:p>
        </p:txBody>
      </p:sp>
      <p:cxnSp>
        <p:nvCxnSpPr>
          <p:cNvPr id="29701" name="AutoShape 4"/>
          <p:cNvCxnSpPr>
            <a:cxnSpLocks noChangeShapeType="1"/>
            <a:stCxn id="29709" idx="0"/>
            <a:endCxn id="29707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AutoShape 5"/>
          <p:cNvCxnSpPr>
            <a:cxnSpLocks noChangeShapeType="1"/>
            <a:stCxn id="29710" idx="0"/>
            <a:endCxn id="29707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AutoShape 6"/>
          <p:cNvCxnSpPr>
            <a:cxnSpLocks noChangeShapeType="1"/>
            <a:stCxn id="29713" idx="0"/>
            <a:endCxn id="29709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7"/>
          <p:cNvCxnSpPr>
            <a:cxnSpLocks noChangeShapeType="1"/>
            <a:stCxn id="29715" idx="0"/>
            <a:endCxn id="29710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AutoShape 8"/>
          <p:cNvCxnSpPr>
            <a:cxnSpLocks noChangeShapeType="1"/>
            <a:stCxn id="29709" idx="2"/>
            <a:endCxn id="29714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AutoShape 9"/>
          <p:cNvCxnSpPr>
            <a:cxnSpLocks noChangeShapeType="1"/>
            <a:stCxn id="29710" idx="2"/>
            <a:endCxn id="29716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7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9708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29709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9711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29712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29713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9714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9715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9716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9717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9718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9719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9720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9721" name="AutoShape 24"/>
          <p:cNvCxnSpPr>
            <a:cxnSpLocks noChangeShapeType="1"/>
            <a:stCxn id="29711" idx="0"/>
            <a:endCxn id="29708" idx="2"/>
          </p:cNvCxnSpPr>
          <p:nvPr/>
        </p:nvCxnSpPr>
        <p:spPr bwMode="auto">
          <a:xfrm flipV="1">
            <a:off x="58562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5"/>
          <p:cNvCxnSpPr>
            <a:cxnSpLocks noChangeShapeType="1"/>
            <a:stCxn id="29712" idx="0"/>
            <a:endCxn id="29708" idx="2"/>
          </p:cNvCxnSpPr>
          <p:nvPr/>
        </p:nvCxnSpPr>
        <p:spPr bwMode="auto">
          <a:xfrm flipH="1" flipV="1">
            <a:off x="69246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6"/>
          <p:cNvCxnSpPr>
            <a:cxnSpLocks noChangeShapeType="1"/>
            <a:stCxn id="29717" idx="0"/>
            <a:endCxn id="29711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7"/>
          <p:cNvCxnSpPr>
            <a:cxnSpLocks noChangeShapeType="1"/>
            <a:stCxn id="29719" idx="0"/>
            <a:endCxn id="29712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28"/>
          <p:cNvCxnSpPr>
            <a:cxnSpLocks noChangeShapeType="1"/>
            <a:stCxn id="29711" idx="2"/>
            <a:endCxn id="2971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29"/>
          <p:cNvCxnSpPr>
            <a:cxnSpLocks noChangeShapeType="1"/>
            <a:stCxn id="29712" idx="2"/>
            <a:endCxn id="2972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7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9728" name="AutoShape 31"/>
          <p:cNvCxnSpPr>
            <a:cxnSpLocks noChangeShapeType="1"/>
            <a:stCxn id="29707" idx="0"/>
            <a:endCxn id="29727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9" name="AutoShape 32"/>
          <p:cNvCxnSpPr>
            <a:cxnSpLocks noChangeShapeType="1"/>
            <a:stCxn id="29708" idx="0"/>
            <a:endCxn id="29727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30" name="Line 33"/>
          <p:cNvSpPr>
            <a:spLocks noChangeShapeType="1"/>
          </p:cNvSpPr>
          <p:nvPr/>
        </p:nvSpPr>
        <p:spPr bwMode="auto">
          <a:xfrm flipH="1">
            <a:off x="5562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Line 34"/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8F7E1FE-DEA4-CC42-869A-1D3667477E22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</a:t>
            </a:r>
          </a:p>
        </p:txBody>
      </p:sp>
      <p:cxnSp>
        <p:nvCxnSpPr>
          <p:cNvPr id="30725" name="AutoShape 4"/>
          <p:cNvCxnSpPr>
            <a:cxnSpLocks noChangeShapeType="1"/>
            <a:stCxn id="30733" idx="0"/>
            <a:endCxn id="30731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6" name="AutoShape 5"/>
          <p:cNvCxnSpPr>
            <a:cxnSpLocks noChangeShapeType="1"/>
            <a:stCxn id="30734" idx="0"/>
            <a:endCxn id="30731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7" name="AutoShape 6"/>
          <p:cNvCxnSpPr>
            <a:cxnSpLocks noChangeShapeType="1"/>
            <a:stCxn id="30737" idx="0"/>
            <a:endCxn id="3073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8" name="AutoShape 7"/>
          <p:cNvCxnSpPr>
            <a:cxnSpLocks noChangeShapeType="1"/>
            <a:stCxn id="30739" idx="0"/>
            <a:endCxn id="30734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9" name="AutoShape 8"/>
          <p:cNvCxnSpPr>
            <a:cxnSpLocks noChangeShapeType="1"/>
            <a:stCxn id="30733" idx="2"/>
            <a:endCxn id="30738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AutoShape 9"/>
          <p:cNvCxnSpPr>
            <a:cxnSpLocks noChangeShapeType="1"/>
            <a:stCxn id="30734" idx="2"/>
            <a:endCxn id="30740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3073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30733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30734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30735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30736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30737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30738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0739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30740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30741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0742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30743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30744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0745" name="AutoShape 24"/>
          <p:cNvCxnSpPr>
            <a:cxnSpLocks noChangeShapeType="1"/>
            <a:stCxn id="30735" idx="0"/>
            <a:endCxn id="3073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6" name="AutoShape 25"/>
          <p:cNvCxnSpPr>
            <a:cxnSpLocks noChangeShapeType="1"/>
            <a:stCxn id="30736" idx="0"/>
            <a:endCxn id="3073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7" name="AutoShape 26"/>
          <p:cNvCxnSpPr>
            <a:cxnSpLocks noChangeShapeType="1"/>
            <a:stCxn id="30741" idx="0"/>
            <a:endCxn id="3073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8" name="AutoShape 27"/>
          <p:cNvCxnSpPr>
            <a:cxnSpLocks noChangeShapeType="1"/>
            <a:stCxn id="30743" idx="0"/>
            <a:endCxn id="3073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9" name="AutoShape 28"/>
          <p:cNvCxnSpPr>
            <a:cxnSpLocks noChangeShapeType="1"/>
            <a:stCxn id="30735" idx="2"/>
            <a:endCxn id="3074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0" name="AutoShape 29"/>
          <p:cNvCxnSpPr>
            <a:cxnSpLocks noChangeShapeType="1"/>
            <a:stCxn id="30736" idx="2"/>
            <a:endCxn id="3074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1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tx2"/>
                </a:solidFill>
              </a:rPr>
              <a:t>1  2  3  4  6  7  8  9</a:t>
            </a:r>
          </a:p>
        </p:txBody>
      </p:sp>
      <p:cxnSp>
        <p:nvCxnSpPr>
          <p:cNvPr id="30752" name="AutoShape 31"/>
          <p:cNvCxnSpPr>
            <a:cxnSpLocks noChangeShapeType="1"/>
            <a:stCxn id="30731" idx="0"/>
            <a:endCxn id="30751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3" name="AutoShape 32"/>
          <p:cNvCxnSpPr>
            <a:cxnSpLocks noChangeShapeType="1"/>
            <a:stCxn id="30732" idx="0"/>
            <a:endCxn id="30751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4" name="Line 3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D73CD37-C206-6140-93C2-1ABDD1D36C99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Merge-Sort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209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The height </a:t>
            </a:r>
            <a:r>
              <a:rPr lang="en-US" sz="2000" b="1" i="1">
                <a:latin typeface="Times New Roman" charset="0"/>
              </a:rPr>
              <a:t>h</a:t>
            </a:r>
            <a:r>
              <a:rPr lang="en-US" sz="2000">
                <a:latin typeface="Tahoma" charset="0"/>
              </a:rPr>
              <a:t> of the merge-sort tree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at each recursive call we divide in half the sequence, </a:t>
            </a:r>
            <a:endParaRPr lang="en-US" sz="1800">
              <a:latin typeface="Times New Roman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The overall amount or work done at the nodes of depth </a:t>
            </a:r>
            <a:r>
              <a:rPr lang="en-US" sz="2000" b="1" i="1">
                <a:latin typeface="Times New Roman" charset="0"/>
              </a:rPr>
              <a:t>i </a:t>
            </a:r>
            <a:r>
              <a:rPr lang="en-US" sz="2000">
                <a:latin typeface="Tahoma" charset="0"/>
              </a:rPr>
              <a:t>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partition and merge 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sequences of size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 b="1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make 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i</a:t>
            </a:r>
            <a:r>
              <a:rPr lang="en-US" sz="1800" baseline="30000">
                <a:latin typeface="Symbol" charset="0"/>
              </a:rPr>
              <a:t>+</a:t>
            </a:r>
            <a:r>
              <a:rPr lang="en-US" sz="1800" baseline="30000">
                <a:latin typeface="Times New Roman" charset="0"/>
              </a:rPr>
              <a:t>1</a:t>
            </a:r>
            <a:r>
              <a:rPr lang="en-US" sz="1800">
                <a:latin typeface="Tahoma" charset="0"/>
              </a:rPr>
              <a:t> recursive calls</a:t>
            </a:r>
          </a:p>
          <a:p>
            <a:pPr eaLnBrk="1" hangingPunct="1"/>
            <a:r>
              <a:rPr lang="en-US" sz="2000">
                <a:latin typeface="Tahoma" charset="0"/>
              </a:rPr>
              <a:t>Thus, the total running time of merge-sort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</a:p>
        </p:txBody>
      </p:sp>
      <p:grpSp>
        <p:nvGrpSpPr>
          <p:cNvPr id="31749" name="Group 36"/>
          <p:cNvGrpSpPr>
            <a:grpSpLocks/>
          </p:cNvGrpSpPr>
          <p:nvPr/>
        </p:nvGrpSpPr>
        <p:grpSpPr bwMode="auto">
          <a:xfrm>
            <a:off x="3429000" y="4391025"/>
            <a:ext cx="4191000" cy="1785938"/>
            <a:chOff x="384" y="1632"/>
            <a:chExt cx="5184" cy="2208"/>
          </a:xfrm>
        </p:grpSpPr>
        <p:cxnSp>
          <p:nvCxnSpPr>
            <p:cNvPr id="31766" name="AutoShape 4"/>
            <p:cNvCxnSpPr>
              <a:cxnSpLocks noChangeShapeType="1"/>
              <a:stCxn id="31793" idx="0"/>
              <a:endCxn id="31772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7" name="AutoShape 5"/>
            <p:cNvCxnSpPr>
              <a:cxnSpLocks noChangeShapeType="1"/>
              <a:stCxn id="31794" idx="0"/>
              <a:endCxn id="31772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8" name="AutoShape 6"/>
            <p:cNvCxnSpPr>
              <a:cxnSpLocks noChangeShapeType="1"/>
              <a:stCxn id="31785" idx="0"/>
              <a:endCxn id="31793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9" name="AutoShape 7"/>
            <p:cNvCxnSpPr>
              <a:cxnSpLocks noChangeShapeType="1"/>
              <a:stCxn id="31787" idx="0"/>
              <a:endCxn id="31794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0" name="AutoShape 8"/>
            <p:cNvCxnSpPr>
              <a:cxnSpLocks noChangeShapeType="1"/>
              <a:stCxn id="31793" idx="2"/>
              <a:endCxn id="31786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1" name="AutoShape 9"/>
            <p:cNvCxnSpPr>
              <a:cxnSpLocks noChangeShapeType="1"/>
              <a:stCxn id="31794" idx="2"/>
              <a:endCxn id="31788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2" name="AutoShape 10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31773" name="AutoShape 11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grpSp>
          <p:nvGrpSpPr>
            <p:cNvPr id="31774" name="Group 12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31793" name="AutoShape 13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794" name="AutoShape 14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795" name="AutoShape 15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796" name="AutoShape 16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1775" name="Group 17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31785" name="AutoShape 18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86" name="AutoShape 19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87" name="AutoShape 20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88" name="AutoShape 21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89" name="AutoShape 22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90" name="AutoShape 23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91" name="AutoShape 24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92" name="AutoShape 25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</p:grpSp>
        <p:cxnSp>
          <p:nvCxnSpPr>
            <p:cNvPr id="31776" name="AutoShape 26"/>
            <p:cNvCxnSpPr>
              <a:cxnSpLocks noChangeShapeType="1"/>
              <a:stCxn id="31795" idx="0"/>
              <a:endCxn id="31773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7" name="AutoShape 27"/>
            <p:cNvCxnSpPr>
              <a:cxnSpLocks noChangeShapeType="1"/>
              <a:stCxn id="31796" idx="0"/>
              <a:endCxn id="31773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8" name="AutoShape 28"/>
            <p:cNvCxnSpPr>
              <a:cxnSpLocks noChangeShapeType="1"/>
              <a:stCxn id="31789" idx="0"/>
              <a:endCxn id="31795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9" name="AutoShape 29"/>
            <p:cNvCxnSpPr>
              <a:cxnSpLocks noChangeShapeType="1"/>
              <a:stCxn id="31791" idx="0"/>
              <a:endCxn id="31796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0" name="AutoShape 30"/>
            <p:cNvCxnSpPr>
              <a:cxnSpLocks noChangeShapeType="1"/>
              <a:stCxn id="31795" idx="2"/>
              <a:endCxn id="31790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1" name="AutoShape 31"/>
            <p:cNvCxnSpPr>
              <a:cxnSpLocks noChangeShapeType="1"/>
              <a:stCxn id="31796" idx="2"/>
              <a:endCxn id="31792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82" name="AutoShape 32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cxnSp>
          <p:nvCxnSpPr>
            <p:cNvPr id="31783" name="AutoShape 33"/>
            <p:cNvCxnSpPr>
              <a:cxnSpLocks noChangeShapeType="1"/>
              <a:stCxn id="31772" idx="0"/>
              <a:endCxn id="31782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4" name="AutoShape 34"/>
            <p:cNvCxnSpPr>
              <a:cxnSpLocks noChangeShapeType="1"/>
              <a:stCxn id="31773" idx="0"/>
              <a:endCxn id="31782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61957" name="Group 165"/>
          <p:cNvGraphicFramePr>
            <a:graphicFrameLocks noGrp="1"/>
          </p:cNvGraphicFramePr>
          <p:nvPr/>
        </p:nvGraphicFramePr>
        <p:xfrm>
          <a:off x="1219200" y="3943350"/>
          <a:ext cx="2057400" cy="2381251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#seqs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18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endParaRPr kumimoji="0" lang="en-US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79697F-65D8-CA46-BA47-7D8978AF77E5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Summary of Sorting Algorithms</a:t>
            </a:r>
          </a:p>
        </p:txBody>
      </p:sp>
      <p:graphicFrame>
        <p:nvGraphicFramePr>
          <p:cNvPr id="144608" name="Group 1248"/>
          <p:cNvGraphicFramePr>
            <a:graphicFrameLocks noGrp="1"/>
          </p:cNvGraphicFramePr>
          <p:nvPr/>
        </p:nvGraphicFramePr>
        <p:xfrm>
          <a:off x="857250" y="1628775"/>
          <a:ext cx="7543800" cy="4688497"/>
        </p:xfrm>
        <a:graphic>
          <a:graphicData uri="http://schemas.openxmlformats.org/drawingml/2006/table">
            <a:tbl>
              <a:tblPr/>
              <a:tblGrid>
                <a:gridCol w="2071688"/>
                <a:gridCol w="1700212"/>
                <a:gridCol w="3771900"/>
              </a:tblGrid>
              <a:tr h="592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Algorithm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Time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Notes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selection-sort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slow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in-place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for small data sets (&lt; 1K)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insertion-sort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slow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in-place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for small data sets (&lt; 1K)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heap-sort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fast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in-place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for large data sets (1K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ahoma" charset="0"/>
                        </a:rPr>
                        <a:t>—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1M)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merge-sort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fast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sequential data access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for huge data sets (&gt; 1M)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E648B4F-3079-E941-8451-2EEAAFC52225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Divide-and-Conquer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810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Divide-and conquer</a:t>
            </a:r>
            <a:r>
              <a:rPr lang="en-US" sz="2000">
                <a:latin typeface="Tahoma" charset="0"/>
              </a:rPr>
              <a:t> is a general algorithm design paradigm: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1800">
                <a:latin typeface="Tahoma" charset="0"/>
              </a:rPr>
              <a:t>: divide the input data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Tahoma" charset="0"/>
              </a:rPr>
              <a:t> in two disjoint subsets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and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Recur</a:t>
            </a:r>
            <a:r>
              <a:rPr lang="en-US" sz="1800">
                <a:latin typeface="Tahoma" charset="0"/>
              </a:rPr>
              <a:t>: solve the subproblems associated with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and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1800">
                <a:latin typeface="Tahoma" charset="0"/>
              </a:rPr>
              <a:t>: combine the solutions for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and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  <a:r>
              <a:rPr lang="en-US" sz="1800">
                <a:latin typeface="Tahoma" charset="0"/>
              </a:rPr>
              <a:t> into a solution for </a:t>
            </a:r>
            <a:r>
              <a:rPr lang="en-US" sz="1800" b="1" i="1">
                <a:latin typeface="Times New Roman" charset="0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base case for the recursion are subproblems of size 0 or 1</a:t>
            </a:r>
          </a:p>
        </p:txBody>
      </p:sp>
      <p:sp>
        <p:nvSpPr>
          <p:cNvPr id="1741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752600"/>
            <a:ext cx="3657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Merge-sort</a:t>
            </a:r>
            <a:r>
              <a:rPr lang="en-US" sz="2000">
                <a:latin typeface="Tahoma" charset="0"/>
              </a:rPr>
              <a:t> is a sorting algorithm based on the divide-and-conquer paradigm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Like heap-sort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It has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 log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>
                <a:latin typeface="Tahoma" charset="0"/>
              </a:rPr>
              <a:t>running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Unlike heap-sort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It does not use an auxiliary priority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It accesses data in a sequential manner (suitable to sort data on a disk)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AF576D6-2CA6-AC48-A7E4-E26D1F4A0AB2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Merge-Sort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1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Merge-sort on an input sequence </a:t>
            </a:r>
            <a:r>
              <a:rPr lang="en-US" sz="2400" b="1" i="1">
                <a:latin typeface="Times New Roman" charset="0"/>
              </a:rPr>
              <a:t>S</a:t>
            </a:r>
            <a:r>
              <a:rPr lang="en-US" sz="2400">
                <a:latin typeface="Tahoma" charset="0"/>
              </a:rPr>
              <a:t> with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elements consists of three steps: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2000">
                <a:latin typeface="Tahoma" charset="0"/>
              </a:rPr>
              <a:t>: partition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into two sequences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ahoma" charset="0"/>
              </a:rPr>
              <a:t> of about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>
                <a:latin typeface="Tahoma" charset="0"/>
              </a:rPr>
              <a:t> elements 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Recur</a:t>
            </a:r>
            <a:r>
              <a:rPr lang="en-US" sz="2000">
                <a:latin typeface="Tahoma" charset="0"/>
              </a:rPr>
              <a:t>: recursively sort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2000">
                <a:latin typeface="Tahoma" charset="0"/>
              </a:rPr>
              <a:t>: merge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2 </a:t>
            </a:r>
            <a:r>
              <a:rPr lang="en-US" sz="2000">
                <a:latin typeface="Tahoma" charset="0"/>
              </a:rPr>
              <a:t>into a unique sorted sequence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4724400" y="1676400"/>
            <a:ext cx="4038600" cy="3300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with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					elements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sorted</a:t>
            </a:r>
          </a:p>
          <a:p>
            <a:pPr lvl="1"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according to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sz="20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S.size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000" b="1">
                <a:solidFill>
                  <a:schemeClr val="accent2"/>
                </a:solidFill>
                <a:latin typeface="Times New Roman" charset="0"/>
                <a:sym typeface="Symbol" charset="0"/>
              </a:rPr>
              <a:t>&gt; 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partition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/2)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2000" b="1" i="1">
              <a:solidFill>
                <a:schemeClr val="accent2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FD3AE05-15BA-A749-9C18-AC2676ED64B6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Merging Two Sorted Sequences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2895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conquer step of merge-sort consists of merging two sorted sequences </a:t>
            </a:r>
            <a:r>
              <a:rPr lang="en-US" sz="2000" b="1" i="1">
                <a:latin typeface="Times New Roman" charset="0"/>
              </a:rPr>
              <a:t>A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ahoma" charset="0"/>
              </a:rPr>
              <a:t> into a sorted sequence </a:t>
            </a:r>
            <a:r>
              <a:rPr lang="en-US" sz="2000" b="1" i="1">
                <a:latin typeface="Times New Roman" charset="0"/>
              </a:rPr>
              <a:t>S </a:t>
            </a:r>
            <a:r>
              <a:rPr lang="en-US" sz="2000">
                <a:latin typeface="Tahoma" charset="0"/>
              </a:rPr>
              <a:t>containing the union of the elements of </a:t>
            </a:r>
            <a:r>
              <a:rPr lang="en-US" sz="2000" b="1" i="1">
                <a:latin typeface="Times New Roman" charset="0"/>
              </a:rPr>
              <a:t>A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B</a:t>
            </a: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Merging two sorted sequences, each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>
                <a:latin typeface="Tahoma" charset="0"/>
              </a:rPr>
              <a:t> elements and implemented by means of a doubly linked list,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886200" y="1587500"/>
            <a:ext cx="4876800" cy="4624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merge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A, B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sequences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A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and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B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with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1800">
                <a:solidFill>
                  <a:schemeClr val="accent2"/>
                </a:solidFill>
                <a:latin typeface="Symbol" charset="0"/>
              </a:rPr>
              <a:t>/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2 elements each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sorted sequence of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A </a:t>
            </a:r>
            <a:r>
              <a:rPr lang="en-US" sz="2000">
                <a:latin typeface="Symbol" charset="0"/>
                <a:sym typeface="Symbol" charset="0"/>
              </a:rPr>
              <a:t>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B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endParaRPr lang="en-US" sz="800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empty sequence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A.isEmpty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  </a:t>
            </a:r>
            <a:r>
              <a:rPr lang="en-US" sz="2000" b="1">
                <a:solidFill>
                  <a:srgbClr val="000000"/>
                </a:solidFill>
                <a:latin typeface="Symbol" charset="0"/>
                <a:sym typeface="Symbol" charset="0"/>
              </a:rPr>
              <a:t></a:t>
            </a:r>
            <a:r>
              <a:rPr lang="en-US" sz="1800">
                <a:latin typeface="Symbol" charset="0"/>
                <a:sym typeface="Symbol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B.isEmpty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180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A.first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.element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&lt;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B.first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.element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A.remove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A.first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endParaRPr lang="en-US" sz="18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B.remove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B.first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A.isEmpty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A.remove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A.first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B.isEmpty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B.remove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B.first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Java Merge </a:t>
            </a:r>
            <a:r>
              <a:rPr lang="en-US" dirty="0">
                <a:latin typeface="Tahoma" charset="0"/>
              </a:rPr>
              <a:t>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Merge Sort</a:t>
            </a:r>
            <a:endParaRPr lang="en-US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4B5CDA-C915-FC44-BDB9-6FAAF74D9DC3}" type="slidenum">
              <a:rPr lang="en-US" sz="1400"/>
              <a:pPr eaLnBrk="1" hangingPunct="1"/>
              <a:t>5</a:t>
            </a:fld>
            <a:endParaRPr lang="en-US" sz="1400"/>
          </a:p>
        </p:txBody>
      </p:sp>
      <p:pic>
        <p:nvPicPr>
          <p:cNvPr id="4506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62463"/>
            <a:ext cx="71628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600"/>
            <a:ext cx="7832558" cy="25511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Java Merge</a:t>
            </a:r>
            <a:r>
              <a:rPr lang="en-US" dirty="0">
                <a:latin typeface="Tahoma" charset="0"/>
              </a:rPr>
              <a:t>-Sort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Merge Sort</a:t>
            </a:r>
            <a:endParaRPr lang="en-US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6823185-E8DA-9345-B4FB-CBFB2A03888A}" type="slidenum">
              <a:rPr lang="en-US" sz="1400"/>
              <a:pPr eaLnBrk="1" hangingPunct="1"/>
              <a:t>6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7962006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A732006-F29D-604C-A2CF-BB4C5955DCB8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Merge-Sort Tree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33525"/>
            <a:ext cx="8077200" cy="2200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An execution of merge-sort is depicted by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each node represents a recursive call of merge-sort and stores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unsorted sequence before the execution and its partition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sorted sequence at the end of the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root is the initial call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leaves are calls on subsequences of size 0 or 1</a:t>
            </a: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2743200" y="3810000"/>
            <a:ext cx="3657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/>
              <a:t> 9  4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1981200" y="4724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/>
              <a:t> 2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5029200" y="4724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9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/>
              <a:t> 4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4  9</a:t>
            </a: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1866900" y="5638800"/>
            <a:ext cx="10287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3276600" y="5638800"/>
            <a:ext cx="9906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4905375" y="5638800"/>
            <a:ext cx="100965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9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6324600" y="5638800"/>
            <a:ext cx="981075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4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20492" name="AutoShape 11"/>
          <p:cNvCxnSpPr>
            <a:cxnSpLocks noChangeShapeType="1"/>
            <a:stCxn id="20486" idx="0"/>
            <a:endCxn id="20485" idx="2"/>
          </p:cNvCxnSpPr>
          <p:nvPr/>
        </p:nvCxnSpPr>
        <p:spPr bwMode="auto">
          <a:xfrm flipV="1">
            <a:off x="3048000" y="4429125"/>
            <a:ext cx="15240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2"/>
          <p:cNvCxnSpPr>
            <a:cxnSpLocks noChangeShapeType="1"/>
            <a:stCxn id="20487" idx="0"/>
            <a:endCxn id="20485" idx="2"/>
          </p:cNvCxnSpPr>
          <p:nvPr/>
        </p:nvCxnSpPr>
        <p:spPr bwMode="auto">
          <a:xfrm flipH="1" flipV="1">
            <a:off x="4572000" y="4429125"/>
            <a:ext cx="15240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3"/>
          <p:cNvCxnSpPr>
            <a:cxnSpLocks noChangeShapeType="1"/>
            <a:stCxn id="20488" idx="0"/>
            <a:endCxn id="20486" idx="2"/>
          </p:cNvCxnSpPr>
          <p:nvPr/>
        </p:nvCxnSpPr>
        <p:spPr bwMode="auto">
          <a:xfrm flipV="1">
            <a:off x="2381250" y="5343525"/>
            <a:ext cx="6667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14"/>
          <p:cNvCxnSpPr>
            <a:cxnSpLocks noChangeShapeType="1"/>
            <a:stCxn id="20490" idx="0"/>
            <a:endCxn id="20487" idx="2"/>
          </p:cNvCxnSpPr>
          <p:nvPr/>
        </p:nvCxnSpPr>
        <p:spPr bwMode="auto">
          <a:xfrm flipV="1">
            <a:off x="5410200" y="5343525"/>
            <a:ext cx="6858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15"/>
          <p:cNvCxnSpPr>
            <a:cxnSpLocks noChangeShapeType="1"/>
            <a:stCxn id="20486" idx="2"/>
            <a:endCxn id="20489" idx="0"/>
          </p:cNvCxnSpPr>
          <p:nvPr/>
        </p:nvCxnSpPr>
        <p:spPr bwMode="auto">
          <a:xfrm>
            <a:off x="3048000" y="5343525"/>
            <a:ext cx="7239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16"/>
          <p:cNvCxnSpPr>
            <a:cxnSpLocks noChangeShapeType="1"/>
            <a:stCxn id="20487" idx="2"/>
            <a:endCxn id="20491" idx="0"/>
          </p:cNvCxnSpPr>
          <p:nvPr/>
        </p:nvCxnSpPr>
        <p:spPr bwMode="auto">
          <a:xfrm>
            <a:off x="6096000" y="5343525"/>
            <a:ext cx="719138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527F44-54A8-2844-93BF-4F6839ABAC11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</a:t>
            </a:r>
          </a:p>
        </p:txBody>
      </p:sp>
      <p:cxnSp>
        <p:nvCxnSpPr>
          <p:cNvPr id="21509" name="AutoShape 4"/>
          <p:cNvCxnSpPr>
            <a:cxnSpLocks noChangeShapeType="1"/>
            <a:stCxn id="21535" idx="0"/>
            <a:endCxn id="21539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AutoShape 5"/>
          <p:cNvCxnSpPr>
            <a:cxnSpLocks noChangeShapeType="1"/>
            <a:stCxn id="21536" idx="0"/>
            <a:endCxn id="21539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6"/>
          <p:cNvCxnSpPr>
            <a:cxnSpLocks noChangeShapeType="1"/>
            <a:stCxn id="21527" idx="0"/>
            <a:endCxn id="21535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7"/>
          <p:cNvCxnSpPr>
            <a:cxnSpLocks noChangeShapeType="1"/>
            <a:stCxn id="21529" idx="0"/>
            <a:endCxn id="2153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8"/>
          <p:cNvCxnSpPr>
            <a:cxnSpLocks noChangeShapeType="1"/>
            <a:stCxn id="21535" idx="2"/>
            <a:endCxn id="21528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AutoShape 9"/>
          <p:cNvCxnSpPr>
            <a:cxnSpLocks noChangeShapeType="1"/>
            <a:stCxn id="21536" idx="2"/>
            <a:endCxn id="2153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515" name="Group 10"/>
          <p:cNvGrpSpPr>
            <a:grpSpLocks/>
          </p:cNvGrpSpPr>
          <p:nvPr/>
        </p:nvGrpSpPr>
        <p:grpSpPr bwMode="auto"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21539" name="AutoShape 11"/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2  4  7  9</a:t>
              </a:r>
            </a:p>
          </p:txBody>
        </p:sp>
        <p:sp>
          <p:nvSpPr>
            <p:cNvPr id="21540" name="AutoShape 12"/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1  3  8  6</a:t>
              </a:r>
            </a:p>
          </p:txBody>
        </p:sp>
      </p:grpSp>
      <p:grpSp>
        <p:nvGrpSpPr>
          <p:cNvPr id="21516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1535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21536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21537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21538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21517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1527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21528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21529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21530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21531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21532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21533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21534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21518" name="AutoShape 27"/>
          <p:cNvCxnSpPr>
            <a:cxnSpLocks noChangeShapeType="1"/>
            <a:stCxn id="21537" idx="0"/>
            <a:endCxn id="21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28"/>
          <p:cNvCxnSpPr>
            <a:cxnSpLocks noChangeShapeType="1"/>
            <a:stCxn id="21538" idx="0"/>
            <a:endCxn id="21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29"/>
          <p:cNvCxnSpPr>
            <a:cxnSpLocks noChangeShapeType="1"/>
            <a:stCxn id="21531" idx="0"/>
            <a:endCxn id="2153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30"/>
          <p:cNvCxnSpPr>
            <a:cxnSpLocks noChangeShapeType="1"/>
            <a:stCxn id="21533" idx="0"/>
            <a:endCxn id="2153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31"/>
          <p:cNvCxnSpPr>
            <a:cxnSpLocks noChangeShapeType="1"/>
            <a:stCxn id="21537" idx="2"/>
            <a:endCxn id="2153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32"/>
          <p:cNvCxnSpPr>
            <a:cxnSpLocks noChangeShapeType="1"/>
            <a:stCxn id="21538" idx="2"/>
            <a:endCxn id="2153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4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25" name="AutoShape 34"/>
          <p:cNvCxnSpPr>
            <a:cxnSpLocks noChangeShapeType="1"/>
            <a:stCxn id="21539" idx="0"/>
            <a:endCxn id="21524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35"/>
          <p:cNvCxnSpPr>
            <a:cxnSpLocks noChangeShapeType="1"/>
            <a:stCxn id="21540" idx="0"/>
            <a:endCxn id="21524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D88714A-0A89-5A4B-B7A9-A472C33FBD8E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partition</a:t>
            </a:r>
          </a:p>
        </p:txBody>
      </p:sp>
      <p:cxnSp>
        <p:nvCxnSpPr>
          <p:cNvPr id="22533" name="AutoShape 4"/>
          <p:cNvCxnSpPr>
            <a:cxnSpLocks noChangeShapeType="1"/>
            <a:stCxn id="22561" idx="0"/>
            <a:endCxn id="22539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AutoShape 5"/>
          <p:cNvCxnSpPr>
            <a:cxnSpLocks noChangeShapeType="1"/>
            <a:stCxn id="22562" idx="0"/>
            <a:endCxn id="22539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6"/>
          <p:cNvCxnSpPr>
            <a:cxnSpLocks noChangeShapeType="1"/>
            <a:stCxn id="22553" idx="0"/>
            <a:endCxn id="2256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7"/>
          <p:cNvCxnSpPr>
            <a:cxnSpLocks noChangeShapeType="1"/>
            <a:stCxn id="22555" idx="0"/>
            <a:endCxn id="2256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8"/>
          <p:cNvCxnSpPr>
            <a:cxnSpLocks noChangeShapeType="1"/>
            <a:stCxn id="22561" idx="2"/>
            <a:endCxn id="22554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9"/>
          <p:cNvCxnSpPr>
            <a:cxnSpLocks noChangeShapeType="1"/>
            <a:stCxn id="22562" idx="2"/>
            <a:endCxn id="22556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9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2540" name="AutoShape 12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22541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2561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22562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22563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22564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22542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2553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22554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22555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22556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22557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22558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22559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22560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22543" name="AutoShape 27"/>
          <p:cNvCxnSpPr>
            <a:cxnSpLocks noChangeShapeType="1"/>
            <a:stCxn id="22563" idx="0"/>
            <a:endCxn id="22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28"/>
          <p:cNvCxnSpPr>
            <a:cxnSpLocks noChangeShapeType="1"/>
            <a:stCxn id="22564" idx="0"/>
            <a:endCxn id="22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29"/>
          <p:cNvCxnSpPr>
            <a:cxnSpLocks noChangeShapeType="1"/>
            <a:stCxn id="22557" idx="0"/>
            <a:endCxn id="2256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30"/>
          <p:cNvCxnSpPr>
            <a:cxnSpLocks noChangeShapeType="1"/>
            <a:stCxn id="22559" idx="0"/>
            <a:endCxn id="2256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31"/>
          <p:cNvCxnSpPr>
            <a:cxnSpLocks noChangeShapeType="1"/>
            <a:stCxn id="22563" idx="2"/>
            <a:endCxn id="2255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32"/>
          <p:cNvCxnSpPr>
            <a:cxnSpLocks noChangeShapeType="1"/>
            <a:stCxn id="22564" idx="2"/>
            <a:endCxn id="2256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9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2550" name="AutoShape 34"/>
          <p:cNvCxnSpPr>
            <a:cxnSpLocks noChangeShapeType="1"/>
            <a:stCxn id="22539" idx="0"/>
            <a:endCxn id="22549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35"/>
          <p:cNvCxnSpPr>
            <a:cxnSpLocks noChangeShapeType="1"/>
            <a:stCxn id="22540" idx="0"/>
            <a:endCxn id="22549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2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6917</TotalTime>
  <Words>1614</Words>
  <Application>Microsoft Macintosh PowerPoint</Application>
  <PresentationFormat>On-screen Show (4:3)</PresentationFormat>
  <Paragraphs>324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Blueprint</vt:lpstr>
      <vt:lpstr>Merge Sort</vt:lpstr>
      <vt:lpstr>Divide-and-Conquer</vt:lpstr>
      <vt:lpstr>Merge-Sort</vt:lpstr>
      <vt:lpstr>Merging Two Sorted Sequences</vt:lpstr>
      <vt:lpstr>Java Merge Implementation</vt:lpstr>
      <vt:lpstr>Java Merge-Sort Implementation</vt:lpstr>
      <vt:lpstr>Merge-Sort Tree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Analysis of Merge-Sort</vt:lpstr>
      <vt:lpstr>Summary of Sorting Algorithms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Michael Goodrich</cp:lastModifiedBy>
  <cp:revision>961</cp:revision>
  <cp:lastPrinted>2002-04-09T17:11:12Z</cp:lastPrinted>
  <dcterms:created xsi:type="dcterms:W3CDTF">2002-01-21T02:22:10Z</dcterms:created>
  <dcterms:modified xsi:type="dcterms:W3CDTF">2014-03-25T22:44:55Z</dcterms:modified>
</cp:coreProperties>
</file>