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4" r:id="rId6"/>
    <p:sldId id="269" r:id="rId7"/>
    <p:sldId id="265" r:id="rId8"/>
    <p:sldId id="266" r:id="rId9"/>
    <p:sldId id="268" r:id="rId10"/>
    <p:sldId id="270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5BFBF-127F-4274-BB70-6B117290101F}" v="245" dt="2023-02-14T15:57:58.178"/>
    <p1510:client id="{4157C1A0-3846-64CD-D35E-4AB3AE493142}" v="162" dt="2023-02-28T05:41:42.169"/>
    <p1510:client id="{51BFAA33-87D2-565D-BEF9-80AEC31B89D9}" v="13" dt="2023-02-23T08:08:57.466"/>
    <p1510:client id="{75ED9551-1C3A-D69A-822C-2325BE0C8FD0}" v="39" dt="2023-02-28T17:42:49.509"/>
    <p1510:client id="{8D924A4C-D6FF-2E56-6C20-D566EE034B4C}" v="896" dt="2023-02-23T07:42:51.836"/>
    <p1510:client id="{8EC13787-7255-5ED6-A202-4BEE5345489C}" v="17" dt="2023-02-28T07:14:45.932"/>
    <p1510:client id="{A2F25178-C1E2-EB36-F4B7-CD027E92D5CB}" v="45" dt="2023-02-28T17:30:12.721"/>
    <p1510:client id="{AEA3E7CB-5F9A-41CC-9E5C-4BB39929AF30}" v="292" dt="2023-02-21T20:53:27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8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0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67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279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85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69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03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2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0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2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0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9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8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8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17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dailymba.com/2014/04/11/how-to-easily-integrate-technology-into-your-small-business/modern-communication-technology-mobile-phone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FFDF4B9-F2EA-B66B-289F-8B8E63BFB3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02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CS 481: Final Project Proposal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Group Name: </a:t>
            </a:r>
          </a:p>
          <a:p>
            <a:r>
              <a:rPr lang="en-US">
                <a:cs typeface="Calibri"/>
              </a:rPr>
              <a:t>chadGPT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579FA-0BB7-F47C-A2A2-9C94CDEE1765}"/>
              </a:ext>
            </a:extLst>
          </p:cNvPr>
          <p:cNvSpPr txBox="1"/>
          <p:nvPr/>
        </p:nvSpPr>
        <p:spPr>
          <a:xfrm>
            <a:off x="9298258" y="6657945"/>
            <a:ext cx="289374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646B-17A2-662B-D407-0F1EEAA6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1824" y="2762988"/>
            <a:ext cx="3188205" cy="969275"/>
          </a:xfrm>
        </p:spPr>
        <p:txBody>
          <a:bodyPr>
            <a:normAutofit/>
          </a:bodyPr>
          <a:lstStyle/>
          <a:p>
            <a:r>
              <a:rPr lang="en-US" sz="4000" u="sng">
                <a:solidFill>
                  <a:srgbClr val="FFFFFF"/>
                </a:solidFill>
                <a:cs typeface="Calibri Light"/>
              </a:rPr>
              <a:t>Navigation</a:t>
            </a:r>
            <a:endParaRPr lang="en-US" sz="4000" u="sng">
              <a:solidFill>
                <a:srgbClr val="FFFFFF"/>
              </a:solidFill>
            </a:endParaRPr>
          </a:p>
        </p:txBody>
      </p:sp>
      <p:pic>
        <p:nvPicPr>
          <p:cNvPr id="15" name="Picture 15" descr="Diagram&#10;&#10;Description automatically generated">
            <a:extLst>
              <a:ext uri="{FF2B5EF4-FFF2-40B4-BE49-F238E27FC236}">
                <a16:creationId xmlns:a16="http://schemas.microsoft.com/office/drawing/2014/main" id="{27BDA1C3-A87C-9587-FCCE-230FBB114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795" y="110354"/>
            <a:ext cx="7186869" cy="6631733"/>
          </a:xfrm>
        </p:spPr>
      </p:pic>
    </p:spTree>
    <p:extLst>
      <p:ext uri="{BB962C8B-B14F-4D97-AF65-F5344CB8AC3E}">
        <p14:creationId xmlns:p14="http://schemas.microsoft.com/office/powerpoint/2010/main" val="1537187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646B-17A2-662B-D407-0F1EEAA6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u="sng">
                <a:solidFill>
                  <a:srgbClr val="FFFFFF"/>
                </a:solidFill>
                <a:cs typeface="Calibri Light"/>
              </a:rPr>
              <a:t>Potential Kotlin Concepts</a:t>
            </a:r>
            <a:endParaRPr lang="en-US" sz="4000" u="sng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8E37-2CAE-484D-CEB2-7617211A6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26159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Set up timer functionality</a:t>
            </a:r>
          </a:p>
          <a:p>
            <a:r>
              <a:rPr lang="en-US" sz="2000">
                <a:ea typeface="+mn-lt"/>
                <a:cs typeface="+mn-lt"/>
              </a:rPr>
              <a:t>Set up calendar functionality</a:t>
            </a:r>
          </a:p>
          <a:p>
            <a:r>
              <a:rPr lang="en-US" sz="2000">
                <a:ea typeface="+mn-lt"/>
                <a:cs typeface="+mn-lt"/>
              </a:rPr>
              <a:t>Set up view to see stats</a:t>
            </a:r>
          </a:p>
          <a:p>
            <a:r>
              <a:rPr lang="en-US" sz="2000">
                <a:ea typeface="+mn-lt"/>
                <a:cs typeface="+mn-lt"/>
              </a:rPr>
              <a:t>Set up </a:t>
            </a:r>
            <a:r>
              <a:rPr lang="en-US">
                <a:ea typeface="+mn-lt"/>
                <a:cs typeface="+mn-lt"/>
              </a:rPr>
              <a:t>Achievements/Rewards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Algorithm to determine User reward</a:t>
            </a:r>
          </a:p>
          <a:p>
            <a:r>
              <a:rPr lang="en-US" sz="2000">
                <a:ea typeface="+mn-lt"/>
                <a:cs typeface="+mn-lt"/>
              </a:rPr>
              <a:t>Algorithm to calculate break time ( higher study/ work time will result in bigger break time)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432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D184-AF0A-7617-C565-D72D63FE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Any Questions???</a:t>
            </a:r>
          </a:p>
        </p:txBody>
      </p:sp>
    </p:spTree>
    <p:extLst>
      <p:ext uri="{BB962C8B-B14F-4D97-AF65-F5344CB8AC3E}">
        <p14:creationId xmlns:p14="http://schemas.microsoft.com/office/powerpoint/2010/main" val="422323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1A5D-977A-9DD0-464C-BB846BFF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err="1">
                <a:cs typeface="Calibri Light"/>
              </a:rPr>
              <a:t>SynapFlow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3A90-31E6-DE5F-D2B6-FE2BF366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Team Members:</a:t>
            </a:r>
          </a:p>
          <a:p>
            <a:pPr lvl="1">
              <a:buFont typeface="Wingdings" charset="2"/>
              <a:buChar char="ü"/>
            </a:pPr>
            <a:r>
              <a:rPr lang="en-US">
                <a:cs typeface="Calibri"/>
              </a:rPr>
              <a:t>Jamison Coombs</a:t>
            </a:r>
          </a:p>
          <a:p>
            <a:pPr lvl="1">
              <a:buFont typeface="Wingdings" charset="2"/>
              <a:buChar char="ü"/>
            </a:pPr>
            <a:r>
              <a:rPr lang="en-US">
                <a:cs typeface="Calibri"/>
              </a:rPr>
              <a:t>Sean Perry</a:t>
            </a:r>
          </a:p>
          <a:p>
            <a:pPr lvl="1">
              <a:buFont typeface="Wingdings" charset="2"/>
              <a:buChar char="ü"/>
            </a:pPr>
            <a:r>
              <a:rPr lang="en-US">
                <a:cs typeface="Calibri"/>
              </a:rPr>
              <a:t>Edward Uriarte</a:t>
            </a:r>
          </a:p>
          <a:p>
            <a:pPr lvl="1">
              <a:buFont typeface="Wingdings" charset="2"/>
              <a:buChar char="ü"/>
            </a:pPr>
            <a:r>
              <a:rPr lang="en-US">
                <a:cs typeface="Calibri"/>
              </a:rPr>
              <a:t>Trevor </a:t>
            </a:r>
            <a:r>
              <a:rPr lang="en-US" err="1">
                <a:cs typeface="Calibri"/>
              </a:rPr>
              <a:t>Kvanvig</a:t>
            </a:r>
            <a:endParaRPr lang="en-US">
              <a:cs typeface="Calibri"/>
            </a:endParaRPr>
          </a:p>
          <a:p>
            <a:pPr lvl="1">
              <a:buFont typeface="Wingdings" charset="2"/>
              <a:buChar char="ü"/>
            </a:pPr>
            <a:r>
              <a:rPr lang="en-US">
                <a:cs typeface="Calibri"/>
              </a:rPr>
              <a:t>Bradley Tran</a:t>
            </a: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C89FDD9F-84AD-4824-89D2-9E286F56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AFF99B9-09FA-411A-8B54-D714B2EE9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0"/>
            <a:ext cx="406254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7E6CE931-52B0-4AD0-991F-0648E313B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47253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Graphic 4" descr="Social network with solid fill">
            <a:extLst>
              <a:ext uri="{FF2B5EF4-FFF2-40B4-BE49-F238E27FC236}">
                <a16:creationId xmlns:a16="http://schemas.microsoft.com/office/drawing/2014/main" id="{2CC6FD63-5B17-3415-8A7C-FAF91612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138FED9-7840-470D-BB14-BF4696ADA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319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9C97-8425-CC37-E5C2-40521026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u="sng">
                <a:cs typeface="Calibri Light"/>
              </a:rPr>
              <a:t>Reason to choose this Project</a:t>
            </a:r>
            <a:endParaRPr lang="en-US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AC2A-864A-47A1-3B9B-09CD6EFAE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Difficult to study when phones are nearby, addicting and distracting.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Potential system and method for keeping our focus while working or studying.</a:t>
            </a:r>
          </a:p>
          <a:p>
            <a:r>
              <a:rPr lang="en-US">
                <a:ea typeface="+mn-lt"/>
                <a:cs typeface="+mn-lt"/>
              </a:rPr>
              <a:t>Pomodoro technique is a proven way to study effectively.</a:t>
            </a:r>
          </a:p>
          <a:p>
            <a:r>
              <a:rPr lang="en-US">
                <a:ea typeface="+mn-lt"/>
                <a:cs typeface="+mn-lt"/>
              </a:rPr>
              <a:t>Will be fun to see study progress.</a:t>
            </a:r>
          </a:p>
          <a:p>
            <a:r>
              <a:rPr lang="en-US">
                <a:ea typeface="+mn-lt"/>
                <a:cs typeface="+mn-lt"/>
              </a:rPr>
              <a:t>Will be motivating to receive rewards for using app to work or study.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C89FDD9F-84AD-4824-89D2-9E286F56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0AFF99B9-09FA-411A-8B54-D714B2EE9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0"/>
            <a:ext cx="406254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7E6CE931-52B0-4AD0-991F-0648E313B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47253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Graphic 4" descr="Brainstorm outline">
            <a:extLst>
              <a:ext uri="{FF2B5EF4-FFF2-40B4-BE49-F238E27FC236}">
                <a16:creationId xmlns:a16="http://schemas.microsoft.com/office/drawing/2014/main" id="{9D3B3729-EB97-EB59-72FB-43EEF73DA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25" name="Rectangle 14">
            <a:extLst>
              <a:ext uri="{FF2B5EF4-FFF2-40B4-BE49-F238E27FC236}">
                <a16:creationId xmlns:a16="http://schemas.microsoft.com/office/drawing/2014/main" id="{D138FED9-7840-470D-BB14-BF4696ADA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771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90CE-D8F0-7821-723C-B04718CC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u="sng">
                <a:cs typeface="Calibri Light"/>
              </a:rPr>
              <a:t>Potential Features</a:t>
            </a:r>
            <a:endParaRPr lang="en-US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0A26-B51C-B3E9-7F92-11E8F70CC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arenR"/>
            </a:pPr>
            <a:r>
              <a:rPr lang="en-US">
                <a:ea typeface="+mn-lt"/>
                <a:cs typeface="+mn-lt"/>
              </a:rPr>
              <a:t>Focus Flow Timer</a:t>
            </a:r>
            <a:endParaRPr lang="en-US"/>
          </a:p>
          <a:p>
            <a:pPr marL="457200" indent="-457200">
              <a:buAutoNum type="arabicParenR"/>
            </a:pPr>
            <a:r>
              <a:rPr lang="en-US">
                <a:ea typeface="+mn-lt"/>
                <a:cs typeface="+mn-lt"/>
              </a:rPr>
              <a:t>Achievement/Reward System</a:t>
            </a:r>
            <a:endParaRPr lang="en-US"/>
          </a:p>
          <a:p>
            <a:pPr marL="457200" indent="-457200">
              <a:buAutoNum type="arabicParenR"/>
            </a:pPr>
            <a:r>
              <a:rPr lang="en-US">
                <a:ea typeface="+mn-lt"/>
                <a:cs typeface="+mn-lt"/>
              </a:rPr>
              <a:t>Task List System</a:t>
            </a:r>
            <a:endParaRPr lang="en-US"/>
          </a:p>
          <a:p>
            <a:pPr marL="457200" indent="-457200">
              <a:buAutoNum type="arabicParenR"/>
            </a:pPr>
            <a:r>
              <a:rPr lang="en-US">
                <a:ea typeface="+mn-lt"/>
                <a:cs typeface="+mn-lt"/>
              </a:rPr>
              <a:t>Calendar System</a:t>
            </a:r>
          </a:p>
          <a:p>
            <a:pPr marL="457200" indent="-457200">
              <a:buAutoNum type="arabicParenR"/>
            </a:pPr>
            <a:r>
              <a:rPr lang="en-US">
                <a:ea typeface="+mn-lt"/>
                <a:cs typeface="+mn-lt"/>
              </a:rPr>
              <a:t>Productivity Tracker/Data Analytics</a:t>
            </a:r>
            <a:endParaRPr lang="en-US">
              <a:ea typeface="+mj-lt"/>
              <a:cs typeface="+mj-lt"/>
            </a:endParaRPr>
          </a:p>
          <a:p>
            <a:pPr marL="0" indent="0">
              <a:buNone/>
            </a:pP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26" name="Freeform 31">
            <a:extLst>
              <a:ext uri="{FF2B5EF4-FFF2-40B4-BE49-F238E27FC236}">
                <a16:creationId xmlns:a16="http://schemas.microsoft.com/office/drawing/2014/main" id="{C89FDD9F-84AD-4824-89D2-9E286F56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FF99B9-09FA-411A-8B54-D714B2EE9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0"/>
            <a:ext cx="406254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7E6CE931-52B0-4AD0-991F-0648E313B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47253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9A537F7-BA37-41D6-1D85-6E21FEA27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871" y="1608193"/>
            <a:ext cx="3414010" cy="3641610"/>
          </a:xfrm>
          <a:prstGeom prst="rect">
            <a:avLst/>
          </a:prstGeom>
          <a:effectLst/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138FED9-7840-470D-BB14-BF4696ADA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982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90CE-D8F0-7821-723C-B04718CC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u="sng">
                <a:cs typeface="Calibri Light"/>
              </a:rPr>
              <a:t>Features cont.</a:t>
            </a:r>
            <a:endParaRPr lang="en-US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0A26-B51C-B3E9-7F92-11E8F70CC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Focus Flow timer</a:t>
            </a:r>
            <a:endParaRPr lang="en-US">
              <a:ea typeface="+mj-lt"/>
              <a:cs typeface="+mj-lt"/>
            </a:endParaRPr>
          </a:p>
          <a:p>
            <a:pPr marL="685800" lvl="1">
              <a:buFont typeface="Wingdings,Sans-Serif" charset="2"/>
              <a:buChar char="Ø"/>
            </a:pPr>
            <a:r>
              <a:rPr lang="en-US">
                <a:ea typeface="+mn-lt"/>
                <a:cs typeface="+mn-lt"/>
              </a:rPr>
              <a:t>User sets timer for a period (Rec. 25 mins but user can adjust to suit their needs)</a:t>
            </a:r>
            <a:endParaRPr lang="en-US">
              <a:ea typeface="+mj-lt"/>
              <a:cs typeface="+mj-lt"/>
            </a:endParaRPr>
          </a:p>
          <a:p>
            <a:pPr marL="685800" lvl="1">
              <a:buFont typeface="Wingdings" charset="2"/>
              <a:buChar char="v"/>
            </a:pPr>
            <a:r>
              <a:rPr lang="en-US">
                <a:ea typeface="+mn-lt"/>
                <a:cs typeface="+mn-lt"/>
              </a:rPr>
              <a:t>Additional Focus Capabilities:</a:t>
            </a:r>
          </a:p>
          <a:p>
            <a:pPr marL="1085850" lvl="2">
              <a:buFont typeface="Wingdings,Sans-Serif" charset="2"/>
              <a:buChar char="Ø"/>
            </a:pPr>
            <a:r>
              <a:rPr lang="en-US">
                <a:ea typeface="+mn-lt"/>
                <a:cs typeface="+mn-lt"/>
              </a:rPr>
              <a:t>Ability to turn of notifications </a:t>
            </a:r>
            <a:endParaRPr lang="en-US">
              <a:ea typeface="+mj-lt"/>
              <a:cs typeface="+mj-lt"/>
            </a:endParaRPr>
          </a:p>
          <a:p>
            <a:pPr marL="1085850" lvl="2">
              <a:buFont typeface="Wingdings,Sans-Serif" charset="2"/>
              <a:buChar char="Ø"/>
            </a:pPr>
            <a:r>
              <a:rPr lang="en-US">
                <a:ea typeface="+mn-lt"/>
                <a:cs typeface="+mn-lt"/>
              </a:rPr>
              <a:t>Ability to turn off Wi-Fi</a:t>
            </a:r>
            <a:endParaRPr lang="en-US">
              <a:ea typeface="+mj-lt"/>
              <a:cs typeface="+mj-lt"/>
            </a:endParaRPr>
          </a:p>
          <a:p>
            <a:pPr marL="1085850" lvl="2">
              <a:buFont typeface="Wingdings,Sans-Serif" charset="2"/>
              <a:buChar char="Ø"/>
            </a:pPr>
            <a:r>
              <a:rPr lang="en-US">
                <a:ea typeface="+mn-lt"/>
                <a:cs typeface="+mn-lt"/>
              </a:rPr>
              <a:t>Ability to turn off sound</a:t>
            </a:r>
            <a:endParaRPr lang="en-US">
              <a:ea typeface="+mj-lt"/>
              <a:cs typeface="+mj-lt"/>
            </a:endParaRPr>
          </a:p>
          <a:p>
            <a:pPr marL="1085850" lvl="2">
              <a:buFont typeface="Wingdings,Sans-Serif" charset="2"/>
              <a:buChar char="Ø"/>
            </a:pPr>
            <a:r>
              <a:rPr lang="en-US">
                <a:ea typeface="+mn-lt"/>
                <a:cs typeface="+mn-lt"/>
              </a:rPr>
              <a:t>App will know if you leave and slightly penalize user for leaving</a:t>
            </a:r>
            <a:endParaRPr lang="en-US">
              <a:ea typeface="+mj-lt"/>
              <a:cs typeface="+mj-lt"/>
            </a:endParaRPr>
          </a:p>
          <a:p>
            <a:pPr>
              <a:buFont typeface="Wingdings,Sans-Serif" charset="2"/>
              <a:buChar char="Ø"/>
            </a:pPr>
            <a:endParaRPr lang="en-US">
              <a:ea typeface="+mj-lt"/>
              <a:cs typeface="+mj-lt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C89FDD9F-84AD-4824-89D2-9E286F56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0AFF99B9-09FA-411A-8B54-D714B2EE9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0"/>
            <a:ext cx="406254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7E6CE931-52B0-4AD0-991F-0648E313B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47253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1" name="Graphic 10" descr="Stopwatch">
            <a:extLst>
              <a:ext uri="{FF2B5EF4-FFF2-40B4-BE49-F238E27FC236}">
                <a16:creationId xmlns:a16="http://schemas.microsoft.com/office/drawing/2014/main" id="{15A7A0C0-6A0D-9D18-02F0-D89CA10CB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138FED9-7840-470D-BB14-BF4696ADA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FC28C6-92AB-1E5C-879D-92731E3FF88D}"/>
              </a:ext>
            </a:extLst>
          </p:cNvPr>
          <p:cNvSpPr txBox="1">
            <a:spLocks/>
          </p:cNvSpPr>
          <p:nvPr/>
        </p:nvSpPr>
        <p:spPr>
          <a:xfrm>
            <a:off x="6095999" y="2461787"/>
            <a:ext cx="6099027" cy="3678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4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90CE-D8F0-7821-723C-B04718CC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u="sng">
                <a:cs typeface="Calibri Light"/>
              </a:rPr>
              <a:t>Features cont.</a:t>
            </a:r>
            <a:endParaRPr lang="en-US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0A26-B51C-B3E9-7F92-11E8F70CC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Achievement/Reward system </a:t>
            </a:r>
          </a:p>
          <a:p>
            <a:pPr lvl="1">
              <a:buFont typeface="Wingdings" charset="2"/>
              <a:buChar char="Ø"/>
            </a:pPr>
            <a:r>
              <a:rPr lang="en-US">
                <a:ea typeface="+mn-lt"/>
                <a:cs typeface="+mn-lt"/>
              </a:rPr>
              <a:t>If user successfully completes time without exiting, app will keep track</a:t>
            </a:r>
          </a:p>
          <a:p>
            <a:pPr lvl="1">
              <a:buFont typeface="Wingdings" charset="2"/>
              <a:buChar char="Ø"/>
            </a:pPr>
            <a:r>
              <a:rPr lang="en-US">
                <a:ea typeface="+mn-lt"/>
                <a:cs typeface="+mn-lt"/>
              </a:rPr>
              <a:t>Achievement Award/Reward will be issued </a:t>
            </a:r>
          </a:p>
          <a:p>
            <a:pPr lvl="1">
              <a:buFont typeface="Wingdings" charset="2"/>
              <a:buChar char="Ø"/>
            </a:pPr>
            <a:r>
              <a:rPr lang="en-US">
                <a:ea typeface="+mn-lt"/>
                <a:cs typeface="+mn-lt"/>
              </a:rPr>
              <a:t>If user is on a daily streak reward will be higher</a:t>
            </a:r>
          </a:p>
          <a:p>
            <a:pPr lvl="1">
              <a:buFont typeface="Wingdings" charset="2"/>
              <a:buChar char="Ø"/>
            </a:pPr>
            <a:r>
              <a:rPr lang="en-US">
                <a:ea typeface="+mn-lt"/>
                <a:cs typeface="+mn-lt"/>
              </a:rPr>
              <a:t>If user does multiple sessions in a day rewards will be higher </a:t>
            </a:r>
            <a:endParaRPr lang="en-US"/>
          </a:p>
          <a:p>
            <a:pPr lvl="1">
              <a:buFont typeface="Wingdings" charset="2"/>
              <a:buChar char="Ø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C89FDD9F-84AD-4824-89D2-9E286F56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FF99B9-09FA-411A-8B54-D714B2EE9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0"/>
            <a:ext cx="406254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7E6CE931-52B0-4AD0-991F-0648E313B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47253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Graphic 4" descr="Trophy with solid fill">
            <a:extLst>
              <a:ext uri="{FF2B5EF4-FFF2-40B4-BE49-F238E27FC236}">
                <a16:creationId xmlns:a16="http://schemas.microsoft.com/office/drawing/2014/main" id="{F33D24DC-8A42-A191-3DAF-E08844F62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38FED9-7840-470D-BB14-BF4696ADA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FC28C6-92AB-1E5C-879D-92731E3FF88D}"/>
              </a:ext>
            </a:extLst>
          </p:cNvPr>
          <p:cNvSpPr txBox="1">
            <a:spLocks/>
          </p:cNvSpPr>
          <p:nvPr/>
        </p:nvSpPr>
        <p:spPr>
          <a:xfrm>
            <a:off x="6095999" y="2461787"/>
            <a:ext cx="6099027" cy="3678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377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90CE-D8F0-7821-723C-B04718CC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u="sng">
                <a:cs typeface="Calibri Light"/>
              </a:rPr>
              <a:t>Features cont.</a:t>
            </a:r>
            <a:endParaRPr lang="en-US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0A26-B51C-B3E9-7F92-11E8F70CC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Task List System</a:t>
            </a:r>
          </a:p>
          <a:p>
            <a:pPr lvl="1">
              <a:buFont typeface="Wingdings" charset="2"/>
              <a:buChar char="Ø"/>
            </a:pPr>
            <a:r>
              <a:rPr lang="en-US">
                <a:ea typeface="+mn-lt"/>
                <a:cs typeface="+mn-lt"/>
              </a:rPr>
              <a:t>Can set and/or adjust priority hierarchy of each task </a:t>
            </a:r>
          </a:p>
          <a:p>
            <a:pPr lvl="1">
              <a:buFont typeface="Wingdings" charset="2"/>
              <a:buChar char="Ø"/>
            </a:pPr>
            <a:r>
              <a:rPr lang="en-US">
                <a:ea typeface="+mn-lt"/>
                <a:cs typeface="+mn-lt"/>
              </a:rPr>
              <a:t>Users can apply settings such as reminders and deadlines for tasks created</a:t>
            </a:r>
          </a:p>
          <a:p>
            <a:pPr lvl="1">
              <a:buFont typeface="Wingdings" charset="2"/>
              <a:buChar char="Ø"/>
            </a:pPr>
            <a:r>
              <a:rPr lang="en-US">
                <a:ea typeface="+mn-lt"/>
                <a:cs typeface="+mn-lt"/>
              </a:rPr>
              <a:t>Tasks can be grouped by categories </a:t>
            </a:r>
          </a:p>
          <a:p>
            <a:pPr lvl="1">
              <a:buFont typeface="Wingdings" charset="2"/>
              <a:buChar char="Ø"/>
            </a:pPr>
            <a:r>
              <a:rPr lang="en-US">
                <a:ea typeface="+mn-lt"/>
                <a:cs typeface="+mn-lt"/>
              </a:rPr>
              <a:t>Ability to mark tasks as completed</a:t>
            </a:r>
          </a:p>
          <a:p>
            <a:pPr marL="457200" lvl="1" indent="0">
              <a:buNone/>
            </a:pPr>
            <a:endParaRPr lang="en-US">
              <a:ea typeface="+mn-lt"/>
              <a:cs typeface="Calibri"/>
            </a:endParaRPr>
          </a:p>
          <a:p>
            <a:pPr lvl="1">
              <a:buFont typeface="Wingdings" charset="2"/>
              <a:buChar char="Ø"/>
            </a:pPr>
            <a:endParaRPr lang="en-US">
              <a:cs typeface="Calibri"/>
            </a:endParaRPr>
          </a:p>
          <a:p>
            <a:pPr lvl="1">
              <a:buFont typeface="Wingdings" charset="2"/>
              <a:buChar char="Ø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30" name="Freeform 31">
            <a:extLst>
              <a:ext uri="{FF2B5EF4-FFF2-40B4-BE49-F238E27FC236}">
                <a16:creationId xmlns:a16="http://schemas.microsoft.com/office/drawing/2014/main" id="{C89FDD9F-84AD-4824-89D2-9E286F56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0AFF99B9-09FA-411A-8B54-D714B2EE9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0"/>
            <a:ext cx="406254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7E6CE931-52B0-4AD0-991F-0648E313B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47253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Graphic 7" descr="Clipboard Checked with solid fill">
            <a:extLst>
              <a:ext uri="{FF2B5EF4-FFF2-40B4-BE49-F238E27FC236}">
                <a16:creationId xmlns:a16="http://schemas.microsoft.com/office/drawing/2014/main" id="{444F3403-6FBF-87C5-1174-83E9CBC44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871" y="1434446"/>
            <a:ext cx="3744689" cy="3715934"/>
          </a:xfrm>
          <a:prstGeom prst="rect">
            <a:avLst/>
          </a:prstGeom>
          <a:effectLst/>
        </p:spPr>
      </p:pic>
      <p:sp>
        <p:nvSpPr>
          <p:cNvPr id="33" name="Rectangle 27">
            <a:extLst>
              <a:ext uri="{FF2B5EF4-FFF2-40B4-BE49-F238E27FC236}">
                <a16:creationId xmlns:a16="http://schemas.microsoft.com/office/drawing/2014/main" id="{D138FED9-7840-470D-BB14-BF4696ADA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049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90CE-D8F0-7821-723C-B04718CC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u="sng">
                <a:cs typeface="Calibri Light"/>
              </a:rPr>
              <a:t>Features cont.</a:t>
            </a:r>
            <a:endParaRPr lang="en-US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0A26-B51C-B3E9-7F92-11E8F70CC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Calendar System</a:t>
            </a:r>
          </a:p>
          <a:p>
            <a:pPr lvl="1">
              <a:buFont typeface="Wingdings" charset="2"/>
              <a:buChar char="Ø"/>
            </a:pPr>
            <a:r>
              <a:rPr lang="en-US">
                <a:ea typeface="+mn-lt"/>
                <a:cs typeface="+mn-lt"/>
              </a:rPr>
              <a:t>User can look back at a calendar and see the progress they have made</a:t>
            </a:r>
          </a:p>
          <a:p>
            <a:pPr lvl="1">
              <a:buFont typeface="Wingdings" charset="2"/>
              <a:buChar char="Ø"/>
            </a:pPr>
            <a:r>
              <a:rPr lang="en-US">
                <a:ea typeface="+mn-lt"/>
                <a:cs typeface="+mn-lt"/>
              </a:rPr>
              <a:t>Ability to fill calendar with events/tasks</a:t>
            </a:r>
          </a:p>
          <a:p>
            <a:pPr lvl="1">
              <a:buFont typeface="Wingdings" charset="2"/>
              <a:buChar char="Ø"/>
            </a:pPr>
            <a:r>
              <a:rPr lang="en-US">
                <a:ea typeface="+mn-lt"/>
                <a:cs typeface="+mn-lt"/>
              </a:rPr>
              <a:t>Provides a clear and structured overview of tasks/events on a daily/weekly/monthly basis </a:t>
            </a:r>
          </a:p>
          <a:p>
            <a:pPr lvl="1">
              <a:buFont typeface="Wingdings" charset="2"/>
              <a:buChar char="Ø"/>
            </a:pP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33" name="Freeform 31">
            <a:extLst>
              <a:ext uri="{FF2B5EF4-FFF2-40B4-BE49-F238E27FC236}">
                <a16:creationId xmlns:a16="http://schemas.microsoft.com/office/drawing/2014/main" id="{C89FDD9F-84AD-4824-89D2-9E286F56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FF99B9-09FA-411A-8B54-D714B2EE9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0"/>
            <a:ext cx="406254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7E6CE931-52B0-4AD0-991F-0648E313B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47253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Graphic 4" descr="Monthly calendar with solid fill">
            <a:extLst>
              <a:ext uri="{FF2B5EF4-FFF2-40B4-BE49-F238E27FC236}">
                <a16:creationId xmlns:a16="http://schemas.microsoft.com/office/drawing/2014/main" id="{F8F25931-D105-EE69-240E-62227D491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138FED9-7840-470D-BB14-BF4696ADA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98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90CE-D8F0-7821-723C-B04718CC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u="sng">
                <a:cs typeface="Calibri Light"/>
              </a:rPr>
              <a:t>Features cont.</a:t>
            </a:r>
            <a:endParaRPr lang="en-US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0A26-B51C-B3E9-7F92-11E8F70CC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Productivity Tracker/Data Analytics</a:t>
            </a:r>
          </a:p>
          <a:p>
            <a:pPr lvl="1">
              <a:buFont typeface="Wingdings" charset="2"/>
              <a:buChar char="Ø"/>
            </a:pPr>
            <a:r>
              <a:rPr lang="en-US">
                <a:ea typeface="+mn-lt"/>
                <a:cs typeface="+mn-lt"/>
              </a:rPr>
              <a:t>App will track the number of focus sessions that a user has initiated and completed</a:t>
            </a:r>
            <a:endParaRPr lang="en-US">
              <a:cs typeface="Calibri"/>
            </a:endParaRPr>
          </a:p>
          <a:p>
            <a:pPr lvl="1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Track the amount of time user spends for varying tasks</a:t>
            </a:r>
          </a:p>
          <a:p>
            <a:pPr lvl="1">
              <a:buFont typeface="Wingdings,Sans-Serif"/>
              <a:buChar char="Ø"/>
            </a:pPr>
            <a:r>
              <a:rPr lang="en-US">
                <a:cs typeface="Calibri"/>
              </a:rPr>
              <a:t>Tasks that occupy the most time will be adjusted to have the highest workflow priority to maximize productivity efficiency</a:t>
            </a:r>
            <a:endParaRPr lang="en-US">
              <a:ea typeface="+mj-lt"/>
              <a:cs typeface="+mj-lt"/>
            </a:endParaRPr>
          </a:p>
          <a:p>
            <a:pPr>
              <a:buFont typeface="Wingdings,Sans-Serif"/>
              <a:buChar char="Ø"/>
            </a:pPr>
            <a:endParaRPr lang="en-US">
              <a:ea typeface="+mj-lt"/>
              <a:cs typeface="+mj-lt"/>
            </a:endParaRPr>
          </a:p>
          <a:p>
            <a:pPr lvl="1">
              <a:buFont typeface="Wingdings"/>
              <a:buChar char="Ø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36" name="Freeform 31">
            <a:extLst>
              <a:ext uri="{FF2B5EF4-FFF2-40B4-BE49-F238E27FC236}">
                <a16:creationId xmlns:a16="http://schemas.microsoft.com/office/drawing/2014/main" id="{C89FDD9F-84AD-4824-89D2-9E286F56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FF99B9-09FA-411A-8B54-D714B2EE9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0"/>
            <a:ext cx="406254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7E6CE931-52B0-4AD0-991F-0648E313B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47253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3" name="Graphic 6" descr="Bar chart">
            <a:extLst>
              <a:ext uri="{FF2B5EF4-FFF2-40B4-BE49-F238E27FC236}">
                <a16:creationId xmlns:a16="http://schemas.microsoft.com/office/drawing/2014/main" id="{9E206587-FEC4-D4EA-E332-C78EA3323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138FED9-7840-470D-BB14-BF4696ADA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1861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CS 481: Final Project Proposal</vt:lpstr>
      <vt:lpstr>SynapFlow</vt:lpstr>
      <vt:lpstr>Reason to choose this Project</vt:lpstr>
      <vt:lpstr>Potential Features</vt:lpstr>
      <vt:lpstr>Features cont.</vt:lpstr>
      <vt:lpstr>Features cont.</vt:lpstr>
      <vt:lpstr>Features cont.</vt:lpstr>
      <vt:lpstr>Features cont.</vt:lpstr>
      <vt:lpstr>Features cont.</vt:lpstr>
      <vt:lpstr>Navigation</vt:lpstr>
      <vt:lpstr>Potential Kotlin Concepts</vt:lpstr>
      <vt:lpstr>Any 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2023-02-14T15:43:46Z</dcterms:created>
  <dcterms:modified xsi:type="dcterms:W3CDTF">2023-02-28T17:56:50Z</dcterms:modified>
</cp:coreProperties>
</file>