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4"/>
  </p:notesMasterIdLst>
  <p:sldIdLst>
    <p:sldId id="256" r:id="rId5"/>
    <p:sldId id="257" r:id="rId6"/>
    <p:sldId id="258" r:id="rId7"/>
    <p:sldId id="259" r:id="rId8"/>
    <p:sldId id="260" r:id="rId9"/>
    <p:sldId id="261" r:id="rId10"/>
    <p:sldId id="262" r:id="rId11"/>
    <p:sldId id="263" r:id="rId12"/>
    <p:sldId id="270" r:id="rId13"/>
    <p:sldId id="271" r:id="rId14"/>
    <p:sldId id="272" r:id="rId15"/>
    <p:sldId id="273" r:id="rId16"/>
    <p:sldId id="274" r:id="rId17"/>
    <p:sldId id="264" r:id="rId18"/>
    <p:sldId id="265" r:id="rId19"/>
    <p:sldId id="266" r:id="rId20"/>
    <p:sldId id="267" r:id="rId21"/>
    <p:sldId id="268" r:id="rId22"/>
    <p:sldId id="269" r:id="rId23"/>
  </p:sldIdLst>
  <p:sldSz cx="12192000" cy="6858000"/>
  <p:notesSz cx="6858000" cy="9144000"/>
  <p:embeddedFontLst>
    <p:embeddedFont>
      <p:font typeface="Century Gothic" panose="020B0502020202020204" pitchFamily="34" charset="0"/>
      <p:regular r:id="rId25"/>
      <p:bold r:id="rId26"/>
      <p:italic r:id="rId27"/>
      <p:boldItalic r:id="rId28"/>
    </p:embeddedFont>
  </p:embeddedFontLst>
  <p:custDataLst>
    <p:tags r:id="rId29"/>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32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customschemas.google.com/relationships/presentationmetadata" Target="metadata"/><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95089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17026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7741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47737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861516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7.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8.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9.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10.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3.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Trevor Mickelson</a:t>
            </a:r>
            <a:endParaRPr dirty="0"/>
          </a:p>
          <a:p>
            <a:pPr marL="0" lvl="0" indent="0" algn="l" rtl="0">
              <a:lnSpc>
                <a:spcPct val="70000"/>
              </a:lnSpc>
              <a:spcBef>
                <a:spcPts val="1000"/>
              </a:spcBef>
              <a:spcAft>
                <a:spcPts val="0"/>
              </a:spcAft>
              <a:buClr>
                <a:schemeClr val="lt1"/>
              </a:buClr>
              <a:buSzPts val="1850"/>
              <a:buNone/>
            </a:pPr>
            <a:endParaRPr sz="1850" i="1" dirty="0"/>
          </a:p>
          <a:p>
            <a:pPr marL="0" lvl="0" indent="0" algn="l" rtl="0">
              <a:lnSpc>
                <a:spcPct val="70000"/>
              </a:lnSpc>
              <a:spcBef>
                <a:spcPts val="1000"/>
              </a:spcBef>
              <a:spcAft>
                <a:spcPts val="0"/>
              </a:spcAft>
              <a:buSzPts val="1850"/>
              <a:buNone/>
            </a:pPr>
            <a:r>
              <a:rPr lang="en-US" dirty="0"/>
              <a:t>[Complete this template by replacing the bracketed text with the relevant information.]</a:t>
            </a: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Example 3.) Positive Test: Tests for an attacker manipulating WHERE conditions using sub-queries.</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descr="A screen shot of a computer program&#10;&#10;Description automatically generated">
            <a:extLst>
              <a:ext uri="{FF2B5EF4-FFF2-40B4-BE49-F238E27FC236}">
                <a16:creationId xmlns:a16="http://schemas.microsoft.com/office/drawing/2014/main" id="{E9114C1B-9CD5-A16F-4B2E-514BD4F5EF25}"/>
              </a:ext>
            </a:extLst>
          </p:cNvPr>
          <p:cNvPicPr>
            <a:picLocks noChangeAspect="1"/>
          </p:cNvPicPr>
          <p:nvPr/>
        </p:nvPicPr>
        <p:blipFill>
          <a:blip r:embed="rId5"/>
          <a:stretch>
            <a:fillRect/>
          </a:stretch>
        </p:blipFill>
        <p:spPr>
          <a:xfrm>
            <a:off x="3286895" y="2803302"/>
            <a:ext cx="8068801" cy="3600953"/>
          </a:xfrm>
          <a:prstGeom prst="rect">
            <a:avLst/>
          </a:prstGeom>
        </p:spPr>
      </p:pic>
    </p:spTree>
    <p:custDataLst>
      <p:tags r:id="rId1"/>
    </p:custDataLst>
    <p:extLst>
      <p:ext uri="{BB962C8B-B14F-4D97-AF65-F5344CB8AC3E}">
        <p14:creationId xmlns:p14="http://schemas.microsoft.com/office/powerpoint/2010/main" val="1109439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indent="0">
              <a:buNone/>
            </a:pPr>
            <a:r>
              <a:rPr lang="en-US" dirty="0"/>
              <a:t>Example 4.) Negative Test: Tests by escaping user input, so the injected SQL acts as plain text.</a:t>
            </a:r>
          </a:p>
          <a:p>
            <a:pPr marL="0" lvl="0" indent="0" algn="l" rtl="0">
              <a:lnSpc>
                <a:spcPct val="90000"/>
              </a:lnSpc>
              <a:spcBef>
                <a:spcPts val="1000"/>
              </a:spcBef>
              <a:spcAft>
                <a:spcPts val="0"/>
              </a:spcAft>
              <a:buSzPts val="1800"/>
              <a:buNone/>
            </a:pP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descr="A computer screen shot of text&#10;&#10;Description automatically generated">
            <a:extLst>
              <a:ext uri="{FF2B5EF4-FFF2-40B4-BE49-F238E27FC236}">
                <a16:creationId xmlns:a16="http://schemas.microsoft.com/office/drawing/2014/main" id="{8C19B81F-E7BF-D3FA-0266-ABC400D3BBC4}"/>
              </a:ext>
            </a:extLst>
          </p:cNvPr>
          <p:cNvPicPr>
            <a:picLocks noChangeAspect="1"/>
          </p:cNvPicPr>
          <p:nvPr/>
        </p:nvPicPr>
        <p:blipFill>
          <a:blip r:embed="rId5"/>
          <a:stretch>
            <a:fillRect/>
          </a:stretch>
        </p:blipFill>
        <p:spPr>
          <a:xfrm>
            <a:off x="3252581" y="2769693"/>
            <a:ext cx="8411749" cy="3820058"/>
          </a:xfrm>
          <a:prstGeom prst="rect">
            <a:avLst/>
          </a:prstGeom>
        </p:spPr>
      </p:pic>
    </p:spTree>
    <p:custDataLst>
      <p:tags r:id="rId1"/>
    </p:custDataLst>
    <p:extLst>
      <p:ext uri="{BB962C8B-B14F-4D97-AF65-F5344CB8AC3E}">
        <p14:creationId xmlns:p14="http://schemas.microsoft.com/office/powerpoint/2010/main" val="3886713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Example 5.) Negative Test: Ensuring that injected DROP TABLE commands act as plain text and aren’t executed.</a:t>
            </a:r>
          </a:p>
          <a:p>
            <a:pPr marL="0" lvl="0" indent="0" algn="l" rtl="0">
              <a:lnSpc>
                <a:spcPct val="90000"/>
              </a:lnSpc>
              <a:spcBef>
                <a:spcPts val="1000"/>
              </a:spcBef>
              <a:spcAft>
                <a:spcPts val="0"/>
              </a:spcAft>
              <a:buSzPts val="1800"/>
              <a:buNone/>
            </a:pP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descr="A computer screen with text on it&#10;&#10;Description automatically generated">
            <a:extLst>
              <a:ext uri="{FF2B5EF4-FFF2-40B4-BE49-F238E27FC236}">
                <a16:creationId xmlns:a16="http://schemas.microsoft.com/office/drawing/2014/main" id="{55F8F18F-D1E0-3E2D-51BF-8C56155DC0B2}"/>
              </a:ext>
            </a:extLst>
          </p:cNvPr>
          <p:cNvPicPr>
            <a:picLocks noChangeAspect="1"/>
          </p:cNvPicPr>
          <p:nvPr/>
        </p:nvPicPr>
        <p:blipFill>
          <a:blip r:embed="rId5"/>
          <a:stretch>
            <a:fillRect/>
          </a:stretch>
        </p:blipFill>
        <p:spPr>
          <a:xfrm>
            <a:off x="1637678" y="3006304"/>
            <a:ext cx="8916644" cy="3656599"/>
          </a:xfrm>
          <a:prstGeom prst="rect">
            <a:avLst/>
          </a:prstGeom>
        </p:spPr>
      </p:pic>
    </p:spTree>
    <p:custDataLst>
      <p:tags r:id="rId1"/>
    </p:custDataLst>
    <p:extLst>
      <p:ext uri="{BB962C8B-B14F-4D97-AF65-F5344CB8AC3E}">
        <p14:creationId xmlns:p14="http://schemas.microsoft.com/office/powerpoint/2010/main" val="306342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Example 6.) Negative Test: Escaping user input to control sub-query manipulations.</a:t>
            </a:r>
          </a:p>
          <a:p>
            <a:pPr marL="0" lvl="0" indent="0" algn="l" rtl="0">
              <a:lnSpc>
                <a:spcPct val="90000"/>
              </a:lnSpc>
              <a:spcBef>
                <a:spcPts val="1000"/>
              </a:spcBef>
              <a:spcAft>
                <a:spcPts val="0"/>
              </a:spcAft>
              <a:buSzPts val="1800"/>
              <a:buNone/>
            </a:pP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descr="A computer code on a black background">
            <a:extLst>
              <a:ext uri="{FF2B5EF4-FFF2-40B4-BE49-F238E27FC236}">
                <a16:creationId xmlns:a16="http://schemas.microsoft.com/office/drawing/2014/main" id="{3BD6B3F9-7DB2-C106-D35F-0CBA5DFC4AA6}"/>
              </a:ext>
            </a:extLst>
          </p:cNvPr>
          <p:cNvPicPr>
            <a:picLocks noChangeAspect="1"/>
          </p:cNvPicPr>
          <p:nvPr/>
        </p:nvPicPr>
        <p:blipFill>
          <a:blip r:embed="rId5"/>
          <a:stretch>
            <a:fillRect/>
          </a:stretch>
        </p:blipFill>
        <p:spPr>
          <a:xfrm>
            <a:off x="2797197" y="2693959"/>
            <a:ext cx="8709003" cy="3829389"/>
          </a:xfrm>
          <a:prstGeom prst="rect">
            <a:avLst/>
          </a:prstGeom>
        </p:spPr>
      </p:pic>
    </p:spTree>
    <p:custDataLst>
      <p:tags r:id="rId1"/>
    </p:custDataLst>
    <p:extLst>
      <p:ext uri="{BB962C8B-B14F-4D97-AF65-F5344CB8AC3E}">
        <p14:creationId xmlns:p14="http://schemas.microsoft.com/office/powerpoint/2010/main" val="3767256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AUTOMATION SUMMARY</a:t>
            </a:r>
            <a:endParaRPr dirty="0"/>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a:t>Generally, most of the tools depicted here are tools that are used locally on the software side of things. A lot of theme are baked into the IDE, some are external pieces of software, or even just basic APIS/Libraries. These tools are meant to add a control/secure flow to the software project. Things like UNIT testing, monitoring for decent code principles, etc.</a:t>
            </a: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dirty="0"/>
              <a:t>It's better to act now, rather than wait. If security isn’t considered until the end, then there’s a potentially massive codebase/tangled system to now try to add security to. The better approach here is to take security into consideration in the beginning, and just follow basic security principles while building the system.</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dirty="0"/>
              <a:t>I think the biggest gap missing here is a transitional gap. Doing everything perfect from the beginning is a luxury most companies don’t get, the hard part isn’t building a “perfect” system, the hard part is transitioning an existing system to something new. There needs to be a plan for executing all the new standards and principles into the existing code base, and training the software developers to follow them regularly, and a way to monitor these things are being followed. </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I think the principles already stated should be followed to prevent future problems, but it should also be done in a way that doesn’t just destroy the old code base/requiring rewrites, or stop updates from happening.</a:t>
            </a: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200"/>
              <a:buNone/>
            </a:pPr>
            <a:r>
              <a:rPr lang="en-US" dirty="0"/>
              <a:t>N/A</a:t>
            </a:r>
            <a:endParaRPr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1728216"/>
            <a:ext cx="10820400" cy="4490469"/>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My security policy will add an overall layer of security to the system. This will be through the use of core principles, and largely security coding standards, as the majority of it is heavily focused on the software side of things.</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2337683" y="3060804"/>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sp>
        <p:nvSpPr>
          <p:cNvPr id="160" name="Google Shape;160;p4"/>
          <p:cNvSpPr txBox="1">
            <a:spLocks noGrp="1"/>
          </p:cNvSpPr>
          <p:nvPr>
            <p:ph type="body" idx="1"/>
          </p:nvPr>
        </p:nvSpPr>
        <p:spPr>
          <a:xfrm>
            <a:off x="685800" y="2221982"/>
            <a:ext cx="2486100" cy="4024200"/>
          </a:xfrm>
          <a:prstGeom prst="rect">
            <a:avLst/>
          </a:prstGeom>
          <a:noFill/>
          <a:ln>
            <a:noFill/>
          </a:ln>
        </p:spPr>
        <p:txBody>
          <a:bodyPr spcFirstLastPara="1" wrap="square" lIns="91425" tIns="45700" rIns="91425" bIns="45700" anchor="t" anchorCtr="0">
            <a:normAutofit/>
          </a:bodyPr>
          <a:lstStyle/>
          <a:p>
            <a:pPr marL="228600" lvl="0" indent="-88900" algn="l" rtl="0">
              <a:lnSpc>
                <a:spcPct val="90000"/>
              </a:lnSpc>
              <a:spcBef>
                <a:spcPts val="1000"/>
              </a:spcBef>
              <a:spcAft>
                <a:spcPts val="0"/>
              </a:spcAft>
              <a:buClr>
                <a:schemeClr val="lt1"/>
              </a:buClr>
              <a:buSzPts val="2200"/>
              <a:buNone/>
            </a:pPr>
            <a:r>
              <a:rPr lang="en-US" dirty="0"/>
              <a:t>Threats</a:t>
            </a:r>
            <a:endParaRPr dirty="0"/>
          </a:p>
        </p:txBody>
      </p:sp>
      <p:graphicFrame>
        <p:nvGraphicFramePr>
          <p:cNvPr id="161" name="Google Shape;161;p4" descr="Alt text required"/>
          <p:cNvGraphicFramePr/>
          <p:nvPr>
            <p:extLst>
              <p:ext uri="{D42A27DB-BD31-4B8C-83A1-F6EECF244321}">
                <p14:modId xmlns:p14="http://schemas.microsoft.com/office/powerpoint/2010/main" val="3404859984"/>
              </p:ext>
            </p:extLst>
          </p:nvPr>
        </p:nvGraphicFramePr>
        <p:xfrm>
          <a:off x="2895600" y="2226276"/>
          <a:ext cx="7835225" cy="4015612"/>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453866">
                <a:tc>
                  <a:txBody>
                    <a:bodyPr/>
                    <a:lstStyle/>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Validating User Input:</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This one is very likely, and can be very important, as it’s a better user experience, and it’s much more secure because the backend code that uses that validated input can actually trust what it’s interacting with.</a:t>
                      </a:r>
                      <a:endParaRPr lang="en-US" sz="3600" u="none" strike="noStrike" cap="none" dirty="0"/>
                    </a:p>
                    <a:p>
                      <a:pPr marL="0" marR="0" lvl="0" indent="0" algn="ctr" rtl="0">
                        <a:lnSpc>
                          <a:spcPct val="100000"/>
                        </a:lnSpc>
                        <a:spcBef>
                          <a:spcPts val="0"/>
                        </a:spcBef>
                        <a:spcAft>
                          <a:spcPts val="0"/>
                        </a:spcAft>
                        <a:buClr>
                          <a:srgbClr val="000000"/>
                        </a:buClr>
                        <a:buSzPts val="3600"/>
                        <a:buFont typeface="Arial"/>
                        <a:buNone/>
                      </a:pP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SQL Injection:</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This is very likely to occur, and should be considered a high priority, as one bad leak can bring down the company overnight. </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2003962">
                <a:tc>
                  <a:txBody>
                    <a:bodyPr/>
                    <a:lstStyle/>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Variable Names:</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I consider this very low priority, as it’s not really a threat, and mostly the worst thing it can do is make code very annoying to read. It’s generally a non-issue in small doses, but if the entire code base is riddled with it, it does become a big issue.</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Exception Handling:</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This one should just always exist, without handling exceptions/errors within the code, there will be a large number of runtime errors, and places where the code won’t work. This could cause major security issues.</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solidFill>
                  <a:srgbClr val="FFFFFF"/>
                </a:solidFill>
              </a:rPr>
              <a:t>Validate Input Data				</a:t>
            </a:r>
          </a:p>
          <a:p>
            <a:pPr marL="228600" lvl="0" indent="-228600" algn="l" rtl="0">
              <a:lnSpc>
                <a:spcPct val="90000"/>
              </a:lnSpc>
              <a:spcBef>
                <a:spcPts val="0"/>
              </a:spcBef>
              <a:spcAft>
                <a:spcPts val="0"/>
              </a:spcAft>
              <a:buClr>
                <a:schemeClr val="lt1"/>
              </a:buClr>
              <a:buSzPts val="2200"/>
              <a:buChar char="•"/>
            </a:pPr>
            <a:r>
              <a:rPr lang="en-US" dirty="0">
                <a:solidFill>
                  <a:srgbClr val="FFFFFF"/>
                </a:solidFill>
              </a:rPr>
              <a:t>Heed Compiler Warnings</a:t>
            </a:r>
          </a:p>
          <a:p>
            <a:pPr marL="228600" lvl="0" indent="-228600" algn="l" rtl="0">
              <a:lnSpc>
                <a:spcPct val="90000"/>
              </a:lnSpc>
              <a:spcBef>
                <a:spcPts val="0"/>
              </a:spcBef>
              <a:spcAft>
                <a:spcPts val="0"/>
              </a:spcAft>
              <a:buClr>
                <a:schemeClr val="lt1"/>
              </a:buClr>
              <a:buSzPts val="2200"/>
              <a:buChar char="•"/>
            </a:pPr>
            <a:r>
              <a:rPr lang="en-US" dirty="0">
                <a:solidFill>
                  <a:srgbClr val="FFFFFF"/>
                </a:solidFill>
              </a:rPr>
              <a:t>Architect and Design for Security Policies</a:t>
            </a:r>
          </a:p>
          <a:p>
            <a:pPr marL="228600" lvl="0" indent="-228600" algn="l" rtl="0">
              <a:lnSpc>
                <a:spcPct val="90000"/>
              </a:lnSpc>
              <a:spcBef>
                <a:spcPts val="0"/>
              </a:spcBef>
              <a:spcAft>
                <a:spcPts val="0"/>
              </a:spcAft>
              <a:buClr>
                <a:schemeClr val="lt1"/>
              </a:buClr>
              <a:buSzPts val="2200"/>
              <a:buChar char="•"/>
            </a:pPr>
            <a:r>
              <a:rPr lang="en-US" dirty="0">
                <a:solidFill>
                  <a:srgbClr val="FFFFFF"/>
                </a:solidFill>
              </a:rPr>
              <a:t>Keep it Simple</a:t>
            </a:r>
          </a:p>
          <a:p>
            <a:pPr marL="228600" lvl="0" indent="-228600" algn="l" rtl="0">
              <a:lnSpc>
                <a:spcPct val="90000"/>
              </a:lnSpc>
              <a:spcBef>
                <a:spcPts val="0"/>
              </a:spcBef>
              <a:spcAft>
                <a:spcPts val="0"/>
              </a:spcAft>
              <a:buClr>
                <a:schemeClr val="lt1"/>
              </a:buClr>
              <a:buSzPts val="2200"/>
              <a:buChar char="•"/>
            </a:pPr>
            <a:r>
              <a:rPr lang="en-US" dirty="0">
                <a:solidFill>
                  <a:srgbClr val="FFFFFF"/>
                </a:solidFill>
              </a:rPr>
              <a:t>Default Deny</a:t>
            </a:r>
          </a:p>
          <a:p>
            <a:pPr marL="228600" lvl="0" indent="-228600" algn="l" rtl="0">
              <a:lnSpc>
                <a:spcPct val="90000"/>
              </a:lnSpc>
              <a:spcBef>
                <a:spcPts val="0"/>
              </a:spcBef>
              <a:spcAft>
                <a:spcPts val="0"/>
              </a:spcAft>
              <a:buClr>
                <a:schemeClr val="lt1"/>
              </a:buClr>
              <a:buSzPts val="2200"/>
              <a:buChar char="•"/>
            </a:pPr>
            <a:r>
              <a:rPr lang="en-US" dirty="0">
                <a:solidFill>
                  <a:srgbClr val="FFFFFF"/>
                </a:solidFill>
              </a:rPr>
              <a:t>Adhere to the Principle of Least Privilege</a:t>
            </a:r>
          </a:p>
          <a:p>
            <a:pPr marL="228600" lvl="0" indent="-228600" algn="l" rtl="0">
              <a:lnSpc>
                <a:spcPct val="90000"/>
              </a:lnSpc>
              <a:spcBef>
                <a:spcPts val="0"/>
              </a:spcBef>
              <a:spcAft>
                <a:spcPts val="0"/>
              </a:spcAft>
              <a:buClr>
                <a:schemeClr val="lt1"/>
              </a:buClr>
              <a:buSzPts val="2200"/>
              <a:buChar char="•"/>
            </a:pPr>
            <a:r>
              <a:rPr lang="en-US" dirty="0">
                <a:solidFill>
                  <a:srgbClr val="FFFFFF"/>
                </a:solidFill>
              </a:rPr>
              <a:t>Sanitize Data Sent to Other Systems</a:t>
            </a:r>
          </a:p>
          <a:p>
            <a:pPr marL="228600" lvl="0" indent="-228600" algn="l" rtl="0">
              <a:lnSpc>
                <a:spcPct val="90000"/>
              </a:lnSpc>
              <a:spcBef>
                <a:spcPts val="0"/>
              </a:spcBef>
              <a:spcAft>
                <a:spcPts val="0"/>
              </a:spcAft>
              <a:buClr>
                <a:schemeClr val="lt1"/>
              </a:buClr>
              <a:buSzPts val="2200"/>
              <a:buChar char="•"/>
            </a:pPr>
            <a:r>
              <a:rPr lang="en-US" dirty="0"/>
              <a:t>Practice Defense in Depth</a:t>
            </a:r>
          </a:p>
          <a:p>
            <a:pPr marL="228600" lvl="0" indent="-228600" algn="l" rtl="0">
              <a:lnSpc>
                <a:spcPct val="90000"/>
              </a:lnSpc>
              <a:spcBef>
                <a:spcPts val="0"/>
              </a:spcBef>
              <a:spcAft>
                <a:spcPts val="0"/>
              </a:spcAft>
              <a:buClr>
                <a:schemeClr val="lt1"/>
              </a:buClr>
              <a:buSzPts val="2200"/>
              <a:buChar char="•"/>
            </a:pPr>
            <a:r>
              <a:rPr lang="en-US" dirty="0"/>
              <a:t>Use Effective Quality Assurance Techniques</a:t>
            </a:r>
          </a:p>
          <a:p>
            <a:pPr marL="228600" lvl="0" indent="-228600" algn="l" rtl="0">
              <a:lnSpc>
                <a:spcPct val="90000"/>
              </a:lnSpc>
              <a:spcBef>
                <a:spcPts val="0"/>
              </a:spcBef>
              <a:spcAft>
                <a:spcPts val="0"/>
              </a:spcAft>
              <a:buClr>
                <a:schemeClr val="lt1"/>
              </a:buClr>
              <a:buSzPts val="2200"/>
              <a:buChar char="•"/>
            </a:pPr>
            <a:r>
              <a:rPr lang="en-US" dirty="0"/>
              <a:t>Adopt a Secure Coding Standard</a:t>
            </a: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a:t>
            </a:r>
            <a:endParaRPr dirty="0"/>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r>
              <a:rPr lang="en-US" sz="2000" dirty="0"/>
              <a:t>Ranking System -&gt; Low, Moderate, Medium, High, Urgent, Critical</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Data Type: 			int num = 10; 				Moderate</a:t>
            </a:r>
          </a:p>
          <a:p>
            <a:pPr marL="228600" lvl="0" indent="-228600" algn="l" rtl="0">
              <a:lnSpc>
                <a:spcPct val="90000"/>
              </a:lnSpc>
              <a:spcBef>
                <a:spcPts val="0"/>
              </a:spcBef>
              <a:spcAft>
                <a:spcPts val="0"/>
              </a:spcAft>
              <a:buClr>
                <a:schemeClr val="lt1"/>
              </a:buClr>
              <a:buSzPts val="2000"/>
              <a:buChar char="•"/>
            </a:pPr>
            <a:r>
              <a:rPr lang="en-US" dirty="0"/>
              <a:t>Data Value (defining): 	int num = 0;  				Medium</a:t>
            </a:r>
          </a:p>
          <a:p>
            <a:pPr marL="228600" lvl="0" indent="-228600" algn="l" rtl="0">
              <a:lnSpc>
                <a:spcPct val="90000"/>
              </a:lnSpc>
              <a:spcBef>
                <a:spcPts val="0"/>
              </a:spcBef>
              <a:spcAft>
                <a:spcPts val="0"/>
              </a:spcAft>
              <a:buClr>
                <a:schemeClr val="lt1"/>
              </a:buClr>
              <a:buSzPts val="2000"/>
              <a:buChar char="•"/>
            </a:pPr>
            <a:r>
              <a:rPr lang="en-US" dirty="0"/>
              <a:t>String Correctness: 	std::string str = “safe string”; 	Urgent</a:t>
            </a:r>
          </a:p>
          <a:p>
            <a:pPr marL="228600" lvl="0" indent="-228600" algn="l" rtl="0">
              <a:lnSpc>
                <a:spcPct val="90000"/>
              </a:lnSpc>
              <a:spcBef>
                <a:spcPts val="0"/>
              </a:spcBef>
              <a:spcAft>
                <a:spcPts val="0"/>
              </a:spcAft>
              <a:buClr>
                <a:schemeClr val="lt1"/>
              </a:buClr>
              <a:buSzPts val="2000"/>
              <a:buChar char="•"/>
            </a:pPr>
            <a:r>
              <a:rPr lang="en-US" dirty="0"/>
              <a:t>SQL Injection: 		Use prepared statements! 		Urgent</a:t>
            </a:r>
          </a:p>
          <a:p>
            <a:pPr marL="228600" lvl="0" indent="-228600" algn="l" rtl="0">
              <a:lnSpc>
                <a:spcPct val="90000"/>
              </a:lnSpc>
              <a:spcBef>
                <a:spcPts val="0"/>
              </a:spcBef>
              <a:spcAft>
                <a:spcPts val="0"/>
              </a:spcAft>
              <a:buClr>
                <a:schemeClr val="lt1"/>
              </a:buClr>
              <a:buSzPts val="2000"/>
              <a:buChar char="•"/>
            </a:pPr>
            <a:r>
              <a:rPr lang="en-US" dirty="0"/>
              <a:t>Memory Protection: 	use delete[]! 				Critical</a:t>
            </a:r>
          </a:p>
          <a:p>
            <a:pPr marL="228600" lvl="0" indent="-228600" algn="l" rtl="0">
              <a:lnSpc>
                <a:spcPct val="90000"/>
              </a:lnSpc>
              <a:spcBef>
                <a:spcPts val="0"/>
              </a:spcBef>
              <a:spcAft>
                <a:spcPts val="0"/>
              </a:spcAft>
              <a:buClr>
                <a:schemeClr val="lt1"/>
              </a:buClr>
              <a:buSzPts val="2000"/>
              <a:buChar char="•"/>
            </a:pPr>
            <a:r>
              <a:rPr lang="en-US" dirty="0"/>
              <a:t>Assertions: 			assert(value != 0 &amp;&amp; “Error”); 	Medium</a:t>
            </a:r>
          </a:p>
          <a:p>
            <a:pPr marL="228600" lvl="0" indent="-228600" algn="l" rtl="0">
              <a:lnSpc>
                <a:spcPct val="90000"/>
              </a:lnSpc>
              <a:spcBef>
                <a:spcPts val="0"/>
              </a:spcBef>
              <a:spcAft>
                <a:spcPts val="0"/>
              </a:spcAft>
              <a:buClr>
                <a:schemeClr val="lt1"/>
              </a:buClr>
              <a:buSzPts val="2000"/>
              <a:buChar char="•"/>
            </a:pPr>
            <a:r>
              <a:rPr lang="en-US" dirty="0"/>
              <a:t>Exceptions: 		Error catching! 			High</a:t>
            </a:r>
          </a:p>
          <a:p>
            <a:pPr marL="228600" lvl="0" indent="-228600" algn="l" rtl="0">
              <a:lnSpc>
                <a:spcPct val="90000"/>
              </a:lnSpc>
              <a:spcBef>
                <a:spcPts val="0"/>
              </a:spcBef>
              <a:spcAft>
                <a:spcPts val="0"/>
              </a:spcAft>
              <a:buClr>
                <a:schemeClr val="lt1"/>
              </a:buClr>
              <a:buSzPts val="2000"/>
              <a:buChar char="•"/>
            </a:pPr>
            <a:r>
              <a:rPr lang="en-US" dirty="0"/>
              <a:t>Function sizes: 		void </a:t>
            </a:r>
            <a:r>
              <a:rPr lang="en-US" dirty="0" err="1"/>
              <a:t>loadIndividualMap</a:t>
            </a:r>
            <a:r>
              <a:rPr lang="en-US" dirty="0"/>
              <a:t>(): 		Medium</a:t>
            </a:r>
          </a:p>
          <a:p>
            <a:pPr marL="228600" lvl="0" indent="-228600" algn="l" rtl="0">
              <a:lnSpc>
                <a:spcPct val="90000"/>
              </a:lnSpc>
              <a:spcBef>
                <a:spcPts val="0"/>
              </a:spcBef>
              <a:spcAft>
                <a:spcPts val="0"/>
              </a:spcAft>
              <a:buClr>
                <a:schemeClr val="lt1"/>
              </a:buClr>
              <a:buSzPts val="2000"/>
              <a:buChar char="•"/>
            </a:pPr>
            <a:r>
              <a:rPr lang="en-US" dirty="0"/>
              <a:t>Name Conventions: 	int </a:t>
            </a:r>
            <a:r>
              <a:rPr lang="en-US" dirty="0" err="1"/>
              <a:t>goodVariableName</a:t>
            </a:r>
            <a:r>
              <a:rPr lang="en-US" dirty="0"/>
              <a:t>;  		Low</a:t>
            </a:r>
          </a:p>
          <a:p>
            <a:pPr marL="228600" lvl="0" indent="-228600" algn="l" rtl="0">
              <a:lnSpc>
                <a:spcPct val="90000"/>
              </a:lnSpc>
              <a:spcBef>
                <a:spcPts val="0"/>
              </a:spcBef>
              <a:spcAft>
                <a:spcPts val="0"/>
              </a:spcAft>
              <a:buClr>
                <a:schemeClr val="lt1"/>
              </a:buClr>
              <a:buSzPts val="2000"/>
              <a:buChar char="•"/>
            </a:pPr>
            <a:r>
              <a:rPr lang="en-US" dirty="0"/>
              <a:t>Use of Constants: 		const double PI = 3.14159; 		Medium</a:t>
            </a: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b="1" dirty="0"/>
              <a:t>Encryption in rest:</a:t>
            </a:r>
            <a:r>
              <a:rPr lang="en-US" sz="2000" dirty="0"/>
              <a:t> This is encryption that is stored, but not being used. Something like a hard drive, or maybe even a USB stick. This is specifically for long term storage though.</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b="1" dirty="0"/>
              <a:t>Encryption at flight: </a:t>
            </a:r>
            <a:r>
              <a:rPr lang="en-US" sz="2000" dirty="0"/>
              <a:t>This is encryption in transit, AKA being moved from one place to another, or from one machine to another machine. Common technologies here are things like HTTPS, SSL, and TLS</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b="1" dirty="0"/>
              <a:t>Encryption in use: </a:t>
            </a:r>
            <a:r>
              <a:rPr lang="en-US" sz="2000" dirty="0"/>
              <a:t>This protects the data while it’s being used/processed. This is very important in cloud environments, where data is likely being shared on insecure systems.</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endParaRPr lang="en-US"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b="1" dirty="0"/>
              <a:t>Authentication: </a:t>
            </a:r>
            <a:r>
              <a:rPr lang="en-US" sz="2400" dirty="0"/>
              <a:t>Verifying the identify of a user, device, or system. This is usually done when an attempt to access the system is made. </a:t>
            </a:r>
          </a:p>
          <a:p>
            <a:pPr marL="228600" lvl="0" indent="-228600" algn="l" rtl="0">
              <a:lnSpc>
                <a:spcPct val="90000"/>
              </a:lnSpc>
              <a:spcBef>
                <a:spcPts val="0"/>
              </a:spcBef>
              <a:spcAft>
                <a:spcPts val="0"/>
              </a:spcAft>
              <a:buClr>
                <a:schemeClr val="lt1"/>
              </a:buClr>
              <a:buSzPts val="2400"/>
              <a:buChar char="•"/>
            </a:pPr>
            <a:endParaRPr lang="en-US" sz="2400" dirty="0"/>
          </a:p>
          <a:p>
            <a:pPr marL="228600" lvl="0" indent="-228600" algn="l" rtl="0">
              <a:lnSpc>
                <a:spcPct val="90000"/>
              </a:lnSpc>
              <a:spcBef>
                <a:spcPts val="0"/>
              </a:spcBef>
              <a:spcAft>
                <a:spcPts val="0"/>
              </a:spcAft>
              <a:buClr>
                <a:schemeClr val="lt1"/>
              </a:buClr>
              <a:buSzPts val="2400"/>
              <a:buChar char="•"/>
            </a:pPr>
            <a:r>
              <a:rPr lang="en-US" sz="2400" b="1" dirty="0"/>
              <a:t>Authorization: </a:t>
            </a:r>
            <a:r>
              <a:rPr lang="en-US" sz="2400" dirty="0"/>
              <a:t>Determines the authorization of whatever actor is attempting to connect to the system.</a:t>
            </a:r>
          </a:p>
          <a:p>
            <a:pPr marL="228600" lvl="0" indent="-228600" algn="l" rtl="0">
              <a:lnSpc>
                <a:spcPct val="90000"/>
              </a:lnSpc>
              <a:spcBef>
                <a:spcPts val="0"/>
              </a:spcBef>
              <a:spcAft>
                <a:spcPts val="0"/>
              </a:spcAft>
              <a:buClr>
                <a:schemeClr val="lt1"/>
              </a:buClr>
              <a:buSzPts val="2400"/>
              <a:buChar char="•"/>
            </a:pPr>
            <a:endParaRPr lang="en-US" sz="2400" dirty="0"/>
          </a:p>
          <a:p>
            <a:pPr marL="228600" lvl="0" indent="-228600" algn="l" rtl="0">
              <a:lnSpc>
                <a:spcPct val="90000"/>
              </a:lnSpc>
              <a:spcBef>
                <a:spcPts val="0"/>
              </a:spcBef>
              <a:spcAft>
                <a:spcPts val="0"/>
              </a:spcAft>
              <a:buClr>
                <a:schemeClr val="lt1"/>
              </a:buClr>
              <a:buSzPts val="2400"/>
              <a:buChar char="•"/>
            </a:pPr>
            <a:r>
              <a:rPr lang="en-US" sz="2400" b="1" dirty="0"/>
              <a:t>Accounting: </a:t>
            </a:r>
            <a:r>
              <a:rPr lang="en-US" sz="2400" dirty="0"/>
              <a:t>This is the process of tracking user activities and resource usage, AKA this just logging in a nutshell. If everything gets locked and tracked, everything that happens in the system can be determined</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The test I chose was SQL Injection.</a:t>
            </a:r>
          </a:p>
          <a:p>
            <a:pPr marL="0" lvl="0" indent="0" algn="l" rtl="0">
              <a:lnSpc>
                <a:spcPct val="90000"/>
              </a:lnSpc>
              <a:spcBef>
                <a:spcPts val="1000"/>
              </a:spcBef>
              <a:spcAft>
                <a:spcPts val="0"/>
              </a:spcAft>
              <a:buSzPts val="1800"/>
              <a:buNone/>
            </a:pPr>
            <a:r>
              <a:rPr lang="en-US" dirty="0"/>
              <a:t>Example 1.) Positive Test: Tests for an attacker returning true on a WHERE condition.</a:t>
            </a:r>
          </a:p>
          <a:p>
            <a:pPr marL="0" lvl="0" indent="0" algn="l" rtl="0">
              <a:lnSpc>
                <a:spcPct val="90000"/>
              </a:lnSpc>
              <a:spcBef>
                <a:spcPts val="1000"/>
              </a:spcBef>
              <a:spcAft>
                <a:spcPts val="0"/>
              </a:spcAft>
              <a:buSzPts val="1800"/>
              <a:buNone/>
            </a:pP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descr="A computer screen with text on it">
            <a:extLst>
              <a:ext uri="{FF2B5EF4-FFF2-40B4-BE49-F238E27FC236}">
                <a16:creationId xmlns:a16="http://schemas.microsoft.com/office/drawing/2014/main" id="{8384549C-13F2-FDFD-3985-10E9B4A85CA2}"/>
              </a:ext>
            </a:extLst>
          </p:cNvPr>
          <p:cNvPicPr>
            <a:picLocks noChangeAspect="1"/>
          </p:cNvPicPr>
          <p:nvPr/>
        </p:nvPicPr>
        <p:blipFill>
          <a:blip r:embed="rId5"/>
          <a:stretch>
            <a:fillRect/>
          </a:stretch>
        </p:blipFill>
        <p:spPr>
          <a:xfrm>
            <a:off x="2295345" y="3216501"/>
            <a:ext cx="6016551" cy="3263522"/>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Example 2.) Positive Test: Tests for an attacker attempting to drop a table from the database.</a:t>
            </a:r>
          </a:p>
          <a:p>
            <a:pPr marL="0" lvl="0" indent="0" algn="l" rtl="0">
              <a:lnSpc>
                <a:spcPct val="90000"/>
              </a:lnSpc>
              <a:spcBef>
                <a:spcPts val="1000"/>
              </a:spcBef>
              <a:spcAft>
                <a:spcPts val="0"/>
              </a:spcAft>
              <a:buSzPts val="1800"/>
              <a:buNone/>
            </a:pP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descr="A computer screen shot of text&#10;&#10;Description automatically generated">
            <a:extLst>
              <a:ext uri="{FF2B5EF4-FFF2-40B4-BE49-F238E27FC236}">
                <a16:creationId xmlns:a16="http://schemas.microsoft.com/office/drawing/2014/main" id="{8B5D7C66-C8BA-56E5-6C4A-CDDB682FB9A2}"/>
              </a:ext>
            </a:extLst>
          </p:cNvPr>
          <p:cNvPicPr>
            <a:picLocks noChangeAspect="1"/>
          </p:cNvPicPr>
          <p:nvPr/>
        </p:nvPicPr>
        <p:blipFill>
          <a:blip r:embed="rId5"/>
          <a:stretch>
            <a:fillRect/>
          </a:stretch>
        </p:blipFill>
        <p:spPr>
          <a:xfrm>
            <a:off x="2895600" y="2770229"/>
            <a:ext cx="7421011" cy="3448531"/>
          </a:xfrm>
          <a:prstGeom prst="rect">
            <a:avLst/>
          </a:prstGeom>
        </p:spPr>
      </p:pic>
    </p:spTree>
    <p:custDataLst>
      <p:tags r:id="rId1"/>
    </p:custDataLst>
    <p:extLst>
      <p:ext uri="{BB962C8B-B14F-4D97-AF65-F5344CB8AC3E}">
        <p14:creationId xmlns:p14="http://schemas.microsoft.com/office/powerpoint/2010/main" val="3238498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153</TotalTime>
  <Words>1054</Words>
  <Application>Microsoft Office PowerPoint</Application>
  <PresentationFormat>Widescreen</PresentationFormat>
  <Paragraphs>78</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Century Gothic</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Unit Testing</vt:lpstr>
      <vt:lpstr>Unit Testing</vt:lpstr>
      <vt:lpstr>Unit Testing</vt:lpstr>
      <vt:lpstr>Unit Testing</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Code Punisher</cp:lastModifiedBy>
  <cp:revision>57</cp:revision>
  <dcterms:created xsi:type="dcterms:W3CDTF">2020-08-19T17:59:24Z</dcterms:created>
  <dcterms:modified xsi:type="dcterms:W3CDTF">2023-08-16T19:05:21Z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