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3" r:id="rId7"/>
    <p:sldId id="261" r:id="rId8"/>
    <p:sldId id="264"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3E23-A5C1-6A42-9A26-FFFEBB0CD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FA3F3-7D43-8946-A2D9-9292CA2D9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5F98C-3658-9642-9833-AD1737308B98}"/>
              </a:ext>
            </a:extLst>
          </p:cNvPr>
          <p:cNvSpPr>
            <a:spLocks noGrp="1"/>
          </p:cNvSpPr>
          <p:nvPr>
            <p:ph type="dt" sz="half" idx="10"/>
          </p:nvPr>
        </p:nvSpPr>
        <p:spPr/>
        <p:txBody>
          <a:bodyPr/>
          <a:lstStyle/>
          <a:p>
            <a:fld id="{3C5E3940-567D-0E4A-B27A-538E5CA3F251}" type="datetimeFigureOut">
              <a:rPr lang="en-US" smtClean="0"/>
              <a:t>11/18/22</a:t>
            </a:fld>
            <a:endParaRPr lang="en-US"/>
          </a:p>
        </p:txBody>
      </p:sp>
      <p:sp>
        <p:nvSpPr>
          <p:cNvPr id="5" name="Footer Placeholder 4">
            <a:extLst>
              <a:ext uri="{FF2B5EF4-FFF2-40B4-BE49-F238E27FC236}">
                <a16:creationId xmlns:a16="http://schemas.microsoft.com/office/drawing/2014/main" id="{39C27C1E-8ECA-4B41-81B0-47038D41A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174E7-C487-4C4A-9489-E617BE14A198}"/>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34450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1FF8-B232-2F42-A26C-8E9A52EF44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44E898-C77F-7544-862D-CBD01AF5E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B8B0-CB61-7C4B-8CD7-EE646BC1D222}"/>
              </a:ext>
            </a:extLst>
          </p:cNvPr>
          <p:cNvSpPr>
            <a:spLocks noGrp="1"/>
          </p:cNvSpPr>
          <p:nvPr>
            <p:ph type="dt" sz="half" idx="10"/>
          </p:nvPr>
        </p:nvSpPr>
        <p:spPr/>
        <p:txBody>
          <a:bodyPr/>
          <a:lstStyle/>
          <a:p>
            <a:fld id="{3C5E3940-567D-0E4A-B27A-538E5CA3F251}" type="datetimeFigureOut">
              <a:rPr lang="en-US" smtClean="0"/>
              <a:t>11/18/22</a:t>
            </a:fld>
            <a:endParaRPr lang="en-US"/>
          </a:p>
        </p:txBody>
      </p:sp>
      <p:sp>
        <p:nvSpPr>
          <p:cNvPr id="5" name="Footer Placeholder 4">
            <a:extLst>
              <a:ext uri="{FF2B5EF4-FFF2-40B4-BE49-F238E27FC236}">
                <a16:creationId xmlns:a16="http://schemas.microsoft.com/office/drawing/2014/main" id="{589C12D5-A705-A945-A721-C3B7AD953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D9FE3-814C-6C48-B3A6-B5B58E849167}"/>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96902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682CC-F3F7-9240-A8D9-78F29B04FB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4672DB-7397-654F-A671-EA022D24F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29740-A59D-5F4F-B96F-492FC3AD2CB7}"/>
              </a:ext>
            </a:extLst>
          </p:cNvPr>
          <p:cNvSpPr>
            <a:spLocks noGrp="1"/>
          </p:cNvSpPr>
          <p:nvPr>
            <p:ph type="dt" sz="half" idx="10"/>
          </p:nvPr>
        </p:nvSpPr>
        <p:spPr/>
        <p:txBody>
          <a:bodyPr/>
          <a:lstStyle/>
          <a:p>
            <a:fld id="{3C5E3940-567D-0E4A-B27A-538E5CA3F251}" type="datetimeFigureOut">
              <a:rPr lang="en-US" smtClean="0"/>
              <a:t>11/18/22</a:t>
            </a:fld>
            <a:endParaRPr lang="en-US"/>
          </a:p>
        </p:txBody>
      </p:sp>
      <p:sp>
        <p:nvSpPr>
          <p:cNvPr id="5" name="Footer Placeholder 4">
            <a:extLst>
              <a:ext uri="{FF2B5EF4-FFF2-40B4-BE49-F238E27FC236}">
                <a16:creationId xmlns:a16="http://schemas.microsoft.com/office/drawing/2014/main" id="{0D092B13-B4E7-B34D-B4C1-AD19C5EF3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31AC1-E083-E44C-9D6B-430E26B25B0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52745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AC13-2165-974B-8D7E-C72B3D42C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1D158-5609-9748-AF3C-D788CC364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2E80E-8FCC-E349-B390-0E3491005DEE}"/>
              </a:ext>
            </a:extLst>
          </p:cNvPr>
          <p:cNvSpPr>
            <a:spLocks noGrp="1"/>
          </p:cNvSpPr>
          <p:nvPr>
            <p:ph type="dt" sz="half" idx="10"/>
          </p:nvPr>
        </p:nvSpPr>
        <p:spPr/>
        <p:txBody>
          <a:bodyPr/>
          <a:lstStyle/>
          <a:p>
            <a:fld id="{3C5E3940-567D-0E4A-B27A-538E5CA3F251}" type="datetimeFigureOut">
              <a:rPr lang="en-US" smtClean="0"/>
              <a:t>11/18/22</a:t>
            </a:fld>
            <a:endParaRPr lang="en-US"/>
          </a:p>
        </p:txBody>
      </p:sp>
      <p:sp>
        <p:nvSpPr>
          <p:cNvPr id="5" name="Footer Placeholder 4">
            <a:extLst>
              <a:ext uri="{FF2B5EF4-FFF2-40B4-BE49-F238E27FC236}">
                <a16:creationId xmlns:a16="http://schemas.microsoft.com/office/drawing/2014/main" id="{A0A6EB36-EB94-BB4E-AA42-06E464307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B1BF6-B91C-634D-9ADF-D7BD5C724A95}"/>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08188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101B-78E9-B44E-9F77-E46DD21E7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813B8-D3DA-4545-B7CC-22B02C6CD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C61B46-0F32-3F45-A625-2C93C951959C}"/>
              </a:ext>
            </a:extLst>
          </p:cNvPr>
          <p:cNvSpPr>
            <a:spLocks noGrp="1"/>
          </p:cNvSpPr>
          <p:nvPr>
            <p:ph type="dt" sz="half" idx="10"/>
          </p:nvPr>
        </p:nvSpPr>
        <p:spPr/>
        <p:txBody>
          <a:bodyPr/>
          <a:lstStyle/>
          <a:p>
            <a:fld id="{3C5E3940-567D-0E4A-B27A-538E5CA3F251}" type="datetimeFigureOut">
              <a:rPr lang="en-US" smtClean="0"/>
              <a:t>11/18/22</a:t>
            </a:fld>
            <a:endParaRPr lang="en-US"/>
          </a:p>
        </p:txBody>
      </p:sp>
      <p:sp>
        <p:nvSpPr>
          <p:cNvPr id="5" name="Footer Placeholder 4">
            <a:extLst>
              <a:ext uri="{FF2B5EF4-FFF2-40B4-BE49-F238E27FC236}">
                <a16:creationId xmlns:a16="http://schemas.microsoft.com/office/drawing/2014/main" id="{B89DED78-E670-2A42-9089-91393566F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BC1BB-B882-7943-9113-CC4F0972FA2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8038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D891-8BF4-3C4F-AC6A-9E618C924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1A334-08BB-AE48-AE73-7FE5CCB8C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1550F-82A1-1C44-A198-6A44754119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3DC0B-581B-D840-BCC5-69753D2CB23A}"/>
              </a:ext>
            </a:extLst>
          </p:cNvPr>
          <p:cNvSpPr>
            <a:spLocks noGrp="1"/>
          </p:cNvSpPr>
          <p:nvPr>
            <p:ph type="dt" sz="half" idx="10"/>
          </p:nvPr>
        </p:nvSpPr>
        <p:spPr/>
        <p:txBody>
          <a:bodyPr/>
          <a:lstStyle/>
          <a:p>
            <a:fld id="{3C5E3940-567D-0E4A-B27A-538E5CA3F251}" type="datetimeFigureOut">
              <a:rPr lang="en-US" smtClean="0"/>
              <a:t>11/18/22</a:t>
            </a:fld>
            <a:endParaRPr lang="en-US"/>
          </a:p>
        </p:txBody>
      </p:sp>
      <p:sp>
        <p:nvSpPr>
          <p:cNvPr id="6" name="Footer Placeholder 5">
            <a:extLst>
              <a:ext uri="{FF2B5EF4-FFF2-40B4-BE49-F238E27FC236}">
                <a16:creationId xmlns:a16="http://schemas.microsoft.com/office/drawing/2014/main" id="{CE475984-75C0-F845-9023-0EF10FC2F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739E8-CB1E-0C44-BFF2-9602B81951CA}"/>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6030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03CD-4F85-9441-A784-313C29B6C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AE4A30-D063-0642-9B37-AEFA1CD13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455E47-99D9-8E48-9F04-F0270C7F2B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EA8E28-E10C-A043-9815-1C80365E6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36B27-6205-ED44-9AC9-1A7BBCDC7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539D4-24A2-6E45-AFAA-AC045EE9CD7E}"/>
              </a:ext>
            </a:extLst>
          </p:cNvPr>
          <p:cNvSpPr>
            <a:spLocks noGrp="1"/>
          </p:cNvSpPr>
          <p:nvPr>
            <p:ph type="dt" sz="half" idx="10"/>
          </p:nvPr>
        </p:nvSpPr>
        <p:spPr/>
        <p:txBody>
          <a:bodyPr/>
          <a:lstStyle/>
          <a:p>
            <a:fld id="{3C5E3940-567D-0E4A-B27A-538E5CA3F251}" type="datetimeFigureOut">
              <a:rPr lang="en-US" smtClean="0"/>
              <a:t>11/18/22</a:t>
            </a:fld>
            <a:endParaRPr lang="en-US"/>
          </a:p>
        </p:txBody>
      </p:sp>
      <p:sp>
        <p:nvSpPr>
          <p:cNvPr id="8" name="Footer Placeholder 7">
            <a:extLst>
              <a:ext uri="{FF2B5EF4-FFF2-40B4-BE49-F238E27FC236}">
                <a16:creationId xmlns:a16="http://schemas.microsoft.com/office/drawing/2014/main" id="{256BCC2D-10DE-554C-B73B-8F0C1125B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B3EA4-8603-8044-966D-8C77A33BE4A0}"/>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2451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5192-E4B8-2F4A-9A46-FCEF03590E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16E7D-B3E9-9A42-9FBD-30244D780A76}"/>
              </a:ext>
            </a:extLst>
          </p:cNvPr>
          <p:cNvSpPr>
            <a:spLocks noGrp="1"/>
          </p:cNvSpPr>
          <p:nvPr>
            <p:ph type="dt" sz="half" idx="10"/>
          </p:nvPr>
        </p:nvSpPr>
        <p:spPr/>
        <p:txBody>
          <a:bodyPr/>
          <a:lstStyle/>
          <a:p>
            <a:fld id="{3C5E3940-567D-0E4A-B27A-538E5CA3F251}" type="datetimeFigureOut">
              <a:rPr lang="en-US" smtClean="0"/>
              <a:t>11/18/22</a:t>
            </a:fld>
            <a:endParaRPr lang="en-US"/>
          </a:p>
        </p:txBody>
      </p:sp>
      <p:sp>
        <p:nvSpPr>
          <p:cNvPr id="4" name="Footer Placeholder 3">
            <a:extLst>
              <a:ext uri="{FF2B5EF4-FFF2-40B4-BE49-F238E27FC236}">
                <a16:creationId xmlns:a16="http://schemas.microsoft.com/office/drawing/2014/main" id="{B40020B4-2AB9-BA44-806D-0C8BB4587F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112544-7B01-E546-B6F9-8B443492BF71}"/>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55022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D4D3-D5A5-2141-940C-1909F5BDE1D7}"/>
              </a:ext>
            </a:extLst>
          </p:cNvPr>
          <p:cNvSpPr>
            <a:spLocks noGrp="1"/>
          </p:cNvSpPr>
          <p:nvPr>
            <p:ph type="dt" sz="half" idx="10"/>
          </p:nvPr>
        </p:nvSpPr>
        <p:spPr/>
        <p:txBody>
          <a:bodyPr/>
          <a:lstStyle/>
          <a:p>
            <a:fld id="{3C5E3940-567D-0E4A-B27A-538E5CA3F251}" type="datetimeFigureOut">
              <a:rPr lang="en-US" smtClean="0"/>
              <a:t>11/18/22</a:t>
            </a:fld>
            <a:endParaRPr lang="en-US"/>
          </a:p>
        </p:txBody>
      </p:sp>
      <p:sp>
        <p:nvSpPr>
          <p:cNvPr id="3" name="Footer Placeholder 2">
            <a:extLst>
              <a:ext uri="{FF2B5EF4-FFF2-40B4-BE49-F238E27FC236}">
                <a16:creationId xmlns:a16="http://schemas.microsoft.com/office/drawing/2014/main" id="{19C45E32-9BD9-A94F-97F7-92EB20AC58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05BF7B-6BD8-FA43-816F-6B2C3A5BA0B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52539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55B9-0021-A94E-A5A8-1FB808273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D541F-A43C-A842-8306-DA782FA22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ADF5C-CC8F-4C43-BEF6-4E259939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98931-D354-674F-9C50-4A65946BC4FB}"/>
              </a:ext>
            </a:extLst>
          </p:cNvPr>
          <p:cNvSpPr>
            <a:spLocks noGrp="1"/>
          </p:cNvSpPr>
          <p:nvPr>
            <p:ph type="dt" sz="half" idx="10"/>
          </p:nvPr>
        </p:nvSpPr>
        <p:spPr/>
        <p:txBody>
          <a:bodyPr/>
          <a:lstStyle/>
          <a:p>
            <a:fld id="{3C5E3940-567D-0E4A-B27A-538E5CA3F251}" type="datetimeFigureOut">
              <a:rPr lang="en-US" smtClean="0"/>
              <a:t>11/18/22</a:t>
            </a:fld>
            <a:endParaRPr lang="en-US"/>
          </a:p>
        </p:txBody>
      </p:sp>
      <p:sp>
        <p:nvSpPr>
          <p:cNvPr id="6" name="Footer Placeholder 5">
            <a:extLst>
              <a:ext uri="{FF2B5EF4-FFF2-40B4-BE49-F238E27FC236}">
                <a16:creationId xmlns:a16="http://schemas.microsoft.com/office/drawing/2014/main" id="{3A19C04C-075E-6142-AFE9-813F37BB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17510-F964-4042-ACF7-AFF33369899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24674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E5F1-BDCE-7140-A310-B15696ED2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52AE69-37C1-A244-8E4B-7D377C2B5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641B0-3485-3C45-9847-4F76D9352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68270-E8F6-1048-B6A2-E3DD1265104A}"/>
              </a:ext>
            </a:extLst>
          </p:cNvPr>
          <p:cNvSpPr>
            <a:spLocks noGrp="1"/>
          </p:cNvSpPr>
          <p:nvPr>
            <p:ph type="dt" sz="half" idx="10"/>
          </p:nvPr>
        </p:nvSpPr>
        <p:spPr/>
        <p:txBody>
          <a:bodyPr/>
          <a:lstStyle/>
          <a:p>
            <a:fld id="{3C5E3940-567D-0E4A-B27A-538E5CA3F251}" type="datetimeFigureOut">
              <a:rPr lang="en-US" smtClean="0"/>
              <a:t>11/18/22</a:t>
            </a:fld>
            <a:endParaRPr lang="en-US"/>
          </a:p>
        </p:txBody>
      </p:sp>
      <p:sp>
        <p:nvSpPr>
          <p:cNvPr id="6" name="Footer Placeholder 5">
            <a:extLst>
              <a:ext uri="{FF2B5EF4-FFF2-40B4-BE49-F238E27FC236}">
                <a16:creationId xmlns:a16="http://schemas.microsoft.com/office/drawing/2014/main" id="{4C66BF89-636D-A441-B70A-C7172EC27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12409-A527-A247-B24D-6FCC198EFBDD}"/>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7867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800CA0-A38B-6D49-B3B8-4AF4D2A0A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8604E0-4B42-1540-93A9-FFF7A0A92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1E37D-E175-764F-ACC8-4EDC6CC7D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E3940-567D-0E4A-B27A-538E5CA3F251}" type="datetimeFigureOut">
              <a:rPr lang="en-US" smtClean="0"/>
              <a:t>11/18/22</a:t>
            </a:fld>
            <a:endParaRPr lang="en-US"/>
          </a:p>
        </p:txBody>
      </p:sp>
      <p:sp>
        <p:nvSpPr>
          <p:cNvPr id="5" name="Footer Placeholder 4">
            <a:extLst>
              <a:ext uri="{FF2B5EF4-FFF2-40B4-BE49-F238E27FC236}">
                <a16:creationId xmlns:a16="http://schemas.microsoft.com/office/drawing/2014/main" id="{63FC76AF-BC12-0F48-8F65-6FADBF473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40D68E-2D25-4E4E-8CC2-5E94D0DE6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04E71-C3B3-D34A-A2EC-B9453AF94C68}" type="slidenum">
              <a:rPr lang="en-US" smtClean="0"/>
              <a:t>‹#›</a:t>
            </a:fld>
            <a:endParaRPr lang="en-US"/>
          </a:p>
        </p:txBody>
      </p:sp>
    </p:spTree>
    <p:extLst>
      <p:ext uri="{BB962C8B-B14F-4D97-AF65-F5344CB8AC3E}">
        <p14:creationId xmlns:p14="http://schemas.microsoft.com/office/powerpoint/2010/main" val="408903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020E-F455-E944-BBDA-1052D6751E5E}"/>
              </a:ext>
            </a:extLst>
          </p:cNvPr>
          <p:cNvSpPr>
            <a:spLocks noGrp="1"/>
          </p:cNvSpPr>
          <p:nvPr>
            <p:ph type="ctrTitle"/>
          </p:nvPr>
        </p:nvSpPr>
        <p:spPr/>
        <p:txBody>
          <a:bodyPr/>
          <a:lstStyle/>
          <a:p>
            <a:r>
              <a:rPr lang="en-US" dirty="0"/>
              <a:t>Song Data Mining</a:t>
            </a:r>
          </a:p>
        </p:txBody>
      </p:sp>
      <p:sp>
        <p:nvSpPr>
          <p:cNvPr id="3" name="Subtitle 2">
            <a:extLst>
              <a:ext uri="{FF2B5EF4-FFF2-40B4-BE49-F238E27FC236}">
                <a16:creationId xmlns:a16="http://schemas.microsoft.com/office/drawing/2014/main" id="{86318183-B2C7-364B-BD06-B3B9F040F805}"/>
              </a:ext>
            </a:extLst>
          </p:cNvPr>
          <p:cNvSpPr>
            <a:spLocks noGrp="1"/>
          </p:cNvSpPr>
          <p:nvPr>
            <p:ph type="subTitle" idx="1"/>
          </p:nvPr>
        </p:nvSpPr>
        <p:spPr/>
        <p:txBody>
          <a:bodyPr>
            <a:normAutofit/>
          </a:bodyPr>
          <a:lstStyle/>
          <a:p>
            <a:r>
              <a:rPr lang="en-US" sz="2000" b="0" dirty="0">
                <a:effectLst/>
              </a:rPr>
              <a:t>Harsh </a:t>
            </a:r>
            <a:r>
              <a:rPr lang="en-US" sz="2000" b="0" dirty="0" err="1">
                <a:effectLst/>
              </a:rPr>
              <a:t>Bolakani</a:t>
            </a:r>
            <a:endParaRPr lang="en-US" sz="2000" b="0" dirty="0">
              <a:effectLst/>
            </a:endParaRPr>
          </a:p>
          <a:p>
            <a:r>
              <a:rPr lang="en-US" sz="2000" b="0" dirty="0">
                <a:effectLst/>
              </a:rPr>
              <a:t>Greg Morgan</a:t>
            </a:r>
          </a:p>
          <a:p>
            <a:r>
              <a:rPr lang="en-US" sz="2000" b="0" dirty="0">
                <a:effectLst/>
              </a:rPr>
              <a:t>Trevor Pawlewicz</a:t>
            </a:r>
          </a:p>
        </p:txBody>
      </p:sp>
    </p:spTree>
    <p:extLst>
      <p:ext uri="{BB962C8B-B14F-4D97-AF65-F5344CB8AC3E}">
        <p14:creationId xmlns:p14="http://schemas.microsoft.com/office/powerpoint/2010/main" val="83107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p:txBody>
          <a:bodyPr/>
          <a:lstStyle/>
          <a:p>
            <a:r>
              <a:rPr lang="en-US" dirty="0"/>
              <a:t>Team and Contributions</a:t>
            </a:r>
          </a:p>
        </p:txBody>
      </p:sp>
      <p:sp>
        <p:nvSpPr>
          <p:cNvPr id="3" name="Content Placeholder 2">
            <a:extLst>
              <a:ext uri="{FF2B5EF4-FFF2-40B4-BE49-F238E27FC236}">
                <a16:creationId xmlns:a16="http://schemas.microsoft.com/office/drawing/2014/main" id="{AB00E6BA-BE1C-D849-A4C6-0AE2A6B4F65C}"/>
              </a:ext>
            </a:extLst>
          </p:cNvPr>
          <p:cNvSpPr>
            <a:spLocks noGrp="1"/>
          </p:cNvSpPr>
          <p:nvPr>
            <p:ph idx="1"/>
          </p:nvPr>
        </p:nvSpPr>
        <p:spPr/>
        <p:txBody>
          <a:bodyPr/>
          <a:lstStyle/>
          <a:p>
            <a:r>
              <a:rPr lang="en-US" dirty="0"/>
              <a:t>List each team member and their contributions to the project</a:t>
            </a:r>
          </a:p>
        </p:txBody>
      </p:sp>
    </p:spTree>
    <p:extLst>
      <p:ext uri="{BB962C8B-B14F-4D97-AF65-F5344CB8AC3E}">
        <p14:creationId xmlns:p14="http://schemas.microsoft.com/office/powerpoint/2010/main" val="400838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p:txBody>
          <a:bodyPr/>
          <a:lstStyle/>
          <a:p>
            <a:r>
              <a:rPr lang="en-US" dirty="0"/>
              <a:t>Introduction and Purpose of Dataset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p:txBody>
          <a:bodyPr>
            <a:normAutofit/>
          </a:bodyPr>
          <a:lstStyle/>
          <a:p>
            <a:pPr marL="0" indent="0">
              <a:buNone/>
            </a:pPr>
            <a:r>
              <a:rPr lang="en-US" b="0" dirty="0">
                <a:effectLst/>
              </a:rPr>
              <a:t>We will explore the area of music and lyrical content, possibly notes and chord progressions, to find trends in popular music.</a:t>
            </a:r>
          </a:p>
          <a:p>
            <a:pPr marL="0" indent="0">
              <a:buNone/>
            </a:pPr>
            <a:r>
              <a:rPr lang="en-US" b="0" dirty="0">
                <a:effectLst/>
              </a:rPr>
              <a:t>We will ask if popular hit music (chart ranking and top selling songs) have trends in the following way:</a:t>
            </a:r>
          </a:p>
          <a:p>
            <a:pPr lvl="1"/>
            <a:r>
              <a:rPr lang="en-US" b="0" dirty="0">
                <a:effectLst/>
              </a:rPr>
              <a:t>Are there common words and/or phrases?</a:t>
            </a:r>
          </a:p>
          <a:p>
            <a:pPr lvl="1"/>
            <a:r>
              <a:rPr lang="en-US" b="0" dirty="0">
                <a:effectLst/>
              </a:rPr>
              <a:t>Are the common themes?</a:t>
            </a:r>
          </a:p>
          <a:p>
            <a:pPr lvl="1"/>
            <a:r>
              <a:rPr lang="en-US" b="0" dirty="0">
                <a:effectLst/>
              </a:rPr>
              <a:t>Are there common notes and chords?</a:t>
            </a:r>
          </a:p>
          <a:p>
            <a:pPr lvl="1"/>
            <a:r>
              <a:rPr lang="en-US" b="0" dirty="0">
                <a:effectLst/>
              </a:rPr>
              <a:t>Is there a structure in notes/chords that make certain moods?</a:t>
            </a:r>
          </a:p>
          <a:p>
            <a:endParaRPr lang="en-US" dirty="0"/>
          </a:p>
        </p:txBody>
      </p:sp>
    </p:spTree>
    <p:extLst>
      <p:ext uri="{BB962C8B-B14F-4D97-AF65-F5344CB8AC3E}">
        <p14:creationId xmlns:p14="http://schemas.microsoft.com/office/powerpoint/2010/main" val="239734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1A8E-333C-9A4B-B5B1-E33654238E02}"/>
              </a:ext>
            </a:extLst>
          </p:cNvPr>
          <p:cNvSpPr>
            <a:spLocks noGrp="1"/>
          </p:cNvSpPr>
          <p:nvPr>
            <p:ph type="title"/>
          </p:nvPr>
        </p:nvSpPr>
        <p:spPr/>
        <p:txBody>
          <a:bodyPr/>
          <a:lstStyle/>
          <a:p>
            <a:r>
              <a:rPr lang="en-US" dirty="0"/>
              <a:t>Potential Users and Applications</a:t>
            </a:r>
          </a:p>
        </p:txBody>
      </p:sp>
      <p:sp>
        <p:nvSpPr>
          <p:cNvPr id="3" name="Content Placeholder 2">
            <a:extLst>
              <a:ext uri="{FF2B5EF4-FFF2-40B4-BE49-F238E27FC236}">
                <a16:creationId xmlns:a16="http://schemas.microsoft.com/office/drawing/2014/main" id="{ABE874BC-25A7-444E-AAB7-2E4A426FEBDC}"/>
              </a:ext>
            </a:extLst>
          </p:cNvPr>
          <p:cNvSpPr>
            <a:spLocks noGrp="1"/>
          </p:cNvSpPr>
          <p:nvPr>
            <p:ph idx="1"/>
          </p:nvPr>
        </p:nvSpPr>
        <p:spPr/>
        <p:txBody>
          <a:bodyPr>
            <a:normAutofit fontScale="92500" lnSpcReduction="20000"/>
          </a:bodyPr>
          <a:lstStyle/>
          <a:p>
            <a:r>
              <a:rPr lang="en-US" b="0" i="1" dirty="0">
                <a:effectLst/>
              </a:rPr>
              <a:t>Create inspiration for musicians.</a:t>
            </a:r>
            <a:endParaRPr lang="en-US" b="0" dirty="0">
              <a:effectLst/>
            </a:endParaRPr>
          </a:p>
          <a:p>
            <a:r>
              <a:rPr lang="en-US" b="0" i="1" dirty="0">
                <a:effectLst/>
              </a:rPr>
              <a:t>Help musicians over creative road-blocks.</a:t>
            </a:r>
            <a:endParaRPr lang="en-US" b="0" dirty="0">
              <a:effectLst/>
            </a:endParaRPr>
          </a:p>
          <a:p>
            <a:r>
              <a:rPr lang="en-US" b="0" i="1" dirty="0">
                <a:effectLst/>
              </a:rPr>
              <a:t>Assist content producers in creating the perfect song to fit their needs.</a:t>
            </a:r>
            <a:endParaRPr lang="en-US" b="0" dirty="0">
              <a:effectLst/>
            </a:endParaRPr>
          </a:p>
          <a:p>
            <a:r>
              <a:rPr lang="en-US" b="0" i="1" dirty="0">
                <a:effectLst/>
              </a:rPr>
              <a:t>Looking at trends in genres.</a:t>
            </a:r>
          </a:p>
          <a:p>
            <a:endParaRPr lang="en-US" b="0" i="1" dirty="0">
              <a:effectLst/>
            </a:endParaRPr>
          </a:p>
          <a:p>
            <a:pPr marL="0" indent="0">
              <a:buNone/>
            </a:pPr>
            <a:r>
              <a:rPr lang="en-US" i="1" dirty="0"/>
              <a:t>For and audience…</a:t>
            </a:r>
          </a:p>
          <a:p>
            <a:r>
              <a:rPr lang="en-US" b="0" i="1" dirty="0">
                <a:effectLst/>
              </a:rPr>
              <a:t>Musicians</a:t>
            </a:r>
            <a:endParaRPr lang="en-US" b="0" dirty="0">
              <a:effectLst/>
            </a:endParaRPr>
          </a:p>
          <a:p>
            <a:r>
              <a:rPr lang="en-US" b="0" i="1" dirty="0">
                <a:effectLst/>
              </a:rPr>
              <a:t>Writers</a:t>
            </a:r>
            <a:endParaRPr lang="en-US" b="0" dirty="0">
              <a:effectLst/>
            </a:endParaRPr>
          </a:p>
          <a:p>
            <a:r>
              <a:rPr lang="en-US" b="0" i="1" dirty="0">
                <a:effectLst/>
              </a:rPr>
              <a:t>Producers</a:t>
            </a:r>
            <a:endParaRPr lang="en-US" b="0" dirty="0">
              <a:effectLst/>
            </a:endParaRPr>
          </a:p>
          <a:p>
            <a:r>
              <a:rPr lang="en-US" b="0" i="1" dirty="0">
                <a:effectLst/>
              </a:rPr>
              <a:t>Music Industry Professionals</a:t>
            </a:r>
            <a:endParaRPr lang="en-US" b="0" dirty="0">
              <a:effectLst/>
            </a:endParaRPr>
          </a:p>
          <a:p>
            <a:endParaRPr lang="en-US" b="0" dirty="0">
              <a:effectLst/>
            </a:endParaRPr>
          </a:p>
          <a:p>
            <a:endParaRPr lang="en-US" dirty="0"/>
          </a:p>
        </p:txBody>
      </p:sp>
    </p:spTree>
    <p:extLst>
      <p:ext uri="{BB962C8B-B14F-4D97-AF65-F5344CB8AC3E}">
        <p14:creationId xmlns:p14="http://schemas.microsoft.com/office/powerpoint/2010/main" val="105488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8A51C-AC5C-224B-83E1-BE4285E72E3E}"/>
              </a:ext>
            </a:extLst>
          </p:cNvPr>
          <p:cNvSpPr>
            <a:spLocks noGrp="1"/>
          </p:cNvSpPr>
          <p:nvPr>
            <p:ph type="title"/>
          </p:nvPr>
        </p:nvSpPr>
        <p:spPr/>
        <p:txBody>
          <a:bodyPr/>
          <a:lstStyle/>
          <a:p>
            <a:r>
              <a:rPr lang="en-US" dirty="0"/>
              <a:t>Source of Data</a:t>
            </a:r>
          </a:p>
        </p:txBody>
      </p:sp>
      <p:sp>
        <p:nvSpPr>
          <p:cNvPr id="3" name="Content Placeholder 2">
            <a:extLst>
              <a:ext uri="{FF2B5EF4-FFF2-40B4-BE49-F238E27FC236}">
                <a16:creationId xmlns:a16="http://schemas.microsoft.com/office/drawing/2014/main" id="{69AB92F3-2775-4B46-A098-FE988824A88C}"/>
              </a:ext>
            </a:extLst>
          </p:cNvPr>
          <p:cNvSpPr>
            <a:spLocks noGrp="1"/>
          </p:cNvSpPr>
          <p:nvPr>
            <p:ph idx="1"/>
          </p:nvPr>
        </p:nvSpPr>
        <p:spPr/>
        <p:txBody>
          <a:bodyPr>
            <a:normAutofit fontScale="70000" lnSpcReduction="20000"/>
          </a:bodyPr>
          <a:lstStyle/>
          <a:p>
            <a:pPr marL="0" indent="0">
              <a:buNone/>
            </a:pPr>
            <a:r>
              <a:rPr lang="en-US" b="0" i="1" dirty="0" err="1">
                <a:solidFill>
                  <a:srgbClr val="0070C0"/>
                </a:solidFill>
                <a:effectLst/>
              </a:rPr>
              <a:t>MusixMatch</a:t>
            </a:r>
            <a:r>
              <a:rPr lang="en-US" b="0" i="1" dirty="0">
                <a:solidFill>
                  <a:srgbClr val="0070C0"/>
                </a:solidFill>
                <a:effectLst/>
              </a:rPr>
              <a:t> API</a:t>
            </a:r>
            <a:endParaRPr lang="en-US" b="0" dirty="0">
              <a:solidFill>
                <a:srgbClr val="0070C0"/>
              </a:solidFill>
              <a:effectLst/>
            </a:endParaRPr>
          </a:p>
          <a:p>
            <a:pPr marL="0" indent="0">
              <a:buNone/>
            </a:pPr>
            <a:br>
              <a:rPr lang="en-US" b="0" dirty="0">
                <a:effectLst/>
              </a:rPr>
            </a:br>
            <a:r>
              <a:rPr lang="en-US" b="0" dirty="0" err="1">
                <a:effectLst/>
              </a:rPr>
              <a:t>Musixmatch</a:t>
            </a:r>
            <a:r>
              <a:rPr lang="en-US" b="0" dirty="0">
                <a:effectLst/>
              </a:rPr>
              <a:t> is a large catalog of song lyrics and translations. The </a:t>
            </a:r>
            <a:r>
              <a:rPr lang="en-US" b="0" dirty="0" err="1">
                <a:effectLst/>
              </a:rPr>
              <a:t>Musixmatch</a:t>
            </a:r>
            <a:r>
              <a:rPr lang="en-US" b="0" dirty="0">
                <a:effectLst/>
              </a:rPr>
              <a:t> lyrics </a:t>
            </a:r>
            <a:r>
              <a:rPr lang="en-US" b="0" dirty="0" err="1">
                <a:effectLst/>
              </a:rPr>
              <a:t>APITrack</a:t>
            </a:r>
            <a:r>
              <a:rPr lang="en-US" b="0" dirty="0">
                <a:effectLst/>
              </a:rPr>
              <a:t> this API enables users to legally search for songs by artist, title or lyrics. Get requests return lyrics in JSON or XML formats. The API also provides detailed metadata about the artists who performed it, the genre, influences, related artists and more.</a:t>
            </a:r>
          </a:p>
          <a:p>
            <a:pPr marL="0" indent="0">
              <a:buNone/>
            </a:pPr>
            <a:br>
              <a:rPr lang="en-US" sz="2000" b="0" dirty="0">
                <a:solidFill>
                  <a:srgbClr val="0070C0"/>
                </a:solidFill>
                <a:effectLst/>
              </a:rPr>
            </a:br>
            <a:r>
              <a:rPr lang="en-US" sz="2000" b="0" dirty="0">
                <a:solidFill>
                  <a:srgbClr val="0070C0"/>
                </a:solidFill>
                <a:effectLst/>
              </a:rPr>
              <a:t>https://</a:t>
            </a:r>
            <a:r>
              <a:rPr lang="en-US" sz="2000" b="0" dirty="0" err="1">
                <a:solidFill>
                  <a:srgbClr val="0070C0"/>
                </a:solidFill>
                <a:effectLst/>
              </a:rPr>
              <a:t>www.programmableweb.com</a:t>
            </a:r>
            <a:r>
              <a:rPr lang="en-US" sz="2000" b="0" dirty="0">
                <a:solidFill>
                  <a:srgbClr val="0070C0"/>
                </a:solidFill>
                <a:effectLst/>
              </a:rPr>
              <a:t>/</a:t>
            </a:r>
            <a:r>
              <a:rPr lang="en-US" sz="2000" b="0" dirty="0" err="1">
                <a:solidFill>
                  <a:srgbClr val="0070C0"/>
                </a:solidFill>
                <a:effectLst/>
              </a:rPr>
              <a:t>api</a:t>
            </a:r>
            <a:r>
              <a:rPr lang="en-US" sz="2000" b="0" dirty="0">
                <a:solidFill>
                  <a:srgbClr val="0070C0"/>
                </a:solidFill>
                <a:effectLst/>
              </a:rPr>
              <a:t>/</a:t>
            </a:r>
            <a:r>
              <a:rPr lang="en-US" sz="2000" b="0" dirty="0" err="1">
                <a:solidFill>
                  <a:srgbClr val="0070C0"/>
                </a:solidFill>
                <a:effectLst/>
              </a:rPr>
              <a:t>musixmatch</a:t>
            </a:r>
            <a:endParaRPr lang="en-US" sz="2000" b="0" dirty="0">
              <a:solidFill>
                <a:srgbClr val="0070C0"/>
              </a:solidFill>
              <a:effectLst/>
            </a:endParaRPr>
          </a:p>
          <a:p>
            <a:pPr marL="0" indent="0">
              <a:buNone/>
            </a:pPr>
            <a:endParaRPr lang="en-US" i="1" dirty="0">
              <a:solidFill>
                <a:srgbClr val="0070C0"/>
              </a:solidFill>
            </a:endParaRPr>
          </a:p>
          <a:p>
            <a:pPr marL="0" indent="0">
              <a:buNone/>
            </a:pPr>
            <a:r>
              <a:rPr lang="en-US" b="0" i="1" dirty="0">
                <a:solidFill>
                  <a:srgbClr val="0070C0"/>
                </a:solidFill>
                <a:effectLst/>
              </a:rPr>
              <a:t>Spotify Web API</a:t>
            </a:r>
            <a:endParaRPr lang="en-US" b="0" dirty="0">
              <a:solidFill>
                <a:srgbClr val="0070C0"/>
              </a:solidFill>
              <a:effectLst/>
            </a:endParaRPr>
          </a:p>
          <a:p>
            <a:pPr marL="0" indent="0">
              <a:buNone/>
            </a:pPr>
            <a:br>
              <a:rPr lang="en-US" sz="2900" b="0" dirty="0">
                <a:effectLst/>
              </a:rPr>
            </a:br>
            <a:r>
              <a:rPr lang="en-US" sz="2900" b="0" dirty="0">
                <a:effectLst/>
              </a:rPr>
              <a:t>You can use Spotify's Web API to discover music and podcasts, manage your Spotify library, control audio playback, and much more.</a:t>
            </a:r>
            <a:br>
              <a:rPr lang="en-US" sz="2900" b="0" dirty="0">
                <a:effectLst/>
              </a:rPr>
            </a:br>
            <a:r>
              <a:rPr lang="en-US" sz="2900" b="0" dirty="0">
                <a:effectLst/>
              </a:rPr>
              <a:t>In order to make successful Web API requests your app will need a valid access token. One can be obtained through OAuth 2.0.</a:t>
            </a:r>
            <a:br>
              <a:rPr lang="en-US" sz="2900" b="0" dirty="0">
                <a:effectLst/>
              </a:rPr>
            </a:br>
            <a:br>
              <a:rPr lang="en-US" b="0" dirty="0">
                <a:effectLst/>
              </a:rPr>
            </a:br>
            <a:r>
              <a:rPr lang="en-US" sz="2000" b="0" dirty="0">
                <a:solidFill>
                  <a:srgbClr val="0070C0"/>
                </a:solidFill>
                <a:effectLst/>
              </a:rPr>
              <a:t>https://</a:t>
            </a:r>
            <a:r>
              <a:rPr lang="en-US" sz="2000" b="0" dirty="0" err="1">
                <a:solidFill>
                  <a:srgbClr val="0070C0"/>
                </a:solidFill>
                <a:effectLst/>
              </a:rPr>
              <a:t>developer.spotify.com</a:t>
            </a:r>
            <a:r>
              <a:rPr lang="en-US" sz="2000" b="0" dirty="0">
                <a:solidFill>
                  <a:srgbClr val="0070C0"/>
                </a:solidFill>
                <a:effectLst/>
              </a:rPr>
              <a:t>/documentation/web-</a:t>
            </a:r>
            <a:r>
              <a:rPr lang="en-US" sz="2000" b="0" dirty="0" err="1">
                <a:solidFill>
                  <a:srgbClr val="0070C0"/>
                </a:solidFill>
                <a:effectLst/>
              </a:rPr>
              <a:t>api</a:t>
            </a:r>
            <a:r>
              <a:rPr lang="en-US" sz="2000" b="0" dirty="0">
                <a:solidFill>
                  <a:srgbClr val="0070C0"/>
                </a:solidFill>
                <a:effectLst/>
              </a:rPr>
              <a:t>/reference/#/</a:t>
            </a:r>
          </a:p>
          <a:p>
            <a:endParaRPr lang="en-US" dirty="0"/>
          </a:p>
        </p:txBody>
      </p:sp>
    </p:spTree>
    <p:extLst>
      <p:ext uri="{BB962C8B-B14F-4D97-AF65-F5344CB8AC3E}">
        <p14:creationId xmlns:p14="http://schemas.microsoft.com/office/powerpoint/2010/main" val="3298431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C1219-0C6D-034C-B5AE-66B28FE2AF5A}"/>
              </a:ext>
            </a:extLst>
          </p:cNvPr>
          <p:cNvSpPr>
            <a:spLocks noGrp="1"/>
          </p:cNvSpPr>
          <p:nvPr>
            <p:ph type="title"/>
          </p:nvPr>
        </p:nvSpPr>
        <p:spPr/>
        <p:txBody>
          <a:bodyPr/>
          <a:lstStyle/>
          <a:p>
            <a:r>
              <a:rPr lang="en-US" dirty="0"/>
              <a:t>Approach to Acquiring the Data</a:t>
            </a:r>
          </a:p>
        </p:txBody>
      </p:sp>
      <p:sp>
        <p:nvSpPr>
          <p:cNvPr id="3" name="Content Placeholder 2">
            <a:extLst>
              <a:ext uri="{FF2B5EF4-FFF2-40B4-BE49-F238E27FC236}">
                <a16:creationId xmlns:a16="http://schemas.microsoft.com/office/drawing/2014/main" id="{39B174FE-6367-5942-A419-22ADA79CE723}"/>
              </a:ext>
            </a:extLst>
          </p:cNvPr>
          <p:cNvSpPr>
            <a:spLocks noGrp="1"/>
          </p:cNvSpPr>
          <p:nvPr>
            <p:ph idx="1"/>
          </p:nvPr>
        </p:nvSpPr>
        <p:spPr/>
        <p:txBody>
          <a:bodyPr>
            <a:normAutofit fontScale="92500" lnSpcReduction="10000"/>
          </a:bodyPr>
          <a:lstStyle/>
          <a:p>
            <a:pPr marL="0" indent="0">
              <a:buNone/>
            </a:pPr>
            <a:r>
              <a:rPr lang="en-US" sz="2000" b="0" i="0" u="none" strike="noStrike" dirty="0">
                <a:solidFill>
                  <a:srgbClr val="292929"/>
                </a:solidFill>
                <a:effectLst/>
              </a:rPr>
              <a:t>Leverage Spotify API + Genius Lyrics for Data Science Tasks in Python </a:t>
            </a:r>
            <a:r>
              <a:rPr lang="en-US" sz="2000" i="0" u="none" strike="noStrike" dirty="0">
                <a:solidFill>
                  <a:srgbClr val="292929"/>
                </a:solidFill>
                <a:effectLst/>
              </a:rPr>
              <a:t>(Example)</a:t>
            </a:r>
          </a:p>
          <a:p>
            <a:r>
              <a:rPr lang="en-US" b="1" i="0" u="none" strike="noStrike" dirty="0">
                <a:solidFill>
                  <a:srgbClr val="292929"/>
                </a:solidFill>
                <a:effectLst/>
              </a:rPr>
              <a:t>Install Libraries</a:t>
            </a:r>
          </a:p>
          <a:p>
            <a:pPr lvl="1"/>
            <a:r>
              <a:rPr lang="en-US" i="0" u="none" strike="noStrike" dirty="0">
                <a:solidFill>
                  <a:srgbClr val="292929"/>
                </a:solidFill>
                <a:effectLst/>
              </a:rPr>
              <a:t>Libraries here…</a:t>
            </a:r>
          </a:p>
          <a:p>
            <a:r>
              <a:rPr lang="en-US" b="1" i="0" u="none" strike="noStrike" dirty="0">
                <a:solidFill>
                  <a:srgbClr val="292929"/>
                </a:solidFill>
                <a:effectLst/>
              </a:rPr>
              <a:t>Connecting To Spotify API</a:t>
            </a:r>
          </a:p>
          <a:p>
            <a:pPr lvl="1"/>
            <a:r>
              <a:rPr lang="en-US" b="0" i="0" u="none" strike="noStrike" dirty="0">
                <a:solidFill>
                  <a:srgbClr val="292929"/>
                </a:solidFill>
                <a:effectLst/>
              </a:rPr>
              <a:t>register for a Spotify developer account</a:t>
            </a:r>
            <a:endParaRPr lang="en-US" b="1" dirty="0">
              <a:solidFill>
                <a:srgbClr val="292929"/>
              </a:solidFill>
            </a:endParaRPr>
          </a:p>
          <a:p>
            <a:pPr lvl="1"/>
            <a:r>
              <a:rPr lang="en-US" b="0" i="0" u="none" strike="noStrike" dirty="0">
                <a:solidFill>
                  <a:srgbClr val="292929"/>
                </a:solidFill>
                <a:effectLst/>
              </a:rPr>
              <a:t>access to unique tokens which will allow for a seamless connection (client id and secret key)</a:t>
            </a:r>
            <a:endParaRPr lang="en-US" b="1" i="0" u="none" strike="noStrike" dirty="0">
              <a:solidFill>
                <a:srgbClr val="292929"/>
              </a:solidFill>
              <a:effectLst/>
            </a:endParaRPr>
          </a:p>
          <a:p>
            <a:r>
              <a:rPr lang="en-US" b="1" i="0" u="none" strike="noStrike" dirty="0">
                <a:solidFill>
                  <a:srgbClr val="292929"/>
                </a:solidFill>
                <a:effectLst/>
              </a:rPr>
              <a:t>Extrapolating Data From Spotify API</a:t>
            </a:r>
          </a:p>
          <a:p>
            <a:pPr lvl="1"/>
            <a:r>
              <a:rPr lang="en-US" b="0" i="0" u="none" strike="noStrike" dirty="0">
                <a:solidFill>
                  <a:srgbClr val="292929"/>
                </a:solidFill>
                <a:effectLst/>
              </a:rPr>
              <a:t>create a function that will take all the songs from any given album and insert the relevant information into a pandas </a:t>
            </a:r>
            <a:r>
              <a:rPr lang="en-US" b="0" i="0" u="none" strike="noStrike" dirty="0" err="1">
                <a:solidFill>
                  <a:srgbClr val="292929"/>
                </a:solidFill>
                <a:effectLst/>
              </a:rPr>
              <a:t>dataframe</a:t>
            </a:r>
            <a:r>
              <a:rPr lang="en-US" b="0" i="0" u="none" strike="noStrike" dirty="0">
                <a:solidFill>
                  <a:srgbClr val="292929"/>
                </a:solidFill>
                <a:effectLst/>
              </a:rPr>
              <a:t>.</a:t>
            </a:r>
            <a:endParaRPr lang="en-US" b="1" i="0" u="none" strike="noStrike" dirty="0">
              <a:solidFill>
                <a:srgbClr val="292929"/>
              </a:solidFill>
              <a:effectLst/>
            </a:endParaRPr>
          </a:p>
          <a:p>
            <a:r>
              <a:rPr lang="en-US" b="1" i="0" u="none" strike="noStrike" dirty="0">
                <a:solidFill>
                  <a:srgbClr val="292929"/>
                </a:solidFill>
                <a:effectLst/>
              </a:rPr>
              <a:t>Attaching Song Lyrics From </a:t>
            </a:r>
            <a:r>
              <a:rPr lang="en-US" b="1" i="0" u="none" strike="noStrike" dirty="0" err="1">
                <a:solidFill>
                  <a:srgbClr val="292929"/>
                </a:solidFill>
                <a:effectLst/>
              </a:rPr>
              <a:t>Genius.com</a:t>
            </a:r>
            <a:endParaRPr lang="en-US" b="1" i="0" u="none" strike="noStrike" dirty="0">
              <a:solidFill>
                <a:srgbClr val="292929"/>
              </a:solidFill>
              <a:effectLst/>
            </a:endParaRPr>
          </a:p>
          <a:p>
            <a:pPr lvl="1"/>
            <a:r>
              <a:rPr lang="en-US" b="0" i="0" u="none" strike="noStrike" dirty="0">
                <a:solidFill>
                  <a:srgbClr val="292929"/>
                </a:solidFill>
                <a:effectLst/>
              </a:rPr>
              <a:t>web scrapping Genius to attach the lyrics of the songs to our </a:t>
            </a:r>
            <a:r>
              <a:rPr lang="en-US" b="0" i="0" u="none" strike="noStrike" dirty="0" err="1">
                <a:solidFill>
                  <a:srgbClr val="292929"/>
                </a:solidFill>
                <a:effectLst/>
              </a:rPr>
              <a:t>dataframe</a:t>
            </a:r>
            <a:r>
              <a:rPr lang="en-US" b="0" i="0" u="none" strike="noStrike" dirty="0">
                <a:solidFill>
                  <a:srgbClr val="292929"/>
                </a:solidFill>
                <a:effectLst/>
              </a:rPr>
              <a:t>.</a:t>
            </a:r>
            <a:endParaRPr lang="en-US" b="1" i="0" u="none" strike="noStrike" dirty="0">
              <a:solidFill>
                <a:srgbClr val="292929"/>
              </a:solidFill>
              <a:effectLst/>
            </a:endParaRPr>
          </a:p>
          <a:p>
            <a:endParaRPr lang="en-US" dirty="0"/>
          </a:p>
        </p:txBody>
      </p:sp>
    </p:spTree>
    <p:extLst>
      <p:ext uri="{BB962C8B-B14F-4D97-AF65-F5344CB8AC3E}">
        <p14:creationId xmlns:p14="http://schemas.microsoft.com/office/powerpoint/2010/main" val="224938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2C33B-C395-284A-8535-98395D1F6E71}"/>
              </a:ext>
            </a:extLst>
          </p:cNvPr>
          <p:cNvSpPr>
            <a:spLocks noGrp="1"/>
          </p:cNvSpPr>
          <p:nvPr>
            <p:ph type="title"/>
          </p:nvPr>
        </p:nvSpPr>
        <p:spPr/>
        <p:txBody>
          <a:bodyPr/>
          <a:lstStyle/>
          <a:p>
            <a:r>
              <a:rPr lang="en-US" dirty="0"/>
              <a:t>Approach to Preprocessing Data</a:t>
            </a:r>
          </a:p>
        </p:txBody>
      </p:sp>
      <p:sp>
        <p:nvSpPr>
          <p:cNvPr id="3" name="Content Placeholder 2">
            <a:extLst>
              <a:ext uri="{FF2B5EF4-FFF2-40B4-BE49-F238E27FC236}">
                <a16:creationId xmlns:a16="http://schemas.microsoft.com/office/drawing/2014/main" id="{F55CFF0D-D572-3142-A36C-5EE8C0B06137}"/>
              </a:ext>
            </a:extLst>
          </p:cNvPr>
          <p:cNvSpPr>
            <a:spLocks noGrp="1"/>
          </p:cNvSpPr>
          <p:nvPr>
            <p:ph idx="1"/>
          </p:nvPr>
        </p:nvSpPr>
        <p:spPr/>
        <p:txBody>
          <a:bodyPr>
            <a:normAutofit/>
          </a:bodyPr>
          <a:lstStyle/>
          <a:p>
            <a:pPr marL="457200" indent="-457200">
              <a:buFont typeface="+mj-lt"/>
              <a:buAutoNum type="arabicPeriod"/>
            </a:pPr>
            <a:r>
              <a:rPr lang="en-US" sz="2400" b="0" dirty="0">
                <a:effectLst/>
              </a:rPr>
              <a:t>get a list of tracks from </a:t>
            </a:r>
            <a:r>
              <a:rPr lang="en-US" sz="2400" b="0" dirty="0" err="1">
                <a:effectLst/>
              </a:rPr>
              <a:t>musix</a:t>
            </a:r>
            <a:r>
              <a:rPr lang="en-US" sz="2400" b="0" dirty="0">
                <a:effectLst/>
              </a:rPr>
              <a:t> match.</a:t>
            </a:r>
          </a:p>
          <a:p>
            <a:pPr marL="457200" indent="-457200">
              <a:buFont typeface="+mj-lt"/>
              <a:buAutoNum type="arabicPeriod"/>
            </a:pPr>
            <a:r>
              <a:rPr lang="en-US" sz="2400" b="0" dirty="0">
                <a:effectLst/>
              </a:rPr>
              <a:t>acquire the lyrics data for those tracks (either from API or scrapping). </a:t>
            </a:r>
          </a:p>
          <a:p>
            <a:pPr marL="457200" indent="-457200">
              <a:buFont typeface="+mj-lt"/>
              <a:buAutoNum type="arabicPeriod"/>
            </a:pPr>
            <a:r>
              <a:rPr lang="en-US" sz="2400" b="0" dirty="0">
                <a:effectLst/>
              </a:rPr>
              <a:t>acquire the mood data for each track. </a:t>
            </a:r>
          </a:p>
          <a:p>
            <a:pPr marL="457200" indent="-457200">
              <a:buFont typeface="+mj-lt"/>
              <a:buAutoNum type="arabicPeriod"/>
            </a:pPr>
            <a:r>
              <a:rPr lang="en-US" sz="2400" b="0" dirty="0">
                <a:effectLst/>
              </a:rPr>
              <a:t>for each track count the words. </a:t>
            </a:r>
          </a:p>
          <a:p>
            <a:pPr marL="457200" indent="-457200">
              <a:buFont typeface="+mj-lt"/>
              <a:buAutoNum type="arabicPeriod"/>
            </a:pPr>
            <a:r>
              <a:rPr lang="en-US" sz="2400" b="0" dirty="0">
                <a:effectLst/>
              </a:rPr>
              <a:t>assign to the word counts to a mood based on the mood of the track.</a:t>
            </a:r>
          </a:p>
          <a:p>
            <a:pPr marL="457200" indent="-457200">
              <a:buFont typeface="+mj-lt"/>
              <a:buAutoNum type="arabicPeriod"/>
            </a:pPr>
            <a:r>
              <a:rPr lang="en-US" sz="2400" b="0" dirty="0">
                <a:effectLst/>
              </a:rPr>
              <a:t>order the words for each mood based on count.</a:t>
            </a:r>
          </a:p>
          <a:p>
            <a:pPr marL="457200" indent="-457200">
              <a:buFont typeface="+mj-lt"/>
              <a:buAutoNum type="arabicPeriod"/>
            </a:pPr>
            <a:r>
              <a:rPr lang="en-US" sz="2400" b="0" dirty="0">
                <a:effectLst/>
              </a:rPr>
              <a:t>output finalized dataset to a file.</a:t>
            </a:r>
          </a:p>
          <a:p>
            <a:endParaRPr lang="en-US" sz="2400" dirty="0"/>
          </a:p>
        </p:txBody>
      </p:sp>
    </p:spTree>
    <p:extLst>
      <p:ext uri="{BB962C8B-B14F-4D97-AF65-F5344CB8AC3E}">
        <p14:creationId xmlns:p14="http://schemas.microsoft.com/office/powerpoint/2010/main" val="161209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D119-5868-0A44-B523-6F9234BC943E}"/>
              </a:ext>
            </a:extLst>
          </p:cNvPr>
          <p:cNvSpPr>
            <a:spLocks noGrp="1"/>
          </p:cNvSpPr>
          <p:nvPr>
            <p:ph type="title"/>
          </p:nvPr>
        </p:nvSpPr>
        <p:spPr/>
        <p:txBody>
          <a:bodyPr/>
          <a:lstStyle/>
          <a:p>
            <a:r>
              <a:rPr lang="en-US" dirty="0"/>
              <a:t>Distribution Approach</a:t>
            </a:r>
          </a:p>
        </p:txBody>
      </p:sp>
      <p:sp>
        <p:nvSpPr>
          <p:cNvPr id="3" name="Content Placeholder 2">
            <a:extLst>
              <a:ext uri="{FF2B5EF4-FFF2-40B4-BE49-F238E27FC236}">
                <a16:creationId xmlns:a16="http://schemas.microsoft.com/office/drawing/2014/main" id="{05E2C9C3-D3B6-134D-A713-56229C7F4D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81622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079E-9CD9-D84F-AC45-14A954F929FD}"/>
              </a:ext>
            </a:extLst>
          </p:cNvPr>
          <p:cNvSpPr>
            <a:spLocks noGrp="1"/>
          </p:cNvSpPr>
          <p:nvPr>
            <p:ph type="title"/>
          </p:nvPr>
        </p:nvSpPr>
        <p:spPr/>
        <p:txBody>
          <a:bodyPr/>
          <a:lstStyle/>
          <a:p>
            <a:r>
              <a:rPr lang="en-US" dirty="0"/>
              <a:t>Discussion of Access Rights</a:t>
            </a:r>
          </a:p>
        </p:txBody>
      </p:sp>
      <p:sp>
        <p:nvSpPr>
          <p:cNvPr id="3" name="Content Placeholder 2">
            <a:extLst>
              <a:ext uri="{FF2B5EF4-FFF2-40B4-BE49-F238E27FC236}">
                <a16:creationId xmlns:a16="http://schemas.microsoft.com/office/drawing/2014/main" id="{D83F7FD3-C115-7C41-AA01-0FEA687163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88101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7B21-1E26-A847-AC61-FDA5EEFBFA48}"/>
              </a:ext>
            </a:extLst>
          </p:cNvPr>
          <p:cNvSpPr>
            <a:spLocks noGrp="1"/>
          </p:cNvSpPr>
          <p:nvPr>
            <p:ph type="title"/>
          </p:nvPr>
        </p:nvSpPr>
        <p:spPr/>
        <p:txBody>
          <a:bodyPr/>
          <a:lstStyle/>
          <a:p>
            <a:r>
              <a:rPr lang="en-US" dirty="0"/>
              <a:t>Issues and Limitations</a:t>
            </a:r>
          </a:p>
        </p:txBody>
      </p:sp>
      <p:sp>
        <p:nvSpPr>
          <p:cNvPr id="3" name="Content Placeholder 2">
            <a:extLst>
              <a:ext uri="{FF2B5EF4-FFF2-40B4-BE49-F238E27FC236}">
                <a16:creationId xmlns:a16="http://schemas.microsoft.com/office/drawing/2014/main" id="{7A6681F8-49AF-094B-8AE8-6157C5F0B6F6}"/>
              </a:ext>
            </a:extLst>
          </p:cNvPr>
          <p:cNvSpPr>
            <a:spLocks noGrp="1"/>
          </p:cNvSpPr>
          <p:nvPr>
            <p:ph idx="1"/>
          </p:nvPr>
        </p:nvSpPr>
        <p:spPr/>
        <p:txBody>
          <a:bodyPr/>
          <a:lstStyle/>
          <a:p>
            <a:r>
              <a:rPr lang="en-US" sz="2400" dirty="0">
                <a:solidFill>
                  <a:schemeClr val="accent1"/>
                </a:solidFill>
              </a:rPr>
              <a:t>Spotify</a:t>
            </a:r>
            <a:r>
              <a:rPr lang="en-US" sz="2400" dirty="0"/>
              <a:t>: </a:t>
            </a:r>
            <a:r>
              <a:rPr lang="en-US" sz="2400" b="0" dirty="0">
                <a:effectLst/>
              </a:rPr>
              <a:t>In order to make successful Web API requests your app will need a valid access token. One can be obtained through OAuth 2.0.</a:t>
            </a:r>
          </a:p>
          <a:p>
            <a:endParaRPr lang="en-US" dirty="0"/>
          </a:p>
        </p:txBody>
      </p:sp>
    </p:spTree>
    <p:extLst>
      <p:ext uri="{BB962C8B-B14F-4D97-AF65-F5344CB8AC3E}">
        <p14:creationId xmlns:p14="http://schemas.microsoft.com/office/powerpoint/2010/main" val="2645747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517</Words>
  <Application>Microsoft Macintosh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Song Data Mining</vt:lpstr>
      <vt:lpstr>Introduction and Purpose of Dataset</vt:lpstr>
      <vt:lpstr>Potential Users and Applications</vt:lpstr>
      <vt:lpstr>Source of Data</vt:lpstr>
      <vt:lpstr>Approach to Acquiring the Data</vt:lpstr>
      <vt:lpstr>Approach to Preprocessing Data</vt:lpstr>
      <vt:lpstr>Distribution Approach</vt:lpstr>
      <vt:lpstr>Discussion of Access Rights</vt:lpstr>
      <vt:lpstr>Issues and Limitations</vt:lpstr>
      <vt:lpstr>Team and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MacLellan,Christopher</dc:creator>
  <cp:lastModifiedBy>Pawlewicz, Trevor</cp:lastModifiedBy>
  <cp:revision>5</cp:revision>
  <dcterms:created xsi:type="dcterms:W3CDTF">2020-11-27T17:46:31Z</dcterms:created>
  <dcterms:modified xsi:type="dcterms:W3CDTF">2022-11-18T22:52:25Z</dcterms:modified>
</cp:coreProperties>
</file>