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8" r:id="rId5"/>
    <p:sldId id="273" r:id="rId6"/>
    <p:sldId id="269" r:id="rId7"/>
    <p:sldId id="272" r:id="rId8"/>
    <p:sldId id="274" r:id="rId9"/>
    <p:sldId id="264" r:id="rId10"/>
    <p:sldId id="262" r:id="rId11"/>
    <p:sldId id="265" r:id="rId12"/>
    <p:sldId id="270" r:id="rId13"/>
    <p:sldId id="271" r:id="rId14"/>
    <p:sldId id="26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7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2"/>
    <p:restoredTop sz="95116"/>
  </p:normalViewPr>
  <p:slideViewPr>
    <p:cSldViewPr snapToGrid="0" snapToObjects="1">
      <p:cViewPr varScale="1">
        <p:scale>
          <a:sx n="110" d="100"/>
          <a:sy n="110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630F1-CB49-477D-8C26-F49836C58B6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DF1E12-8281-49BA-BFC9-22E63C8CF3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Output dataset as JSON file hosted in a Public GitHub Repository.</a:t>
          </a:r>
        </a:p>
      </dgm:t>
    </dgm:pt>
    <dgm:pt modelId="{24BF238B-FB63-4864-A8F1-D0ED1CC9C0FD}" type="parTrans" cxnId="{1BC0EECD-258B-45CA-8455-A23D49A83F14}">
      <dgm:prSet/>
      <dgm:spPr/>
      <dgm:t>
        <a:bodyPr/>
        <a:lstStyle/>
        <a:p>
          <a:endParaRPr lang="en-US"/>
        </a:p>
      </dgm:t>
    </dgm:pt>
    <dgm:pt modelId="{E523A4A4-B7DB-4A74-A192-D8B64D29E443}" type="sibTrans" cxnId="{1BC0EECD-258B-45CA-8455-A23D49A83F14}">
      <dgm:prSet/>
      <dgm:spPr/>
      <dgm:t>
        <a:bodyPr/>
        <a:lstStyle/>
        <a:p>
          <a:endParaRPr lang="en-US"/>
        </a:p>
      </dgm:t>
    </dgm:pt>
    <dgm:pt modelId="{89FA8665-1465-470D-94B4-7F3A9742DB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Access rights</a:t>
          </a:r>
        </a:p>
      </dgm:t>
    </dgm:pt>
    <dgm:pt modelId="{A389C9CC-2DFD-4FA7-BBD3-1ACD6C6BB3B2}" type="parTrans" cxnId="{89790656-9A16-4BA1-829B-944BEC28243B}">
      <dgm:prSet/>
      <dgm:spPr/>
      <dgm:t>
        <a:bodyPr/>
        <a:lstStyle/>
        <a:p>
          <a:endParaRPr lang="en-US"/>
        </a:p>
      </dgm:t>
    </dgm:pt>
    <dgm:pt modelId="{D0162BEB-022E-4295-87B9-593D23CBF9DE}" type="sibTrans" cxnId="{89790656-9A16-4BA1-829B-944BEC28243B}">
      <dgm:prSet/>
      <dgm:spPr/>
      <dgm:t>
        <a:bodyPr/>
        <a:lstStyle/>
        <a:p>
          <a:endParaRPr lang="en-US"/>
        </a:p>
      </dgm:t>
    </dgm:pt>
    <dgm:pt modelId="{B95A98D2-B79A-4303-BCB2-6C8CE91FD2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to public consumption</a:t>
          </a:r>
        </a:p>
      </dgm:t>
    </dgm:pt>
    <dgm:pt modelId="{FCC4FC55-B3FD-45C2-94D0-0B39BF1593D3}" type="parTrans" cxnId="{28CA0DB1-92D0-4DD1-9285-B4394925C875}">
      <dgm:prSet/>
      <dgm:spPr/>
      <dgm:t>
        <a:bodyPr/>
        <a:lstStyle/>
        <a:p>
          <a:endParaRPr lang="en-US"/>
        </a:p>
      </dgm:t>
    </dgm:pt>
    <dgm:pt modelId="{3E202610-CF0F-4901-9721-8A1E531611D9}" type="sibTrans" cxnId="{28CA0DB1-92D0-4DD1-9285-B4394925C875}">
      <dgm:prSet/>
      <dgm:spPr/>
      <dgm:t>
        <a:bodyPr/>
        <a:lstStyle/>
        <a:p>
          <a:endParaRPr lang="en-US"/>
        </a:p>
      </dgm:t>
    </dgm:pt>
    <dgm:pt modelId="{55D17FC3-D586-44DD-9F19-AF5711B985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 are not Publishing entire lyrical data.</a:t>
          </a:r>
        </a:p>
      </dgm:t>
    </dgm:pt>
    <dgm:pt modelId="{F987B9DC-7A08-4A41-9C15-2798E886C098}" type="parTrans" cxnId="{8D96FD3B-8BA8-46DB-ADCD-BE111F662798}">
      <dgm:prSet/>
      <dgm:spPr/>
      <dgm:t>
        <a:bodyPr/>
        <a:lstStyle/>
        <a:p>
          <a:endParaRPr lang="en-US"/>
        </a:p>
      </dgm:t>
    </dgm:pt>
    <dgm:pt modelId="{EEFDB201-9CD9-4868-A3FD-9AE1628BE216}" type="sibTrans" cxnId="{8D96FD3B-8BA8-46DB-ADCD-BE111F662798}">
      <dgm:prSet/>
      <dgm:spPr/>
      <dgm:t>
        <a:bodyPr/>
        <a:lstStyle/>
        <a:p>
          <a:endParaRPr lang="en-US"/>
        </a:p>
      </dgm:t>
    </dgm:pt>
    <dgm:pt modelId="{27738144-4AC7-4086-B737-2DE6C67707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Word counts vs. Copyrighted Lyrics</a:t>
          </a:r>
        </a:p>
      </dgm:t>
    </dgm:pt>
    <dgm:pt modelId="{7BEA6D21-DD9F-43BB-9E63-CE99B90AC62A}" type="parTrans" cxnId="{9BCA49F7-41D4-4E47-9784-4F78DFFC737B}">
      <dgm:prSet/>
      <dgm:spPr/>
      <dgm:t>
        <a:bodyPr/>
        <a:lstStyle/>
        <a:p>
          <a:endParaRPr lang="en-US"/>
        </a:p>
      </dgm:t>
    </dgm:pt>
    <dgm:pt modelId="{751AB7A3-4E77-430D-A767-602B8ABDF3ED}" type="sibTrans" cxnId="{9BCA49F7-41D4-4E47-9784-4F78DFFC737B}">
      <dgm:prSet/>
      <dgm:spPr/>
      <dgm:t>
        <a:bodyPr/>
        <a:lstStyle/>
        <a:p>
          <a:endParaRPr lang="en-US"/>
        </a:p>
      </dgm:t>
    </dgm:pt>
    <dgm:pt modelId="{04FC8716-5AF1-4FF6-8717-368430429073}" type="pres">
      <dgm:prSet presAssocID="{F19630F1-CB49-477D-8C26-F49836C58B68}" presName="root" presStyleCnt="0">
        <dgm:presLayoutVars>
          <dgm:dir/>
          <dgm:resizeHandles val="exact"/>
        </dgm:presLayoutVars>
      </dgm:prSet>
      <dgm:spPr/>
    </dgm:pt>
    <dgm:pt modelId="{B59249E2-16E0-417B-AE26-C0626EB4757F}" type="pres">
      <dgm:prSet presAssocID="{DADF1E12-8281-49BA-BFC9-22E63C8CF38B}" presName="compNode" presStyleCnt="0"/>
      <dgm:spPr/>
    </dgm:pt>
    <dgm:pt modelId="{F5769191-049E-46DD-B52B-0DC7E446C993}" type="pres">
      <dgm:prSet presAssocID="{DADF1E12-8281-49BA-BFC9-22E63C8CF3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AA4108-28E6-4090-B1A6-5F50D8828D50}" type="pres">
      <dgm:prSet presAssocID="{DADF1E12-8281-49BA-BFC9-22E63C8CF38B}" presName="iconSpace" presStyleCnt="0"/>
      <dgm:spPr/>
    </dgm:pt>
    <dgm:pt modelId="{C88F5AB1-943B-4D96-8812-A64F16C912D6}" type="pres">
      <dgm:prSet presAssocID="{DADF1E12-8281-49BA-BFC9-22E63C8CF38B}" presName="parTx" presStyleLbl="revTx" presStyleIdx="0" presStyleCnt="4">
        <dgm:presLayoutVars>
          <dgm:chMax val="0"/>
          <dgm:chPref val="0"/>
        </dgm:presLayoutVars>
      </dgm:prSet>
      <dgm:spPr/>
    </dgm:pt>
    <dgm:pt modelId="{47B8682B-9B20-4FE5-ACFC-7BCA381881B1}" type="pres">
      <dgm:prSet presAssocID="{DADF1E12-8281-49BA-BFC9-22E63C8CF38B}" presName="txSpace" presStyleCnt="0"/>
      <dgm:spPr/>
    </dgm:pt>
    <dgm:pt modelId="{1C519E30-8064-4D84-BDE8-89476DEFBBB5}" type="pres">
      <dgm:prSet presAssocID="{DADF1E12-8281-49BA-BFC9-22E63C8CF38B}" presName="desTx" presStyleLbl="revTx" presStyleIdx="1" presStyleCnt="4">
        <dgm:presLayoutVars/>
      </dgm:prSet>
      <dgm:spPr/>
    </dgm:pt>
    <dgm:pt modelId="{3EB167DF-9B1C-483F-A0ED-095FFF246543}" type="pres">
      <dgm:prSet presAssocID="{E523A4A4-B7DB-4A74-A192-D8B64D29E443}" presName="sibTrans" presStyleCnt="0"/>
      <dgm:spPr/>
    </dgm:pt>
    <dgm:pt modelId="{DB983FCE-205E-44DD-9BCC-E0136F0BDB46}" type="pres">
      <dgm:prSet presAssocID="{55D17FC3-D586-44DD-9F19-AF5711B98568}" presName="compNode" presStyleCnt="0"/>
      <dgm:spPr/>
    </dgm:pt>
    <dgm:pt modelId="{DFF5DCC4-93BA-486C-B64B-348843557107}" type="pres">
      <dgm:prSet presAssocID="{55D17FC3-D586-44DD-9F19-AF5711B985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BFB4DA73-1B12-45F5-803C-CCD981B9C2D9}" type="pres">
      <dgm:prSet presAssocID="{55D17FC3-D586-44DD-9F19-AF5711B98568}" presName="iconSpace" presStyleCnt="0"/>
      <dgm:spPr/>
    </dgm:pt>
    <dgm:pt modelId="{334027E2-77F2-4E75-A9ED-2BCF96DB8E2F}" type="pres">
      <dgm:prSet presAssocID="{55D17FC3-D586-44DD-9F19-AF5711B98568}" presName="parTx" presStyleLbl="revTx" presStyleIdx="2" presStyleCnt="4">
        <dgm:presLayoutVars>
          <dgm:chMax val="0"/>
          <dgm:chPref val="0"/>
        </dgm:presLayoutVars>
      </dgm:prSet>
      <dgm:spPr/>
    </dgm:pt>
    <dgm:pt modelId="{3264FF36-7AB3-460B-91F5-B7BA2741EC3C}" type="pres">
      <dgm:prSet presAssocID="{55D17FC3-D586-44DD-9F19-AF5711B98568}" presName="txSpace" presStyleCnt="0"/>
      <dgm:spPr/>
    </dgm:pt>
    <dgm:pt modelId="{88DC4327-2DC1-4ADE-AF17-21C6421EEA1B}" type="pres">
      <dgm:prSet presAssocID="{55D17FC3-D586-44DD-9F19-AF5711B98568}" presName="desTx" presStyleLbl="revTx" presStyleIdx="3" presStyleCnt="4">
        <dgm:presLayoutVars/>
      </dgm:prSet>
      <dgm:spPr/>
    </dgm:pt>
  </dgm:ptLst>
  <dgm:cxnLst>
    <dgm:cxn modelId="{898C860B-45CF-44DD-9001-6DFE4B7D3E34}" type="presOf" srcId="{F19630F1-CB49-477D-8C26-F49836C58B68}" destId="{04FC8716-5AF1-4FF6-8717-368430429073}" srcOrd="0" destOrd="0" presId="urn:microsoft.com/office/officeart/2018/2/layout/IconLabelDescriptionList"/>
    <dgm:cxn modelId="{90AEBD21-6873-4305-A2D4-1827B3179D4A}" type="presOf" srcId="{DADF1E12-8281-49BA-BFC9-22E63C8CF38B}" destId="{C88F5AB1-943B-4D96-8812-A64F16C912D6}" srcOrd="0" destOrd="0" presId="urn:microsoft.com/office/officeart/2018/2/layout/IconLabelDescriptionList"/>
    <dgm:cxn modelId="{0A355A38-F214-4FD0-82E3-9B9FE4C68855}" type="presOf" srcId="{B95A98D2-B79A-4303-BCB2-6C8CE91FD295}" destId="{1C519E30-8064-4D84-BDE8-89476DEFBBB5}" srcOrd="0" destOrd="1" presId="urn:microsoft.com/office/officeart/2018/2/layout/IconLabelDescriptionList"/>
    <dgm:cxn modelId="{8D96FD3B-8BA8-46DB-ADCD-BE111F662798}" srcId="{F19630F1-CB49-477D-8C26-F49836C58B68}" destId="{55D17FC3-D586-44DD-9F19-AF5711B98568}" srcOrd="1" destOrd="0" parTransId="{F987B9DC-7A08-4A41-9C15-2798E886C098}" sibTransId="{EEFDB201-9CD9-4868-A3FD-9AE1628BE216}"/>
    <dgm:cxn modelId="{89790656-9A16-4BA1-829B-944BEC28243B}" srcId="{DADF1E12-8281-49BA-BFC9-22E63C8CF38B}" destId="{89FA8665-1465-470D-94B4-7F3A9742DBE5}" srcOrd="0" destOrd="0" parTransId="{A389C9CC-2DFD-4FA7-BBD3-1ACD6C6BB3B2}" sibTransId="{D0162BEB-022E-4295-87B9-593D23CBF9DE}"/>
    <dgm:cxn modelId="{AF07AFA4-018F-4250-AE8A-73A441504695}" type="presOf" srcId="{89FA8665-1465-470D-94B4-7F3A9742DBE5}" destId="{1C519E30-8064-4D84-BDE8-89476DEFBBB5}" srcOrd="0" destOrd="0" presId="urn:microsoft.com/office/officeart/2018/2/layout/IconLabelDescriptionList"/>
    <dgm:cxn modelId="{28CA0DB1-92D0-4DD1-9285-B4394925C875}" srcId="{DADF1E12-8281-49BA-BFC9-22E63C8CF38B}" destId="{B95A98D2-B79A-4303-BCB2-6C8CE91FD295}" srcOrd="1" destOrd="0" parTransId="{FCC4FC55-B3FD-45C2-94D0-0B39BF1593D3}" sibTransId="{3E202610-CF0F-4901-9721-8A1E531611D9}"/>
    <dgm:cxn modelId="{1BC0EECD-258B-45CA-8455-A23D49A83F14}" srcId="{F19630F1-CB49-477D-8C26-F49836C58B68}" destId="{DADF1E12-8281-49BA-BFC9-22E63C8CF38B}" srcOrd="0" destOrd="0" parTransId="{24BF238B-FB63-4864-A8F1-D0ED1CC9C0FD}" sibTransId="{E523A4A4-B7DB-4A74-A192-D8B64D29E443}"/>
    <dgm:cxn modelId="{4B91F6CF-5394-4802-B8E4-100BAFEDDEB9}" type="presOf" srcId="{55D17FC3-D586-44DD-9F19-AF5711B98568}" destId="{334027E2-77F2-4E75-A9ED-2BCF96DB8E2F}" srcOrd="0" destOrd="0" presId="urn:microsoft.com/office/officeart/2018/2/layout/IconLabelDescriptionList"/>
    <dgm:cxn modelId="{9BCA49F7-41D4-4E47-9784-4F78DFFC737B}" srcId="{55D17FC3-D586-44DD-9F19-AF5711B98568}" destId="{27738144-4AC7-4086-B737-2DE6C6770773}" srcOrd="0" destOrd="0" parTransId="{7BEA6D21-DD9F-43BB-9E63-CE99B90AC62A}" sibTransId="{751AB7A3-4E77-430D-A767-602B8ABDF3ED}"/>
    <dgm:cxn modelId="{BB8D52F9-77B2-426B-A387-67DB9A4C63A4}" type="presOf" srcId="{27738144-4AC7-4086-B737-2DE6C6770773}" destId="{88DC4327-2DC1-4ADE-AF17-21C6421EEA1B}" srcOrd="0" destOrd="0" presId="urn:microsoft.com/office/officeart/2018/2/layout/IconLabelDescriptionList"/>
    <dgm:cxn modelId="{8A363C61-5253-4467-97F2-D033DB780B31}" type="presParOf" srcId="{04FC8716-5AF1-4FF6-8717-368430429073}" destId="{B59249E2-16E0-417B-AE26-C0626EB4757F}" srcOrd="0" destOrd="0" presId="urn:microsoft.com/office/officeart/2018/2/layout/IconLabelDescriptionList"/>
    <dgm:cxn modelId="{1B2AF97C-18BB-4281-BCFE-A1E0D8A145CA}" type="presParOf" srcId="{B59249E2-16E0-417B-AE26-C0626EB4757F}" destId="{F5769191-049E-46DD-B52B-0DC7E446C993}" srcOrd="0" destOrd="0" presId="urn:microsoft.com/office/officeart/2018/2/layout/IconLabelDescriptionList"/>
    <dgm:cxn modelId="{D601023E-7C9D-4609-ACD3-5A71725415E3}" type="presParOf" srcId="{B59249E2-16E0-417B-AE26-C0626EB4757F}" destId="{09AA4108-28E6-4090-B1A6-5F50D8828D50}" srcOrd="1" destOrd="0" presId="urn:microsoft.com/office/officeart/2018/2/layout/IconLabelDescriptionList"/>
    <dgm:cxn modelId="{3E289BB0-2586-4C67-88F9-DE899900ED0F}" type="presParOf" srcId="{B59249E2-16E0-417B-AE26-C0626EB4757F}" destId="{C88F5AB1-943B-4D96-8812-A64F16C912D6}" srcOrd="2" destOrd="0" presId="urn:microsoft.com/office/officeart/2018/2/layout/IconLabelDescriptionList"/>
    <dgm:cxn modelId="{0ED202F0-FCF6-41EA-B83A-EE43BCF61BBF}" type="presParOf" srcId="{B59249E2-16E0-417B-AE26-C0626EB4757F}" destId="{47B8682B-9B20-4FE5-ACFC-7BCA381881B1}" srcOrd="3" destOrd="0" presId="urn:microsoft.com/office/officeart/2018/2/layout/IconLabelDescriptionList"/>
    <dgm:cxn modelId="{F9C73A12-4A9A-48AC-BEC7-98981AC2CB21}" type="presParOf" srcId="{B59249E2-16E0-417B-AE26-C0626EB4757F}" destId="{1C519E30-8064-4D84-BDE8-89476DEFBBB5}" srcOrd="4" destOrd="0" presId="urn:microsoft.com/office/officeart/2018/2/layout/IconLabelDescriptionList"/>
    <dgm:cxn modelId="{6185D31D-0F9C-4F7F-A9A0-1285F6100BA3}" type="presParOf" srcId="{04FC8716-5AF1-4FF6-8717-368430429073}" destId="{3EB167DF-9B1C-483F-A0ED-095FFF246543}" srcOrd="1" destOrd="0" presId="urn:microsoft.com/office/officeart/2018/2/layout/IconLabelDescriptionList"/>
    <dgm:cxn modelId="{3F95410D-9736-41A9-8CCB-896E3F8A5C27}" type="presParOf" srcId="{04FC8716-5AF1-4FF6-8717-368430429073}" destId="{DB983FCE-205E-44DD-9BCC-E0136F0BDB46}" srcOrd="2" destOrd="0" presId="urn:microsoft.com/office/officeart/2018/2/layout/IconLabelDescriptionList"/>
    <dgm:cxn modelId="{394AB1BE-904C-495F-828F-184E4184CF6C}" type="presParOf" srcId="{DB983FCE-205E-44DD-9BCC-E0136F0BDB46}" destId="{DFF5DCC4-93BA-486C-B64B-348843557107}" srcOrd="0" destOrd="0" presId="urn:microsoft.com/office/officeart/2018/2/layout/IconLabelDescriptionList"/>
    <dgm:cxn modelId="{B7907261-18C5-4804-89F2-897D3A9F603C}" type="presParOf" srcId="{DB983FCE-205E-44DD-9BCC-E0136F0BDB46}" destId="{BFB4DA73-1B12-45F5-803C-CCD981B9C2D9}" srcOrd="1" destOrd="0" presId="urn:microsoft.com/office/officeart/2018/2/layout/IconLabelDescriptionList"/>
    <dgm:cxn modelId="{E6AE56C0-8117-45F8-80AC-7354211F3AC3}" type="presParOf" srcId="{DB983FCE-205E-44DD-9BCC-E0136F0BDB46}" destId="{334027E2-77F2-4E75-A9ED-2BCF96DB8E2F}" srcOrd="2" destOrd="0" presId="urn:microsoft.com/office/officeart/2018/2/layout/IconLabelDescriptionList"/>
    <dgm:cxn modelId="{361E1905-EDD5-451B-A541-AF01911186B4}" type="presParOf" srcId="{DB983FCE-205E-44DD-9BCC-E0136F0BDB46}" destId="{3264FF36-7AB3-460B-91F5-B7BA2741EC3C}" srcOrd="3" destOrd="0" presId="urn:microsoft.com/office/officeart/2018/2/layout/IconLabelDescriptionList"/>
    <dgm:cxn modelId="{DF8D4D1A-8056-43D3-84F2-41C2BA894E89}" type="presParOf" srcId="{DB983FCE-205E-44DD-9BCC-E0136F0BDB46}" destId="{88DC4327-2DC1-4ADE-AF17-21C6421EEA1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69191-049E-46DD-B52B-0DC7E446C993}">
      <dsp:nvSpPr>
        <dsp:cNvPr id="0" name=""/>
        <dsp:cNvSpPr/>
      </dsp:nvSpPr>
      <dsp:spPr>
        <a:xfrm>
          <a:off x="559800" y="73003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F5AB1-943B-4D96-8812-A64F16C912D6}">
      <dsp:nvSpPr>
        <dsp:cNvPr id="0" name=""/>
        <dsp:cNvSpPr/>
      </dsp:nvSpPr>
      <dsp:spPr>
        <a:xfrm>
          <a:off x="559800" y="23663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Output dataset as JSON file hosted in a Public GitHub Repository.</a:t>
          </a:r>
        </a:p>
      </dsp:txBody>
      <dsp:txXfrm>
        <a:off x="559800" y="2366363"/>
        <a:ext cx="4320000" cy="648000"/>
      </dsp:txXfrm>
    </dsp:sp>
    <dsp:sp modelId="{1C519E30-8064-4D84-BDE8-89476DEFBBB5}">
      <dsp:nvSpPr>
        <dsp:cNvPr id="0" name=""/>
        <dsp:cNvSpPr/>
      </dsp:nvSpPr>
      <dsp:spPr>
        <a:xfrm>
          <a:off x="559800" y="3072188"/>
          <a:ext cx="4320000" cy="54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Access rights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Open to public consumption</a:t>
          </a:r>
        </a:p>
      </dsp:txBody>
      <dsp:txXfrm>
        <a:off x="559800" y="3072188"/>
        <a:ext cx="4320000" cy="549110"/>
      </dsp:txXfrm>
    </dsp:sp>
    <dsp:sp modelId="{DFF5DCC4-93BA-486C-B64B-348843557107}">
      <dsp:nvSpPr>
        <dsp:cNvPr id="0" name=""/>
        <dsp:cNvSpPr/>
      </dsp:nvSpPr>
      <dsp:spPr>
        <a:xfrm>
          <a:off x="5635800" y="73003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027E2-77F2-4E75-A9ED-2BCF96DB8E2F}">
      <dsp:nvSpPr>
        <dsp:cNvPr id="0" name=""/>
        <dsp:cNvSpPr/>
      </dsp:nvSpPr>
      <dsp:spPr>
        <a:xfrm>
          <a:off x="5635800" y="23663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We are not Publishing entire lyrical data.</a:t>
          </a:r>
        </a:p>
      </dsp:txBody>
      <dsp:txXfrm>
        <a:off x="5635800" y="2366363"/>
        <a:ext cx="4320000" cy="648000"/>
      </dsp:txXfrm>
    </dsp:sp>
    <dsp:sp modelId="{88DC4327-2DC1-4ADE-AF17-21C6421EEA1B}">
      <dsp:nvSpPr>
        <dsp:cNvPr id="0" name=""/>
        <dsp:cNvSpPr/>
      </dsp:nvSpPr>
      <dsp:spPr>
        <a:xfrm>
          <a:off x="5635800" y="3072188"/>
          <a:ext cx="4320000" cy="54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Word counts vs. Copyrighted Lyrics</a:t>
          </a:r>
        </a:p>
      </dsp:txBody>
      <dsp:txXfrm>
        <a:off x="5635800" y="3072188"/>
        <a:ext cx="4320000" cy="549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293D9-CEF4-E549-8C2B-4C1F408488E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48EB-719A-B944-B3C9-708649C4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read of slide, Walkthrough the Jupiter notebook: 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TrevorPawlewicz</a:t>
            </a:r>
            <a:r>
              <a:rPr lang="en-US" dirty="0"/>
              <a:t>/DSCI-511-Course-Project/blob/main/</a:t>
            </a:r>
            <a:r>
              <a:rPr lang="en-US" dirty="0" err="1"/>
              <a:t>FinalProject</a:t>
            </a:r>
            <a:r>
              <a:rPr lang="en-US" dirty="0"/>
              <a:t>/project-</a:t>
            </a:r>
            <a:r>
              <a:rPr lang="en-US" dirty="0" err="1"/>
              <a:t>code.ipynb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1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Get the track genre.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Skip songs we didn't get lyrics for.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Tokenize lyrics and remove punctuation.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Remove any remaining punctuation from the count.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Diction where a Genre points to a list of word/count tuples sorted by the highest count.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Check top 5 words in each genre.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Remove Stop words.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Output dataset to JSON file.</a:t>
            </a:r>
          </a:p>
          <a:p>
            <a:pPr marL="0" indent="0">
              <a:buNone/>
            </a:pPr>
            <a:endParaRPr lang="en-US" sz="2000" i="1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TrevorPawlewicz</a:t>
            </a:r>
            <a:r>
              <a:rPr lang="en-US" sz="2000" dirty="0"/>
              <a:t>/DSCI-511-Course-Project/blob/main/</a:t>
            </a:r>
            <a:r>
              <a:rPr lang="en-US" sz="2000" dirty="0" err="1"/>
              <a:t>FinalProject</a:t>
            </a:r>
            <a:r>
              <a:rPr lang="en-US" sz="2000" dirty="0"/>
              <a:t>/project-</a:t>
            </a:r>
            <a:r>
              <a:rPr lang="en-US" sz="2000" dirty="0" err="1"/>
              <a:t>code.ipynb</a:t>
            </a:r>
            <a:endParaRPr lang="en-US" sz="200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5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6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Decipher the Information in URLs</a:t>
            </a:r>
          </a:p>
          <a:p>
            <a:r>
              <a:rPr lang="en-US" dirty="0"/>
              <a:t>A programmer can encode a lot of information in a URL. Your web scraping journey will be much easier if you first become familiar with how URLs work and what they’re made of.</a:t>
            </a:r>
          </a:p>
          <a:p>
            <a:r>
              <a:rPr lang="en-US" dirty="0"/>
              <a:t>websites can use </a:t>
            </a:r>
            <a:r>
              <a:rPr lang="en-US" b="1" dirty="0"/>
              <a:t>query parameters</a:t>
            </a:r>
            <a:r>
              <a:rPr lang="en-US" dirty="0"/>
              <a:t> to encode values that you submit when performing a search.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Parse HTML Code With Beautiful Soup</a:t>
            </a:r>
            <a:endParaRPr lang="en-US" dirty="0"/>
          </a:p>
          <a:p>
            <a:r>
              <a:rPr lang="en-US" dirty="0">
                <a:hlinkClick r:id="rId3"/>
              </a:rPr>
              <a:t>Beautiful Soup</a:t>
            </a:r>
            <a:r>
              <a:rPr lang="en-US" dirty="0"/>
              <a:t> is a Python library for </a:t>
            </a:r>
            <a:r>
              <a:rPr lang="en-US" b="1" dirty="0"/>
              <a:t>parsing structured data</a:t>
            </a:r>
            <a:r>
              <a:rPr lang="en-US" dirty="0"/>
              <a:t>. It allows you to interact with HTML in a similar way to how you interact with a web page using developer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Decipher the Information in URLs</a:t>
            </a:r>
          </a:p>
          <a:p>
            <a:r>
              <a:rPr lang="en-US" dirty="0"/>
              <a:t>A programmer can encode a lot of information in a URL. Your web scraping journey will be much easier if you first become familiar with how URLs work and what they’re made of.</a:t>
            </a:r>
          </a:p>
          <a:p>
            <a:r>
              <a:rPr lang="en-US" dirty="0"/>
              <a:t>websites can use </a:t>
            </a:r>
            <a:r>
              <a:rPr lang="en-US" b="1" dirty="0"/>
              <a:t>query parameters</a:t>
            </a:r>
            <a:r>
              <a:rPr lang="en-US" dirty="0"/>
              <a:t> to encode values that you submit when performing a search.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Parse HTML Code With Beautiful Soup</a:t>
            </a:r>
            <a:endParaRPr lang="en-US" dirty="0"/>
          </a:p>
          <a:p>
            <a:r>
              <a:rPr lang="en-US" dirty="0">
                <a:hlinkClick r:id="rId3"/>
              </a:rPr>
              <a:t>Beautiful Soup</a:t>
            </a:r>
            <a:r>
              <a:rPr lang="en-US" dirty="0"/>
              <a:t> is a Python library for </a:t>
            </a:r>
            <a:r>
              <a:rPr lang="en-US" b="1" dirty="0"/>
              <a:t>parsing structured data</a:t>
            </a:r>
            <a:r>
              <a:rPr lang="en-US" dirty="0"/>
              <a:t>. It allows you to interact with HTML in a similar way to how you interact with a web page using developer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3E23-A5C1-6A42-9A26-FFFEBB0CD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FA3F3-7D43-8946-A2D9-9292CA2D9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5F98C-3658-9642-9833-AD173730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7C1E-8ECA-4B41-81B0-47038D41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74E7-C487-4C4A-9489-E617BE14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FF8-B232-2F42-A26C-8E9A52EF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4E898-C77F-7544-862D-CBD01AF5E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B8B0-CB61-7C4B-8CD7-EE646BC1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12D5-A705-A945-A721-C3B7AD95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9FE3-814C-6C48-B3A6-B5B58E84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682CC-F3F7-9240-A8D9-78F29B04F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672DB-7397-654F-A671-EA022D24F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9740-A59D-5F4F-B96F-492FC3AD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2B13-B4E7-B34D-B4C1-AD19C5EF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1AC1-E083-E44C-9D6B-430E26B2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C13-2165-974B-8D7E-C72B3D42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D158-5609-9748-AF3C-D788CC36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E80E-8FCC-E349-B390-0E349100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EB36-EB94-BB4E-AA42-06E46430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1BF6-B91C-634D-9ADF-D7BD5C72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101B-78E9-B44E-9F77-E46DD21E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813B8-D3DA-4545-B7CC-22B02C6C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1B46-0F32-3F45-A625-2C93C951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ED78-E670-2A42-9089-91393566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C1BB-B882-7943-9113-CC4F0972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D891-8BF4-3C4F-AC6A-9E618C92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A334-08BB-AE48-AE73-7FE5CCB8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1550F-82A1-1C44-A198-6A447541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DC0B-581B-D840-BCC5-69753D2C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75984-75C0-F845-9023-0EF10FC2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739E8-CB1E-0C44-BFF2-9602B819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03CD-4F85-9441-A784-313C29B6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E4A30-D063-0642-9B37-AEFA1CD1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55E47-99D9-8E48-9F04-F0270C7F2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A8E28-E10C-A043-9815-1C80365E6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6B27-6205-ED44-9AC9-1A7BBCDC7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539D4-24A2-6E45-AFAA-AC045EE9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BCC2D-10DE-554C-B73B-8F0C1125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B3EA4-8603-8044-966D-8C77A33B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5192-E4B8-2F4A-9A46-FCEF0359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6E7D-B3E9-9A42-9FBD-30244D78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020B4-2AB9-BA44-806D-0C8BB458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2544-7B01-E546-B6F9-8B44349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4D4D3-D5A5-2141-940C-1909F5BD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45E32-9BD9-A94F-97F7-92EB20A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5BF7B-6BD8-FA43-816F-6B2C3A5B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55B9-0021-A94E-A5A8-1FB80827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541F-A43C-A842-8306-DA782FA2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DF5C-CC8F-4C43-BEF6-4E259939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8931-D354-674F-9C50-4A65946B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9C04C-075E-6142-AFE9-813F37BB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7510-F964-4042-ACF7-AFF33369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E5F1-BDCE-7140-A310-B15696ED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2AE69-37C1-A244-8E4B-7D377C2B5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641B0-3485-3C45-9847-4F76D935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68270-E8F6-1048-B6A2-E3DD1265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6BF89-636D-A441-B70A-C7172EC2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2409-A527-A247-B24D-6FCC198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00CA0-A38B-6D49-B3B8-4AF4D2A0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04E0-4B42-1540-93A9-FFF7A0A9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E37D-E175-764F-ACC8-4EDC6CC7D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3940-567D-0E4A-B27A-538E5CA3F25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76AF-BC12-0F48-8F65-6FADBF473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D68E-2D25-4E4E-8CC2-5E94D0DE6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beautiful-soup-web-scraper-python/#step-1-inspect-your-data-sour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9020E-F455-E944-BBDA-1052D675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Song Data Mining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18183-B2C7-364B-BD06-B3B9F040F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 sz="1700" b="0">
                <a:solidFill>
                  <a:srgbClr val="FFFFFF"/>
                </a:solidFill>
                <a:effectLst/>
              </a:rPr>
              <a:t>Harsh Bolakani</a:t>
            </a:r>
          </a:p>
          <a:p>
            <a:pPr algn="l"/>
            <a:r>
              <a:rPr lang="en-US" sz="1700" b="0">
                <a:solidFill>
                  <a:srgbClr val="FFFFFF"/>
                </a:solidFill>
                <a:effectLst/>
              </a:rPr>
              <a:t>Greg Morgan</a:t>
            </a:r>
          </a:p>
          <a:p>
            <a:pPr algn="l"/>
            <a:r>
              <a:rPr lang="en-US" sz="1700" b="0">
                <a:solidFill>
                  <a:srgbClr val="FFFFFF"/>
                </a:solidFill>
                <a:effectLst/>
              </a:rPr>
              <a:t>Trevor Pawlewicz</a:t>
            </a:r>
          </a:p>
        </p:txBody>
      </p:sp>
    </p:spTree>
    <p:extLst>
      <p:ext uri="{BB962C8B-B14F-4D97-AF65-F5344CB8AC3E}">
        <p14:creationId xmlns:p14="http://schemas.microsoft.com/office/powerpoint/2010/main" val="83107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37B21-1E26-A847-AC61-FDA5EEFB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/>
              <a:t>Our Dataset Issues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81F8-49AF-094B-8AE8-6157C5F0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0" i="1">
                <a:effectLst/>
              </a:rPr>
              <a:t>Musixmatch:</a:t>
            </a:r>
          </a:p>
          <a:p>
            <a:pPr lvl="1"/>
            <a:r>
              <a:rPr lang="en-US" sz="2000" b="0" i="1">
                <a:effectLst/>
              </a:rPr>
              <a:t>Limited to 2k API Calls daily</a:t>
            </a:r>
            <a:endParaRPr lang="en-US" sz="2000" b="0">
              <a:effectLst/>
            </a:endParaRPr>
          </a:p>
          <a:p>
            <a:pPr lvl="1"/>
            <a:r>
              <a:rPr lang="en-US" sz="2000" b="0" i="1">
                <a:effectLst/>
              </a:rPr>
              <a:t>Free testing plan for evaluation only</a:t>
            </a:r>
            <a:endParaRPr lang="en-US" sz="2000" b="0">
              <a:effectLst/>
            </a:endParaRPr>
          </a:p>
          <a:p>
            <a:pPr lvl="1"/>
            <a:r>
              <a:rPr lang="en-US" sz="2000" b="0" i="1">
                <a:effectLst/>
              </a:rPr>
              <a:t>Access to ONLY 30% of lyrics per song</a:t>
            </a:r>
            <a:endParaRPr lang="en-US" sz="2000" b="0">
              <a:effectLst/>
            </a:endParaRPr>
          </a:p>
          <a:p>
            <a:pPr lvl="1"/>
            <a:r>
              <a:rPr lang="en-US" sz="2000" b="0" i="1">
                <a:effectLst/>
              </a:rPr>
              <a:t>Understanding which part of the song (beginning, middle, end) contains the lyrics that are needed to be best analyzed for our dataset.</a:t>
            </a:r>
            <a:endParaRPr lang="en-US" sz="2000" b="0">
              <a:effectLst/>
            </a:endParaRPr>
          </a:p>
          <a:p>
            <a:endParaRPr lang="en-US" sz="2000" b="0">
              <a:effectLst/>
            </a:endParaRPr>
          </a:p>
          <a:p>
            <a:r>
              <a:rPr lang="en-US" sz="2000" b="1"/>
              <a:t>Genius.com </a:t>
            </a:r>
            <a:r>
              <a:rPr lang="en-US" sz="2000"/>
              <a:t>was used for web scrapping to get full lyrical content of songs as a solution to only having access to the Musixmatch free 30% of lyrics per song.</a:t>
            </a:r>
          </a:p>
          <a:p>
            <a:pPr lvl="1"/>
            <a:r>
              <a:rPr lang="en-US" sz="2000"/>
              <a:t>Web scrapping decreased our dataset collecting performance.</a:t>
            </a:r>
          </a:p>
          <a:p>
            <a:pPr lvl="1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79FCD-BFB8-A542-BFAA-4C03B0C7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Team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E6BA-BE1C-D849-A4C6-0AE2A6B4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dirty="0">
                <a:effectLst/>
              </a:rPr>
              <a:t>Harsh </a:t>
            </a:r>
            <a:r>
              <a:rPr lang="en-US" sz="2000" b="0" dirty="0" err="1">
                <a:effectLst/>
              </a:rPr>
              <a:t>Bolakani</a:t>
            </a:r>
            <a:endParaRPr lang="en-US" sz="2000" b="0" dirty="0">
              <a:effectLst/>
            </a:endParaRPr>
          </a:p>
          <a:p>
            <a:pPr marL="685800"/>
            <a:r>
              <a:rPr lang="en-US" sz="2000" b="0" i="0" dirty="0">
                <a:effectLst/>
                <a:latin typeface="-apple-system"/>
              </a:rPr>
              <a:t>API Research</a:t>
            </a:r>
          </a:p>
          <a:p>
            <a:pPr marL="685800"/>
            <a:r>
              <a:rPr lang="en-US" sz="2000" b="0" i="0" dirty="0">
                <a:effectLst/>
                <a:latin typeface="-apple-system"/>
              </a:rPr>
              <a:t>Data pre-pro</a:t>
            </a:r>
            <a:r>
              <a:rPr lang="en-US" sz="2000" dirty="0">
                <a:latin typeface="-apple-system"/>
              </a:rPr>
              <a:t>cessing</a:t>
            </a:r>
            <a:endParaRPr lang="en-US" sz="2000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000" b="0" dirty="0">
                <a:effectLst/>
              </a:rPr>
              <a:t>Greg Morgan</a:t>
            </a:r>
          </a:p>
          <a:p>
            <a:pPr marL="685800"/>
            <a:r>
              <a:rPr lang="en-US" sz="2000" b="0" i="0" dirty="0">
                <a:effectLst/>
                <a:latin typeface="-apple-system"/>
              </a:rPr>
              <a:t>Web Scraping Research</a:t>
            </a:r>
          </a:p>
          <a:p>
            <a:pPr marL="685800"/>
            <a:r>
              <a:rPr lang="en-US" sz="2000" b="0" i="0" dirty="0">
                <a:effectLst/>
                <a:latin typeface="-apple-system"/>
              </a:rPr>
              <a:t>Data acquisition</a:t>
            </a:r>
          </a:p>
          <a:p>
            <a:pPr marL="0" indent="0">
              <a:buNone/>
            </a:pPr>
            <a:r>
              <a:rPr lang="en-US" sz="2000" b="0" dirty="0">
                <a:effectLst/>
              </a:rPr>
              <a:t>Trevor Pawlewicz</a:t>
            </a:r>
          </a:p>
          <a:p>
            <a:pPr lvl="1"/>
            <a:r>
              <a:rPr lang="en-US" sz="2000" dirty="0"/>
              <a:t>Idea concept</a:t>
            </a:r>
          </a:p>
          <a:p>
            <a:pPr lvl="1"/>
            <a:r>
              <a:rPr lang="en-US" sz="2000" dirty="0"/>
              <a:t>Product management</a:t>
            </a:r>
          </a:p>
        </p:txBody>
      </p:sp>
    </p:spTree>
    <p:extLst>
      <p:ext uri="{BB962C8B-B14F-4D97-AF65-F5344CB8AC3E}">
        <p14:creationId xmlns:p14="http://schemas.microsoft.com/office/powerpoint/2010/main" val="400838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79FCD-BFB8-A542-BFAA-4C03B0C7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79FCD-BFB8-A542-BFAA-4C03B0C7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5835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1219-0C6D-034C-B5AE-66B28FE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Acquiring the Data: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74FE-6367-5942-A419-22ADA79C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292929"/>
                </a:solidFill>
                <a:effectLst/>
              </a:rPr>
              <a:t>Leverage Spotify API + Genius Lyrics for Data Science Tasks in Python </a:t>
            </a:r>
            <a:endParaRPr lang="en-US" sz="2000" b="0" dirty="0">
              <a:solidFill>
                <a:srgbClr val="292929"/>
              </a:solidFill>
            </a:endParaRPr>
          </a:p>
          <a:p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Install Libraries</a:t>
            </a:r>
          </a:p>
          <a:p>
            <a:pPr lvl="1"/>
            <a:r>
              <a:rPr lang="en-US" i="0" u="none" strike="noStrike" dirty="0">
                <a:solidFill>
                  <a:srgbClr val="292929"/>
                </a:solidFill>
                <a:effectLst/>
              </a:rPr>
              <a:t>Libraries here…</a:t>
            </a:r>
          </a:p>
          <a:p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Connecting To Spotify API</a:t>
            </a: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register for a Spotify developer account</a:t>
            </a:r>
            <a:endParaRPr lang="en-US" b="1" dirty="0">
              <a:solidFill>
                <a:srgbClr val="292929"/>
              </a:solidFill>
            </a:endParaRP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access to unique tokens which will allow for a seamless connection (client id and secret key)</a:t>
            </a: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Extrapolating Data From Spotify API</a:t>
            </a: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create a function that will take all the songs from any given album and insert the relevant information into a pandas </a:t>
            </a:r>
            <a:r>
              <a:rPr lang="en-US" b="0" i="0" u="none" strike="noStrike" dirty="0" err="1">
                <a:solidFill>
                  <a:srgbClr val="292929"/>
                </a:solidFill>
                <a:effectLst/>
              </a:rPr>
              <a:t>dataframe</a:t>
            </a:r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.</a:t>
            </a: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Attaching Song Lyrics From </a:t>
            </a:r>
            <a:r>
              <a:rPr lang="en-US" b="1" i="0" u="none" strike="noStrike" dirty="0" err="1">
                <a:solidFill>
                  <a:srgbClr val="292929"/>
                </a:solidFill>
                <a:effectLst/>
              </a:rPr>
              <a:t>Genius.com</a:t>
            </a: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web scrapping Genius to attach the lyrics of the songs to our </a:t>
            </a:r>
            <a:r>
              <a:rPr lang="en-US" b="0" i="0" u="none" strike="noStrike" dirty="0" err="1">
                <a:solidFill>
                  <a:srgbClr val="292929"/>
                </a:solidFill>
                <a:effectLst/>
              </a:rPr>
              <a:t>dataframe</a:t>
            </a:r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.</a:t>
            </a: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8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1219-0C6D-034C-B5AE-66B28FE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Acquiring the Data: </a:t>
            </a:r>
            <a:r>
              <a:rPr lang="en-US" sz="4000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74FE-6367-5942-A419-22ADA79C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35" y="1825625"/>
            <a:ext cx="107520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Web scraping</a:t>
            </a:r>
            <a:r>
              <a:rPr lang="en-US" sz="1400" dirty="0"/>
              <a:t> is the process of gathering information from the Internet. Even copying and pasting the lyrics of your favorite song is a form of web scraping!</a:t>
            </a:r>
            <a:endParaRPr lang="en-US" sz="1400" b="1" dirty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Step 1: Inspect Your Data Source (Explore the Website)</a:t>
            </a:r>
          </a:p>
          <a:p>
            <a:r>
              <a:rPr lang="en-US" sz="1600" dirty="0"/>
              <a:t>Understand the site structure to extract the information that’s relevant for you.</a:t>
            </a:r>
          </a:p>
          <a:p>
            <a:r>
              <a:rPr lang="en-US" sz="1600" dirty="0"/>
              <a:t>Decipher the Information in URLs</a:t>
            </a:r>
          </a:p>
          <a:p>
            <a:r>
              <a:rPr lang="en-US" sz="1700" dirty="0"/>
              <a:t>Inspect the Site Using Developer Tools</a:t>
            </a:r>
            <a:endParaRPr lang="en-US" sz="1600" dirty="0"/>
          </a:p>
          <a:p>
            <a:pPr marL="0" indent="0">
              <a:buNone/>
            </a:pPr>
            <a:r>
              <a:rPr lang="en-US" sz="2400" b="1" dirty="0"/>
              <a:t>Step 2: Scrape HTML Content From a Page</a:t>
            </a:r>
          </a:p>
          <a:p>
            <a:r>
              <a:rPr lang="en-US" sz="1600" dirty="0"/>
              <a:t>Find Elements by HTML class name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Step 3: Parse HTML Code With Beautiful Soup</a:t>
            </a:r>
          </a:p>
          <a:p>
            <a:r>
              <a:rPr lang="en-US" sz="1600" dirty="0"/>
              <a:t>Find Elements and extract by ID, class name, …</a:t>
            </a:r>
          </a:p>
          <a:p>
            <a:r>
              <a:rPr lang="en-US" sz="1600" dirty="0"/>
              <a:t>Extract Text From HTML Elements</a:t>
            </a:r>
          </a:p>
          <a:p>
            <a:r>
              <a:rPr lang="en-US" sz="1600" dirty="0"/>
              <a:t>Pass a Function to a Beautiful Soup Method</a:t>
            </a:r>
          </a:p>
          <a:p>
            <a:pPr marL="0" indent="0">
              <a:buNone/>
            </a:pPr>
            <a:r>
              <a:rPr lang="en-US" sz="1300" dirty="0">
                <a:hlinkClick r:id="rId3"/>
              </a:rPr>
              <a:t>https://realpython.com/beautiful-soup-web-scraper-python/#step-1-inspect-your-data-source</a:t>
            </a:r>
            <a:endParaRPr lang="en-US" sz="13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5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1219-0C6D-034C-B5AE-66B28FE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Acquiring the Data: </a:t>
            </a:r>
            <a:r>
              <a:rPr lang="en-US" sz="4000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74FE-6367-5942-A419-22ADA79C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35" y="1825625"/>
            <a:ext cx="10752082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Fetch the main URL HTML code.</a:t>
            </a:r>
          </a:p>
          <a:p>
            <a:pPr>
              <a:buFont typeface="+mj-lt"/>
              <a:buAutoNum type="arabicPeriod"/>
            </a:pPr>
            <a:r>
              <a:rPr lang="en-US" dirty="0"/>
              <a:t>Feed that HTML to </a:t>
            </a:r>
            <a:r>
              <a:rPr lang="en-US" dirty="0" err="1"/>
              <a:t>BeautifulSoup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Extract each song from the list and get the wiki link of each book.</a:t>
            </a:r>
          </a:p>
          <a:p>
            <a:pPr>
              <a:buFont typeface="+mj-lt"/>
              <a:buAutoNum type="arabicPeriod"/>
            </a:pPr>
            <a:r>
              <a:rPr lang="en-US" dirty="0"/>
              <a:t>Obtain lyrical data for each song.</a:t>
            </a:r>
          </a:p>
          <a:p>
            <a:pPr>
              <a:buFont typeface="+mj-lt"/>
              <a:buAutoNum type="arabicPeriod"/>
            </a:pPr>
            <a:r>
              <a:rPr lang="en-US" dirty="0"/>
              <a:t>Get all songs lyrical data, clean, and plot final results.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02F6-349D-954F-B02F-78EBD301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1388356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Introduction and Purpose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1E59-1DC4-3845-9DB3-10F69E64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0" dirty="0">
                <a:effectLst/>
              </a:rPr>
              <a:t>We will explore the area of music and lyrical content</a:t>
            </a:r>
            <a:r>
              <a:rPr lang="en-US" sz="2000" dirty="0"/>
              <a:t> </a:t>
            </a:r>
            <a:r>
              <a:rPr lang="en-US" sz="2000" b="0" dirty="0">
                <a:effectLst/>
              </a:rPr>
              <a:t>to find trends in popular music according to </a:t>
            </a:r>
            <a:r>
              <a:rPr lang="en-US" sz="2000" b="0" i="1" dirty="0">
                <a:effectLst/>
              </a:rPr>
              <a:t>genre</a:t>
            </a:r>
            <a:r>
              <a:rPr lang="en-US" sz="2000" b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000" b="0" dirty="0">
                <a:effectLst/>
              </a:rPr>
              <a:t>We will ask if popular hit music (chart ranking and top selling songs) have trends in the following way:</a:t>
            </a:r>
          </a:p>
          <a:p>
            <a:pPr lvl="1"/>
            <a:r>
              <a:rPr lang="en-US" sz="2000" b="0" dirty="0">
                <a:effectLst/>
              </a:rPr>
              <a:t>Are there common words and/or phrases?</a:t>
            </a:r>
          </a:p>
          <a:p>
            <a:pPr lvl="1"/>
            <a:r>
              <a:rPr lang="en-US" sz="2000" b="0" dirty="0">
                <a:effectLst/>
              </a:rPr>
              <a:t>Are the common themes?</a:t>
            </a:r>
          </a:p>
          <a:p>
            <a:pPr lvl="1"/>
            <a:r>
              <a:rPr lang="en-US" sz="2000" b="0" dirty="0">
                <a:effectLst/>
              </a:rPr>
              <a:t>What words can be used in a specific genre to write a popular song lyric?</a:t>
            </a:r>
          </a:p>
          <a:p>
            <a:pPr marL="457200" lvl="1" indent="0">
              <a:buNone/>
            </a:pPr>
            <a:endParaRPr lang="en-US" sz="2000" b="0" dirty="0">
              <a:effectLst/>
            </a:endParaRPr>
          </a:p>
          <a:p>
            <a:r>
              <a:rPr lang="en-US" sz="2000" dirty="0"/>
              <a:t>We would like to give developers a dataset to create phrases to help write a popular song in a specific genre.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4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E1A8E-333C-9A4B-B5B1-E3365423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/>
              <a:t>Potential Users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74BC-25A7-444E-AAB7-2E4A426F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en-US" sz="2000" b="0" i="1" dirty="0">
                <a:effectLst/>
              </a:rPr>
              <a:t>Create inspiration for musicians.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Help musicians over creative road-blocks.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Assist content producers in creating the perfect song to fit their needs.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Looking at trends in genres</a:t>
            </a:r>
            <a:r>
              <a:rPr lang="en-US" sz="2000" i="1" dirty="0"/>
              <a:t> to collect a dataset for lyrical inspiration.</a:t>
            </a:r>
            <a:endParaRPr lang="en-US" sz="2000" b="0" i="1" dirty="0">
              <a:effectLst/>
            </a:endParaRPr>
          </a:p>
          <a:p>
            <a:pPr marL="0" indent="0">
              <a:buNone/>
            </a:pPr>
            <a:endParaRPr lang="en-US" sz="2000" b="0" i="1" dirty="0">
              <a:effectLst/>
            </a:endParaRPr>
          </a:p>
          <a:p>
            <a:pPr marL="0" indent="0">
              <a:buNone/>
            </a:pPr>
            <a:r>
              <a:rPr lang="en-US" sz="2000" i="1" dirty="0"/>
              <a:t>For an audience of…</a:t>
            </a:r>
          </a:p>
          <a:p>
            <a:r>
              <a:rPr lang="en-US" sz="2000" b="0" i="1" dirty="0">
                <a:effectLst/>
              </a:rPr>
              <a:t>Musicians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Writers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Producers</a:t>
            </a:r>
            <a:endParaRPr lang="en-US" sz="2000" b="0" dirty="0">
              <a:effectLst/>
            </a:endParaRPr>
          </a:p>
          <a:p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9"/>
            <a:ext cx="5754896" cy="78556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Source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6DBCB-4246-3424-8BF4-9B7FD47C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2F3-2775-4B46-A098-FE988824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537855"/>
            <a:ext cx="5930480" cy="459970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b="1" i="0" u="none" strike="noStrike" dirty="0" err="1">
                <a:effectLst/>
              </a:rPr>
              <a:t>Musixmatch</a:t>
            </a:r>
            <a:r>
              <a:rPr lang="en-US" b="1" i="0" u="none" strike="noStrike" dirty="0">
                <a:effectLst/>
              </a:rPr>
              <a:t> lyrics API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i="0" u="none" strike="noStrike" dirty="0" err="1">
                <a:solidFill>
                  <a:srgbClr val="002060"/>
                </a:solidFill>
                <a:effectLst/>
              </a:rPr>
              <a:t>Musixmatch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 is the world’s leading music data company with </a:t>
            </a:r>
            <a:r>
              <a:rPr lang="en-US" sz="2400" b="0" i="0" u="none" strike="noStrike" dirty="0">
                <a:solidFill>
                  <a:srgbClr val="002060"/>
                </a:solidFill>
                <a:effectLst/>
              </a:rPr>
              <a:t>largest lyrics database with more than 14 million lyrics in over 50 distinct languages.</a:t>
            </a:r>
            <a:endParaRPr lang="en-US" sz="2400" i="0" u="none" strike="noStrike" dirty="0">
              <a:solidFill>
                <a:srgbClr val="002060"/>
              </a:solidFill>
              <a:effectLst/>
            </a:endParaRPr>
          </a:p>
          <a:p>
            <a:pPr marL="0" indent="0" algn="l">
              <a:buNone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The fastest, most powerful and legal way to display lyrics on your website or in your application.</a:t>
            </a:r>
          </a:p>
          <a:p>
            <a:pPr marL="0" indent="0" algn="l">
              <a:buNone/>
            </a:pPr>
            <a:r>
              <a:rPr lang="en-US" sz="2400" i="0" u="none" strike="noStrike" dirty="0" err="1">
                <a:solidFill>
                  <a:srgbClr val="002060"/>
                </a:solidFill>
                <a:effectLst/>
              </a:rPr>
              <a:t>Musixmatch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 lyrics API is a robust service that permits you to search and retrieve lyrics in the simplest possible way. 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B0F0"/>
                </a:solidFill>
                <a:effectLst/>
              </a:rPr>
              <a:t>https://</a:t>
            </a:r>
            <a:r>
              <a:rPr lang="en-US" sz="1400" b="0" dirty="0" err="1">
                <a:solidFill>
                  <a:srgbClr val="00B0F0"/>
                </a:solidFill>
                <a:effectLst/>
              </a:rPr>
              <a:t>developer.musixmatch.com</a:t>
            </a:r>
            <a:endParaRPr lang="en-US" sz="1400" b="0" dirty="0">
              <a:solidFill>
                <a:srgbClr val="00B0F0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9"/>
            <a:ext cx="5754896" cy="78556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Source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6DBCB-4246-3424-8BF4-9B7FD47C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2F3-2775-4B46-A098-FE988824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537855"/>
            <a:ext cx="5930480" cy="4862517"/>
          </a:xfrm>
        </p:spPr>
        <p:txBody>
          <a:bodyPr anchor="t"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u="none" strike="noStrike" dirty="0" err="1">
                <a:solidFill>
                  <a:srgbClr val="292929"/>
                </a:solidFill>
                <a:effectLst/>
              </a:rPr>
              <a:t>Genius.com</a:t>
            </a:r>
            <a:r>
              <a:rPr lang="en-US" b="1" dirty="0">
                <a:solidFill>
                  <a:srgbClr val="292929"/>
                </a:solidFill>
              </a:rPr>
              <a:t>:</a:t>
            </a:r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 web scraping song lyrics</a:t>
            </a:r>
          </a:p>
          <a:p>
            <a:pPr marL="0" indent="0" algn="l">
              <a:buNone/>
            </a:pP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The world's biggest music encyclopedia with a passionate community of more than two million contributors, Genius is a destination for artists, creatives, and superfans to discuss and deconstruct all things music.</a:t>
            </a:r>
          </a:p>
          <a:p>
            <a:pPr marL="0" indent="0">
              <a:buNone/>
            </a:pPr>
            <a:endParaRPr lang="en-US" sz="2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Founded in 2009, Genius is a unique media company that serves music knowledge to over 100 million people each month on </a:t>
            </a:r>
            <a:r>
              <a:rPr lang="en-US" sz="2600" dirty="0" err="1">
                <a:solidFill>
                  <a:srgbClr val="002060"/>
                </a:solidFill>
              </a:rPr>
              <a:t>Genius.com</a:t>
            </a:r>
            <a:r>
              <a:rPr lang="en-US" sz="2600" dirty="0">
                <a:solidFill>
                  <a:srgbClr val="002060"/>
                </a:solidFill>
              </a:rPr>
              <a:t> and everywhere music fans connect across the internet.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B0F0"/>
                </a:solidFill>
              </a:rPr>
              <a:t>https://</a:t>
            </a:r>
            <a:r>
              <a:rPr lang="en-US" sz="1500" dirty="0" err="1">
                <a:solidFill>
                  <a:srgbClr val="00B0F0"/>
                </a:solidFill>
              </a:rPr>
              <a:t>genius.com</a:t>
            </a:r>
            <a:r>
              <a:rPr lang="en-US" sz="1500" dirty="0">
                <a:solidFill>
                  <a:srgbClr val="00B0F0"/>
                </a:solidFill>
              </a:rPr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489509"/>
            <a:ext cx="10996648" cy="785562"/>
          </a:xfrm>
        </p:spPr>
        <p:txBody>
          <a:bodyPr anchor="b">
            <a:noAutofit/>
          </a:bodyPr>
          <a:lstStyle/>
          <a:p>
            <a:r>
              <a:rPr lang="en-US" sz="4000" b="1" dirty="0"/>
              <a:t>Building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2F3-2775-4B46-A098-FE988824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9" y="1537855"/>
            <a:ext cx="10996650" cy="4599709"/>
          </a:xfrm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i="0" u="none" strike="noStrike" dirty="0">
                <a:solidFill>
                  <a:srgbClr val="002060"/>
                </a:solidFill>
                <a:effectLst/>
              </a:rPr>
              <a:t>Register for an API key (</a:t>
            </a:r>
            <a:r>
              <a:rPr lang="en-US" i="0" u="none" strike="noStrike" dirty="0" err="1">
                <a:solidFill>
                  <a:srgbClr val="FF4376"/>
                </a:solidFill>
                <a:effectLst/>
              </a:rPr>
              <a:t>musixmatch</a:t>
            </a:r>
            <a:r>
              <a:rPr lang="en-US" i="0" u="none" strike="noStrike" dirty="0">
                <a:solidFill>
                  <a:srgbClr val="002060"/>
                </a:solidFill>
                <a:effectLst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-apple-system"/>
              </a:rPr>
              <a:t>Retrieve song list and genre metadata from API (</a:t>
            </a:r>
            <a:r>
              <a:rPr lang="en-US" b="0" i="0" dirty="0" err="1">
                <a:solidFill>
                  <a:srgbClr val="FF4376"/>
                </a:solidFill>
                <a:effectLst/>
                <a:latin typeface="-apple-system"/>
              </a:rPr>
              <a:t>musixmatch</a:t>
            </a:r>
            <a:r>
              <a:rPr lang="en-US" b="0" i="0" dirty="0">
                <a:solidFill>
                  <a:srgbClr val="002060"/>
                </a:solidFill>
                <a:effectLst/>
                <a:latin typeface="-apple-system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u="none" strike="noStrike" dirty="0">
                <a:solidFill>
                  <a:srgbClr val="002060"/>
                </a:solidFill>
                <a:effectLst/>
              </a:rPr>
              <a:t>Scrape Lyric Data with Beautiful Soup (</a:t>
            </a:r>
            <a:r>
              <a:rPr lang="en-US" i="0" u="none" strike="noStrike" dirty="0">
                <a:solidFill>
                  <a:srgbClr val="FFC000"/>
                </a:solidFill>
                <a:effectLst/>
              </a:rPr>
              <a:t>genius</a:t>
            </a:r>
            <a:r>
              <a:rPr lang="en-US" i="0" u="none" strike="noStrike" dirty="0">
                <a:solidFill>
                  <a:srgbClr val="002060"/>
                </a:solidFill>
                <a:effectLst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u="none" strike="noStrike" dirty="0">
                <a:solidFill>
                  <a:srgbClr val="002060"/>
                </a:solidFill>
                <a:effectLst/>
              </a:rPr>
              <a:t>Collect and Merge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u="none" strike="noStrike" dirty="0">
                <a:solidFill>
                  <a:srgbClr val="002060"/>
                </a:solidFill>
                <a:effectLst/>
              </a:rPr>
              <a:t>Process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u="none" strike="noStrike" dirty="0">
                <a:solidFill>
                  <a:srgbClr val="002060"/>
                </a:solidFill>
                <a:effectLst/>
              </a:rPr>
              <a:t>Remove Stop 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u="none" strike="noStrike" dirty="0">
                <a:solidFill>
                  <a:srgbClr val="002060"/>
                </a:solidFill>
                <a:effectLst/>
              </a:rPr>
              <a:t>Output </a:t>
            </a:r>
            <a:r>
              <a:rPr lang="en-US" i="0" u="none" strike="noStrike" dirty="0">
                <a:solidFill>
                  <a:srgbClr val="002060"/>
                </a:solidFill>
                <a:effectLst/>
                <a:latin typeface="-apple-system"/>
              </a:rPr>
              <a:t>the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1" y="489509"/>
            <a:ext cx="11180616" cy="785562"/>
          </a:xfrm>
        </p:spPr>
        <p:txBody>
          <a:bodyPr anchor="b">
            <a:noAutofit/>
          </a:bodyPr>
          <a:lstStyle/>
          <a:p>
            <a:r>
              <a:rPr lang="en-US" sz="4000" b="1" dirty="0"/>
              <a:t>Acquisition &amp; Preprocessing Our Data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1A4868-74B9-377A-FDB4-083F8B492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1586" y="1951758"/>
            <a:ext cx="8728827" cy="4283889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3FE84-FB02-CCDB-0003-613AA375CF29}"/>
              </a:ext>
            </a:extLst>
          </p:cNvPr>
          <p:cNvSpPr txBox="1"/>
          <p:nvPr/>
        </p:nvSpPr>
        <p:spPr>
          <a:xfrm>
            <a:off x="1731586" y="1556174"/>
            <a:ext cx="63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demo</a:t>
            </a:r>
          </a:p>
        </p:txBody>
      </p:sp>
    </p:spTree>
    <p:extLst>
      <p:ext uri="{BB962C8B-B14F-4D97-AF65-F5344CB8AC3E}">
        <p14:creationId xmlns:p14="http://schemas.microsoft.com/office/powerpoint/2010/main" val="238106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1" y="1204108"/>
            <a:ext cx="2864269" cy="178117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Approach:</a:t>
            </a:r>
            <a:b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JSON file hosted on GitHub</a:t>
            </a:r>
            <a:b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000" b="1" kern="1200" dirty="0">
                <a:solidFill>
                  <a:srgbClr val="00FFFF"/>
                </a:solidFill>
                <a:latin typeface="+mj-lt"/>
                <a:ea typeface="+mj-ea"/>
                <a:cs typeface="+mj-cs"/>
              </a:rPr>
              <a:t>https://</a:t>
            </a:r>
            <a:r>
              <a:rPr lang="en-US" sz="1000" b="1" kern="1200" dirty="0" err="1">
                <a:solidFill>
                  <a:srgbClr val="00FFFF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1000" b="1" kern="1200" dirty="0">
                <a:solidFill>
                  <a:srgbClr val="00FFFF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1000" b="1" kern="1200" dirty="0" err="1">
                <a:solidFill>
                  <a:srgbClr val="00FFFF"/>
                </a:solidFill>
                <a:latin typeface="+mj-lt"/>
                <a:ea typeface="+mj-ea"/>
                <a:cs typeface="+mj-cs"/>
              </a:rPr>
              <a:t>TrevorPawlewicz</a:t>
            </a:r>
            <a:r>
              <a:rPr lang="en-US" sz="1000" b="1" kern="1200" dirty="0">
                <a:solidFill>
                  <a:srgbClr val="00FFFF"/>
                </a:solidFill>
                <a:latin typeface="+mj-lt"/>
                <a:ea typeface="+mj-ea"/>
                <a:cs typeface="+mj-cs"/>
              </a:rPr>
              <a:t>/DSCI-511-Course-Project/tree/main/</a:t>
            </a:r>
            <a:r>
              <a:rPr lang="en-US" sz="1000" b="1" kern="1200" dirty="0" err="1">
                <a:solidFill>
                  <a:srgbClr val="00FFFF"/>
                </a:solidFill>
                <a:latin typeface="+mj-lt"/>
                <a:ea typeface="+mj-ea"/>
                <a:cs typeface="+mj-cs"/>
              </a:rPr>
              <a:t>FinalProject</a:t>
            </a:r>
            <a:r>
              <a:rPr lang="en-US" sz="1000" b="1" kern="1200" dirty="0">
                <a:solidFill>
                  <a:srgbClr val="00FFFF"/>
                </a:solidFill>
                <a:latin typeface="+mj-lt"/>
                <a:ea typeface="+mj-ea"/>
                <a:cs typeface="+mj-cs"/>
              </a:rPr>
              <a:t>/data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600FED0-CFDE-967A-0EED-49F1F8F5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8232" y="3771077"/>
            <a:ext cx="2427287" cy="242728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1A4868-74B9-377A-FDB4-083F8B492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096000" y="320313"/>
            <a:ext cx="4523138" cy="62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2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079E-9CD9-D84F-AC45-14A954F9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of Our Dataset Access Rights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227D07-1F52-30F8-5F22-ECA7A5B6B9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810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1155</Words>
  <Application>Microsoft Macintosh PowerPoint</Application>
  <PresentationFormat>Widescreen</PresentationFormat>
  <Paragraphs>136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Song Data Mining</vt:lpstr>
      <vt:lpstr>Introduction and Purpose of Dataset</vt:lpstr>
      <vt:lpstr>Potential Users and Applications</vt:lpstr>
      <vt:lpstr>Source of Data</vt:lpstr>
      <vt:lpstr>Source of Data</vt:lpstr>
      <vt:lpstr>Building the Dataset</vt:lpstr>
      <vt:lpstr>Acquisition &amp; Preprocessing Our Data</vt:lpstr>
      <vt:lpstr>Distribution Approach: JSON file hosted on GitHub https://github.com/TrevorPawlewicz/DSCI-511-Course-Project/tree/main/FinalProject/data</vt:lpstr>
      <vt:lpstr>Discussion of Our Dataset Access Rights</vt:lpstr>
      <vt:lpstr>Our Dataset Issues and Limitations</vt:lpstr>
      <vt:lpstr>Team and Contributions</vt:lpstr>
      <vt:lpstr>Thank You</vt:lpstr>
      <vt:lpstr>Appendix</vt:lpstr>
      <vt:lpstr>Approach to Acquiring the Data: API</vt:lpstr>
      <vt:lpstr>Approach to Acquiring the Data: Web Scraping</vt:lpstr>
      <vt:lpstr>Approach to Acquiring the Data: Web Scraping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MacLellan,Christopher</dc:creator>
  <cp:lastModifiedBy>Pawlewicz, Trevor</cp:lastModifiedBy>
  <cp:revision>56</cp:revision>
  <dcterms:created xsi:type="dcterms:W3CDTF">2020-11-27T17:46:31Z</dcterms:created>
  <dcterms:modified xsi:type="dcterms:W3CDTF">2022-12-02T19:09:05Z</dcterms:modified>
</cp:coreProperties>
</file>