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8" r:id="rId5"/>
    <p:sldId id="273" r:id="rId6"/>
    <p:sldId id="269" r:id="rId7"/>
    <p:sldId id="272" r:id="rId8"/>
    <p:sldId id="261" r:id="rId9"/>
    <p:sldId id="264" r:id="rId10"/>
    <p:sldId id="262" r:id="rId11"/>
    <p:sldId id="265" r:id="rId12"/>
    <p:sldId id="270" r:id="rId13"/>
    <p:sldId id="271" r:id="rId14"/>
    <p:sldId id="260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1"/>
    <p:restoredTop sz="74070"/>
  </p:normalViewPr>
  <p:slideViewPr>
    <p:cSldViewPr snapToGrid="0" snapToObjects="1">
      <p:cViewPr varScale="1">
        <p:scale>
          <a:sx n="110" d="100"/>
          <a:sy n="110" d="100"/>
        </p:scale>
        <p:origin x="1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293D9-CEF4-E549-8C2B-4C1F408488E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48EB-719A-B944-B3C9-708649C4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0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48EB-719A-B944-B3C9-708649C4FE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6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48EB-719A-B944-B3C9-708649C4FE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read of slide, Walkthrough the Jupiter notebook: 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TrevorPawlewicz</a:t>
            </a:r>
            <a:r>
              <a:rPr lang="en-US" dirty="0"/>
              <a:t>/DSCI-511-Course-Project/blob/main/</a:t>
            </a:r>
            <a:r>
              <a:rPr lang="en-US" dirty="0" err="1"/>
              <a:t>FinalProject</a:t>
            </a:r>
            <a:r>
              <a:rPr lang="en-US" dirty="0"/>
              <a:t>/project-</a:t>
            </a:r>
            <a:r>
              <a:rPr lang="en-US" dirty="0" err="1"/>
              <a:t>code.ipynb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48EB-719A-B944-B3C9-708649C4FE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1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Get the track genre.</a:t>
            </a:r>
          </a:p>
          <a:p>
            <a:pPr marL="228600" indent="-228600">
              <a:buAutoNum type="arabicPeriod"/>
            </a:pPr>
            <a:r>
              <a:rPr lang="en-US" i="1" dirty="0">
                <a:effectLst/>
              </a:rPr>
              <a:t>Skip songs we didn't get lyrics for.</a:t>
            </a:r>
          </a:p>
          <a:p>
            <a:pPr marL="228600" indent="-228600">
              <a:buAutoNum type="arabicPeriod"/>
            </a:pPr>
            <a:r>
              <a:rPr lang="en-US" i="1" dirty="0">
                <a:effectLst/>
              </a:rPr>
              <a:t>Tokenize lyrics and remove punctuation.</a:t>
            </a:r>
          </a:p>
          <a:p>
            <a:pPr marL="228600" indent="-228600">
              <a:buAutoNum type="arabicPeriod"/>
            </a:pPr>
            <a:r>
              <a:rPr lang="en-US" i="1" dirty="0">
                <a:effectLst/>
              </a:rPr>
              <a:t>Remove any remaining punctuation from the count.</a:t>
            </a:r>
          </a:p>
          <a:p>
            <a:pPr marL="228600" indent="-228600">
              <a:buAutoNum type="arabicPeriod"/>
            </a:pPr>
            <a:r>
              <a:rPr lang="en-US" i="1" dirty="0">
                <a:effectLst/>
              </a:rPr>
              <a:t>Diction where a Genre points to a list of word/count tuples sorted by the highest count.</a:t>
            </a:r>
          </a:p>
          <a:p>
            <a:pPr marL="228600" indent="-228600">
              <a:buAutoNum type="arabicPeriod"/>
            </a:pPr>
            <a:r>
              <a:rPr lang="en-US" i="1" dirty="0">
                <a:effectLst/>
              </a:rPr>
              <a:t>Check top 5 words in each genre.</a:t>
            </a:r>
          </a:p>
          <a:p>
            <a:pPr marL="228600" indent="-228600">
              <a:buAutoNum type="arabicPeriod"/>
            </a:pPr>
            <a:r>
              <a:rPr lang="en-US" i="1" dirty="0">
                <a:effectLst/>
              </a:rPr>
              <a:t>Remove Stop words.</a:t>
            </a:r>
          </a:p>
          <a:p>
            <a:pPr marL="228600" indent="-228600">
              <a:buAutoNum type="arabicPeriod"/>
            </a:pPr>
            <a:r>
              <a:rPr lang="en-US" i="1" dirty="0">
                <a:effectLst/>
              </a:rPr>
              <a:t>Output dataset to JSON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48EB-719A-B944-B3C9-708649C4FE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5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Decipher the Information in URLs</a:t>
            </a:r>
          </a:p>
          <a:p>
            <a:r>
              <a:rPr lang="en-US" dirty="0"/>
              <a:t>A programmer can encode a lot of information in a URL. Your web scraping journey will be much easier if you first become familiar with how URLs work and what they’re made of.</a:t>
            </a:r>
          </a:p>
          <a:p>
            <a:r>
              <a:rPr lang="en-US" dirty="0"/>
              <a:t>websites can use </a:t>
            </a:r>
            <a:r>
              <a:rPr lang="en-US" b="1" dirty="0"/>
              <a:t>query parameters</a:t>
            </a:r>
            <a:r>
              <a:rPr lang="en-US" dirty="0"/>
              <a:t> to encode values that you submit when performing a search.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Parse HTML Code With Beautiful Soup</a:t>
            </a:r>
            <a:endParaRPr lang="en-US" dirty="0"/>
          </a:p>
          <a:p>
            <a:r>
              <a:rPr lang="en-US" dirty="0">
                <a:hlinkClick r:id="rId3"/>
              </a:rPr>
              <a:t>Beautiful Soup</a:t>
            </a:r>
            <a:r>
              <a:rPr lang="en-US" dirty="0"/>
              <a:t> is a Python library for </a:t>
            </a:r>
            <a:r>
              <a:rPr lang="en-US" b="1" dirty="0"/>
              <a:t>parsing structured data</a:t>
            </a:r>
            <a:r>
              <a:rPr lang="en-US" dirty="0"/>
              <a:t>. It allows you to interact with HTML in a similar way to how you interact with a web page using developer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48EB-719A-B944-B3C9-708649C4FE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21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Decipher the Information in URLs</a:t>
            </a:r>
          </a:p>
          <a:p>
            <a:r>
              <a:rPr lang="en-US" dirty="0"/>
              <a:t>A programmer can encode a lot of information in a URL. Your web scraping journey will be much easier if you first become familiar with how URLs work and what they’re made of.</a:t>
            </a:r>
          </a:p>
          <a:p>
            <a:r>
              <a:rPr lang="en-US" dirty="0"/>
              <a:t>websites can use </a:t>
            </a:r>
            <a:r>
              <a:rPr lang="en-US" b="1" dirty="0"/>
              <a:t>query parameters</a:t>
            </a:r>
            <a:r>
              <a:rPr lang="en-US" dirty="0"/>
              <a:t> to encode values that you submit when performing a search.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Parse HTML Code With Beautiful Soup</a:t>
            </a:r>
            <a:endParaRPr lang="en-US" dirty="0"/>
          </a:p>
          <a:p>
            <a:r>
              <a:rPr lang="en-US" dirty="0">
                <a:hlinkClick r:id="rId3"/>
              </a:rPr>
              <a:t>Beautiful Soup</a:t>
            </a:r>
            <a:r>
              <a:rPr lang="en-US" dirty="0"/>
              <a:t> is a Python library for </a:t>
            </a:r>
            <a:r>
              <a:rPr lang="en-US" b="1" dirty="0"/>
              <a:t>parsing structured data</a:t>
            </a:r>
            <a:r>
              <a:rPr lang="en-US" dirty="0"/>
              <a:t>. It allows you to interact with HTML in a similar way to how you interact with a web page using developer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48EB-719A-B944-B3C9-708649C4FE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3E23-A5C1-6A42-9A26-FFFEBB0CD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FA3F3-7D43-8946-A2D9-9292CA2D9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5F98C-3658-9642-9833-AD173730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7C1E-8ECA-4B41-81B0-47038D41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74E7-C487-4C4A-9489-E617BE14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0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1FF8-B232-2F42-A26C-8E9A52EF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4E898-C77F-7544-862D-CBD01AF5E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B8B0-CB61-7C4B-8CD7-EE646BC1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C12D5-A705-A945-A721-C3B7AD95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D9FE3-814C-6C48-B3A6-B5B58E84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2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682CC-F3F7-9240-A8D9-78F29B04F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672DB-7397-654F-A671-EA022D24F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9740-A59D-5F4F-B96F-492FC3AD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92B13-B4E7-B34D-B4C1-AD19C5EF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31AC1-E083-E44C-9D6B-430E26B2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5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AC13-2165-974B-8D7E-C72B3D42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1D158-5609-9748-AF3C-D788CC36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2E80E-8FCC-E349-B390-0E349100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EB36-EB94-BB4E-AA42-06E46430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1BF6-B91C-634D-9ADF-D7BD5C72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101B-78E9-B44E-9F77-E46DD21E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813B8-D3DA-4545-B7CC-22B02C6C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61B46-0F32-3F45-A625-2C93C951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ED78-E670-2A42-9089-91393566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BC1BB-B882-7943-9113-CC4F0972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D891-8BF4-3C4F-AC6A-9E618C92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A334-08BB-AE48-AE73-7FE5CCB8C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1550F-82A1-1C44-A198-6A4475411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3DC0B-581B-D840-BCC5-69753D2C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75984-75C0-F845-9023-0EF10FC2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739E8-CB1E-0C44-BFF2-9602B819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9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03CD-4F85-9441-A784-313C29B6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E4A30-D063-0642-9B37-AEFA1CD13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55E47-99D9-8E48-9F04-F0270C7F2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A8E28-E10C-A043-9815-1C80365E6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36B27-6205-ED44-9AC9-1A7BBCDC7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539D4-24A2-6E45-AFAA-AC045EE9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BCC2D-10DE-554C-B73B-8F0C1125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B3EA4-8603-8044-966D-8C77A33B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5192-E4B8-2F4A-9A46-FCEF0359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6E7D-B3E9-9A42-9FBD-30244D78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020B4-2AB9-BA44-806D-0C8BB458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12544-7B01-E546-B6F9-8B443492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2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4D4D3-D5A5-2141-940C-1909F5BD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45E32-9BD9-A94F-97F7-92EB20AC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5BF7B-6BD8-FA43-816F-6B2C3A5B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55B9-0021-A94E-A5A8-1FB80827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541F-A43C-A842-8306-DA782FA22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DF5C-CC8F-4C43-BEF6-4E259939E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98931-D354-674F-9C50-4A65946B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9C04C-075E-6142-AFE9-813F37BB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7510-F964-4042-ACF7-AFF33369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4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E5F1-BDCE-7140-A310-B15696ED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2AE69-37C1-A244-8E4B-7D377C2B5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641B0-3485-3C45-9847-4F76D935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68270-E8F6-1048-B6A2-E3DD1265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6BF89-636D-A441-B70A-C7172EC2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12409-A527-A247-B24D-6FCC198E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00CA0-A38B-6D49-B3B8-4AF4D2A0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604E0-4B42-1540-93A9-FFF7A0A9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1E37D-E175-764F-ACC8-4EDC6CC7D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76AF-BC12-0F48-8F65-6FADBF473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0D68E-2D25-4E4E-8CC2-5E94D0DE6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beautiful-soup-web-scraper-python/#step-1-inspect-your-data-sour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9020E-F455-E944-BBDA-1052D6751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Song Data Mining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18183-B2C7-364B-BD06-B3B9F040F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en-US" sz="1700" b="0">
                <a:solidFill>
                  <a:srgbClr val="FFFFFF"/>
                </a:solidFill>
                <a:effectLst/>
              </a:rPr>
              <a:t>Harsh Bolakani</a:t>
            </a:r>
          </a:p>
          <a:p>
            <a:pPr algn="l"/>
            <a:r>
              <a:rPr lang="en-US" sz="1700" b="0">
                <a:solidFill>
                  <a:srgbClr val="FFFFFF"/>
                </a:solidFill>
                <a:effectLst/>
              </a:rPr>
              <a:t>Greg Morgan</a:t>
            </a:r>
          </a:p>
          <a:p>
            <a:pPr algn="l"/>
            <a:r>
              <a:rPr lang="en-US" sz="1700" b="0">
                <a:solidFill>
                  <a:srgbClr val="FFFFFF"/>
                </a:solidFill>
                <a:effectLst/>
              </a:rPr>
              <a:t>Trevor Pawlewicz</a:t>
            </a:r>
          </a:p>
        </p:txBody>
      </p:sp>
    </p:spTree>
    <p:extLst>
      <p:ext uri="{BB962C8B-B14F-4D97-AF65-F5344CB8AC3E}">
        <p14:creationId xmlns:p14="http://schemas.microsoft.com/office/powerpoint/2010/main" val="83107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7B21-1E26-A847-AC61-FDA5EEFB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Issues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81F8-49AF-094B-8AE8-6157C5F0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1" dirty="0" err="1">
                <a:solidFill>
                  <a:srgbClr val="0070C0"/>
                </a:solidFill>
                <a:effectLst/>
              </a:rPr>
              <a:t>Musixmatch</a:t>
            </a:r>
            <a:r>
              <a:rPr lang="en-US" sz="1800" b="0" i="1" dirty="0">
                <a:effectLst/>
              </a:rPr>
              <a:t>:</a:t>
            </a:r>
          </a:p>
          <a:p>
            <a:pPr lvl="1"/>
            <a:r>
              <a:rPr lang="en-US" b="0" i="1" dirty="0">
                <a:solidFill>
                  <a:srgbClr val="002060"/>
                </a:solidFill>
                <a:effectLst/>
              </a:rPr>
              <a:t>Free</a:t>
            </a:r>
            <a:endParaRPr lang="en-US" b="0" dirty="0">
              <a:solidFill>
                <a:srgbClr val="002060"/>
              </a:solidFill>
              <a:effectLst/>
            </a:endParaRPr>
          </a:p>
          <a:p>
            <a:pPr lvl="1"/>
            <a:r>
              <a:rPr lang="en-US" b="0" i="1" dirty="0">
                <a:solidFill>
                  <a:srgbClr val="002060"/>
                </a:solidFill>
                <a:effectLst/>
              </a:rPr>
              <a:t>Limited to 2k API Calls daily</a:t>
            </a:r>
            <a:endParaRPr lang="en-US" b="0" dirty="0">
              <a:solidFill>
                <a:srgbClr val="002060"/>
              </a:solidFill>
              <a:effectLst/>
            </a:endParaRPr>
          </a:p>
          <a:p>
            <a:pPr lvl="1"/>
            <a:r>
              <a:rPr lang="en-US" b="0" i="1" dirty="0">
                <a:solidFill>
                  <a:srgbClr val="002060"/>
                </a:solidFill>
                <a:effectLst/>
              </a:rPr>
              <a:t>Free testing plan for evaluation only</a:t>
            </a:r>
            <a:endParaRPr lang="en-US" b="0" dirty="0">
              <a:solidFill>
                <a:srgbClr val="002060"/>
              </a:solidFill>
              <a:effectLst/>
            </a:endParaRPr>
          </a:p>
          <a:p>
            <a:pPr lvl="1"/>
            <a:r>
              <a:rPr lang="en-US" b="0" i="1" dirty="0">
                <a:solidFill>
                  <a:srgbClr val="002060"/>
                </a:solidFill>
                <a:effectLst/>
              </a:rPr>
              <a:t>Access to ONLY 30% of lyrics per song</a:t>
            </a:r>
            <a:endParaRPr lang="en-US" b="0" dirty="0">
              <a:solidFill>
                <a:srgbClr val="002060"/>
              </a:solidFill>
              <a:effectLst/>
            </a:endParaRPr>
          </a:p>
          <a:p>
            <a:pPr lvl="1"/>
            <a:r>
              <a:rPr lang="en-US" b="0" i="1" dirty="0">
                <a:solidFill>
                  <a:srgbClr val="002060"/>
                </a:solidFill>
                <a:effectLst/>
              </a:rPr>
              <a:t>Understanding which part of the song (beginning, middle, end) contains the lyrics that are needed to be best analyzed for our dataset.</a:t>
            </a:r>
            <a:endParaRPr lang="en-US" b="0" dirty="0">
              <a:solidFill>
                <a:srgbClr val="002060"/>
              </a:solidFill>
              <a:effectLst/>
            </a:endParaRPr>
          </a:p>
          <a:p>
            <a:endParaRPr lang="en-US" sz="2400" b="0" dirty="0">
              <a:effectLst/>
            </a:endParaRPr>
          </a:p>
          <a:p>
            <a:r>
              <a:rPr lang="en-US" dirty="0" err="1">
                <a:solidFill>
                  <a:srgbClr val="FFC000"/>
                </a:solidFill>
              </a:rPr>
              <a:t>Genius.com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was web scrapped to get full lyrical content of songs as a solution to only having access to the </a:t>
            </a:r>
            <a:r>
              <a:rPr lang="en-US" dirty="0" err="1">
                <a:solidFill>
                  <a:srgbClr val="002060"/>
                </a:solidFill>
              </a:rPr>
              <a:t>musixmatch</a:t>
            </a:r>
            <a:r>
              <a:rPr lang="en-US" dirty="0">
                <a:solidFill>
                  <a:srgbClr val="002060"/>
                </a:solidFill>
              </a:rPr>
              <a:t> free 30% of lyrics per song.</a:t>
            </a:r>
          </a:p>
        </p:txBody>
      </p:sp>
    </p:spTree>
    <p:extLst>
      <p:ext uri="{BB962C8B-B14F-4D97-AF65-F5344CB8AC3E}">
        <p14:creationId xmlns:p14="http://schemas.microsoft.com/office/powerpoint/2010/main" val="264574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9FCD-BFB8-A542-BFAA-4C03B0C7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and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E6BA-BE1C-D849-A4C6-0AE2A6B4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0070C0"/>
                </a:solidFill>
                <a:effectLst/>
              </a:rPr>
              <a:t>Harsh </a:t>
            </a:r>
            <a:r>
              <a:rPr lang="en-US" sz="2800" b="0" dirty="0" err="1">
                <a:solidFill>
                  <a:srgbClr val="0070C0"/>
                </a:solidFill>
                <a:effectLst/>
              </a:rPr>
              <a:t>Bolakani</a:t>
            </a:r>
            <a:endParaRPr lang="en-US" sz="2800" b="0" dirty="0">
              <a:solidFill>
                <a:srgbClr val="0070C0"/>
              </a:solidFill>
              <a:effectLst/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Words…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Words…</a:t>
            </a:r>
            <a:endParaRPr lang="en-US" b="0" dirty="0">
              <a:solidFill>
                <a:srgbClr val="0070C0"/>
              </a:solidFill>
              <a:effectLst/>
            </a:endParaRPr>
          </a:p>
          <a:p>
            <a:r>
              <a:rPr lang="en-US" sz="2800" b="0" dirty="0">
                <a:solidFill>
                  <a:srgbClr val="002060"/>
                </a:solidFill>
                <a:effectLst/>
              </a:rPr>
              <a:t>Greg Morgan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Words…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Words…</a:t>
            </a:r>
            <a:endParaRPr lang="en-US" b="0" dirty="0">
              <a:solidFill>
                <a:srgbClr val="002060"/>
              </a:solidFill>
              <a:effectLst/>
            </a:endParaRPr>
          </a:p>
          <a:p>
            <a:r>
              <a:rPr lang="en-US" sz="2800" b="0" dirty="0">
                <a:solidFill>
                  <a:srgbClr val="7030A0"/>
                </a:solidFill>
                <a:effectLst/>
              </a:rPr>
              <a:t>Trevor Pawlewicz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Idea concept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Product management</a:t>
            </a:r>
          </a:p>
        </p:txBody>
      </p:sp>
    </p:spTree>
    <p:extLst>
      <p:ext uri="{BB962C8B-B14F-4D97-AF65-F5344CB8AC3E}">
        <p14:creationId xmlns:p14="http://schemas.microsoft.com/office/powerpoint/2010/main" val="400838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79FCD-BFB8-A542-BFAA-4C03B0C7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4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79FCD-BFB8-A542-BFAA-4C03B0C7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5835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1219-0C6D-034C-B5AE-66B28FE2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Acquiring the Data: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74FE-6367-5942-A419-22ADA79C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292929"/>
                </a:solidFill>
                <a:effectLst/>
              </a:rPr>
              <a:t>Leverage Spotify API + Genius Lyrics for Data Science Tasks in Python </a:t>
            </a:r>
            <a:endParaRPr lang="en-US" sz="2000" b="0" dirty="0">
              <a:solidFill>
                <a:srgbClr val="292929"/>
              </a:solidFill>
            </a:endParaRPr>
          </a:p>
          <a:p>
            <a:r>
              <a:rPr lang="en-US" b="1" i="0" u="none" strike="noStrike" dirty="0">
                <a:solidFill>
                  <a:srgbClr val="292929"/>
                </a:solidFill>
                <a:effectLst/>
              </a:rPr>
              <a:t>Install Libraries</a:t>
            </a:r>
          </a:p>
          <a:p>
            <a:pPr lvl="1"/>
            <a:r>
              <a:rPr lang="en-US" i="0" u="none" strike="noStrike" dirty="0">
                <a:solidFill>
                  <a:srgbClr val="292929"/>
                </a:solidFill>
                <a:effectLst/>
              </a:rPr>
              <a:t>Libraries here…</a:t>
            </a:r>
          </a:p>
          <a:p>
            <a:r>
              <a:rPr lang="en-US" b="1" i="0" u="none" strike="noStrike" dirty="0">
                <a:solidFill>
                  <a:srgbClr val="292929"/>
                </a:solidFill>
                <a:effectLst/>
              </a:rPr>
              <a:t>Connecting To Spotify API</a:t>
            </a:r>
          </a:p>
          <a:p>
            <a:pPr lvl="1"/>
            <a:r>
              <a:rPr lang="en-US" b="0" i="0" u="none" strike="noStrike" dirty="0">
                <a:solidFill>
                  <a:srgbClr val="292929"/>
                </a:solidFill>
                <a:effectLst/>
              </a:rPr>
              <a:t>register for a Spotify developer account</a:t>
            </a:r>
            <a:endParaRPr lang="en-US" b="1" dirty="0">
              <a:solidFill>
                <a:srgbClr val="292929"/>
              </a:solidFill>
            </a:endParaRPr>
          </a:p>
          <a:p>
            <a:pPr lvl="1"/>
            <a:r>
              <a:rPr lang="en-US" b="0" i="0" u="none" strike="noStrike" dirty="0">
                <a:solidFill>
                  <a:srgbClr val="292929"/>
                </a:solidFill>
                <a:effectLst/>
              </a:rPr>
              <a:t>access to unique tokens which will allow for a seamless connection (client id and secret key)</a:t>
            </a:r>
            <a:endParaRPr lang="en-US" b="1" i="0" u="none" strike="noStrike" dirty="0">
              <a:solidFill>
                <a:srgbClr val="292929"/>
              </a:solidFill>
              <a:effectLst/>
            </a:endParaRPr>
          </a:p>
          <a:p>
            <a:r>
              <a:rPr lang="en-US" b="1" i="0" u="none" strike="noStrike" dirty="0">
                <a:solidFill>
                  <a:srgbClr val="292929"/>
                </a:solidFill>
                <a:effectLst/>
              </a:rPr>
              <a:t>Extrapolating Data From Spotify API</a:t>
            </a:r>
          </a:p>
          <a:p>
            <a:pPr lvl="1"/>
            <a:r>
              <a:rPr lang="en-US" b="0" i="0" u="none" strike="noStrike" dirty="0">
                <a:solidFill>
                  <a:srgbClr val="292929"/>
                </a:solidFill>
                <a:effectLst/>
              </a:rPr>
              <a:t>create a function that will take all the songs from any given album and insert the relevant information into a pandas </a:t>
            </a:r>
            <a:r>
              <a:rPr lang="en-US" b="0" i="0" u="none" strike="noStrike" dirty="0" err="1">
                <a:solidFill>
                  <a:srgbClr val="292929"/>
                </a:solidFill>
                <a:effectLst/>
              </a:rPr>
              <a:t>dataframe</a:t>
            </a:r>
            <a:r>
              <a:rPr lang="en-US" b="0" i="0" u="none" strike="noStrike" dirty="0">
                <a:solidFill>
                  <a:srgbClr val="292929"/>
                </a:solidFill>
                <a:effectLst/>
              </a:rPr>
              <a:t>.</a:t>
            </a:r>
            <a:endParaRPr lang="en-US" b="1" i="0" u="none" strike="noStrike" dirty="0">
              <a:solidFill>
                <a:srgbClr val="292929"/>
              </a:solidFill>
              <a:effectLst/>
            </a:endParaRPr>
          </a:p>
          <a:p>
            <a:r>
              <a:rPr lang="en-US" b="1" i="0" u="none" strike="noStrike" dirty="0">
                <a:solidFill>
                  <a:srgbClr val="292929"/>
                </a:solidFill>
                <a:effectLst/>
              </a:rPr>
              <a:t>Attaching Song Lyrics From </a:t>
            </a:r>
            <a:r>
              <a:rPr lang="en-US" b="1" i="0" u="none" strike="noStrike" dirty="0" err="1">
                <a:solidFill>
                  <a:srgbClr val="292929"/>
                </a:solidFill>
                <a:effectLst/>
              </a:rPr>
              <a:t>Genius.com</a:t>
            </a:r>
            <a:endParaRPr lang="en-US" b="1" i="0" u="none" strike="noStrike" dirty="0">
              <a:solidFill>
                <a:srgbClr val="292929"/>
              </a:solidFill>
              <a:effectLst/>
            </a:endParaRPr>
          </a:p>
          <a:p>
            <a:pPr lvl="1"/>
            <a:r>
              <a:rPr lang="en-US" b="0" i="0" u="none" strike="noStrike" dirty="0">
                <a:solidFill>
                  <a:srgbClr val="292929"/>
                </a:solidFill>
                <a:effectLst/>
              </a:rPr>
              <a:t>web scrapping Genius to attach the lyrics of the songs to our </a:t>
            </a:r>
            <a:r>
              <a:rPr lang="en-US" b="0" i="0" u="none" strike="noStrike" dirty="0" err="1">
                <a:solidFill>
                  <a:srgbClr val="292929"/>
                </a:solidFill>
                <a:effectLst/>
              </a:rPr>
              <a:t>dataframe</a:t>
            </a:r>
            <a:r>
              <a:rPr lang="en-US" b="0" i="0" u="none" strike="noStrike" dirty="0">
                <a:solidFill>
                  <a:srgbClr val="292929"/>
                </a:solidFill>
                <a:effectLst/>
              </a:rPr>
              <a:t>.</a:t>
            </a:r>
            <a:endParaRPr lang="en-US" b="1" i="0" u="none" strike="noStrike" dirty="0">
              <a:solidFill>
                <a:srgbClr val="292929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8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1219-0C6D-034C-B5AE-66B28FE2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Acquiring the Data: </a:t>
            </a:r>
            <a:r>
              <a:rPr lang="en-US" sz="4000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74FE-6367-5942-A419-22ADA79C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35" y="1825625"/>
            <a:ext cx="1075208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/>
              <a:t>Web scraping</a:t>
            </a:r>
            <a:r>
              <a:rPr lang="en-US" sz="1400" dirty="0"/>
              <a:t> is the process of gathering information from the Internet. Even copying and pasting the lyrics of your favorite song is a form of web scraping!</a:t>
            </a:r>
            <a:endParaRPr lang="en-US" sz="1400" b="1" dirty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Step 1: Inspect Your Data Source (Explore the Website)</a:t>
            </a:r>
          </a:p>
          <a:p>
            <a:r>
              <a:rPr lang="en-US" sz="1600" dirty="0"/>
              <a:t>Understand the site structure to extract the information that’s relevant for you.</a:t>
            </a:r>
          </a:p>
          <a:p>
            <a:r>
              <a:rPr lang="en-US" sz="1600" dirty="0"/>
              <a:t>Decipher the Information in URLs</a:t>
            </a:r>
          </a:p>
          <a:p>
            <a:r>
              <a:rPr lang="en-US" sz="1700" dirty="0"/>
              <a:t>Inspect the Site Using Developer Tools</a:t>
            </a:r>
            <a:endParaRPr lang="en-US" sz="1600" dirty="0"/>
          </a:p>
          <a:p>
            <a:pPr marL="0" indent="0">
              <a:buNone/>
            </a:pPr>
            <a:r>
              <a:rPr lang="en-US" sz="2400" b="1" dirty="0"/>
              <a:t>Step 2: Scrape HTML Content From a Page</a:t>
            </a:r>
          </a:p>
          <a:p>
            <a:r>
              <a:rPr lang="en-US" sz="1600" dirty="0"/>
              <a:t>Find Elements by HTML class name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Step 3: Parse HTML Code With Beautiful Soup</a:t>
            </a:r>
          </a:p>
          <a:p>
            <a:r>
              <a:rPr lang="en-US" sz="1600" dirty="0"/>
              <a:t>Find Elements and extract by ID, class name, …</a:t>
            </a:r>
          </a:p>
          <a:p>
            <a:r>
              <a:rPr lang="en-US" sz="1600" dirty="0"/>
              <a:t>Extract Text From HTML Elements</a:t>
            </a:r>
          </a:p>
          <a:p>
            <a:r>
              <a:rPr lang="en-US" sz="1600" dirty="0"/>
              <a:t>Pass a Function to a Beautiful Soup Method</a:t>
            </a:r>
          </a:p>
          <a:p>
            <a:pPr marL="0" indent="0">
              <a:buNone/>
            </a:pPr>
            <a:r>
              <a:rPr lang="en-US" sz="1300" dirty="0">
                <a:hlinkClick r:id="rId3"/>
              </a:rPr>
              <a:t>https://realpython.com/beautiful-soup-web-scraper-python/#step-1-inspect-your-data-source</a:t>
            </a:r>
            <a:endParaRPr lang="en-US" sz="13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59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1219-0C6D-034C-B5AE-66B28FE2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Acquiring the Data: </a:t>
            </a:r>
            <a:r>
              <a:rPr lang="en-US" sz="4000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74FE-6367-5942-A419-22ADA79C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35" y="1825625"/>
            <a:ext cx="10752082" cy="435133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Fetch the main URL HTML code.</a:t>
            </a:r>
          </a:p>
          <a:p>
            <a:pPr>
              <a:buFont typeface="+mj-lt"/>
              <a:buAutoNum type="arabicPeriod"/>
            </a:pPr>
            <a:r>
              <a:rPr lang="en-US" dirty="0"/>
              <a:t>Feed that HTML to </a:t>
            </a:r>
            <a:r>
              <a:rPr lang="en-US" dirty="0" err="1"/>
              <a:t>BeautifulSoup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Extract each song from the list and get the wiki link of each book.</a:t>
            </a:r>
          </a:p>
          <a:p>
            <a:pPr>
              <a:buFont typeface="+mj-lt"/>
              <a:buAutoNum type="arabicPeriod"/>
            </a:pPr>
            <a:r>
              <a:rPr lang="en-US" dirty="0"/>
              <a:t>Obtain lyrical data for each song.</a:t>
            </a:r>
          </a:p>
          <a:p>
            <a:pPr>
              <a:buFont typeface="+mj-lt"/>
              <a:buAutoNum type="arabicPeriod"/>
            </a:pPr>
            <a:r>
              <a:rPr lang="en-US" dirty="0"/>
              <a:t>Get all songs lyrical data, clean, and plot final results.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8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F02F6-349D-954F-B02F-78EBD301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2"/>
            <a:ext cx="9688296" cy="1388356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Introduction and Purpose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1E59-1DC4-3845-9DB3-10F69E64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0" dirty="0">
                <a:effectLst/>
              </a:rPr>
              <a:t>We will explore the area of music and lyrical content</a:t>
            </a:r>
            <a:r>
              <a:rPr lang="en-US" sz="2000" dirty="0"/>
              <a:t> </a:t>
            </a:r>
            <a:r>
              <a:rPr lang="en-US" sz="2000" b="0" dirty="0">
                <a:effectLst/>
              </a:rPr>
              <a:t>to find trends in popular music according to </a:t>
            </a:r>
            <a:r>
              <a:rPr lang="en-US" sz="2000" b="0" i="1" dirty="0">
                <a:effectLst/>
              </a:rPr>
              <a:t>genre</a:t>
            </a:r>
            <a:r>
              <a:rPr lang="en-US" sz="2000" b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2000" b="0" dirty="0">
                <a:effectLst/>
              </a:rPr>
              <a:t>We will ask if popular hit music (chart ranking and top selling songs) have trends in the following way:</a:t>
            </a:r>
          </a:p>
          <a:p>
            <a:pPr lvl="1"/>
            <a:r>
              <a:rPr lang="en-US" sz="2000" b="0" dirty="0">
                <a:effectLst/>
              </a:rPr>
              <a:t>Are there common words and/or phrases?</a:t>
            </a:r>
          </a:p>
          <a:p>
            <a:pPr lvl="1"/>
            <a:r>
              <a:rPr lang="en-US" sz="2000" b="0" dirty="0">
                <a:effectLst/>
              </a:rPr>
              <a:t>Are the common themes?</a:t>
            </a:r>
          </a:p>
          <a:p>
            <a:pPr lvl="1"/>
            <a:r>
              <a:rPr lang="en-US" sz="2000" b="0" dirty="0">
                <a:effectLst/>
              </a:rPr>
              <a:t>What words can be used in a specific genre to write a popular song lyric?</a:t>
            </a:r>
          </a:p>
          <a:p>
            <a:pPr marL="457200" lvl="1" indent="0">
              <a:buNone/>
            </a:pPr>
            <a:endParaRPr lang="en-US" sz="2000" b="0" dirty="0">
              <a:effectLst/>
            </a:endParaRPr>
          </a:p>
          <a:p>
            <a:r>
              <a:rPr lang="en-US" sz="2000" dirty="0"/>
              <a:t>We would like to give developers a dataset to create phrases to help write a popular song in a specific genre.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4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E1A8E-333C-9A4B-B5B1-E3365423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US" sz="4000" b="1" dirty="0"/>
              <a:t>Potential Users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74BC-25A7-444E-AAB7-2E4A426FE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r>
              <a:rPr lang="en-US" sz="2000" b="0" i="1" dirty="0">
                <a:effectLst/>
              </a:rPr>
              <a:t>Create inspiration for musicians.</a:t>
            </a:r>
            <a:endParaRPr lang="en-US" sz="2000" b="0" dirty="0">
              <a:effectLst/>
            </a:endParaRPr>
          </a:p>
          <a:p>
            <a:r>
              <a:rPr lang="en-US" sz="2000" b="0" i="1" dirty="0">
                <a:effectLst/>
              </a:rPr>
              <a:t>Help musicians over creative road-blocks.</a:t>
            </a:r>
            <a:endParaRPr lang="en-US" sz="2000" b="0" dirty="0">
              <a:effectLst/>
            </a:endParaRPr>
          </a:p>
          <a:p>
            <a:r>
              <a:rPr lang="en-US" sz="2000" b="0" i="1" dirty="0">
                <a:effectLst/>
              </a:rPr>
              <a:t>Assist content producers in creating the perfect song to fit their needs.</a:t>
            </a:r>
            <a:endParaRPr lang="en-US" sz="2000" b="0" dirty="0">
              <a:effectLst/>
            </a:endParaRPr>
          </a:p>
          <a:p>
            <a:r>
              <a:rPr lang="en-US" sz="2000" b="0" i="1" dirty="0">
                <a:effectLst/>
              </a:rPr>
              <a:t>Looking at trends in genres</a:t>
            </a:r>
            <a:r>
              <a:rPr lang="en-US" sz="2000" i="1" dirty="0"/>
              <a:t> to collect a dataset for lyrical inspiration.</a:t>
            </a:r>
            <a:endParaRPr lang="en-US" sz="2000" b="0" i="1" dirty="0">
              <a:effectLst/>
            </a:endParaRPr>
          </a:p>
          <a:p>
            <a:pPr marL="0" indent="0">
              <a:buNone/>
            </a:pPr>
            <a:endParaRPr lang="en-US" sz="2000" b="0" i="1" dirty="0">
              <a:effectLst/>
            </a:endParaRPr>
          </a:p>
          <a:p>
            <a:pPr marL="0" indent="0">
              <a:buNone/>
            </a:pPr>
            <a:r>
              <a:rPr lang="en-US" sz="2000" i="1" dirty="0"/>
              <a:t>For an audience of…</a:t>
            </a:r>
          </a:p>
          <a:p>
            <a:r>
              <a:rPr lang="en-US" sz="2000" b="0" i="1" dirty="0">
                <a:effectLst/>
              </a:rPr>
              <a:t>Musicians</a:t>
            </a:r>
            <a:endParaRPr lang="en-US" sz="2000" b="0" dirty="0">
              <a:effectLst/>
            </a:endParaRPr>
          </a:p>
          <a:p>
            <a:r>
              <a:rPr lang="en-US" sz="2000" b="0" i="1" dirty="0">
                <a:effectLst/>
              </a:rPr>
              <a:t>Writers</a:t>
            </a:r>
            <a:endParaRPr lang="en-US" sz="2000" b="0" dirty="0">
              <a:effectLst/>
            </a:endParaRPr>
          </a:p>
          <a:p>
            <a:r>
              <a:rPr lang="en-US" sz="2000" b="0" i="1" dirty="0">
                <a:effectLst/>
              </a:rPr>
              <a:t>Producers</a:t>
            </a:r>
            <a:endParaRPr lang="en-US" sz="2000" b="0" dirty="0">
              <a:effectLst/>
            </a:endParaRPr>
          </a:p>
          <a:p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8A51C-AC5C-224B-83E1-BE4285E7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9"/>
            <a:ext cx="5754896" cy="78556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Source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6DBCB-4246-3424-8BF4-9B7FD47C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92F3-2775-4B46-A098-FE988824A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1537855"/>
            <a:ext cx="5930480" cy="459970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b="1" i="0" u="none" strike="noStrike" dirty="0" err="1">
                <a:effectLst/>
              </a:rPr>
              <a:t>Musixmatch</a:t>
            </a:r>
            <a:r>
              <a:rPr lang="en-US" b="1" i="0" u="none" strike="noStrike" dirty="0">
                <a:effectLst/>
              </a:rPr>
              <a:t> lyrics API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i="0" u="none" strike="noStrike" dirty="0" err="1">
                <a:solidFill>
                  <a:srgbClr val="002060"/>
                </a:solidFill>
                <a:effectLst/>
              </a:rPr>
              <a:t>Musixmatch</a:t>
            </a: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 is the world’s leading music data company with </a:t>
            </a:r>
            <a:r>
              <a:rPr lang="en-US" sz="2400" b="0" i="0" u="none" strike="noStrike" dirty="0">
                <a:solidFill>
                  <a:srgbClr val="002060"/>
                </a:solidFill>
                <a:effectLst/>
              </a:rPr>
              <a:t>largest lyrics database with more than 14 million lyrics in over 50 distinct languages.</a:t>
            </a:r>
            <a:endParaRPr lang="en-US" sz="2400" i="0" u="none" strike="noStrike" dirty="0">
              <a:solidFill>
                <a:srgbClr val="002060"/>
              </a:solidFill>
              <a:effectLst/>
            </a:endParaRPr>
          </a:p>
          <a:p>
            <a:pPr marL="0" indent="0" algn="l">
              <a:buNone/>
            </a:pP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The fastest, most powerful and legal way to display lyrics on your website or in your application.</a:t>
            </a:r>
          </a:p>
          <a:p>
            <a:pPr marL="0" indent="0" algn="l">
              <a:buNone/>
            </a:pPr>
            <a:r>
              <a:rPr lang="en-US" sz="2400" i="0" u="none" strike="noStrike" dirty="0" err="1">
                <a:solidFill>
                  <a:srgbClr val="002060"/>
                </a:solidFill>
                <a:effectLst/>
              </a:rPr>
              <a:t>Musixmatch</a:t>
            </a: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 lyrics API is a robust service that permits you to search and retrieve lyrics in the simplest possible way. 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B0F0"/>
                </a:solidFill>
                <a:effectLst/>
              </a:rPr>
              <a:t>https://</a:t>
            </a:r>
            <a:r>
              <a:rPr lang="en-US" sz="1400" b="0" dirty="0" err="1">
                <a:solidFill>
                  <a:srgbClr val="00B0F0"/>
                </a:solidFill>
                <a:effectLst/>
              </a:rPr>
              <a:t>developer.musixmatch.com</a:t>
            </a:r>
            <a:endParaRPr lang="en-US" sz="1400" b="0" dirty="0">
              <a:solidFill>
                <a:srgbClr val="00B0F0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8A51C-AC5C-224B-83E1-BE4285E7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9"/>
            <a:ext cx="5754896" cy="78556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Source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6DBCB-4246-3424-8BF4-9B7FD47C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92F3-2775-4B46-A098-FE988824A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1537855"/>
            <a:ext cx="5930480" cy="4862517"/>
          </a:xfrm>
        </p:spPr>
        <p:txBody>
          <a:bodyPr anchor="t"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u="none" strike="noStrike" dirty="0" err="1">
                <a:solidFill>
                  <a:srgbClr val="292929"/>
                </a:solidFill>
                <a:effectLst/>
              </a:rPr>
              <a:t>Genius.com</a:t>
            </a:r>
            <a:r>
              <a:rPr lang="en-US" b="1" dirty="0">
                <a:solidFill>
                  <a:srgbClr val="292929"/>
                </a:solidFill>
              </a:rPr>
              <a:t>:</a:t>
            </a:r>
            <a:r>
              <a:rPr lang="en-US" b="1" i="0" u="none" strike="noStrike" dirty="0">
                <a:solidFill>
                  <a:srgbClr val="292929"/>
                </a:solidFill>
                <a:effectLst/>
              </a:rPr>
              <a:t> web scraping song lyrics</a:t>
            </a:r>
          </a:p>
          <a:p>
            <a:pPr marL="0" indent="0" algn="l">
              <a:buNone/>
            </a:pPr>
            <a:endParaRPr lang="en-US" b="1" i="0" u="none" strike="noStrike" dirty="0">
              <a:solidFill>
                <a:srgbClr val="292929"/>
              </a:solidFill>
              <a:effectLst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</a:rPr>
              <a:t>The world's biggest music encyclopedia with a passionate community of more than two million contributors, Genius is a destination for artists, creatives, and superfans to discuss and deconstruct all things music.</a:t>
            </a:r>
          </a:p>
          <a:p>
            <a:pPr marL="0" indent="0">
              <a:buNone/>
            </a:pPr>
            <a:endParaRPr lang="en-US" sz="26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</a:rPr>
              <a:t>Founded in 2009, Genius is a unique media company that serves music knowledge to over 100 million people each month on </a:t>
            </a:r>
            <a:r>
              <a:rPr lang="en-US" sz="2600" dirty="0" err="1">
                <a:solidFill>
                  <a:srgbClr val="002060"/>
                </a:solidFill>
              </a:rPr>
              <a:t>Genius.com</a:t>
            </a:r>
            <a:r>
              <a:rPr lang="en-US" sz="2600" dirty="0">
                <a:solidFill>
                  <a:srgbClr val="002060"/>
                </a:solidFill>
              </a:rPr>
              <a:t> and everywhere music fans connect across the internet.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B0F0"/>
                </a:solidFill>
              </a:rPr>
              <a:t>https://</a:t>
            </a:r>
            <a:r>
              <a:rPr lang="en-US" sz="1500" dirty="0" err="1">
                <a:solidFill>
                  <a:srgbClr val="00B0F0"/>
                </a:solidFill>
              </a:rPr>
              <a:t>genius.com</a:t>
            </a:r>
            <a:r>
              <a:rPr lang="en-US" sz="1500" dirty="0">
                <a:solidFill>
                  <a:srgbClr val="00B0F0"/>
                </a:solidFill>
              </a:rPr>
              <a:t>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7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8A51C-AC5C-224B-83E1-BE4285E7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9" y="489509"/>
            <a:ext cx="10996648" cy="785562"/>
          </a:xfrm>
        </p:spPr>
        <p:txBody>
          <a:bodyPr anchor="b">
            <a:noAutofit/>
          </a:bodyPr>
          <a:lstStyle/>
          <a:p>
            <a:r>
              <a:rPr lang="en-US" sz="4000" b="1" dirty="0"/>
              <a:t>Building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92F3-2775-4B46-A098-FE988824A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59" y="1537855"/>
            <a:ext cx="10996650" cy="4599709"/>
          </a:xfrm>
        </p:spPr>
        <p:txBody>
          <a:bodyPr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Register for an API key (</a:t>
            </a:r>
            <a:r>
              <a:rPr lang="en-US" sz="2400" i="0" u="none" strike="noStrike" dirty="0" err="1">
                <a:solidFill>
                  <a:srgbClr val="FF4376"/>
                </a:solidFill>
                <a:effectLst/>
              </a:rPr>
              <a:t>musixmatch</a:t>
            </a: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Setup Imports and API Authentication (</a:t>
            </a:r>
            <a:r>
              <a:rPr lang="en-US" sz="2400" i="0" u="none" strike="noStrike" dirty="0" err="1">
                <a:solidFill>
                  <a:srgbClr val="FF4376"/>
                </a:solidFill>
                <a:effectLst/>
              </a:rPr>
              <a:t>musixmatch</a:t>
            </a: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Retrieve </a:t>
            </a:r>
            <a:r>
              <a:rPr lang="en-US" sz="2400" dirty="0">
                <a:solidFill>
                  <a:srgbClr val="002060"/>
                </a:solidFill>
              </a:rPr>
              <a:t>s</a:t>
            </a: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ong list from URL with parameters for a data query (</a:t>
            </a:r>
            <a:r>
              <a:rPr lang="en-US" sz="2400" i="0" u="none" strike="noStrike" dirty="0">
                <a:solidFill>
                  <a:srgbClr val="FFC000"/>
                </a:solidFill>
                <a:effectLst/>
              </a:rPr>
              <a:t>genius</a:t>
            </a: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Scrape Lyric Data with Beautiful Soup (</a:t>
            </a:r>
            <a:r>
              <a:rPr lang="en-US" sz="2400" i="0" u="none" strike="noStrike" dirty="0">
                <a:solidFill>
                  <a:srgbClr val="FFC000"/>
                </a:solidFill>
                <a:effectLst/>
              </a:rPr>
              <a:t>genius</a:t>
            </a: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Collect and Merge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Process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Remove Stop Words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Output </a:t>
            </a:r>
            <a:r>
              <a:rPr lang="en-US" sz="2400" i="0" u="none" strike="noStrike" dirty="0">
                <a:solidFill>
                  <a:srgbClr val="002060"/>
                </a:solidFill>
                <a:effectLst/>
                <a:latin typeface="-apple-system"/>
              </a:rPr>
              <a:t>the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1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8A51C-AC5C-224B-83E1-BE4285E7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91" y="489509"/>
            <a:ext cx="11180616" cy="785562"/>
          </a:xfrm>
        </p:spPr>
        <p:txBody>
          <a:bodyPr anchor="b">
            <a:noAutofit/>
          </a:bodyPr>
          <a:lstStyle/>
          <a:p>
            <a:r>
              <a:rPr lang="en-US" sz="4000" b="1"/>
              <a:t>Preprocessing Our Data</a:t>
            </a:r>
            <a:endParaRPr lang="en-US" sz="4000" b="1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1A4868-74B9-377A-FDB4-083F8B492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0254" y="1602263"/>
            <a:ext cx="8659089" cy="424966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D119-5868-0A44-B523-6F9234BC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C9C3-D3B6-134D-A713-56229C7F4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file…</a:t>
            </a:r>
          </a:p>
        </p:txBody>
      </p:sp>
    </p:spTree>
    <p:extLst>
      <p:ext uri="{BB962C8B-B14F-4D97-AF65-F5344CB8AC3E}">
        <p14:creationId xmlns:p14="http://schemas.microsoft.com/office/powerpoint/2010/main" val="278162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079E-9CD9-D84F-AC45-14A954F9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 of Access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7FD3-C115-7C41-AA01-0FEA6871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0070C0"/>
                </a:solidFill>
                <a:effectLst/>
              </a:rPr>
              <a:t>Musixmatch</a:t>
            </a:r>
            <a:r>
              <a:rPr lang="en-US" b="0" dirty="0">
                <a:effectLst/>
              </a:rPr>
              <a:t>: </a:t>
            </a:r>
          </a:p>
          <a:p>
            <a:r>
              <a:rPr lang="en-US" dirty="0">
                <a:solidFill>
                  <a:srgbClr val="002060"/>
                </a:solidFill>
              </a:rPr>
              <a:t>Must register in order to get your </a:t>
            </a:r>
            <a:r>
              <a:rPr lang="en-US" b="1" dirty="0">
                <a:solidFill>
                  <a:srgbClr val="002060"/>
                </a:solidFill>
              </a:rPr>
              <a:t>API</a:t>
            </a:r>
            <a:r>
              <a:rPr lang="en-US" dirty="0">
                <a:solidFill>
                  <a:srgbClr val="002060"/>
                </a:solidFill>
              </a:rPr>
              <a:t> key, a mandatory parameter for most of </a:t>
            </a:r>
            <a:r>
              <a:rPr lang="en-US" dirty="0" err="1">
                <a:solidFill>
                  <a:srgbClr val="002060"/>
                </a:solidFill>
              </a:rPr>
              <a:t>musixmatch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API</a:t>
            </a:r>
            <a:r>
              <a:rPr lang="en-US" dirty="0">
                <a:solidFill>
                  <a:srgbClr val="002060"/>
                </a:solidFill>
              </a:rPr>
              <a:t> calls. It’s your personal identifier and should be kept secret.</a:t>
            </a:r>
          </a:p>
          <a:p>
            <a:r>
              <a:rPr lang="en-US" dirty="0">
                <a:solidFill>
                  <a:srgbClr val="002060"/>
                </a:solidFill>
              </a:rPr>
              <a:t>Implement two </a:t>
            </a:r>
            <a:r>
              <a:rPr lang="en-US" b="1" dirty="0">
                <a:solidFill>
                  <a:srgbClr val="002060"/>
                </a:solidFill>
              </a:rPr>
              <a:t>API</a:t>
            </a:r>
            <a:r>
              <a:rPr lang="en-US" dirty="0">
                <a:solidFill>
                  <a:srgbClr val="002060"/>
                </a:solidFill>
              </a:rPr>
              <a:t> calls: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The first call is to match your catalog to ours using the search function.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The second is to get the lyrics.</a:t>
            </a:r>
          </a:p>
        </p:txBody>
      </p:sp>
    </p:spTree>
    <p:extLst>
      <p:ext uri="{BB962C8B-B14F-4D97-AF65-F5344CB8AC3E}">
        <p14:creationId xmlns:p14="http://schemas.microsoft.com/office/powerpoint/2010/main" val="328810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1131</Words>
  <Application>Microsoft Macintosh PowerPoint</Application>
  <PresentationFormat>Widescreen</PresentationFormat>
  <Paragraphs>133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Song Data Mining</vt:lpstr>
      <vt:lpstr>Introduction and Purpose of Dataset</vt:lpstr>
      <vt:lpstr>Potential Users and Applications</vt:lpstr>
      <vt:lpstr>Source of Data</vt:lpstr>
      <vt:lpstr>Source of Data</vt:lpstr>
      <vt:lpstr>Building the Dataset</vt:lpstr>
      <vt:lpstr>Preprocessing Our Data</vt:lpstr>
      <vt:lpstr>Distribution Approach</vt:lpstr>
      <vt:lpstr>Discussion of Access Rights</vt:lpstr>
      <vt:lpstr>Issues and Limitations</vt:lpstr>
      <vt:lpstr>Team and Contributions</vt:lpstr>
      <vt:lpstr>Thank You</vt:lpstr>
      <vt:lpstr>Appendix</vt:lpstr>
      <vt:lpstr>Approach to Acquiring the Data: API</vt:lpstr>
      <vt:lpstr>Approach to Acquiring the Data: Web Scraping</vt:lpstr>
      <vt:lpstr>Approach to Acquiring the Data: Web Scraping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MacLellan,Christopher</dc:creator>
  <cp:lastModifiedBy>Pawlewicz, Trevor</cp:lastModifiedBy>
  <cp:revision>38</cp:revision>
  <dcterms:created xsi:type="dcterms:W3CDTF">2020-11-27T17:46:31Z</dcterms:created>
  <dcterms:modified xsi:type="dcterms:W3CDTF">2022-12-01T22:24:00Z</dcterms:modified>
</cp:coreProperties>
</file>