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7FFFC9EB_AE6A599E.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33"/>
  </p:notesMasterIdLst>
  <p:sldIdLst>
    <p:sldId id="2147469769" r:id="rId5"/>
    <p:sldId id="2147469789" r:id="rId6"/>
    <p:sldId id="2147469810" r:id="rId7"/>
    <p:sldId id="2147469811" r:id="rId8"/>
    <p:sldId id="2147469815" r:id="rId9"/>
    <p:sldId id="2147469813" r:id="rId10"/>
    <p:sldId id="2147469814" r:id="rId11"/>
    <p:sldId id="2147469816" r:id="rId12"/>
    <p:sldId id="2147469819" r:id="rId13"/>
    <p:sldId id="2147469820" r:id="rId14"/>
    <p:sldId id="2147469821" r:id="rId15"/>
    <p:sldId id="2147469822" r:id="rId16"/>
    <p:sldId id="2147469790" r:id="rId17"/>
    <p:sldId id="2147469796" r:id="rId18"/>
    <p:sldId id="2147469806" r:id="rId19"/>
    <p:sldId id="2147469807" r:id="rId20"/>
    <p:sldId id="2147469802" r:id="rId21"/>
    <p:sldId id="2147469809" r:id="rId22"/>
    <p:sldId id="2147469808" r:id="rId23"/>
    <p:sldId id="2147469791" r:id="rId24"/>
    <p:sldId id="2147469795" r:id="rId25"/>
    <p:sldId id="2147469794" r:id="rId26"/>
    <p:sldId id="2147469793" r:id="rId27"/>
    <p:sldId id="2147469824" r:id="rId28"/>
    <p:sldId id="2147469826" r:id="rId29"/>
    <p:sldId id="2147469792" r:id="rId30"/>
    <p:sldId id="2147469818" r:id="rId31"/>
    <p:sldId id="21474698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83E852-733C-774C-B9BF-9911D27A729F}">
          <p14:sldIdLst>
            <p14:sldId id="2147469769"/>
            <p14:sldId id="2147469789"/>
            <p14:sldId id="2147469810"/>
            <p14:sldId id="2147469811"/>
            <p14:sldId id="2147469815"/>
            <p14:sldId id="2147469813"/>
            <p14:sldId id="2147469814"/>
            <p14:sldId id="2147469816"/>
            <p14:sldId id="2147469819"/>
            <p14:sldId id="2147469820"/>
            <p14:sldId id="2147469821"/>
            <p14:sldId id="2147469822"/>
            <p14:sldId id="2147469790"/>
            <p14:sldId id="2147469796"/>
            <p14:sldId id="2147469806"/>
            <p14:sldId id="2147469807"/>
            <p14:sldId id="2147469802"/>
            <p14:sldId id="2147469809"/>
            <p14:sldId id="2147469808"/>
            <p14:sldId id="2147469791"/>
            <p14:sldId id="2147469795"/>
            <p14:sldId id="2147469794"/>
            <p14:sldId id="2147469793"/>
            <p14:sldId id="2147469824"/>
            <p14:sldId id="2147469826"/>
            <p14:sldId id="2147469792"/>
          </p14:sldIdLst>
        </p14:section>
        <p14:section name="Backup" id="{02BC39DD-F2A8-4D46-B73B-6DEABFA8BFF6}">
          <p14:sldIdLst>
            <p14:sldId id="2147469818"/>
            <p14:sldId id="214746980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ABE116-E48D-F156-18C0-2FEFB98CB9B3}" name="Pawlewicz, Trevor" initials="PT" userId="S::tpawle200@cable.comcast.com::f705b2f0-1064-4e1b-850e-eb1a137872a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eeny, Carly" initials="KC" lastIdx="3" clrIdx="0">
    <p:extLst>
      <p:ext uri="{19B8F6BF-5375-455C-9EA6-DF929625EA0E}">
        <p15:presenceInfo xmlns:p15="http://schemas.microsoft.com/office/powerpoint/2012/main" userId="S::ckeeny578@cable.comcast.com::1045c632-2593-4cd7-b266-a078030b6a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59C"/>
    <a:srgbClr val="008557"/>
    <a:srgbClr val="D9D9D9"/>
    <a:srgbClr val="7351F6"/>
    <a:srgbClr val="008E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EA8B6-8B36-DB42-8C49-428221225515}" v="633" dt="2023-08-30T20:43:01.393"/>
    <p1510:client id="{65F7E0F5-30B5-85A3-EC96-E4EA8E916737}" v="57" dt="2023-09-04T15:31:22.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7"/>
    <p:restoredTop sz="96110"/>
  </p:normalViewPr>
  <p:slideViewPr>
    <p:cSldViewPr snapToGrid="0">
      <p:cViewPr varScale="1">
        <p:scale>
          <a:sx n="92" d="100"/>
          <a:sy n="92"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7FFFC9EB_AE6A599E.xml><?xml version="1.0" encoding="utf-8"?>
<p188:cmLst xmlns:a="http://schemas.openxmlformats.org/drawingml/2006/main" xmlns:r="http://schemas.openxmlformats.org/officeDocument/2006/relationships" xmlns:p188="http://schemas.microsoft.com/office/powerpoint/2018/8/main">
  <p188:cm id="{ACF6D49A-8178-464D-BED9-A52CA3E15118}" authorId="{10ABE116-E48D-F156-18C0-2FEFB98CB9B3}" created="2023-08-30T12:56:04.806">
    <pc:sldMkLst xmlns:pc="http://schemas.microsoft.com/office/powerpoint/2013/main/command">
      <pc:docMk/>
      <pc:sldMk cId="2926205342" sldId="2147469803"/>
    </pc:sldMkLst>
    <p188:txBody>
      <a:bodyPr/>
      <a:lstStyle/>
      <a:p>
        <a:r>
          <a:rPr lang="en-US"/>
          <a:t>I feel like this section does not add any value to the presentation so I would like it omitted.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F0C8B-3524-F24C-BB78-81F80EC33766}"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0E132-2594-3949-87FD-16AB437EC9B6}" type="slidenum">
              <a:rPr lang="en-US" smtClean="0"/>
              <a:t>‹#›</a:t>
            </a:fld>
            <a:endParaRPr lang="en-US"/>
          </a:p>
        </p:txBody>
      </p:sp>
    </p:spTree>
    <p:extLst>
      <p:ext uri="{BB962C8B-B14F-4D97-AF65-F5344CB8AC3E}">
        <p14:creationId xmlns:p14="http://schemas.microsoft.com/office/powerpoint/2010/main" val="380915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Determining what tokens to feed into the model greatly changes the output of the model – as such the tokenization step, which occurs before any model inference has a higher degree of importance than what you do after tokenization</a:t>
            </a:r>
          </a:p>
          <a:p>
            <a:pPr marL="285750" indent="-285750">
              <a:buFont typeface="Arial,Sans-Serif"/>
              <a:buChar char="•"/>
            </a:pPr>
            <a:endParaRPr lang="en-US"/>
          </a:p>
          <a:p>
            <a:pPr marL="285750" indent="-285750">
              <a:buFont typeface="Arial,Sans-Serif"/>
              <a:buChar char="•"/>
            </a:pPr>
            <a:r>
              <a:rPr lang="en-US">
                <a:cs typeface="Calibri"/>
              </a:rPr>
              <a:t>The reason tokenization is contextual because the same character can be parsed as separate tokens depending on context (i.e. whitespace in Python code snippets tokenized by ChatGPT)</a:t>
            </a:r>
            <a:endParaRPr lang="en-US"/>
          </a:p>
          <a:p>
            <a:pPr marL="285750" indent="-285750">
              <a:buFont typeface="Arial,Sans-Serif"/>
              <a:buChar char="•"/>
            </a:pPr>
            <a:endParaRPr lang="en-US"/>
          </a:p>
          <a:p>
            <a:pPr marL="285750" indent="-285750">
              <a:buFont typeface="Arial,Sans-Serif"/>
              <a:buChar char="•"/>
            </a:pPr>
            <a:r>
              <a:rPr lang="en-US"/>
              <a:t>Autoregressive models have specific tokenizer models that are trained during the model generation process – these tokenizers are only as good as the corpus of input data that they have been trained on</a:t>
            </a:r>
          </a:p>
          <a:p>
            <a:pPr marL="285750" indent="-285750">
              <a:buFont typeface="Arial,Sans-Serif"/>
              <a:buChar char="•"/>
            </a:pPr>
            <a:endParaRPr lang="en-US"/>
          </a:p>
          <a:p>
            <a:pPr marL="285750" indent="-285750">
              <a:buFont typeface="Arial,Sans-Serif"/>
              <a:buChar char="•"/>
            </a:pPr>
            <a:r>
              <a:rPr lang="en-US"/>
              <a:t>A lack of high-quality samples of accurate language tokenization will lead to low-quality tokenizers, which will lead to difficulty in the model being able to parse the semantic meaning from inputs</a:t>
            </a:r>
          </a:p>
        </p:txBody>
      </p:sp>
      <p:sp>
        <p:nvSpPr>
          <p:cNvPr id="4" name="Slide Number Placeholder 3"/>
          <p:cNvSpPr>
            <a:spLocks noGrp="1"/>
          </p:cNvSpPr>
          <p:nvPr>
            <p:ph type="sldNum" sz="quarter" idx="5"/>
          </p:nvPr>
        </p:nvSpPr>
        <p:spPr/>
        <p:txBody>
          <a:bodyPr/>
          <a:lstStyle/>
          <a:p>
            <a:fld id="{9400E132-2594-3949-87FD-16AB437EC9B6}" type="slidenum">
              <a:rPr lang="en-US" smtClean="0"/>
              <a:t>9</a:t>
            </a:fld>
            <a:endParaRPr lang="en-US"/>
          </a:p>
        </p:txBody>
      </p:sp>
    </p:spTree>
    <p:extLst>
      <p:ext uri="{BB962C8B-B14F-4D97-AF65-F5344CB8AC3E}">
        <p14:creationId xmlns:p14="http://schemas.microsoft.com/office/powerpoint/2010/main" val="24527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Autoregressive - </a:t>
            </a:r>
            <a:r>
              <a:rPr lang="en-US"/>
              <a:t>; to predict the next token in a sequence based on previous tokens in a sequence</a:t>
            </a:r>
          </a:p>
          <a:p>
            <a:endParaRPr lang="en-US">
              <a:cs typeface="Calibri"/>
            </a:endParaRPr>
          </a:p>
          <a:p>
            <a:r>
              <a:rPr lang="en-US"/>
              <a:t>; the more imperative / lower-level the model of computation (programming language) the more likely syntactic regularity and localized source context is more important</a:t>
            </a:r>
          </a:p>
          <a:p>
            <a:endParaRPr lang="en-US">
              <a:cs typeface="Calibri"/>
            </a:endParaRPr>
          </a:p>
          <a:p>
            <a:r>
              <a:rPr lang="en-US">
                <a:cs typeface="Calibri"/>
              </a:rPr>
              <a:t>For an example of computation not being auto-regressive – given an arbitrary function signature – how do you know how to fill in the function? What if you don't have the function name correct?</a:t>
            </a:r>
          </a:p>
        </p:txBody>
      </p:sp>
      <p:sp>
        <p:nvSpPr>
          <p:cNvPr id="4" name="Slide Number Placeholder 3"/>
          <p:cNvSpPr>
            <a:spLocks noGrp="1"/>
          </p:cNvSpPr>
          <p:nvPr>
            <p:ph type="sldNum" sz="quarter" idx="5"/>
          </p:nvPr>
        </p:nvSpPr>
        <p:spPr/>
        <p:txBody>
          <a:bodyPr/>
          <a:lstStyle/>
          <a:p>
            <a:fld id="{9400E132-2594-3949-87FD-16AB437EC9B6}" type="slidenum">
              <a:rPr lang="en-US" smtClean="0"/>
              <a:t>10</a:t>
            </a:fld>
            <a:endParaRPr lang="en-US"/>
          </a:p>
        </p:txBody>
      </p:sp>
    </p:spTree>
    <p:extLst>
      <p:ext uri="{BB962C8B-B14F-4D97-AF65-F5344CB8AC3E}">
        <p14:creationId xmlns:p14="http://schemas.microsoft.com/office/powerpoint/2010/main" val="98063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improve model performance for any given task, the tokenizer and model must have had sufficient training data to parse the input</a:t>
            </a:r>
          </a:p>
          <a:p>
            <a:endParaRPr lang="en-US">
              <a:cs typeface="Calibri"/>
            </a:endParaRPr>
          </a:p>
          <a:p>
            <a:r>
              <a:rPr lang="en-US"/>
              <a:t>In our case, there was not enough WASM bytecode "out in the wild" to leverage as a good source of input data to attempt improving existing tokenizers in 10 weeks</a:t>
            </a:r>
          </a:p>
        </p:txBody>
      </p:sp>
      <p:sp>
        <p:nvSpPr>
          <p:cNvPr id="4" name="Slide Number Placeholder 3"/>
          <p:cNvSpPr>
            <a:spLocks noGrp="1"/>
          </p:cNvSpPr>
          <p:nvPr>
            <p:ph type="sldNum" sz="quarter" idx="5"/>
          </p:nvPr>
        </p:nvSpPr>
        <p:spPr/>
        <p:txBody>
          <a:bodyPr/>
          <a:lstStyle/>
          <a:p>
            <a:fld id="{9400E132-2594-3949-87FD-16AB437EC9B6}" type="slidenum">
              <a:rPr lang="en-US" smtClean="0"/>
              <a:t>11</a:t>
            </a:fld>
            <a:endParaRPr lang="en-US"/>
          </a:p>
        </p:txBody>
      </p:sp>
    </p:spTree>
    <p:extLst>
      <p:ext uri="{BB962C8B-B14F-4D97-AF65-F5344CB8AC3E}">
        <p14:creationId xmlns:p14="http://schemas.microsoft.com/office/powerpoint/2010/main" val="102346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0E132-2594-3949-87FD-16AB437EC9B6}" type="slidenum">
              <a:rPr lang="en-US" smtClean="0"/>
              <a:t>21</a:t>
            </a:fld>
            <a:endParaRPr lang="en-US"/>
          </a:p>
        </p:txBody>
      </p:sp>
    </p:spTree>
    <p:extLst>
      <p:ext uri="{BB962C8B-B14F-4D97-AF65-F5344CB8AC3E}">
        <p14:creationId xmlns:p14="http://schemas.microsoft.com/office/powerpoint/2010/main" val="106192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0E132-2594-3949-87FD-16AB437EC9B6}" type="slidenum">
              <a:rPr lang="en-US" smtClean="0"/>
              <a:t>23</a:t>
            </a:fld>
            <a:endParaRPr lang="en-US"/>
          </a:p>
        </p:txBody>
      </p:sp>
    </p:spTree>
    <p:extLst>
      <p:ext uri="{BB962C8B-B14F-4D97-AF65-F5344CB8AC3E}">
        <p14:creationId xmlns:p14="http://schemas.microsoft.com/office/powerpoint/2010/main" val="166539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an example,  for any Information and Communication Technology (ICT) service, there are at least four sources of CO2 equivalent emission sources that should be taken into account to assess the environmental impact of computational experiments: 1/ production of hardware equipment: router, PC, server; 2/idle use of the hardware; 3/ dynamic use of the hardware; and 4/ end of life of equipment</a:t>
            </a:r>
            <a:r>
              <a:rPr lang="en-US" dirty="0">
                <a:effectLst/>
              </a:rPr>
              <a:t> </a:t>
            </a:r>
            <a:endParaRPr lang="en-US" dirty="0"/>
          </a:p>
          <a:p>
            <a:endParaRPr lang="en-US" dirty="0"/>
          </a:p>
        </p:txBody>
      </p:sp>
      <p:sp>
        <p:nvSpPr>
          <p:cNvPr id="4" name="Slide Number Placeholder 3"/>
          <p:cNvSpPr>
            <a:spLocks noGrp="1"/>
          </p:cNvSpPr>
          <p:nvPr>
            <p:ph type="sldNum" sz="quarter" idx="5"/>
          </p:nvPr>
        </p:nvSpPr>
        <p:spPr/>
        <p:txBody>
          <a:bodyPr/>
          <a:lstStyle/>
          <a:p>
            <a:fld id="{9400E132-2594-3949-87FD-16AB437EC9B6}" type="slidenum">
              <a:rPr lang="en-US" smtClean="0"/>
              <a:t>28</a:t>
            </a:fld>
            <a:endParaRPr lang="en-US"/>
          </a:p>
        </p:txBody>
      </p:sp>
    </p:spTree>
    <p:extLst>
      <p:ext uri="{BB962C8B-B14F-4D97-AF65-F5344CB8AC3E}">
        <p14:creationId xmlns:p14="http://schemas.microsoft.com/office/powerpoint/2010/main" val="3474296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gradFill>
          <a:gsLst>
            <a:gs pos="66000">
              <a:srgbClr val="1F69FF"/>
            </a:gs>
            <a:gs pos="100000">
              <a:schemeClr val="accent2">
                <a:alpha val="80000"/>
              </a:schemeClr>
            </a:gs>
            <a:gs pos="0">
              <a:schemeClr val="accent2"/>
            </a:gs>
          </a:gsLst>
          <a:lin ang="19200000" scaled="0"/>
        </a:gradFill>
        <a:effectLst/>
      </p:bgPr>
    </p:bg>
    <p:spTree>
      <p:nvGrpSpPr>
        <p:cNvPr id="1" name=""/>
        <p:cNvGrpSpPr/>
        <p:nvPr/>
      </p:nvGrpSpPr>
      <p:grpSpPr>
        <a:xfrm>
          <a:off x="0" y="0"/>
          <a:ext cx="0" cy="0"/>
          <a:chOff x="0" y="0"/>
          <a:chExt cx="0" cy="0"/>
        </a:xfrm>
      </p:grpSpPr>
      <p:sp>
        <p:nvSpPr>
          <p:cNvPr id="21" name="Body Level One…"/>
          <p:cNvSpPr txBox="1">
            <a:spLocks noGrp="1"/>
          </p:cNvSpPr>
          <p:nvPr>
            <p:ph type="body" sz="quarter" idx="1" hasCustomPrompt="1"/>
          </p:nvPr>
        </p:nvSpPr>
        <p:spPr>
          <a:xfrm>
            <a:off x="6180052" y="2216150"/>
            <a:ext cx="5494823" cy="215554"/>
          </a:xfrm>
          <a:prstGeom prst="rect">
            <a:avLst/>
          </a:prstGeom>
        </p:spPr>
        <p:txBody>
          <a:bodyPr lIns="0" tIns="0" rIns="0" bIns="0" anchor="b">
            <a:noAutofit/>
          </a:bodyPr>
          <a:lstStyle>
            <a:lvl1pPr algn="l">
              <a:lnSpc>
                <a:spcPct val="80000"/>
              </a:lnSpc>
              <a:defRPr sz="1000" b="1" cap="all" spc="100">
                <a:solidFill>
                  <a:srgbClr val="FFFFFF"/>
                </a:solidFill>
                <a:latin typeface="Xfinity Brown"/>
                <a:ea typeface="Xfinity Brown"/>
                <a:cs typeface="Xfinity Brown"/>
                <a:sym typeface="Xfinity Brown"/>
              </a:defRPr>
            </a:lvl1pPr>
            <a:lvl2pPr indent="114300" algn="l">
              <a:lnSpc>
                <a:spcPct val="80000"/>
              </a:lnSpc>
              <a:defRPr sz="1000" b="1" cap="all" spc="100">
                <a:solidFill>
                  <a:srgbClr val="FFFFFF"/>
                </a:solidFill>
                <a:latin typeface="Xfinity Brown"/>
                <a:ea typeface="Xfinity Brown"/>
                <a:cs typeface="Xfinity Brown"/>
                <a:sym typeface="Xfinity Brown"/>
              </a:defRPr>
            </a:lvl2pPr>
            <a:lvl3pPr indent="228600" algn="l">
              <a:lnSpc>
                <a:spcPct val="80000"/>
              </a:lnSpc>
              <a:defRPr sz="1000" b="1" cap="all" spc="100">
                <a:solidFill>
                  <a:srgbClr val="FFFFFF"/>
                </a:solidFill>
                <a:latin typeface="Xfinity Brown"/>
                <a:ea typeface="Xfinity Brown"/>
                <a:cs typeface="Xfinity Brown"/>
                <a:sym typeface="Xfinity Brown"/>
              </a:defRPr>
            </a:lvl3pPr>
            <a:lvl4pPr indent="342900" algn="l">
              <a:lnSpc>
                <a:spcPct val="80000"/>
              </a:lnSpc>
              <a:defRPr sz="1000" b="1" cap="all" spc="100">
                <a:solidFill>
                  <a:srgbClr val="FFFFFF"/>
                </a:solidFill>
                <a:latin typeface="Xfinity Brown"/>
                <a:ea typeface="Xfinity Brown"/>
                <a:cs typeface="Xfinity Brown"/>
                <a:sym typeface="Xfinity Brown"/>
              </a:defRPr>
            </a:lvl4pPr>
            <a:lvl5pPr indent="457200" algn="l">
              <a:lnSpc>
                <a:spcPct val="80000"/>
              </a:lnSpc>
              <a:defRPr sz="1000" b="1" cap="all" spc="100">
                <a:solidFill>
                  <a:srgbClr val="FFFFFF"/>
                </a:solidFill>
                <a:latin typeface="Xfinity Brown"/>
                <a:ea typeface="Xfinity Brown"/>
                <a:cs typeface="Xfinity Brown"/>
                <a:sym typeface="Xfinity Brown"/>
              </a:defRPr>
            </a:lvl5pPr>
          </a:lstStyle>
          <a:p>
            <a:r>
              <a:rPr lang="en-US"/>
              <a:t>Click to edit date</a:t>
            </a:r>
            <a:endParaRPr/>
          </a:p>
        </p:txBody>
      </p:sp>
      <p:sp>
        <p:nvSpPr>
          <p:cNvPr id="22" name="Title Text"/>
          <p:cNvSpPr txBox="1">
            <a:spLocks noGrp="1"/>
          </p:cNvSpPr>
          <p:nvPr>
            <p:ph type="title" hasCustomPrompt="1"/>
          </p:nvPr>
        </p:nvSpPr>
        <p:spPr>
          <a:xfrm>
            <a:off x="6141952" y="2603500"/>
            <a:ext cx="5524500" cy="1160117"/>
          </a:xfrm>
          <a:prstGeom prst="rect">
            <a:avLst/>
          </a:prstGeom>
        </p:spPr>
        <p:txBody>
          <a:bodyPr lIns="0" tIns="0" rIns="0" bIns="0" anchor="t"/>
          <a:lstStyle>
            <a:lvl1pPr algn="l">
              <a:lnSpc>
                <a:spcPct val="90000"/>
              </a:lnSpc>
              <a:defRPr sz="5000" b="1">
                <a:solidFill>
                  <a:srgbClr val="FFFFFF"/>
                </a:solidFill>
                <a:latin typeface="Xfinity Brown"/>
                <a:ea typeface="Xfinity Brown"/>
                <a:cs typeface="Xfinity Brown"/>
                <a:sym typeface="Xfinity Brown"/>
              </a:defRPr>
            </a:lvl1pPr>
          </a:lstStyle>
          <a:p>
            <a:r>
              <a:rPr lang="en-US"/>
              <a:t>Click to Edit </a:t>
            </a:r>
            <a:br>
              <a:rPr lang="en-US"/>
            </a:br>
            <a:r>
              <a:rPr lang="en-US"/>
              <a:t>Title Text</a:t>
            </a:r>
            <a:endParaRPr/>
          </a:p>
        </p:txBody>
      </p:sp>
      <p:sp>
        <p:nvSpPr>
          <p:cNvPr id="3" name="Text Placeholder 2">
            <a:extLst>
              <a:ext uri="{FF2B5EF4-FFF2-40B4-BE49-F238E27FC236}">
                <a16:creationId xmlns:a16="http://schemas.microsoft.com/office/drawing/2014/main" id="{72F3DBF4-6C77-0641-BAA2-34B9110E921D}"/>
              </a:ext>
            </a:extLst>
          </p:cNvPr>
          <p:cNvSpPr>
            <a:spLocks noGrp="1"/>
          </p:cNvSpPr>
          <p:nvPr>
            <p:ph type="body" sz="quarter" idx="10"/>
          </p:nvPr>
        </p:nvSpPr>
        <p:spPr>
          <a:xfrm>
            <a:off x="6181576" y="4081185"/>
            <a:ext cx="5493299" cy="503237"/>
          </a:xfrm>
          <a:prstGeom prst="rect">
            <a:avLst/>
          </a:prstGeom>
        </p:spPr>
        <p:txBody>
          <a:bodyPr lIns="0" tIns="0" rIns="0" bIns="0"/>
          <a:lstStyle>
            <a:lvl1pPr algn="l">
              <a:defRPr sz="1800" b="0" i="0">
                <a:solidFill>
                  <a:schemeClr val="bg1"/>
                </a:solidFill>
                <a:latin typeface="Xfinity Brown" panose="02010504010101010104" pitchFamily="2" charset="77"/>
                <a:cs typeface="Xfinity Brown" panose="02010504010101010104" pitchFamily="2" charset="77"/>
              </a:defRPr>
            </a:lvl1pPr>
          </a:lstStyle>
          <a:p>
            <a:pPr lvl="0"/>
            <a:r>
              <a:rPr lang="en-US"/>
              <a:t>Click to edit Master text styles</a:t>
            </a:r>
          </a:p>
        </p:txBody>
      </p:sp>
      <p:pic>
        <p:nvPicPr>
          <p:cNvPr id="8" name="Graphic 7">
            <a:extLst>
              <a:ext uri="{FF2B5EF4-FFF2-40B4-BE49-F238E27FC236}">
                <a16:creationId xmlns:a16="http://schemas.microsoft.com/office/drawing/2014/main" id="{F61EF7C2-898B-DC4D-BFAA-C10902D3AEC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4984" y="6340249"/>
            <a:ext cx="692704" cy="243383"/>
          </a:xfrm>
          <a:prstGeom prst="rect">
            <a:avLst/>
          </a:prstGeom>
        </p:spPr>
      </p:pic>
      <p:pic>
        <p:nvPicPr>
          <p:cNvPr id="2" name="Picture 1">
            <a:extLst>
              <a:ext uri="{FF2B5EF4-FFF2-40B4-BE49-F238E27FC236}">
                <a16:creationId xmlns:a16="http://schemas.microsoft.com/office/drawing/2014/main" id="{7704D884-3B57-DBC8-A2EA-6AFA98410D88}"/>
              </a:ext>
            </a:extLst>
          </p:cNvPr>
          <p:cNvPicPr>
            <a:picLocks noChangeAspect="1"/>
          </p:cNvPicPr>
          <p:nvPr userDrawn="1"/>
        </p:nvPicPr>
        <p:blipFill>
          <a:blip r:embed="rId5">
            <a:alphaModFix amt="10000"/>
          </a:blip>
          <a:srcRect/>
          <a:stretch/>
        </p:blipFill>
        <p:spPr>
          <a:xfrm>
            <a:off x="-729204" y="1318054"/>
            <a:ext cx="7201897" cy="3200843"/>
          </a:xfrm>
          <a:prstGeom prst="rect">
            <a:avLst/>
          </a:prstGeom>
        </p:spPr>
      </p:pic>
    </p:spTree>
    <p:extLst>
      <p:ext uri="{BB962C8B-B14F-4D97-AF65-F5344CB8AC3E}">
        <p14:creationId xmlns:p14="http://schemas.microsoft.com/office/powerpoint/2010/main" val="3043495648"/>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9" name="Slide Number">
            <a:extLst>
              <a:ext uri="{FF2B5EF4-FFF2-40B4-BE49-F238E27FC236}">
                <a16:creationId xmlns:a16="http://schemas.microsoft.com/office/drawing/2014/main" id="{6348D098-E390-4141-BA5F-5E9C8C37CF5B}"/>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452746D6-EEFC-7A48-A675-200DC9991BD8}"/>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1" name="Graphic 10">
            <a:extLst>
              <a:ext uri="{FF2B5EF4-FFF2-40B4-BE49-F238E27FC236}">
                <a16:creationId xmlns:a16="http://schemas.microsoft.com/office/drawing/2014/main" id="{F3230E4D-97E1-7F4D-A955-20373CF0FFF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16" name="Shape 338">
            <a:extLst>
              <a:ext uri="{FF2B5EF4-FFF2-40B4-BE49-F238E27FC236}">
                <a16:creationId xmlns:a16="http://schemas.microsoft.com/office/drawing/2014/main" id="{F60578D7-A30E-4241-BA10-191071B7F198}"/>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9EEA58BA-7FF3-589E-E0B3-987275C996B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42105002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p:bg>
      <p:bgPr>
        <a:gradFill>
          <a:gsLst>
            <a:gs pos="66000">
              <a:srgbClr val="1F69FF"/>
            </a:gs>
            <a:gs pos="100000">
              <a:schemeClr val="accent2">
                <a:alpha val="80000"/>
              </a:schemeClr>
            </a:gs>
            <a:gs pos="0">
              <a:schemeClr val="accent2"/>
            </a:gs>
          </a:gsLst>
          <a:lin ang="19200000" scaled="0"/>
        </a:gradFill>
        <a:effectLst/>
      </p:bgPr>
    </p:bg>
    <p:spTree>
      <p:nvGrpSpPr>
        <p:cNvPr id="1" name=""/>
        <p:cNvGrpSpPr/>
        <p:nvPr/>
      </p:nvGrpSpPr>
      <p:grpSpPr>
        <a:xfrm>
          <a:off x="0" y="0"/>
          <a:ext cx="0" cy="0"/>
          <a:chOff x="0" y="0"/>
          <a:chExt cx="0" cy="0"/>
        </a:xfrm>
      </p:grpSpPr>
      <p:sp>
        <p:nvSpPr>
          <p:cNvPr id="5" name="Title Text">
            <a:extLst>
              <a:ext uri="{FF2B5EF4-FFF2-40B4-BE49-F238E27FC236}">
                <a16:creationId xmlns:a16="http://schemas.microsoft.com/office/drawing/2014/main" id="{82DF5ACE-56BF-7A4E-ABFE-D23BB50C9024}"/>
              </a:ext>
            </a:extLst>
          </p:cNvPr>
          <p:cNvSpPr txBox="1">
            <a:spLocks noGrp="1"/>
          </p:cNvSpPr>
          <p:nvPr>
            <p:ph type="title" hasCustomPrompt="1"/>
          </p:nvPr>
        </p:nvSpPr>
        <p:spPr>
          <a:xfrm>
            <a:off x="6134100" y="2648970"/>
            <a:ext cx="5638800" cy="1126511"/>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bg1"/>
                </a:solidFill>
                <a:uFillTx/>
                <a:latin typeface="Xfinity Brown"/>
                <a:ea typeface="Xfinity Brown"/>
                <a:cs typeface="Xfinity Brown"/>
                <a:sym typeface="Xfinity Brown"/>
              </a:defRPr>
            </a:lvl1pPr>
          </a:lstStyle>
          <a:p>
            <a:r>
              <a:rPr lang="en-US" dirty="0"/>
              <a:t>Click to Edit </a:t>
            </a:r>
            <a:br>
              <a:rPr lang="en-US" dirty="0"/>
            </a:br>
            <a:r>
              <a:rPr lang="en-US" dirty="0"/>
              <a:t>Divider</a:t>
            </a:r>
            <a:r>
              <a:rPr dirty="0"/>
              <a:t> Text</a:t>
            </a:r>
          </a:p>
        </p:txBody>
      </p:sp>
      <p:pic>
        <p:nvPicPr>
          <p:cNvPr id="4" name="Picture 3">
            <a:extLst>
              <a:ext uri="{FF2B5EF4-FFF2-40B4-BE49-F238E27FC236}">
                <a16:creationId xmlns:a16="http://schemas.microsoft.com/office/drawing/2014/main" id="{912AC0FD-57CC-354C-AD30-F3BD2D8A46C7}"/>
              </a:ext>
            </a:extLst>
          </p:cNvPr>
          <p:cNvPicPr>
            <a:picLocks noChangeAspect="1"/>
          </p:cNvPicPr>
          <p:nvPr userDrawn="1"/>
        </p:nvPicPr>
        <p:blipFill>
          <a:blip r:embed="rId3">
            <a:alphaModFix amt="10000"/>
          </a:blip>
          <a:stretch>
            <a:fillRect/>
          </a:stretch>
        </p:blipFill>
        <p:spPr>
          <a:xfrm>
            <a:off x="-778626" y="383678"/>
            <a:ext cx="7525345" cy="5267742"/>
          </a:xfrm>
          <a:prstGeom prst="rect">
            <a:avLst/>
          </a:prstGeom>
        </p:spPr>
      </p:pic>
    </p:spTree>
    <p:extLst>
      <p:ext uri="{BB962C8B-B14F-4D97-AF65-F5344CB8AC3E}">
        <p14:creationId xmlns:p14="http://schemas.microsoft.com/office/powerpoint/2010/main" val="671047397"/>
      </p:ext>
    </p:extLst>
  </p:cSld>
  <p:clrMapOvr>
    <a:overrideClrMapping bg1="lt1" tx1="dk1" bg2="lt2" tx2="dk2" accent1="accent1" accent2="accent2" accent3="accent3" accent4="accent4" accent5="accent5" accent6="accent6" hlink="hlink" folHlink="folHlink"/>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Lite">
    <p:spTree>
      <p:nvGrpSpPr>
        <p:cNvPr id="1" name=""/>
        <p:cNvGrpSpPr/>
        <p:nvPr/>
      </p:nvGrpSpPr>
      <p:grpSpPr>
        <a:xfrm>
          <a:off x="0" y="0"/>
          <a:ext cx="0" cy="0"/>
          <a:chOff x="0" y="0"/>
          <a:chExt cx="0" cy="0"/>
        </a:xfrm>
      </p:grpSpPr>
      <p:sp>
        <p:nvSpPr>
          <p:cNvPr id="4" name="Title Text">
            <a:extLst>
              <a:ext uri="{FF2B5EF4-FFF2-40B4-BE49-F238E27FC236}">
                <a16:creationId xmlns:a16="http://schemas.microsoft.com/office/drawing/2014/main" id="{26D95426-E5DF-1D45-9F12-EC148A1B463B}"/>
              </a:ext>
            </a:extLst>
          </p:cNvPr>
          <p:cNvSpPr txBox="1">
            <a:spLocks noGrp="1"/>
          </p:cNvSpPr>
          <p:nvPr>
            <p:ph type="title" hasCustomPrompt="1"/>
          </p:nvPr>
        </p:nvSpPr>
        <p:spPr>
          <a:xfrm>
            <a:off x="683287" y="2648970"/>
            <a:ext cx="9555711" cy="1126511"/>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stStyle>
          <a:p>
            <a:r>
              <a:rPr lang="en-US"/>
              <a:t>Click to Edit </a:t>
            </a:r>
            <a:br>
              <a:rPr lang="en-US"/>
            </a:br>
            <a:r>
              <a:rPr lang="en-US"/>
              <a:t>Divider</a:t>
            </a:r>
            <a:r>
              <a:t> Text</a:t>
            </a:r>
          </a:p>
        </p:txBody>
      </p:sp>
      <p:sp>
        <p:nvSpPr>
          <p:cNvPr id="10" name="Rectangle">
            <a:extLst>
              <a:ext uri="{FF2B5EF4-FFF2-40B4-BE49-F238E27FC236}">
                <a16:creationId xmlns:a16="http://schemas.microsoft.com/office/drawing/2014/main" id="{44B2D241-9A04-9B4B-AA29-73609BD1B94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Tree>
    <p:extLst>
      <p:ext uri="{BB962C8B-B14F-4D97-AF65-F5344CB8AC3E}">
        <p14:creationId xmlns:p14="http://schemas.microsoft.com/office/powerpoint/2010/main" val="190220505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Slide">
    <p:bg>
      <p:bgPr>
        <a:gradFill>
          <a:gsLst>
            <a:gs pos="66000">
              <a:srgbClr val="1F69FF"/>
            </a:gs>
            <a:gs pos="100000">
              <a:schemeClr val="accent2">
                <a:alpha val="80000"/>
              </a:schemeClr>
            </a:gs>
            <a:gs pos="0">
              <a:schemeClr val="accent2"/>
            </a:gs>
          </a:gsLst>
          <a:lin ang="19200000" scaled="0"/>
        </a:gradFill>
        <a:effectLst/>
      </p:bgPr>
    </p:bg>
    <p:spTree>
      <p:nvGrpSpPr>
        <p:cNvPr id="1" name=""/>
        <p:cNvGrpSpPr/>
        <p:nvPr/>
      </p:nvGrpSpPr>
      <p:grpSpPr>
        <a:xfrm>
          <a:off x="0" y="0"/>
          <a:ext cx="0" cy="0"/>
          <a:chOff x="0" y="0"/>
          <a:chExt cx="0" cy="0"/>
        </a:xfrm>
      </p:grpSpPr>
      <p:sp>
        <p:nvSpPr>
          <p:cNvPr id="135" name="Title Text"/>
          <p:cNvSpPr txBox="1">
            <a:spLocks noGrp="1"/>
          </p:cNvSpPr>
          <p:nvPr>
            <p:ph type="title" hasCustomPrompt="1"/>
          </p:nvPr>
        </p:nvSpPr>
        <p:spPr>
          <a:xfrm>
            <a:off x="1273175" y="2540000"/>
            <a:ext cx="9645650" cy="1778000"/>
          </a:xfrm>
          <a:prstGeom prst="rect">
            <a:avLst/>
          </a:prstGeom>
        </p:spPr>
        <p:txBody>
          <a:bodyPr anchor="ctr">
            <a:noAutofit/>
          </a:bodyPr>
          <a:lstStyle>
            <a:lvl1pPr>
              <a:lnSpc>
                <a:spcPct val="90000"/>
              </a:lnSpc>
              <a:defRPr sz="5400" b="1">
                <a:solidFill>
                  <a:schemeClr val="bg1"/>
                </a:solidFill>
                <a:latin typeface="Xfinity Brown"/>
                <a:ea typeface="Xfinity Brown"/>
                <a:cs typeface="Xfinity Brown"/>
                <a:sym typeface="Xfinity Brown"/>
              </a:defRPr>
            </a:lvl1pPr>
          </a:lstStyle>
          <a:p>
            <a:r>
              <a:t>Title Text</a:t>
            </a:r>
          </a:p>
        </p:txBody>
      </p:sp>
      <p:sp>
        <p:nvSpPr>
          <p:cNvPr id="12" name="Shape 338">
            <a:extLst>
              <a:ext uri="{FF2B5EF4-FFF2-40B4-BE49-F238E27FC236}">
                <a16:creationId xmlns:a16="http://schemas.microsoft.com/office/drawing/2014/main" id="{84C1FCD4-FE14-DA4E-8575-8752A19F0214}"/>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1"/>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cxnSp>
        <p:nvCxnSpPr>
          <p:cNvPr id="13" name="Straight Connector 12">
            <a:extLst>
              <a:ext uri="{FF2B5EF4-FFF2-40B4-BE49-F238E27FC236}">
                <a16:creationId xmlns:a16="http://schemas.microsoft.com/office/drawing/2014/main" id="{0569B7BE-BEBA-D849-B762-AD5B2ED691FE}"/>
              </a:ext>
            </a:extLst>
          </p:cNvPr>
          <p:cNvCxnSpPr/>
          <p:nvPr userDrawn="1"/>
        </p:nvCxnSpPr>
        <p:spPr>
          <a:xfrm>
            <a:off x="11609074" y="6530688"/>
            <a:ext cx="0" cy="128016"/>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pic>
        <p:nvPicPr>
          <p:cNvPr id="15" name="Graphic 14">
            <a:extLst>
              <a:ext uri="{FF2B5EF4-FFF2-40B4-BE49-F238E27FC236}">
                <a16:creationId xmlns:a16="http://schemas.microsoft.com/office/drawing/2014/main" id="{88CECA24-625B-9C4D-A474-9F56F3E6E4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2337" y="6401209"/>
            <a:ext cx="692704" cy="243383"/>
          </a:xfrm>
          <a:prstGeom prst="rect">
            <a:avLst/>
          </a:prstGeom>
        </p:spPr>
      </p:pic>
      <p:sp>
        <p:nvSpPr>
          <p:cNvPr id="18" name="Slide Number">
            <a:extLst>
              <a:ext uri="{FF2B5EF4-FFF2-40B4-BE49-F238E27FC236}">
                <a16:creationId xmlns:a16="http://schemas.microsoft.com/office/drawing/2014/main" id="{00A8E8EB-6054-B943-8C10-24DABFCC5F84}"/>
              </a:ext>
            </a:extLst>
          </p:cNvPr>
          <p:cNvSpPr txBox="1">
            <a:spLocks/>
          </p:cNvSpPr>
          <p:nvPr userDrawn="1"/>
        </p:nvSpPr>
        <p:spPr>
          <a:xfrm>
            <a:off x="11703333"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solidFill>
              </a:rPr>
              <a:pPr/>
              <a:t>‹#›</a:t>
            </a:fld>
            <a:endParaRPr lang="en-US">
              <a:solidFill>
                <a:schemeClr val="bg1"/>
              </a:solidFill>
            </a:endParaRPr>
          </a:p>
        </p:txBody>
      </p:sp>
      <p:pic>
        <p:nvPicPr>
          <p:cNvPr id="2" name="Picture 1">
            <a:extLst>
              <a:ext uri="{FF2B5EF4-FFF2-40B4-BE49-F238E27FC236}">
                <a16:creationId xmlns:a16="http://schemas.microsoft.com/office/drawing/2014/main" id="{E163423E-BC8C-CCA6-AAB5-1511F5847EF7}"/>
              </a:ext>
            </a:extLst>
          </p:cNvPr>
          <p:cNvPicPr>
            <a:picLocks noChangeAspect="1"/>
          </p:cNvPicPr>
          <p:nvPr userDrawn="1"/>
        </p:nvPicPr>
        <p:blipFill>
          <a:blip r:embed="rId5"/>
          <a:srcRect/>
          <a:stretch/>
        </p:blipFill>
        <p:spPr>
          <a:xfrm>
            <a:off x="272536" y="6368055"/>
            <a:ext cx="1200150" cy="342900"/>
          </a:xfrm>
          <a:prstGeom prst="rect">
            <a:avLst/>
          </a:prstGeom>
        </p:spPr>
      </p:pic>
    </p:spTree>
    <p:extLst>
      <p:ext uri="{BB962C8B-B14F-4D97-AF65-F5344CB8AC3E}">
        <p14:creationId xmlns:p14="http://schemas.microsoft.com/office/powerpoint/2010/main" val="2641788794"/>
      </p:ext>
    </p:extLst>
  </p:cSld>
  <p:clrMapOvr>
    <a:overrideClrMapping bg1="lt1" tx1="dk1" bg2="lt2" tx2="dk2" accent1="accent1" accent2="accent2" accent3="accent3" accent4="accent4" accent5="accent5" accent6="accent6" hlink="hlink" folHlink="folHlink"/>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Slide Lite">
    <p:bg>
      <p:bgPr>
        <a:solidFill>
          <a:schemeClr val="bg1"/>
        </a:solidFill>
        <a:effectLst/>
      </p:bgPr>
    </p:bg>
    <p:spTree>
      <p:nvGrpSpPr>
        <p:cNvPr id="1" name=""/>
        <p:cNvGrpSpPr/>
        <p:nvPr/>
      </p:nvGrpSpPr>
      <p:grpSpPr>
        <a:xfrm>
          <a:off x="0" y="0"/>
          <a:ext cx="0" cy="0"/>
          <a:chOff x="0" y="0"/>
          <a:chExt cx="0" cy="0"/>
        </a:xfrm>
      </p:grpSpPr>
      <p:sp>
        <p:nvSpPr>
          <p:cNvPr id="135" name="Title Text"/>
          <p:cNvSpPr txBox="1">
            <a:spLocks noGrp="1"/>
          </p:cNvSpPr>
          <p:nvPr>
            <p:ph type="title" hasCustomPrompt="1"/>
          </p:nvPr>
        </p:nvSpPr>
        <p:spPr>
          <a:xfrm>
            <a:off x="1273175" y="2540000"/>
            <a:ext cx="9645650" cy="1778000"/>
          </a:xfrm>
          <a:prstGeom prst="rect">
            <a:avLst/>
          </a:prstGeom>
        </p:spPr>
        <p:txBody>
          <a:bodyPr anchor="ctr">
            <a:noAutofit/>
          </a:bodyPr>
          <a:lstStyle>
            <a:lvl1pPr>
              <a:lnSpc>
                <a:spcPct val="90000"/>
              </a:lnSpc>
              <a:defRPr sz="5400" b="1">
                <a:solidFill>
                  <a:schemeClr val="accent2"/>
                </a:solidFill>
                <a:latin typeface="Xfinity Brown"/>
                <a:ea typeface="Xfinity Brown"/>
                <a:cs typeface="Xfinity Brown"/>
                <a:sym typeface="Xfinity Brown"/>
              </a:defRPr>
            </a:lvl1pPr>
          </a:lstStyle>
          <a:p>
            <a:r>
              <a:t>Title Text</a:t>
            </a:r>
          </a:p>
        </p:txBody>
      </p:sp>
      <p:sp>
        <p:nvSpPr>
          <p:cNvPr id="136" name="Rectangle"/>
          <p:cNvSpPr/>
          <p:nvPr/>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9" name="Slide Number">
            <a:extLst>
              <a:ext uri="{FF2B5EF4-FFF2-40B4-BE49-F238E27FC236}">
                <a16:creationId xmlns:a16="http://schemas.microsoft.com/office/drawing/2014/main" id="{85CC2E92-CCE7-D646-951D-7C24FB8DFC01}"/>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007E7304-7B7B-C84A-99D5-CAD2B8259593}"/>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1" name="Graphic 10">
            <a:extLst>
              <a:ext uri="{FF2B5EF4-FFF2-40B4-BE49-F238E27FC236}">
                <a16:creationId xmlns:a16="http://schemas.microsoft.com/office/drawing/2014/main" id="{E788F184-D309-3146-BDD6-7C2BE33524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16" name="Shape 338">
            <a:extLst>
              <a:ext uri="{FF2B5EF4-FFF2-40B4-BE49-F238E27FC236}">
                <a16:creationId xmlns:a16="http://schemas.microsoft.com/office/drawing/2014/main" id="{F5F664EB-AF27-7244-9816-40902A67ABFB}"/>
              </a:ext>
            </a:extLst>
          </p:cNvPr>
          <p:cNvSpPr txBox="1">
            <a:spLocks/>
          </p:cNvSpPr>
          <p:nvPr userDrawn="1"/>
        </p:nvSpPr>
        <p:spPr>
          <a:xfrm>
            <a:off x="4649562" y="6545532"/>
            <a:ext cx="2969075" cy="156132"/>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31DDACEE-B922-F699-6194-190697CDA51C}"/>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200435854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Slide">
    <p:bg>
      <p:bgPr>
        <a:gradFill>
          <a:gsLst>
            <a:gs pos="66000">
              <a:srgbClr val="1F69FF"/>
            </a:gs>
            <a:gs pos="100000">
              <a:schemeClr val="accent2">
                <a:alpha val="80000"/>
              </a:schemeClr>
            </a:gs>
            <a:gs pos="0">
              <a:schemeClr val="accent2"/>
            </a:gs>
          </a:gsLst>
          <a:lin ang="19200000" scaled="0"/>
        </a:gradFill>
        <a:effectLst/>
      </p:bgPr>
    </p:bg>
    <p:spTree>
      <p:nvGrpSpPr>
        <p:cNvPr id="1" name=""/>
        <p:cNvGrpSpPr/>
        <p:nvPr/>
      </p:nvGrpSpPr>
      <p:grpSpPr>
        <a:xfrm>
          <a:off x="0" y="0"/>
          <a:ext cx="0" cy="0"/>
          <a:chOff x="0" y="0"/>
          <a:chExt cx="0" cy="0"/>
        </a:xfrm>
      </p:grpSpPr>
      <p:sp>
        <p:nvSpPr>
          <p:cNvPr id="135" name="Title Text"/>
          <p:cNvSpPr txBox="1">
            <a:spLocks noGrp="1"/>
          </p:cNvSpPr>
          <p:nvPr>
            <p:ph type="title" hasCustomPrompt="1"/>
          </p:nvPr>
        </p:nvSpPr>
        <p:spPr>
          <a:xfrm>
            <a:off x="1273175" y="2540000"/>
            <a:ext cx="9645650" cy="1778000"/>
          </a:xfrm>
          <a:prstGeom prst="rect">
            <a:avLst/>
          </a:prstGeom>
        </p:spPr>
        <p:txBody>
          <a:bodyPr anchor="ctr">
            <a:noAutofit/>
          </a:bodyPr>
          <a:lstStyle>
            <a:lvl1pPr>
              <a:lnSpc>
                <a:spcPct val="90000"/>
              </a:lnSpc>
              <a:defRPr sz="5400" b="1">
                <a:solidFill>
                  <a:schemeClr val="bg1"/>
                </a:solidFill>
                <a:latin typeface="Xfinity Brown"/>
                <a:ea typeface="Xfinity Brown"/>
                <a:cs typeface="Xfinity Brown"/>
                <a:sym typeface="Xfinity Brown"/>
              </a:defRPr>
            </a:lvl1pPr>
          </a:lstStyle>
          <a:p>
            <a:r>
              <a:t>Title Text</a:t>
            </a:r>
          </a:p>
        </p:txBody>
      </p:sp>
      <p:sp>
        <p:nvSpPr>
          <p:cNvPr id="12" name="Shape 338">
            <a:extLst>
              <a:ext uri="{FF2B5EF4-FFF2-40B4-BE49-F238E27FC236}">
                <a16:creationId xmlns:a16="http://schemas.microsoft.com/office/drawing/2014/main" id="{84C1FCD4-FE14-DA4E-8575-8752A19F0214}"/>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1"/>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cxnSp>
        <p:nvCxnSpPr>
          <p:cNvPr id="13" name="Straight Connector 12">
            <a:extLst>
              <a:ext uri="{FF2B5EF4-FFF2-40B4-BE49-F238E27FC236}">
                <a16:creationId xmlns:a16="http://schemas.microsoft.com/office/drawing/2014/main" id="{0569B7BE-BEBA-D849-B762-AD5B2ED691FE}"/>
              </a:ext>
            </a:extLst>
          </p:cNvPr>
          <p:cNvCxnSpPr/>
          <p:nvPr userDrawn="1"/>
        </p:nvCxnSpPr>
        <p:spPr>
          <a:xfrm>
            <a:off x="11609074" y="6530688"/>
            <a:ext cx="0" cy="128016"/>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pic>
        <p:nvPicPr>
          <p:cNvPr id="15" name="Graphic 14">
            <a:extLst>
              <a:ext uri="{FF2B5EF4-FFF2-40B4-BE49-F238E27FC236}">
                <a16:creationId xmlns:a16="http://schemas.microsoft.com/office/drawing/2014/main" id="{88CECA24-625B-9C4D-A474-9F56F3E6E4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2337" y="6401209"/>
            <a:ext cx="692704" cy="243383"/>
          </a:xfrm>
          <a:prstGeom prst="rect">
            <a:avLst/>
          </a:prstGeom>
        </p:spPr>
      </p:pic>
      <p:sp>
        <p:nvSpPr>
          <p:cNvPr id="18" name="Slide Number">
            <a:extLst>
              <a:ext uri="{FF2B5EF4-FFF2-40B4-BE49-F238E27FC236}">
                <a16:creationId xmlns:a16="http://schemas.microsoft.com/office/drawing/2014/main" id="{00A8E8EB-6054-B943-8C10-24DABFCC5F84}"/>
              </a:ext>
            </a:extLst>
          </p:cNvPr>
          <p:cNvSpPr txBox="1">
            <a:spLocks/>
          </p:cNvSpPr>
          <p:nvPr userDrawn="1"/>
        </p:nvSpPr>
        <p:spPr>
          <a:xfrm>
            <a:off x="11703333"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solidFill>
              </a:rPr>
              <a:pPr/>
              <a:t>‹#›</a:t>
            </a:fld>
            <a:endParaRPr lang="en-US">
              <a:solidFill>
                <a:schemeClr val="bg1"/>
              </a:solidFill>
            </a:endParaRPr>
          </a:p>
        </p:txBody>
      </p:sp>
      <p:pic>
        <p:nvPicPr>
          <p:cNvPr id="2" name="Picture 1">
            <a:extLst>
              <a:ext uri="{FF2B5EF4-FFF2-40B4-BE49-F238E27FC236}">
                <a16:creationId xmlns:a16="http://schemas.microsoft.com/office/drawing/2014/main" id="{E163423E-BC8C-CCA6-AAB5-1511F5847EF7}"/>
              </a:ext>
            </a:extLst>
          </p:cNvPr>
          <p:cNvPicPr>
            <a:picLocks noChangeAspect="1"/>
          </p:cNvPicPr>
          <p:nvPr userDrawn="1"/>
        </p:nvPicPr>
        <p:blipFill>
          <a:blip r:embed="rId5"/>
          <a:srcRect/>
          <a:stretch/>
        </p:blipFill>
        <p:spPr>
          <a:xfrm>
            <a:off x="272536" y="6368055"/>
            <a:ext cx="1200150" cy="342900"/>
          </a:xfrm>
          <a:prstGeom prst="rect">
            <a:avLst/>
          </a:prstGeom>
        </p:spPr>
      </p:pic>
    </p:spTree>
    <p:extLst>
      <p:ext uri="{BB962C8B-B14F-4D97-AF65-F5344CB8AC3E}">
        <p14:creationId xmlns:p14="http://schemas.microsoft.com/office/powerpoint/2010/main" val="2641788794"/>
      </p:ext>
    </p:extLst>
  </p:cSld>
  <p:clrMapOvr>
    <a:overrideClrMapping bg1="lt1" tx1="dk1" bg2="lt2" tx2="dk2" accent1="accent1" accent2="accent2" accent3="accent3" accent4="accent4" accent5="accent5" accent6="accent6" hlink="hlink" folHlink="folHlink"/>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Slide Lite">
    <p:bg>
      <p:bgPr>
        <a:solidFill>
          <a:schemeClr val="bg1"/>
        </a:solidFill>
        <a:effectLst/>
      </p:bgPr>
    </p:bg>
    <p:spTree>
      <p:nvGrpSpPr>
        <p:cNvPr id="1" name=""/>
        <p:cNvGrpSpPr/>
        <p:nvPr/>
      </p:nvGrpSpPr>
      <p:grpSpPr>
        <a:xfrm>
          <a:off x="0" y="0"/>
          <a:ext cx="0" cy="0"/>
          <a:chOff x="0" y="0"/>
          <a:chExt cx="0" cy="0"/>
        </a:xfrm>
      </p:grpSpPr>
      <p:sp>
        <p:nvSpPr>
          <p:cNvPr id="135" name="Title Text"/>
          <p:cNvSpPr txBox="1">
            <a:spLocks noGrp="1"/>
          </p:cNvSpPr>
          <p:nvPr>
            <p:ph type="title" hasCustomPrompt="1"/>
          </p:nvPr>
        </p:nvSpPr>
        <p:spPr>
          <a:xfrm>
            <a:off x="1273175" y="2540000"/>
            <a:ext cx="9645650" cy="1778000"/>
          </a:xfrm>
          <a:prstGeom prst="rect">
            <a:avLst/>
          </a:prstGeom>
        </p:spPr>
        <p:txBody>
          <a:bodyPr anchor="ctr">
            <a:noAutofit/>
          </a:bodyPr>
          <a:lstStyle>
            <a:lvl1pPr>
              <a:lnSpc>
                <a:spcPct val="90000"/>
              </a:lnSpc>
              <a:defRPr sz="5400" b="1">
                <a:solidFill>
                  <a:schemeClr val="accent2"/>
                </a:solidFill>
                <a:latin typeface="Xfinity Brown"/>
                <a:ea typeface="Xfinity Brown"/>
                <a:cs typeface="Xfinity Brown"/>
                <a:sym typeface="Xfinity Brown"/>
              </a:defRPr>
            </a:lvl1pPr>
          </a:lstStyle>
          <a:p>
            <a:r>
              <a:t>Title Text</a:t>
            </a:r>
          </a:p>
        </p:txBody>
      </p:sp>
      <p:sp>
        <p:nvSpPr>
          <p:cNvPr id="136" name="Rectangle"/>
          <p:cNvSpPr/>
          <p:nvPr/>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9" name="Slide Number">
            <a:extLst>
              <a:ext uri="{FF2B5EF4-FFF2-40B4-BE49-F238E27FC236}">
                <a16:creationId xmlns:a16="http://schemas.microsoft.com/office/drawing/2014/main" id="{85CC2E92-CCE7-D646-951D-7C24FB8DFC01}"/>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007E7304-7B7B-C84A-99D5-CAD2B8259593}"/>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1" name="Graphic 10">
            <a:extLst>
              <a:ext uri="{FF2B5EF4-FFF2-40B4-BE49-F238E27FC236}">
                <a16:creationId xmlns:a16="http://schemas.microsoft.com/office/drawing/2014/main" id="{E788F184-D309-3146-BDD6-7C2BE33524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16" name="Shape 338">
            <a:extLst>
              <a:ext uri="{FF2B5EF4-FFF2-40B4-BE49-F238E27FC236}">
                <a16:creationId xmlns:a16="http://schemas.microsoft.com/office/drawing/2014/main" id="{F5F664EB-AF27-7244-9816-40902A67ABFB}"/>
              </a:ext>
            </a:extLst>
          </p:cNvPr>
          <p:cNvSpPr txBox="1">
            <a:spLocks/>
          </p:cNvSpPr>
          <p:nvPr userDrawn="1"/>
        </p:nvSpPr>
        <p:spPr>
          <a:xfrm>
            <a:off x="4649562" y="6545532"/>
            <a:ext cx="2969075" cy="156132"/>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31DDACEE-B922-F699-6194-190697CDA51C}"/>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200435854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136" name="Rectangle"/>
          <p:cNvSpPr/>
          <p:nvPr/>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3" name="Slide Number">
            <a:extLst>
              <a:ext uri="{FF2B5EF4-FFF2-40B4-BE49-F238E27FC236}">
                <a16:creationId xmlns:a16="http://schemas.microsoft.com/office/drawing/2014/main" id="{4B0F8610-3BF0-D548-91A6-729241370D44}"/>
              </a:ext>
            </a:extLst>
          </p:cNvPr>
          <p:cNvSpPr txBox="1">
            <a:spLocks/>
          </p:cNvSpPr>
          <p:nvPr userDrawn="1"/>
        </p:nvSpPr>
        <p:spPr>
          <a:xfrm>
            <a:off x="11706508" y="646855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dirty="0">
              <a:solidFill>
                <a:schemeClr val="bg1">
                  <a:lumMod val="75000"/>
                </a:schemeClr>
              </a:solidFill>
            </a:endParaRPr>
          </a:p>
        </p:txBody>
      </p:sp>
    </p:spTree>
    <p:extLst>
      <p:ext uri="{BB962C8B-B14F-4D97-AF65-F5344CB8AC3E}">
        <p14:creationId xmlns:p14="http://schemas.microsoft.com/office/powerpoint/2010/main" val="30868358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FCE796-8C1F-0DF0-08C9-AB27DC8ABE4D}"/>
              </a:ext>
            </a:extLst>
          </p:cNvPr>
          <p:cNvPicPr>
            <a:picLocks noChangeAspect="1"/>
          </p:cNvPicPr>
          <p:nvPr userDrawn="1"/>
        </p:nvPicPr>
        <p:blipFill>
          <a:blip r:embed="rId2"/>
          <a:srcRect/>
          <a:stretch/>
        </p:blipFill>
        <p:spPr>
          <a:xfrm>
            <a:off x="272536" y="6368055"/>
            <a:ext cx="1200151" cy="342900"/>
          </a:xfrm>
          <a:prstGeom prst="rect">
            <a:avLst/>
          </a:prstGeom>
        </p:spPr>
      </p:pic>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8" name="Title 1">
            <a:extLst>
              <a:ext uri="{FF2B5EF4-FFF2-40B4-BE49-F238E27FC236}">
                <a16:creationId xmlns:a16="http://schemas.microsoft.com/office/drawing/2014/main" id="{F16EFA87-57AC-4F4E-A771-C346718EA2FD}"/>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32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Agenda title style</a:t>
            </a:r>
          </a:p>
        </p:txBody>
      </p:sp>
      <p:sp>
        <p:nvSpPr>
          <p:cNvPr id="4" name="Text Placeholder 3">
            <a:extLst>
              <a:ext uri="{FF2B5EF4-FFF2-40B4-BE49-F238E27FC236}">
                <a16:creationId xmlns:a16="http://schemas.microsoft.com/office/drawing/2014/main" id="{C37713C3-5D2C-894F-95AB-C906A9A0C828}"/>
              </a:ext>
            </a:extLst>
          </p:cNvPr>
          <p:cNvSpPr>
            <a:spLocks noGrp="1"/>
          </p:cNvSpPr>
          <p:nvPr>
            <p:ph type="body" sz="quarter" idx="10"/>
          </p:nvPr>
        </p:nvSpPr>
        <p:spPr>
          <a:xfrm>
            <a:off x="682625" y="1565275"/>
            <a:ext cx="10823575" cy="4154488"/>
          </a:xfrm>
          <a:prstGeom prst="rect">
            <a:avLst/>
          </a:prstGeom>
        </p:spPr>
        <p:txBody>
          <a:bodyPr/>
          <a:lstStyle>
            <a:lvl1pPr marL="0" marR="0" indent="0" algn="l" defTabSz="412750" rtl="0" eaLnBrk="1" fontAlgn="auto" latinLnBrk="0" hangingPunct="1">
              <a:lnSpc>
                <a:spcPct val="100000"/>
              </a:lnSpc>
              <a:spcBef>
                <a:spcPts val="0"/>
              </a:spcBef>
              <a:spcAft>
                <a:spcPts val="1800"/>
              </a:spcAft>
              <a:buClrTx/>
              <a:buSzTx/>
              <a:buFontTx/>
              <a:buNone/>
              <a:tabLst/>
              <a:defRPr sz="2000" b="1" i="0">
                <a:latin typeface="Xfinity Brown" panose="02010504010101010104" pitchFamily="2" charset="77"/>
                <a:cs typeface="Xfinity Brown" panose="02010504010101010104" pitchFamily="2" charset="77"/>
              </a:defRPr>
            </a:lvl1pPr>
            <a:lvl2pPr algn="l">
              <a:defRPr b="0" i="0">
                <a:latin typeface="Xfinity Brown" panose="02010504010101010104" pitchFamily="2" charset="77"/>
                <a:cs typeface="Xfinity Brown" panose="02010504010101010104" pitchFamily="2" charset="77"/>
              </a:defRPr>
            </a:lvl2pPr>
            <a:lvl3pPr algn="l">
              <a:defRPr b="0" i="0">
                <a:latin typeface="Xfinity Brown" panose="02010504010101010104" pitchFamily="2" charset="77"/>
                <a:cs typeface="Xfinity Brown" panose="02010504010101010104" pitchFamily="2" charset="77"/>
              </a:defRPr>
            </a:lvl3pPr>
            <a:lvl4pPr algn="l">
              <a:defRPr b="0" i="0">
                <a:latin typeface="Xfinity Brown" panose="02010504010101010104" pitchFamily="2" charset="77"/>
                <a:cs typeface="Xfinity Brown" panose="02010504010101010104" pitchFamily="2" charset="77"/>
              </a:defRPr>
            </a:lvl4pPr>
            <a:lvl5pPr algn="l">
              <a:defRPr b="0" i="0">
                <a:latin typeface="Xfinity Brown" panose="02010504010101010104" pitchFamily="2" charset="77"/>
                <a:cs typeface="Xfinity Brown" panose="02010504010101010104" pitchFamily="2" charset="77"/>
              </a:defRPr>
            </a:lvl5pPr>
          </a:lstStyle>
          <a:p>
            <a:pPr lvl="0"/>
            <a:r>
              <a:rPr lang="en-US"/>
              <a:t>Click to edit Master text styles</a:t>
            </a:r>
          </a:p>
          <a:p>
            <a:pPr lvl="0"/>
            <a:endParaRPr lang="en-US"/>
          </a:p>
        </p:txBody>
      </p:sp>
      <p:sp>
        <p:nvSpPr>
          <p:cNvPr id="11" name="Slide Number">
            <a:extLst>
              <a:ext uri="{FF2B5EF4-FFF2-40B4-BE49-F238E27FC236}">
                <a16:creationId xmlns:a16="http://schemas.microsoft.com/office/drawing/2014/main" id="{A3E59017-4CFA-9044-9350-5133AF50F796}"/>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2" name="Straight Connector 11">
            <a:extLst>
              <a:ext uri="{FF2B5EF4-FFF2-40B4-BE49-F238E27FC236}">
                <a16:creationId xmlns:a16="http://schemas.microsoft.com/office/drawing/2014/main" id="{0ABCBA4F-5F93-D74D-A21B-90C4858F19C7}"/>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3" name="Graphic 12">
            <a:extLst>
              <a:ext uri="{FF2B5EF4-FFF2-40B4-BE49-F238E27FC236}">
                <a16:creationId xmlns:a16="http://schemas.microsoft.com/office/drawing/2014/main" id="{1490D654-B360-BB45-9FE1-84657BD26EC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512" y="6401209"/>
            <a:ext cx="692704" cy="243383"/>
          </a:xfrm>
          <a:prstGeom prst="rect">
            <a:avLst/>
          </a:prstGeom>
        </p:spPr>
      </p:pic>
      <p:sp>
        <p:nvSpPr>
          <p:cNvPr id="14" name="Shape 338">
            <a:extLst>
              <a:ext uri="{FF2B5EF4-FFF2-40B4-BE49-F238E27FC236}">
                <a16:creationId xmlns:a16="http://schemas.microsoft.com/office/drawing/2014/main" id="{9FCD6985-AACC-0A49-9BFA-E8A2AF039302}"/>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spTree>
    <p:extLst>
      <p:ext uri="{BB962C8B-B14F-4D97-AF65-F5344CB8AC3E}">
        <p14:creationId xmlns:p14="http://schemas.microsoft.com/office/powerpoint/2010/main" val="406558723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240" userDrawn="1">
          <p15:clr>
            <a:srgbClr val="FBAE40"/>
          </p15:clr>
        </p15:guide>
        <p15:guide id="3" pos="7440" userDrawn="1">
          <p15:clr>
            <a:srgbClr val="FBAE40"/>
          </p15:clr>
        </p15:guide>
        <p15:guide id="4" orient="horz" pos="4152">
          <p15:clr>
            <a:srgbClr val="FBAE40"/>
          </p15:clr>
        </p15:guide>
        <p15:guide id="5" orient="horz" pos="39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a:extLst>
              <a:ext uri="{FF2B5EF4-FFF2-40B4-BE49-F238E27FC236}">
                <a16:creationId xmlns:a16="http://schemas.microsoft.com/office/drawing/2014/main" id="{9B9D73A5-C9D4-4948-B0F2-B16B98106134}"/>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CA82CEF8-E78E-6241-ACEF-02E0F485B572}"/>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DBFD92AD-9B62-1040-899C-0EF2AF0891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81B8EEB8-AA9B-3C48-97E0-2274760D0B6B}"/>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5138F37C-39E4-F796-5A6D-AC44F99E8C4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2957336452"/>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spcAft>
                <a:spcPts val="1200"/>
              </a:spcAft>
              <a:defRPr sz="2000" b="1" i="0">
                <a:latin typeface="Xfinity Brown" panose="02010504010101010104" pitchFamily="2" charset="77"/>
                <a:cs typeface="Xfinity Brown" panose="02010504010101010104" pitchFamily="2" charset="77"/>
              </a:defRPr>
            </a:lvl1pPr>
            <a:lvl2pPr marL="182880" indent="-182880" algn="l">
              <a:spcBef>
                <a:spcPts val="600"/>
              </a:spcBef>
              <a:spcAft>
                <a:spcPts val="600"/>
              </a:spcAft>
              <a:buClr>
                <a:schemeClr val="accent2"/>
              </a:buClr>
              <a:buFont typeface="Arial" panose="020B0604020202020204" pitchFamily="34" charset="0"/>
              <a:buChar char="•"/>
              <a:defRPr sz="1600" b="0" i="0">
                <a:latin typeface="Xfinity Brown" panose="02010504010101010104" pitchFamily="2" charset="77"/>
                <a:cs typeface="Xfinity Brown" panose="02010504010101010104"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spcAft>
                <a:spcPts val="1200"/>
              </a:spcAft>
              <a:defRPr sz="2000" b="1" i="0">
                <a:latin typeface="Xfinity Brown" panose="02010504010101010104" pitchFamily="2" charset="77"/>
                <a:cs typeface="Xfinity Brown" panose="02010504010101010104" pitchFamily="2" charset="77"/>
              </a:defRPr>
            </a:lvl1pPr>
            <a:lvl2pPr marL="274320" indent="-274320" algn="l">
              <a:spcBef>
                <a:spcPts val="600"/>
              </a:spcBef>
              <a:buClr>
                <a:schemeClr val="accent2"/>
              </a:buClr>
              <a:buFont typeface="Arial" panose="020B0604020202020204" pitchFamily="34" charset="0"/>
              <a:buChar char="•"/>
              <a:defRPr sz="1600" b="0" i="0">
                <a:latin typeface="Xfinity Brown" panose="02010504010101010104" pitchFamily="2" charset="77"/>
                <a:cs typeface="Xfinity Brown" panose="02010504010101010104"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p:txBody>
      </p:sp>
      <p:sp>
        <p:nvSpPr>
          <p:cNvPr id="12" name="Slide Number">
            <a:extLst>
              <a:ext uri="{FF2B5EF4-FFF2-40B4-BE49-F238E27FC236}">
                <a16:creationId xmlns:a16="http://schemas.microsoft.com/office/drawing/2014/main" id="{F3E71CDC-F833-A742-B778-32A1CBF5173A}"/>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4C301677-FF2A-974A-A106-2721B72DD960}"/>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A1AEE613-2143-1947-B39D-23728AE51C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EEDD8E5C-FE84-4F49-8AAF-F0324E3583E1}"/>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3070979F-69B8-F132-5C13-CE3D2FE0F761}"/>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75128270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9" name="Slide Number">
            <a:extLst>
              <a:ext uri="{FF2B5EF4-FFF2-40B4-BE49-F238E27FC236}">
                <a16:creationId xmlns:a16="http://schemas.microsoft.com/office/drawing/2014/main" id="{6348D098-E390-4141-BA5F-5E9C8C37CF5B}"/>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452746D6-EEFC-7A48-A675-200DC9991BD8}"/>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1" name="Graphic 10">
            <a:extLst>
              <a:ext uri="{FF2B5EF4-FFF2-40B4-BE49-F238E27FC236}">
                <a16:creationId xmlns:a16="http://schemas.microsoft.com/office/drawing/2014/main" id="{F3230E4D-97E1-7F4D-A955-20373CF0FFF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16" name="Shape 338">
            <a:extLst>
              <a:ext uri="{FF2B5EF4-FFF2-40B4-BE49-F238E27FC236}">
                <a16:creationId xmlns:a16="http://schemas.microsoft.com/office/drawing/2014/main" id="{F60578D7-A30E-4241-BA10-191071B7F198}"/>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9EEA58BA-7FF3-589E-E0B3-987275C996B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42105002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1">
    <p:bg>
      <p:bgPr>
        <a:gradFill>
          <a:gsLst>
            <a:gs pos="66000">
              <a:srgbClr val="1F69FF"/>
            </a:gs>
            <a:gs pos="100000">
              <a:schemeClr val="accent2">
                <a:alpha val="80000"/>
              </a:schemeClr>
            </a:gs>
            <a:gs pos="0">
              <a:schemeClr val="accent2"/>
            </a:gs>
          </a:gsLst>
          <a:lin ang="19200000" scaled="0"/>
        </a:gradFill>
        <a:effectLst/>
      </p:bgPr>
    </p:bg>
    <p:spTree>
      <p:nvGrpSpPr>
        <p:cNvPr id="1" name=""/>
        <p:cNvGrpSpPr/>
        <p:nvPr/>
      </p:nvGrpSpPr>
      <p:grpSpPr>
        <a:xfrm>
          <a:off x="0" y="0"/>
          <a:ext cx="0" cy="0"/>
          <a:chOff x="0" y="0"/>
          <a:chExt cx="0" cy="0"/>
        </a:xfrm>
      </p:grpSpPr>
      <p:sp>
        <p:nvSpPr>
          <p:cNvPr id="21" name="Body Level One…"/>
          <p:cNvSpPr txBox="1">
            <a:spLocks noGrp="1"/>
          </p:cNvSpPr>
          <p:nvPr>
            <p:ph type="body" sz="quarter" idx="1" hasCustomPrompt="1"/>
          </p:nvPr>
        </p:nvSpPr>
        <p:spPr>
          <a:xfrm>
            <a:off x="6180052" y="2216150"/>
            <a:ext cx="5494823" cy="215554"/>
          </a:xfrm>
          <a:prstGeom prst="rect">
            <a:avLst/>
          </a:prstGeom>
        </p:spPr>
        <p:txBody>
          <a:bodyPr lIns="0" tIns="0" rIns="0" bIns="0" anchor="b">
            <a:noAutofit/>
          </a:bodyPr>
          <a:lstStyle>
            <a:lvl1pPr algn="l">
              <a:lnSpc>
                <a:spcPct val="80000"/>
              </a:lnSpc>
              <a:defRPr sz="1000" b="1" cap="all" spc="100">
                <a:solidFill>
                  <a:srgbClr val="FFFFFF"/>
                </a:solidFill>
                <a:latin typeface="Xfinity Brown"/>
                <a:ea typeface="Xfinity Brown"/>
                <a:cs typeface="Xfinity Brown"/>
                <a:sym typeface="Xfinity Brown"/>
              </a:defRPr>
            </a:lvl1pPr>
            <a:lvl2pPr indent="114300" algn="l">
              <a:lnSpc>
                <a:spcPct val="80000"/>
              </a:lnSpc>
              <a:defRPr sz="1000" b="1" cap="all" spc="100">
                <a:solidFill>
                  <a:srgbClr val="FFFFFF"/>
                </a:solidFill>
                <a:latin typeface="Xfinity Brown"/>
                <a:ea typeface="Xfinity Brown"/>
                <a:cs typeface="Xfinity Brown"/>
                <a:sym typeface="Xfinity Brown"/>
              </a:defRPr>
            </a:lvl2pPr>
            <a:lvl3pPr indent="228600" algn="l">
              <a:lnSpc>
                <a:spcPct val="80000"/>
              </a:lnSpc>
              <a:defRPr sz="1000" b="1" cap="all" spc="100">
                <a:solidFill>
                  <a:srgbClr val="FFFFFF"/>
                </a:solidFill>
                <a:latin typeface="Xfinity Brown"/>
                <a:ea typeface="Xfinity Brown"/>
                <a:cs typeface="Xfinity Brown"/>
                <a:sym typeface="Xfinity Brown"/>
              </a:defRPr>
            </a:lvl3pPr>
            <a:lvl4pPr indent="342900" algn="l">
              <a:lnSpc>
                <a:spcPct val="80000"/>
              </a:lnSpc>
              <a:defRPr sz="1000" b="1" cap="all" spc="100">
                <a:solidFill>
                  <a:srgbClr val="FFFFFF"/>
                </a:solidFill>
                <a:latin typeface="Xfinity Brown"/>
                <a:ea typeface="Xfinity Brown"/>
                <a:cs typeface="Xfinity Brown"/>
                <a:sym typeface="Xfinity Brown"/>
              </a:defRPr>
            </a:lvl4pPr>
            <a:lvl5pPr indent="457200" algn="l">
              <a:lnSpc>
                <a:spcPct val="80000"/>
              </a:lnSpc>
              <a:defRPr sz="1000" b="1" cap="all" spc="100">
                <a:solidFill>
                  <a:srgbClr val="FFFFFF"/>
                </a:solidFill>
                <a:latin typeface="Xfinity Brown"/>
                <a:ea typeface="Xfinity Brown"/>
                <a:cs typeface="Xfinity Brown"/>
                <a:sym typeface="Xfinity Brown"/>
              </a:defRPr>
            </a:lvl5pPr>
          </a:lstStyle>
          <a:p>
            <a:r>
              <a:rPr lang="en-US"/>
              <a:t>Click to edit date</a:t>
            </a:r>
            <a:endParaRPr/>
          </a:p>
        </p:txBody>
      </p:sp>
      <p:sp>
        <p:nvSpPr>
          <p:cNvPr id="22" name="Title Text"/>
          <p:cNvSpPr txBox="1">
            <a:spLocks noGrp="1"/>
          </p:cNvSpPr>
          <p:nvPr>
            <p:ph type="title" hasCustomPrompt="1"/>
          </p:nvPr>
        </p:nvSpPr>
        <p:spPr>
          <a:xfrm>
            <a:off x="6141952" y="2603500"/>
            <a:ext cx="5524500" cy="1160117"/>
          </a:xfrm>
          <a:prstGeom prst="rect">
            <a:avLst/>
          </a:prstGeom>
        </p:spPr>
        <p:txBody>
          <a:bodyPr lIns="0" tIns="0" rIns="0" bIns="0" anchor="t"/>
          <a:lstStyle>
            <a:lvl1pPr algn="l">
              <a:lnSpc>
                <a:spcPct val="90000"/>
              </a:lnSpc>
              <a:defRPr sz="5000" b="1">
                <a:solidFill>
                  <a:srgbClr val="FFFFFF"/>
                </a:solidFill>
                <a:latin typeface="Xfinity Brown"/>
                <a:ea typeface="Xfinity Brown"/>
                <a:cs typeface="Xfinity Brown"/>
                <a:sym typeface="Xfinity Brown"/>
              </a:defRPr>
            </a:lvl1pPr>
          </a:lstStyle>
          <a:p>
            <a:r>
              <a:rPr lang="en-US" dirty="0"/>
              <a:t>Click to Edit </a:t>
            </a:r>
            <a:br>
              <a:rPr lang="en-US" dirty="0"/>
            </a:br>
            <a:r>
              <a:rPr lang="en-US" dirty="0"/>
              <a:t>Title Text</a:t>
            </a:r>
            <a:endParaRPr dirty="0"/>
          </a:p>
        </p:txBody>
      </p:sp>
      <p:sp>
        <p:nvSpPr>
          <p:cNvPr id="3" name="Text Placeholder 2">
            <a:extLst>
              <a:ext uri="{FF2B5EF4-FFF2-40B4-BE49-F238E27FC236}">
                <a16:creationId xmlns:a16="http://schemas.microsoft.com/office/drawing/2014/main" id="{72F3DBF4-6C77-0641-BAA2-34B9110E921D}"/>
              </a:ext>
            </a:extLst>
          </p:cNvPr>
          <p:cNvSpPr>
            <a:spLocks noGrp="1"/>
          </p:cNvSpPr>
          <p:nvPr>
            <p:ph type="body" sz="quarter" idx="10"/>
          </p:nvPr>
        </p:nvSpPr>
        <p:spPr>
          <a:xfrm>
            <a:off x="6181576" y="4081185"/>
            <a:ext cx="5493299" cy="503237"/>
          </a:xfrm>
          <a:prstGeom prst="rect">
            <a:avLst/>
          </a:prstGeom>
        </p:spPr>
        <p:txBody>
          <a:bodyPr lIns="0" tIns="0" rIns="0" bIns="0"/>
          <a:lstStyle>
            <a:lvl1pPr algn="l">
              <a:defRPr sz="1800" b="0" i="0">
                <a:solidFill>
                  <a:schemeClr val="bg1"/>
                </a:solidFill>
                <a:latin typeface="Xfinity Brown" panose="02010504010101010104" pitchFamily="2" charset="77"/>
                <a:cs typeface="Xfinity Brown" panose="02010504010101010104" pitchFamily="2" charset="77"/>
              </a:defRPr>
            </a:lvl1pPr>
          </a:lstStyle>
          <a:p>
            <a:pPr lvl="0"/>
            <a:r>
              <a:rPr lang="en-US"/>
              <a:t>Click to edit Master text styles</a:t>
            </a:r>
          </a:p>
        </p:txBody>
      </p:sp>
      <p:pic>
        <p:nvPicPr>
          <p:cNvPr id="8" name="Graphic 7">
            <a:extLst>
              <a:ext uri="{FF2B5EF4-FFF2-40B4-BE49-F238E27FC236}">
                <a16:creationId xmlns:a16="http://schemas.microsoft.com/office/drawing/2014/main" id="{F61EF7C2-898B-DC4D-BFAA-C10902D3AEC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4984" y="6340249"/>
            <a:ext cx="692704" cy="243383"/>
          </a:xfrm>
          <a:prstGeom prst="rect">
            <a:avLst/>
          </a:prstGeom>
        </p:spPr>
      </p:pic>
      <p:pic>
        <p:nvPicPr>
          <p:cNvPr id="2" name="Picture 1">
            <a:extLst>
              <a:ext uri="{FF2B5EF4-FFF2-40B4-BE49-F238E27FC236}">
                <a16:creationId xmlns:a16="http://schemas.microsoft.com/office/drawing/2014/main" id="{7704D884-3B57-DBC8-A2EA-6AFA98410D88}"/>
              </a:ext>
            </a:extLst>
          </p:cNvPr>
          <p:cNvPicPr>
            <a:picLocks noChangeAspect="1"/>
          </p:cNvPicPr>
          <p:nvPr userDrawn="1"/>
        </p:nvPicPr>
        <p:blipFill>
          <a:blip r:embed="rId5">
            <a:alphaModFix amt="10000"/>
          </a:blip>
          <a:srcRect/>
          <a:stretch/>
        </p:blipFill>
        <p:spPr>
          <a:xfrm>
            <a:off x="-729204" y="1318054"/>
            <a:ext cx="7201897" cy="3200843"/>
          </a:xfrm>
          <a:prstGeom prst="rect">
            <a:avLst/>
          </a:prstGeom>
        </p:spPr>
      </p:pic>
    </p:spTree>
    <p:extLst>
      <p:ext uri="{BB962C8B-B14F-4D97-AF65-F5344CB8AC3E}">
        <p14:creationId xmlns:p14="http://schemas.microsoft.com/office/powerpoint/2010/main" val="3043495648"/>
      </p:ext>
    </p:extLst>
  </p:cSld>
  <p:clrMapOvr>
    <a:overrideClrMapping bg1="lt1" tx1="dk1" bg2="lt2" tx2="dk2" accent1="accent1" accent2="accent2" accent3="accent3" accent4="accent4" accent5="accent5" accent6="accent6" hlink="hlink" folHlink="folHlink"/>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FCE796-8C1F-0DF0-08C9-AB27DC8ABE4D}"/>
              </a:ext>
            </a:extLst>
          </p:cNvPr>
          <p:cNvPicPr>
            <a:picLocks noChangeAspect="1"/>
          </p:cNvPicPr>
          <p:nvPr userDrawn="1"/>
        </p:nvPicPr>
        <p:blipFill>
          <a:blip r:embed="rId2"/>
          <a:srcRect/>
          <a:stretch/>
        </p:blipFill>
        <p:spPr>
          <a:xfrm>
            <a:off x="272536" y="6368055"/>
            <a:ext cx="1200151" cy="342900"/>
          </a:xfrm>
          <a:prstGeom prst="rect">
            <a:avLst/>
          </a:prstGeom>
        </p:spPr>
      </p:pic>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8" name="Title 1">
            <a:extLst>
              <a:ext uri="{FF2B5EF4-FFF2-40B4-BE49-F238E27FC236}">
                <a16:creationId xmlns:a16="http://schemas.microsoft.com/office/drawing/2014/main" id="{F16EFA87-57AC-4F4E-A771-C346718EA2FD}"/>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32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Agenda title style</a:t>
            </a:r>
          </a:p>
        </p:txBody>
      </p:sp>
      <p:sp>
        <p:nvSpPr>
          <p:cNvPr id="4" name="Text Placeholder 3">
            <a:extLst>
              <a:ext uri="{FF2B5EF4-FFF2-40B4-BE49-F238E27FC236}">
                <a16:creationId xmlns:a16="http://schemas.microsoft.com/office/drawing/2014/main" id="{C37713C3-5D2C-894F-95AB-C906A9A0C828}"/>
              </a:ext>
            </a:extLst>
          </p:cNvPr>
          <p:cNvSpPr>
            <a:spLocks noGrp="1"/>
          </p:cNvSpPr>
          <p:nvPr>
            <p:ph type="body" sz="quarter" idx="10"/>
          </p:nvPr>
        </p:nvSpPr>
        <p:spPr>
          <a:xfrm>
            <a:off x="682625" y="1565275"/>
            <a:ext cx="10823575" cy="4154488"/>
          </a:xfrm>
          <a:prstGeom prst="rect">
            <a:avLst/>
          </a:prstGeom>
        </p:spPr>
        <p:txBody>
          <a:bodyPr/>
          <a:lstStyle>
            <a:lvl1pPr marL="0" marR="0" indent="0" algn="l" defTabSz="412750" rtl="0" eaLnBrk="1" fontAlgn="auto" latinLnBrk="0" hangingPunct="1">
              <a:lnSpc>
                <a:spcPct val="100000"/>
              </a:lnSpc>
              <a:spcBef>
                <a:spcPts val="0"/>
              </a:spcBef>
              <a:spcAft>
                <a:spcPts val="1800"/>
              </a:spcAft>
              <a:buClrTx/>
              <a:buSzTx/>
              <a:buFontTx/>
              <a:buNone/>
              <a:tabLst/>
              <a:defRPr sz="2000" b="1" i="0">
                <a:latin typeface="Xfinity Brown" panose="02010504010101010104" pitchFamily="2" charset="77"/>
                <a:cs typeface="Xfinity Brown" panose="02010504010101010104" pitchFamily="2" charset="77"/>
              </a:defRPr>
            </a:lvl1pPr>
            <a:lvl2pPr algn="l">
              <a:defRPr b="0" i="0">
                <a:latin typeface="Xfinity Brown" panose="02010504010101010104" pitchFamily="2" charset="77"/>
                <a:cs typeface="Xfinity Brown" panose="02010504010101010104" pitchFamily="2" charset="77"/>
              </a:defRPr>
            </a:lvl2pPr>
            <a:lvl3pPr algn="l">
              <a:defRPr b="0" i="0">
                <a:latin typeface="Xfinity Brown" panose="02010504010101010104" pitchFamily="2" charset="77"/>
                <a:cs typeface="Xfinity Brown" panose="02010504010101010104" pitchFamily="2" charset="77"/>
              </a:defRPr>
            </a:lvl3pPr>
            <a:lvl4pPr algn="l">
              <a:defRPr b="0" i="0">
                <a:latin typeface="Xfinity Brown" panose="02010504010101010104" pitchFamily="2" charset="77"/>
                <a:cs typeface="Xfinity Brown" panose="02010504010101010104" pitchFamily="2" charset="77"/>
              </a:defRPr>
            </a:lvl4pPr>
            <a:lvl5pPr algn="l">
              <a:defRPr b="0" i="0">
                <a:latin typeface="Xfinity Brown" panose="02010504010101010104" pitchFamily="2" charset="77"/>
                <a:cs typeface="Xfinity Brown" panose="02010504010101010104" pitchFamily="2" charset="77"/>
              </a:defRPr>
            </a:lvl5pPr>
          </a:lstStyle>
          <a:p>
            <a:pPr lvl="0"/>
            <a:r>
              <a:rPr lang="en-US"/>
              <a:t>Click to edit Master text styles</a:t>
            </a:r>
          </a:p>
          <a:p>
            <a:pPr lvl="0"/>
            <a:endParaRPr lang="en-US"/>
          </a:p>
        </p:txBody>
      </p:sp>
      <p:sp>
        <p:nvSpPr>
          <p:cNvPr id="11" name="Slide Number">
            <a:extLst>
              <a:ext uri="{FF2B5EF4-FFF2-40B4-BE49-F238E27FC236}">
                <a16:creationId xmlns:a16="http://schemas.microsoft.com/office/drawing/2014/main" id="{A3E59017-4CFA-9044-9350-5133AF50F796}"/>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2" name="Straight Connector 11">
            <a:extLst>
              <a:ext uri="{FF2B5EF4-FFF2-40B4-BE49-F238E27FC236}">
                <a16:creationId xmlns:a16="http://schemas.microsoft.com/office/drawing/2014/main" id="{0ABCBA4F-5F93-D74D-A21B-90C4858F19C7}"/>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3" name="Graphic 12">
            <a:extLst>
              <a:ext uri="{FF2B5EF4-FFF2-40B4-BE49-F238E27FC236}">
                <a16:creationId xmlns:a16="http://schemas.microsoft.com/office/drawing/2014/main" id="{1490D654-B360-BB45-9FE1-84657BD26EC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512" y="6401209"/>
            <a:ext cx="692704" cy="243383"/>
          </a:xfrm>
          <a:prstGeom prst="rect">
            <a:avLst/>
          </a:prstGeom>
        </p:spPr>
      </p:pic>
      <p:sp>
        <p:nvSpPr>
          <p:cNvPr id="14" name="Shape 338">
            <a:extLst>
              <a:ext uri="{FF2B5EF4-FFF2-40B4-BE49-F238E27FC236}">
                <a16:creationId xmlns:a16="http://schemas.microsoft.com/office/drawing/2014/main" id="{9FCD6985-AACC-0A49-9BFA-E8A2AF039302}"/>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spTree>
    <p:extLst>
      <p:ext uri="{BB962C8B-B14F-4D97-AF65-F5344CB8AC3E}">
        <p14:creationId xmlns:p14="http://schemas.microsoft.com/office/powerpoint/2010/main" val="406558723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240" userDrawn="1">
          <p15:clr>
            <a:srgbClr val="FBAE40"/>
          </p15:clr>
        </p15:guide>
        <p15:guide id="3" pos="7440" userDrawn="1">
          <p15:clr>
            <a:srgbClr val="FBAE40"/>
          </p15:clr>
        </p15:guide>
        <p15:guide id="4" orient="horz" pos="4152">
          <p15:clr>
            <a:srgbClr val="FBAE40"/>
          </p15:clr>
        </p15:guide>
        <p15:guide id="5" orient="horz" pos="3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a:extLst>
              <a:ext uri="{FF2B5EF4-FFF2-40B4-BE49-F238E27FC236}">
                <a16:creationId xmlns:a16="http://schemas.microsoft.com/office/drawing/2014/main" id="{9B9D73A5-C9D4-4948-B0F2-B16B98106134}"/>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CA82CEF8-E78E-6241-ACEF-02E0F485B572}"/>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DBFD92AD-9B62-1040-899C-0EF2AF0891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81B8EEB8-AA9B-3C48-97E0-2274760D0B6B}"/>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5138F37C-39E4-F796-5A6D-AC44F99E8C4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2957336452"/>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spcAft>
                <a:spcPts val="1200"/>
              </a:spcAft>
              <a:defRPr sz="2000" b="1" i="0">
                <a:latin typeface="Xfinity Brown" panose="02010504010101010104" pitchFamily="2" charset="77"/>
                <a:cs typeface="Xfinity Brown" panose="02010504010101010104" pitchFamily="2" charset="77"/>
              </a:defRPr>
            </a:lvl1pPr>
            <a:lvl2pPr marL="182880" indent="-182880" algn="l">
              <a:spcBef>
                <a:spcPts val="600"/>
              </a:spcBef>
              <a:spcAft>
                <a:spcPts val="600"/>
              </a:spcAft>
              <a:buClr>
                <a:schemeClr val="accent2"/>
              </a:buClr>
              <a:buFont typeface="Arial" panose="020B0604020202020204" pitchFamily="34" charset="0"/>
              <a:buChar char="•"/>
              <a:defRPr sz="1600" b="0" i="0">
                <a:latin typeface="Xfinity Brown" panose="02010504010101010104" pitchFamily="2" charset="77"/>
                <a:cs typeface="Xfinity Brown" panose="02010504010101010104"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spcAft>
                <a:spcPts val="1200"/>
              </a:spcAft>
              <a:defRPr sz="2000" b="1" i="0">
                <a:latin typeface="Xfinity Brown" panose="02010504010101010104" pitchFamily="2" charset="77"/>
                <a:cs typeface="Xfinity Brown" panose="02010504010101010104" pitchFamily="2" charset="77"/>
              </a:defRPr>
            </a:lvl1pPr>
            <a:lvl2pPr marL="274320" indent="-274320" algn="l">
              <a:spcBef>
                <a:spcPts val="600"/>
              </a:spcBef>
              <a:buClr>
                <a:schemeClr val="accent2"/>
              </a:buClr>
              <a:buFont typeface="Arial" panose="020B0604020202020204" pitchFamily="34" charset="0"/>
              <a:buChar char="•"/>
              <a:defRPr sz="1600" b="0" i="0">
                <a:latin typeface="Xfinity Brown" panose="02010504010101010104" pitchFamily="2" charset="77"/>
                <a:cs typeface="Xfinity Brown" panose="02010504010101010104"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p:txBody>
      </p:sp>
      <p:sp>
        <p:nvSpPr>
          <p:cNvPr id="12" name="Slide Number">
            <a:extLst>
              <a:ext uri="{FF2B5EF4-FFF2-40B4-BE49-F238E27FC236}">
                <a16:creationId xmlns:a16="http://schemas.microsoft.com/office/drawing/2014/main" id="{F3E71CDC-F833-A742-B778-32A1CBF5173A}"/>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4C301677-FF2A-974A-A106-2721B72DD960}"/>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A1AEE613-2143-1947-B39D-23728AE51C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EEDD8E5C-FE84-4F49-8AAF-F0324E3583E1}"/>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3070979F-69B8-F132-5C13-CE3D2FE0F761}"/>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75128270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8968350-0290-4A13-849A-DC9C50AE2A41}"/>
              </a:ext>
            </a:extLst>
          </p:cNvPr>
          <p:cNvGraphicFramePr>
            <a:graphicFrameLocks noChangeAspect="1"/>
          </p:cNvGraphicFramePr>
          <p:nvPr userDrawn="1">
            <p:custDataLst>
              <p:tags r:id="rId19"/>
            </p:custDataLst>
            <p:extLst>
              <p:ext uri="{D42A27DB-BD31-4B8C-83A1-F6EECF244321}">
                <p14:modId xmlns:p14="http://schemas.microsoft.com/office/powerpoint/2010/main" val="3084140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501" imgH="502" progId="TCLayout.ActiveDocument.1">
                  <p:embed/>
                </p:oleObj>
              </mc:Choice>
              <mc:Fallback>
                <p:oleObj name="think-cell Slide" r:id="rId20" imgW="501" imgH="502" progId="TCLayout.ActiveDocument.1">
                  <p:embed/>
                  <p:pic>
                    <p:nvPicPr>
                      <p:cNvPr id="2" name="Object 1" hidden="1">
                        <a:extLst>
                          <a:ext uri="{FF2B5EF4-FFF2-40B4-BE49-F238E27FC236}">
                            <a16:creationId xmlns:a16="http://schemas.microsoft.com/office/drawing/2014/main" id="{68968350-0290-4A13-849A-DC9C50AE2A41}"/>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5371012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683" r:id="rId6"/>
    <p:sldLayoutId id="2147483826" r:id="rId7"/>
    <p:sldLayoutId id="2147483688" r:id="rId8"/>
    <p:sldLayoutId id="2147483832" r:id="rId9"/>
    <p:sldLayoutId id="2147483693" r:id="rId10"/>
    <p:sldLayoutId id="2147483694" r:id="rId11"/>
    <p:sldLayoutId id="2147483695" r:id="rId12"/>
    <p:sldLayoutId id="2147483838" r:id="rId13"/>
    <p:sldLayoutId id="2147483839" r:id="rId14"/>
    <p:sldLayoutId id="2147483696" r:id="rId15"/>
    <p:sldLayoutId id="2147483697" r:id="rId16"/>
    <p:sldLayoutId id="2147483828" r:id="rId17"/>
  </p:sldLayoutIdLst>
  <p:transition spd="med"/>
  <p:hf sldNum="0" hdr="0" ftr="0" dt="0"/>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p:titleStyle>
    <p:bodyStyle>
      <a:lvl1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1pPr>
      <a:lvl2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2pPr>
      <a:lvl3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3pPr>
      <a:lvl4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4pPr>
      <a:lvl5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1pPr>
      <a:lvl2pPr marL="0" marR="0" indent="1143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2pPr>
      <a:lvl3pPr marL="0" marR="0" indent="2286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3pPr>
      <a:lvl4pPr marL="0" marR="0" indent="3429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4pPr>
      <a:lvl5pPr marL="0" marR="0" indent="4572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5pPr>
      <a:lvl6pPr marL="0" marR="0" indent="5715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6pPr>
      <a:lvl7pPr marL="0" marR="0" indent="6858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7pPr>
      <a:lvl8pPr marL="0" marR="0" indent="8001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8pPr>
      <a:lvl9pPr marL="0" marR="0" indent="914400" algn="l" defTabSz="412750" rtl="0" latinLnBrk="0">
        <a:lnSpc>
          <a:spcPct val="100000"/>
        </a:lnSpc>
        <a:spcBef>
          <a:spcPts val="0"/>
        </a:spcBef>
        <a:spcAft>
          <a:spcPts val="0"/>
        </a:spcAft>
        <a:buClrTx/>
        <a:buSzTx/>
        <a:buFontTx/>
        <a:buNone/>
        <a:tabLst/>
        <a:defRPr sz="900" b="1" i="0" u="none" strike="noStrike" cap="none" spc="0" baseline="0">
          <a:solidFill>
            <a:schemeClr val="tx1"/>
          </a:solidFill>
          <a:uFillTx/>
          <a:latin typeface="+mn-lt"/>
          <a:ea typeface="+mn-ea"/>
          <a:cs typeface="+mn-cs"/>
          <a:sym typeface="Xfinity Brown"/>
        </a:defRPr>
      </a:lvl9pPr>
    </p:otherStyle>
  </p:txStyles>
  <p:extLst>
    <p:ext uri="{27BBF7A9-308A-43DC-89C8-2F10F3537804}">
      <p15:sldGuideLst xmlns:p15="http://schemas.microsoft.com/office/powerpoint/2012/main">
        <p15:guide id="1" orient="horz" pos="2160">
          <p15:clr>
            <a:srgbClr val="F26B43"/>
          </p15:clr>
        </p15:guide>
        <p15:guide id="2" pos="432">
          <p15:clr>
            <a:srgbClr val="F26B43"/>
          </p15:clr>
        </p15:guide>
        <p15:guide id="3" pos="7248">
          <p15:clr>
            <a:srgbClr val="F26B43"/>
          </p15:clr>
        </p15:guide>
        <p15:guide id="4"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mbebenita.github.io/WasmExplorer/" TargetMode="External"/><Relationship Id="rId2" Type="http://schemas.openxmlformats.org/officeDocument/2006/relationships/hyperlink" Target="https://wasdk.github.io/WasmFiddle/"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blog.normalcomputing.ai/posts/2023-07-27-regex-guided-generation/regex-guided-generation.html#welcome-to-the-finite-state-machine"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7FFFC9EB_AE6A599E.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9207134"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387CCF-1825-3C4E-932A-799E92997A6A}"/>
              </a:ext>
            </a:extLst>
          </p:cNvPr>
          <p:cNvSpPr>
            <a:spLocks noGrp="1"/>
          </p:cNvSpPr>
          <p:nvPr>
            <p:ph type="body" sz="quarter" idx="1"/>
          </p:nvPr>
        </p:nvSpPr>
        <p:spPr>
          <a:xfrm>
            <a:off x="5886720" y="2220549"/>
            <a:ext cx="5494823" cy="215554"/>
          </a:xfrm>
        </p:spPr>
        <p:txBody>
          <a:bodyPr/>
          <a:lstStyle/>
          <a:p>
            <a:r>
              <a:rPr lang="en-US" dirty="0"/>
              <a:t>08.30.2023</a:t>
            </a:r>
          </a:p>
        </p:txBody>
      </p:sp>
      <p:sp>
        <p:nvSpPr>
          <p:cNvPr id="3" name="Title 2">
            <a:extLst>
              <a:ext uri="{FF2B5EF4-FFF2-40B4-BE49-F238E27FC236}">
                <a16:creationId xmlns:a16="http://schemas.microsoft.com/office/drawing/2014/main" id="{D72B61B1-9EA7-AD47-A462-5493C796C2CE}"/>
              </a:ext>
            </a:extLst>
          </p:cNvPr>
          <p:cNvSpPr>
            <a:spLocks noGrp="1"/>
          </p:cNvSpPr>
          <p:nvPr>
            <p:ph type="title"/>
          </p:nvPr>
        </p:nvSpPr>
        <p:spPr>
          <a:xfrm>
            <a:off x="5886720" y="2559957"/>
            <a:ext cx="6081486" cy="1160117"/>
          </a:xfrm>
        </p:spPr>
        <p:txBody>
          <a:bodyPr/>
          <a:lstStyle/>
          <a:p>
            <a:r>
              <a:rPr lang="en-US" sz="2400" dirty="0">
                <a:latin typeface="+mn-lt"/>
              </a:rPr>
              <a:t>ON THE</a:t>
            </a:r>
            <a:r>
              <a:rPr lang="en-US" sz="2400" dirty="0">
                <a:effectLst/>
                <a:latin typeface="+mn-lt"/>
              </a:rPr>
              <a:t> EFFICACY OF </a:t>
            </a:r>
            <a:r>
              <a:rPr lang="en-US" sz="2400" dirty="0">
                <a:latin typeface="+mn-lt"/>
              </a:rPr>
              <a:t>LARGE LANGUAGE MODELS AS MODELS OF COMPUTATION</a:t>
            </a:r>
            <a:endParaRPr lang="en-US" sz="2400" dirty="0"/>
          </a:p>
        </p:txBody>
      </p:sp>
      <p:sp>
        <p:nvSpPr>
          <p:cNvPr id="4" name="Text Placeholder 3">
            <a:extLst>
              <a:ext uri="{FF2B5EF4-FFF2-40B4-BE49-F238E27FC236}">
                <a16:creationId xmlns:a16="http://schemas.microsoft.com/office/drawing/2014/main" id="{CD2E1E96-6545-2D47-935E-6A58CE8F51C6}"/>
              </a:ext>
            </a:extLst>
          </p:cNvPr>
          <p:cNvSpPr>
            <a:spLocks noGrp="1"/>
          </p:cNvSpPr>
          <p:nvPr>
            <p:ph type="body" sz="quarter" idx="10"/>
          </p:nvPr>
        </p:nvSpPr>
        <p:spPr>
          <a:xfrm>
            <a:off x="5888244" y="4066671"/>
            <a:ext cx="5493299" cy="503237"/>
          </a:xfrm>
        </p:spPr>
        <p:txBody>
          <a:bodyPr lIns="0" tIns="0" rIns="0" bIns="0" anchor="t"/>
          <a:lstStyle/>
          <a:p>
            <a:r>
              <a:rPr lang="en-US">
                <a:latin typeface="Xfinity Brown"/>
              </a:rPr>
              <a:t>SE-691-682</a:t>
            </a:r>
          </a:p>
          <a:p>
            <a:endParaRPr lang="en-US"/>
          </a:p>
          <a:p>
            <a:r>
              <a:rPr lang="en-US">
                <a:latin typeface="Xfinity Brown"/>
              </a:rPr>
              <a:t>Sebastian Just, Frank Ottey, Greg Morgan, Trevor </a:t>
            </a:r>
            <a:r>
              <a:rPr lang="en-US" err="1">
                <a:latin typeface="Xfinity Brown"/>
              </a:rPr>
              <a:t>Pawlewicz</a:t>
            </a:r>
            <a:endParaRPr lang="en-US">
              <a:latin typeface="Xfinity Brown"/>
            </a:endParaRPr>
          </a:p>
          <a:p>
            <a:endParaRPr lang="en-US"/>
          </a:p>
        </p:txBody>
      </p:sp>
    </p:spTree>
    <p:extLst>
      <p:ext uri="{BB962C8B-B14F-4D97-AF65-F5344CB8AC3E}">
        <p14:creationId xmlns:p14="http://schemas.microsoft.com/office/powerpoint/2010/main" val="10463392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1413-CB61-8918-1C7A-841DCFB4BDED}"/>
              </a:ext>
            </a:extLst>
          </p:cNvPr>
          <p:cNvSpPr>
            <a:spLocks noGrp="1"/>
          </p:cNvSpPr>
          <p:nvPr>
            <p:ph type="title"/>
          </p:nvPr>
        </p:nvSpPr>
        <p:spPr/>
        <p:txBody>
          <a:bodyPr/>
          <a:lstStyle/>
          <a:p>
            <a:r>
              <a:rPr lang="en-US"/>
              <a:t>Computation is not Autoregressive </a:t>
            </a:r>
          </a:p>
        </p:txBody>
      </p:sp>
      <p:sp>
        <p:nvSpPr>
          <p:cNvPr id="3" name="Text Placeholder 2">
            <a:extLst>
              <a:ext uri="{FF2B5EF4-FFF2-40B4-BE49-F238E27FC236}">
                <a16:creationId xmlns:a16="http://schemas.microsoft.com/office/drawing/2014/main" id="{09D824F1-FB28-5D4D-4660-CFB0B980A637}"/>
              </a:ext>
            </a:extLst>
          </p:cNvPr>
          <p:cNvSpPr>
            <a:spLocks noGrp="1"/>
          </p:cNvSpPr>
          <p:nvPr>
            <p:ph type="body" sz="quarter" idx="25"/>
          </p:nvPr>
        </p:nvSpPr>
        <p:spPr/>
        <p:txBody>
          <a:bodyPr/>
          <a:lstStyle/>
          <a:p>
            <a:r>
              <a:rPr lang="en-US"/>
              <a:t>LANGUAGE MODELS VS. MODELS OF COMPUTATION</a:t>
            </a:r>
            <a:endParaRPr lang="en-US" b="0"/>
          </a:p>
          <a:p>
            <a:endParaRPr lang="en-US"/>
          </a:p>
        </p:txBody>
      </p:sp>
      <p:sp>
        <p:nvSpPr>
          <p:cNvPr id="4" name="Text Placeholder 3">
            <a:extLst>
              <a:ext uri="{FF2B5EF4-FFF2-40B4-BE49-F238E27FC236}">
                <a16:creationId xmlns:a16="http://schemas.microsoft.com/office/drawing/2014/main" id="{7DFB4CD3-8CF2-40ED-65ED-006832215FF8}"/>
              </a:ext>
            </a:extLst>
          </p:cNvPr>
          <p:cNvSpPr>
            <a:spLocks noGrp="1"/>
          </p:cNvSpPr>
          <p:nvPr>
            <p:ph type="body" sz="quarter" idx="26"/>
          </p:nvPr>
        </p:nvSpPr>
        <p:spPr>
          <a:xfrm>
            <a:off x="684625" y="2002889"/>
            <a:ext cx="5123952" cy="4394350"/>
          </a:xfrm>
        </p:spPr>
        <p:txBody>
          <a:bodyPr lIns="0" tIns="0" rIns="0" bIns="0" anchor="t"/>
          <a:lstStyle/>
          <a:p>
            <a:pPr marL="285750" indent="-285750">
              <a:buFont typeface="Arial"/>
              <a:buChar char="•"/>
            </a:pPr>
            <a:r>
              <a:rPr lang="en-US">
                <a:latin typeface="Xfinity Brown Light"/>
              </a:rPr>
              <a:t>LLM's are trained in an auto-regressive style</a:t>
            </a:r>
            <a:endParaRPr lang="en-US"/>
          </a:p>
          <a:p>
            <a:pPr marL="285750" indent="-285750">
              <a:buFont typeface="Arial"/>
              <a:buChar char="•"/>
            </a:pPr>
            <a:endParaRPr lang="en-US">
              <a:latin typeface="Xfinity Brown Light"/>
            </a:endParaRPr>
          </a:p>
          <a:p>
            <a:pPr marL="285750" indent="-285750">
              <a:buFont typeface="Arial"/>
              <a:buChar char="•"/>
            </a:pPr>
            <a:r>
              <a:rPr lang="en-US">
                <a:latin typeface="Xfinity Brown Light"/>
              </a:rPr>
              <a:t>Computation models are not auto-regressive</a:t>
            </a:r>
          </a:p>
          <a:p>
            <a:pPr marL="285750" indent="-285750">
              <a:buFont typeface="Arial"/>
              <a:buChar char="•"/>
            </a:pPr>
            <a:endParaRPr lang="en-US"/>
          </a:p>
          <a:p>
            <a:pPr marL="285750" indent="-285750">
              <a:buFont typeface="Arial"/>
              <a:buChar char="•"/>
            </a:pPr>
            <a:r>
              <a:rPr lang="en-US">
                <a:latin typeface="Xfinity Brown Light"/>
              </a:rPr>
              <a:t>Token mis-predictions / inaccurate predictions are more likely to produce poor quality results (Computation is stricter / less expressive than language)</a:t>
            </a:r>
          </a:p>
          <a:p>
            <a:pPr marL="285750" indent="-285750">
              <a:buFont typeface="Arial"/>
              <a:buChar char="•"/>
            </a:pPr>
            <a:endParaRPr lang="en-US"/>
          </a:p>
          <a:p>
            <a:pPr marL="285750" indent="-285750">
              <a:buFont typeface="Arial"/>
              <a:buChar char="•"/>
            </a:pPr>
            <a:endParaRPr lang="en-US"/>
          </a:p>
        </p:txBody>
      </p:sp>
      <p:sp>
        <p:nvSpPr>
          <p:cNvPr id="5" name="Text Placeholder 4">
            <a:extLst>
              <a:ext uri="{FF2B5EF4-FFF2-40B4-BE49-F238E27FC236}">
                <a16:creationId xmlns:a16="http://schemas.microsoft.com/office/drawing/2014/main" id="{045F2898-3DD7-8267-6E0A-DEA37BEC7A89}"/>
              </a:ext>
            </a:extLst>
          </p:cNvPr>
          <p:cNvSpPr>
            <a:spLocks noGrp="1"/>
          </p:cNvSpPr>
          <p:nvPr>
            <p:ph type="body" sz="quarter" idx="31"/>
          </p:nvPr>
        </p:nvSpPr>
        <p:spPr/>
        <p:txBody>
          <a:bodyPr/>
          <a:lstStyle/>
          <a:p>
            <a:endParaRPr lang="en-US"/>
          </a:p>
        </p:txBody>
      </p:sp>
    </p:spTree>
    <p:extLst>
      <p:ext uri="{BB962C8B-B14F-4D97-AF65-F5344CB8AC3E}">
        <p14:creationId xmlns:p14="http://schemas.microsoft.com/office/powerpoint/2010/main" val="32668280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9FBF-D5F8-92A6-8E7E-B047F7CA6233}"/>
              </a:ext>
            </a:extLst>
          </p:cNvPr>
          <p:cNvSpPr>
            <a:spLocks noGrp="1"/>
          </p:cNvSpPr>
          <p:nvPr>
            <p:ph type="title"/>
          </p:nvPr>
        </p:nvSpPr>
        <p:spPr/>
        <p:txBody>
          <a:bodyPr/>
          <a:lstStyle/>
          <a:p>
            <a:r>
              <a:rPr lang="en-US"/>
              <a:t>The Limits of Transfer Learning and Dataset Availability</a:t>
            </a:r>
          </a:p>
        </p:txBody>
      </p:sp>
      <p:sp>
        <p:nvSpPr>
          <p:cNvPr id="3" name="Text Placeholder 2">
            <a:extLst>
              <a:ext uri="{FF2B5EF4-FFF2-40B4-BE49-F238E27FC236}">
                <a16:creationId xmlns:a16="http://schemas.microsoft.com/office/drawing/2014/main" id="{61FD5E6A-C66C-0AED-41AC-812B08BFF5B4}"/>
              </a:ext>
            </a:extLst>
          </p:cNvPr>
          <p:cNvSpPr>
            <a:spLocks noGrp="1"/>
          </p:cNvSpPr>
          <p:nvPr>
            <p:ph type="body" sz="quarter" idx="25"/>
          </p:nvPr>
        </p:nvSpPr>
        <p:spPr/>
        <p:txBody>
          <a:bodyPr/>
          <a:lstStyle/>
          <a:p>
            <a:r>
              <a:rPr lang="en-US"/>
              <a:t>LANGUAGE MODELS VS. MODELS OF COMPUTATION</a:t>
            </a:r>
            <a:endParaRPr lang="en-US" b="0"/>
          </a:p>
          <a:p>
            <a:endParaRPr lang="en-US"/>
          </a:p>
        </p:txBody>
      </p:sp>
      <p:sp>
        <p:nvSpPr>
          <p:cNvPr id="4" name="Text Placeholder 3">
            <a:extLst>
              <a:ext uri="{FF2B5EF4-FFF2-40B4-BE49-F238E27FC236}">
                <a16:creationId xmlns:a16="http://schemas.microsoft.com/office/drawing/2014/main" id="{7787B8CD-009D-0FE3-EF2C-080406F2E349}"/>
              </a:ext>
            </a:extLst>
          </p:cNvPr>
          <p:cNvSpPr>
            <a:spLocks noGrp="1"/>
          </p:cNvSpPr>
          <p:nvPr>
            <p:ph type="body" sz="quarter" idx="26"/>
          </p:nvPr>
        </p:nvSpPr>
        <p:spPr>
          <a:xfrm>
            <a:off x="683288" y="2093795"/>
            <a:ext cx="5123952" cy="4394350"/>
          </a:xfrm>
        </p:spPr>
        <p:txBody>
          <a:bodyPr lIns="0" tIns="0" rIns="0" bIns="0" anchor="t"/>
          <a:lstStyle/>
          <a:p>
            <a:pPr marL="285750" indent="-285750">
              <a:buFont typeface="Arial"/>
              <a:buChar char="•"/>
            </a:pPr>
            <a:r>
              <a:rPr lang="en-US">
                <a:latin typeface="Xfinity Brown Light"/>
              </a:rPr>
              <a:t>Tokenizer had little experience with WASM sequences.</a:t>
            </a:r>
            <a:endParaRPr lang="en-US"/>
          </a:p>
          <a:p>
            <a:pPr marL="285750" indent="-285750">
              <a:buFont typeface="Arial"/>
              <a:buChar char="•"/>
            </a:pPr>
            <a:endParaRPr lang="en-US"/>
          </a:p>
          <a:p>
            <a:pPr marL="285750" indent="-285750">
              <a:buFont typeface="Arial"/>
              <a:buChar char="•"/>
            </a:pPr>
            <a:r>
              <a:rPr lang="en-US">
                <a:latin typeface="Xfinity Brown Light"/>
              </a:rPr>
              <a:t>Transfer learning options limited due to dataset availability</a:t>
            </a:r>
            <a:endParaRPr lang="en-US"/>
          </a:p>
          <a:p>
            <a:endParaRPr lang="en-US"/>
          </a:p>
          <a:p>
            <a:pPr marL="285750" indent="-285750">
              <a:buFont typeface="Arial"/>
              <a:buChar char="•"/>
            </a:pPr>
            <a:r>
              <a:rPr lang="en-US">
                <a:latin typeface="Xfinity Brown Light"/>
              </a:rPr>
              <a:t>Ability to load / run models impacted by computational availability</a:t>
            </a:r>
            <a:endParaRPr lang="en-US"/>
          </a:p>
          <a:p>
            <a:pPr marL="285750" indent="-285750">
              <a:buFont typeface="Arial"/>
              <a:buChar char="•"/>
            </a:pPr>
            <a:endParaRPr lang="en-US"/>
          </a:p>
          <a:p>
            <a:pPr marL="285750" indent="-285750">
              <a:buFont typeface="Arial"/>
              <a:buChar char="•"/>
            </a:pPr>
            <a:endParaRPr lang="en-US"/>
          </a:p>
        </p:txBody>
      </p:sp>
      <p:sp>
        <p:nvSpPr>
          <p:cNvPr id="5" name="Text Placeholder 4">
            <a:extLst>
              <a:ext uri="{FF2B5EF4-FFF2-40B4-BE49-F238E27FC236}">
                <a16:creationId xmlns:a16="http://schemas.microsoft.com/office/drawing/2014/main" id="{28C885C1-C9D7-17C2-E253-50846856D12E}"/>
              </a:ext>
            </a:extLst>
          </p:cNvPr>
          <p:cNvSpPr>
            <a:spLocks noGrp="1"/>
          </p:cNvSpPr>
          <p:nvPr>
            <p:ph type="body" sz="quarter" idx="31"/>
          </p:nvPr>
        </p:nvSpPr>
        <p:spPr/>
        <p:txBody>
          <a:bodyPr/>
          <a:lstStyle/>
          <a:p>
            <a:endParaRPr lang="en-US"/>
          </a:p>
        </p:txBody>
      </p:sp>
    </p:spTree>
    <p:extLst>
      <p:ext uri="{BB962C8B-B14F-4D97-AF65-F5344CB8AC3E}">
        <p14:creationId xmlns:p14="http://schemas.microsoft.com/office/powerpoint/2010/main" val="17351045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FFA8-8503-7A1D-4772-76135D48477F}"/>
              </a:ext>
            </a:extLst>
          </p:cNvPr>
          <p:cNvSpPr>
            <a:spLocks noGrp="1"/>
          </p:cNvSpPr>
          <p:nvPr>
            <p:ph type="title"/>
          </p:nvPr>
        </p:nvSpPr>
        <p:spPr/>
        <p:txBody>
          <a:bodyPr/>
          <a:lstStyle/>
          <a:p>
            <a:r>
              <a:rPr lang="en-US"/>
              <a:t>Evaluating the Divergence of Language and Computation?</a:t>
            </a:r>
          </a:p>
        </p:txBody>
      </p:sp>
      <p:sp>
        <p:nvSpPr>
          <p:cNvPr id="3" name="Text Placeholder 2">
            <a:extLst>
              <a:ext uri="{FF2B5EF4-FFF2-40B4-BE49-F238E27FC236}">
                <a16:creationId xmlns:a16="http://schemas.microsoft.com/office/drawing/2014/main" id="{F7BFCE91-80D1-5BCC-2D07-BD4A12E05B95}"/>
              </a:ext>
            </a:extLst>
          </p:cNvPr>
          <p:cNvSpPr>
            <a:spLocks noGrp="1"/>
          </p:cNvSpPr>
          <p:nvPr>
            <p:ph type="body" sz="quarter" idx="25"/>
          </p:nvPr>
        </p:nvSpPr>
        <p:spPr/>
        <p:txBody>
          <a:bodyPr/>
          <a:lstStyle/>
          <a:p>
            <a:r>
              <a:rPr lang="en-US"/>
              <a:t>LANGUAGE MODELS VS. MODELS OF COMPUTATION</a:t>
            </a:r>
            <a:endParaRPr lang="en-US" b="0"/>
          </a:p>
          <a:p>
            <a:endParaRPr lang="en-US"/>
          </a:p>
        </p:txBody>
      </p:sp>
      <p:sp>
        <p:nvSpPr>
          <p:cNvPr id="4" name="Text Placeholder 3">
            <a:extLst>
              <a:ext uri="{FF2B5EF4-FFF2-40B4-BE49-F238E27FC236}">
                <a16:creationId xmlns:a16="http://schemas.microsoft.com/office/drawing/2014/main" id="{938E719B-78D8-2C34-6698-1E5A6C2F5D26}"/>
              </a:ext>
            </a:extLst>
          </p:cNvPr>
          <p:cNvSpPr>
            <a:spLocks noGrp="1"/>
          </p:cNvSpPr>
          <p:nvPr>
            <p:ph type="body" sz="quarter" idx="26"/>
          </p:nvPr>
        </p:nvSpPr>
        <p:spPr>
          <a:xfrm>
            <a:off x="683288" y="2402516"/>
            <a:ext cx="5123952" cy="4394350"/>
          </a:xfrm>
        </p:spPr>
        <p:txBody>
          <a:bodyPr lIns="0" tIns="0" rIns="0" bIns="0" anchor="t"/>
          <a:lstStyle/>
          <a:p>
            <a:pPr marL="285750" indent="-285750">
              <a:buFont typeface="Arial"/>
              <a:buChar char="•"/>
            </a:pPr>
            <a:r>
              <a:rPr lang="en-US">
                <a:latin typeface="Xfinity Brown Light"/>
              </a:rPr>
              <a:t>How effective are LLM's at being "programmers" in the small case?</a:t>
            </a:r>
          </a:p>
          <a:p>
            <a:pPr marL="285750" indent="-285750">
              <a:buFont typeface="Arial"/>
              <a:buChar char="•"/>
            </a:pPr>
            <a:endParaRPr lang="en-US">
              <a:latin typeface="Xfinity Brown Light"/>
            </a:endParaRPr>
          </a:p>
          <a:p>
            <a:pPr marL="285750" indent="-285750">
              <a:buFont typeface="Arial"/>
              <a:buChar char="•"/>
            </a:pPr>
            <a:r>
              <a:rPr lang="en-US">
                <a:latin typeface="Xfinity Brown Light"/>
              </a:rPr>
              <a:t>How effective are LLM's at translating a given computation between languages?</a:t>
            </a:r>
            <a:endParaRPr lang="en-US"/>
          </a:p>
          <a:p>
            <a:pPr marL="285750" indent="-285750">
              <a:buFont typeface="Arial"/>
              <a:buChar char="•"/>
            </a:pPr>
            <a:endParaRPr lang="en-US">
              <a:latin typeface="Xfinity Brown Light"/>
            </a:endParaRPr>
          </a:p>
          <a:p>
            <a:pPr marL="285750" indent="-285750">
              <a:buFont typeface="Arial"/>
              <a:buChar char="•"/>
            </a:pPr>
            <a:endParaRPr lang="en-US">
              <a:latin typeface="Xfinity Brown Light"/>
            </a:endParaRPr>
          </a:p>
          <a:p>
            <a:pPr marL="285750" indent="-285750">
              <a:buFont typeface="Arial"/>
              <a:buChar char="•"/>
            </a:pPr>
            <a:endParaRPr lang="en-US">
              <a:latin typeface="Xfinity Brown Light"/>
            </a:endParaRPr>
          </a:p>
          <a:p>
            <a:pPr marL="285750" indent="-285750">
              <a:buFont typeface="Arial"/>
              <a:buChar char="•"/>
            </a:pPr>
            <a:endParaRPr lang="en-US">
              <a:latin typeface="Xfinity Brown Light"/>
            </a:endParaRPr>
          </a:p>
          <a:p>
            <a:pPr marL="285750" indent="-285750">
              <a:buFont typeface="Arial"/>
              <a:buChar char="•"/>
            </a:pPr>
            <a:endParaRPr lang="en-US">
              <a:latin typeface="Xfinity Brown Light"/>
            </a:endParaRPr>
          </a:p>
        </p:txBody>
      </p:sp>
      <p:sp>
        <p:nvSpPr>
          <p:cNvPr id="5" name="Text Placeholder 4">
            <a:extLst>
              <a:ext uri="{FF2B5EF4-FFF2-40B4-BE49-F238E27FC236}">
                <a16:creationId xmlns:a16="http://schemas.microsoft.com/office/drawing/2014/main" id="{5CAAC0BB-B060-AB25-0C66-47A880D00CFB}"/>
              </a:ext>
            </a:extLst>
          </p:cNvPr>
          <p:cNvSpPr>
            <a:spLocks noGrp="1"/>
          </p:cNvSpPr>
          <p:nvPr>
            <p:ph type="body" sz="quarter" idx="31"/>
          </p:nvPr>
        </p:nvSpPr>
        <p:spPr>
          <a:xfrm>
            <a:off x="6446860" y="2402516"/>
            <a:ext cx="5063795" cy="4394350"/>
          </a:xfrm>
        </p:spPr>
        <p:txBody>
          <a:bodyPr lIns="0" tIns="0" rIns="0" bIns="0" anchor="t"/>
          <a:lstStyle/>
          <a:p>
            <a:pPr marL="285750" indent="-285750">
              <a:buFont typeface="Arial,Sans-Serif"/>
              <a:buChar char="•"/>
            </a:pPr>
            <a:r>
              <a:rPr lang="en-US">
                <a:latin typeface="Xfinity Brown Light"/>
              </a:rPr>
              <a:t>To what extent are LLMs simply understanding the semantic meaning of the tokens vs. understanding computation?</a:t>
            </a:r>
          </a:p>
          <a:p>
            <a:pPr marL="285750" indent="-285750">
              <a:buFont typeface="Arial,Sans-Serif"/>
              <a:buChar char="•"/>
            </a:pPr>
            <a:endParaRPr lang="en-US"/>
          </a:p>
          <a:p>
            <a:pPr marL="285750" indent="-285750">
              <a:buFont typeface="Arial,Sans-Serif"/>
              <a:buChar char="•"/>
            </a:pPr>
            <a:r>
              <a:rPr lang="en-US">
                <a:latin typeface="Xfinity Brown Light"/>
              </a:rPr>
              <a:t>How effective are LLM's at understanding computation given the changing context of language?</a:t>
            </a:r>
          </a:p>
        </p:txBody>
      </p:sp>
    </p:spTree>
    <p:extLst>
      <p:ext uri="{BB962C8B-B14F-4D97-AF65-F5344CB8AC3E}">
        <p14:creationId xmlns:p14="http://schemas.microsoft.com/office/powerpoint/2010/main" val="31731196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A54F-10A8-3D1C-E45E-F2A420075906}"/>
              </a:ext>
            </a:extLst>
          </p:cNvPr>
          <p:cNvSpPr>
            <a:spLocks noGrp="1"/>
          </p:cNvSpPr>
          <p:nvPr>
            <p:ph type="title"/>
          </p:nvPr>
        </p:nvSpPr>
        <p:spPr>
          <a:xfrm>
            <a:off x="469392" y="2648970"/>
            <a:ext cx="11921920" cy="1126511"/>
          </a:xfrm>
        </p:spPr>
        <p:txBody>
          <a:bodyPr/>
          <a:lstStyle/>
          <a:p>
            <a:r>
              <a:rPr lang="en-US" dirty="0"/>
              <a:t>Evaluating LLMs with </a:t>
            </a:r>
            <a:r>
              <a:rPr lang="en-US" dirty="0" err="1"/>
              <a:t>WebAssembly</a:t>
            </a:r>
            <a:r>
              <a:rPr lang="en-US" dirty="0"/>
              <a:t> </a:t>
            </a:r>
          </a:p>
        </p:txBody>
      </p:sp>
      <p:sp>
        <p:nvSpPr>
          <p:cNvPr id="4" name="Title 1">
            <a:extLst>
              <a:ext uri="{FF2B5EF4-FFF2-40B4-BE49-F238E27FC236}">
                <a16:creationId xmlns:a16="http://schemas.microsoft.com/office/drawing/2014/main" id="{F30B5028-1DDE-E882-AD96-98242C173813}"/>
              </a:ext>
            </a:extLst>
          </p:cNvPr>
          <p:cNvSpPr txBox="1">
            <a:spLocks/>
          </p:cNvSpPr>
          <p:nvPr/>
        </p:nvSpPr>
        <p:spPr>
          <a:xfrm>
            <a:off x="1075426" y="3585208"/>
            <a:ext cx="10822913" cy="736356"/>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2000" b="0" kern="0" dirty="0"/>
              <a:t>Assessing LLM's current ability to generate and interpret </a:t>
            </a:r>
            <a:r>
              <a:rPr lang="en-US" sz="2000" b="0" kern="0" dirty="0" err="1"/>
              <a:t>WebAssembly</a:t>
            </a:r>
            <a:r>
              <a:rPr lang="en-US" sz="2000" b="0" kern="0" dirty="0"/>
              <a:t> Text Code</a:t>
            </a:r>
            <a:endParaRPr lang="en-US" dirty="0"/>
          </a:p>
        </p:txBody>
      </p:sp>
    </p:spTree>
    <p:extLst>
      <p:ext uri="{BB962C8B-B14F-4D97-AF65-F5344CB8AC3E}">
        <p14:creationId xmlns:p14="http://schemas.microsoft.com/office/powerpoint/2010/main" val="30919232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1283-881D-1A9C-7B02-382E80B29136}"/>
              </a:ext>
            </a:extLst>
          </p:cNvPr>
          <p:cNvSpPr>
            <a:spLocks noGrp="1"/>
          </p:cNvSpPr>
          <p:nvPr>
            <p:ph type="title"/>
          </p:nvPr>
        </p:nvSpPr>
        <p:spPr>
          <a:xfrm>
            <a:off x="683286" y="617419"/>
            <a:ext cx="10822913" cy="736356"/>
          </a:xfrm>
        </p:spPr>
        <p:txBody>
          <a:bodyPr/>
          <a:lstStyle/>
          <a:p>
            <a:r>
              <a:rPr lang="en-US" sz="2000" b="0"/>
              <a:t>Can LLM's generate </a:t>
            </a:r>
            <a:r>
              <a:rPr lang="en-US" sz="2000" b="0" err="1"/>
              <a:t>WebAssembly</a:t>
            </a:r>
            <a:r>
              <a:rPr lang="en-US" sz="2000" b="0"/>
              <a:t> Text (WAT) given sample C++ code?</a:t>
            </a:r>
            <a:br>
              <a:rPr lang="en-US" sz="2000" b="0"/>
            </a:br>
            <a:r>
              <a:rPr lang="en-US" sz="2000" b="0"/>
              <a:t>Can LLM's interpret </a:t>
            </a:r>
            <a:r>
              <a:rPr lang="en-US" sz="2000" b="0" err="1"/>
              <a:t>WebAssembly</a:t>
            </a:r>
            <a:r>
              <a:rPr lang="en-US" sz="2000" b="0"/>
              <a:t> Text (WAT) and generate equivalent C++ code?</a:t>
            </a:r>
            <a:endParaRPr lang="en-US"/>
          </a:p>
        </p:txBody>
      </p:sp>
      <p:sp>
        <p:nvSpPr>
          <p:cNvPr id="3" name="Text Placeholder 2">
            <a:extLst>
              <a:ext uri="{FF2B5EF4-FFF2-40B4-BE49-F238E27FC236}">
                <a16:creationId xmlns:a16="http://schemas.microsoft.com/office/drawing/2014/main" id="{57C8316D-C090-BADE-26A0-8014ADAABAA1}"/>
              </a:ext>
            </a:extLst>
          </p:cNvPr>
          <p:cNvSpPr>
            <a:spLocks noGrp="1"/>
          </p:cNvSpPr>
          <p:nvPr>
            <p:ph type="body" sz="quarter" idx="25"/>
          </p:nvPr>
        </p:nvSpPr>
        <p:spPr/>
        <p:txBody>
          <a:bodyPr/>
          <a:lstStyle/>
          <a:p>
            <a:r>
              <a:rPr lang="en-US">
                <a:solidFill>
                  <a:srgbClr val="0070C0"/>
                </a:solidFill>
              </a:rPr>
              <a:t>WebAssembly Translation</a:t>
            </a:r>
          </a:p>
        </p:txBody>
      </p:sp>
      <p:sp>
        <p:nvSpPr>
          <p:cNvPr id="9" name="Text Placeholder 3">
            <a:extLst>
              <a:ext uri="{FF2B5EF4-FFF2-40B4-BE49-F238E27FC236}">
                <a16:creationId xmlns:a16="http://schemas.microsoft.com/office/drawing/2014/main" id="{D3A04405-E45A-5C86-B953-EE62570438CF}"/>
              </a:ext>
            </a:extLst>
          </p:cNvPr>
          <p:cNvSpPr txBox="1">
            <a:spLocks/>
          </p:cNvSpPr>
          <p:nvPr/>
        </p:nvSpPr>
        <p:spPr>
          <a:xfrm>
            <a:off x="684179" y="1391864"/>
            <a:ext cx="5881496" cy="484442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097280" marR="0" indent="-27432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pPr>
              <a:spcBef>
                <a:spcPts val="600"/>
              </a:spcBef>
            </a:pPr>
            <a:r>
              <a:rPr lang="en-US" sz="1800" b="1" kern="0">
                <a:latin typeface="Xfinity Brown Light"/>
              </a:rPr>
              <a:t>Methodology:</a:t>
            </a:r>
            <a:endParaRPr lang="en-US" sz="1800" kern="0">
              <a:latin typeface="Xfinity Brown Light"/>
            </a:endParaRPr>
          </a:p>
          <a:p>
            <a:pPr marL="457200">
              <a:spcBef>
                <a:spcPts val="600"/>
              </a:spcBef>
              <a:buAutoNum type="arabicPeriod"/>
            </a:pPr>
            <a:r>
              <a:rPr lang="en-US" kern="0">
                <a:latin typeface="Xfinity Brown Light"/>
              </a:rPr>
              <a:t>  We evaluated ChatGPT 3.5 using basic C++ programs and their compiled WAT representation:</a:t>
            </a:r>
            <a:endParaRPr lang="en-US">
              <a:latin typeface="Xfinity Brown Light"/>
            </a:endParaRPr>
          </a:p>
          <a:p>
            <a:pPr marL="742950" lvl="1" indent="0">
              <a:buFont typeface="Arial"/>
              <a:buChar char="•"/>
            </a:pPr>
            <a:r>
              <a:rPr lang="en-US" kern="0">
                <a:latin typeface="Xfinity Brown Light"/>
              </a:rPr>
              <a:t>  Sum of Two Integers</a:t>
            </a:r>
            <a:endParaRPr lang="en-US">
              <a:latin typeface="Xfinity Brown Light"/>
            </a:endParaRPr>
          </a:p>
          <a:p>
            <a:pPr marL="742950" lvl="1" indent="0">
              <a:buFont typeface="Arial"/>
              <a:buChar char="•"/>
            </a:pPr>
            <a:r>
              <a:rPr lang="en-US" kern="0">
                <a:latin typeface="Xfinity Brown Light"/>
              </a:rPr>
              <a:t>  Fibonacci</a:t>
            </a:r>
            <a:endParaRPr lang="en-US">
              <a:latin typeface="Xfinity Brown Light"/>
            </a:endParaRPr>
          </a:p>
          <a:p>
            <a:pPr marL="742950" lvl="1" indent="0">
              <a:buFont typeface="Arial"/>
              <a:buChar char="•"/>
            </a:pPr>
            <a:r>
              <a:rPr lang="en-US" kern="0">
                <a:latin typeface="Xfinity Brown Light"/>
              </a:rPr>
              <a:t>  Factorial</a:t>
            </a:r>
          </a:p>
          <a:p>
            <a:pPr marL="742950" lvl="1" indent="0">
              <a:buFont typeface="Arial"/>
              <a:buChar char="•"/>
            </a:pPr>
            <a:r>
              <a:rPr lang="en-US" kern="0">
                <a:latin typeface="Xfinity Brown Light"/>
              </a:rPr>
              <a:t>  Is Integer a Prime Number</a:t>
            </a:r>
          </a:p>
          <a:p>
            <a:pPr marL="457200">
              <a:spcBef>
                <a:spcPts val="600"/>
              </a:spcBef>
              <a:buAutoNum type="arabicPeriod"/>
            </a:pPr>
            <a:r>
              <a:rPr lang="en-US" kern="0">
                <a:latin typeface="Xfinity Brown Light"/>
              </a:rPr>
              <a:t>  Ask ChatGPT 3.5 to perform code translation using the following prompts:</a:t>
            </a:r>
            <a:endParaRPr lang="en-US"/>
          </a:p>
          <a:p>
            <a:pPr marL="742950" lvl="1" indent="0"/>
            <a:r>
              <a:rPr lang="en-US" kern="0">
                <a:latin typeface="Xfinity Brown Light"/>
              </a:rPr>
              <a:t>  Can you translate this C++ to </a:t>
            </a:r>
            <a:r>
              <a:rPr lang="en-US" kern="0" err="1">
                <a:latin typeface="Xfinity Brown Light"/>
              </a:rPr>
              <a:t>WebAssembly</a:t>
            </a:r>
            <a:r>
              <a:rPr lang="en-US" kern="0">
                <a:latin typeface="Xfinity Brown Light"/>
              </a:rPr>
              <a:t> text? &lt;C++ code&gt;</a:t>
            </a:r>
            <a:endParaRPr lang="en-US"/>
          </a:p>
          <a:p>
            <a:pPr marL="742950" lvl="1" indent="0"/>
            <a:r>
              <a:rPr lang="en-US" kern="0">
                <a:latin typeface="Xfinity Brown Light"/>
              </a:rPr>
              <a:t>  Can you translate this </a:t>
            </a:r>
            <a:r>
              <a:rPr lang="en-US" kern="0" err="1">
                <a:latin typeface="Xfinity Brown Light"/>
              </a:rPr>
              <a:t>WebAssembly</a:t>
            </a:r>
            <a:r>
              <a:rPr lang="en-US" kern="0">
                <a:latin typeface="Xfinity Brown Light"/>
              </a:rPr>
              <a:t> text to C++? &lt;WAT code&gt;</a:t>
            </a:r>
          </a:p>
          <a:p>
            <a:pPr marL="457200">
              <a:spcBef>
                <a:spcPts val="600"/>
              </a:spcBef>
              <a:buFont typeface="+mj-lt"/>
              <a:buAutoNum type="arabicPeriod"/>
            </a:pPr>
            <a:r>
              <a:rPr lang="en-US" kern="0">
                <a:latin typeface="Xfinity Brown Light"/>
              </a:rPr>
              <a:t>  Compile and Run the resulting code </a:t>
            </a:r>
            <a:endParaRPr lang="en-US" kern="0"/>
          </a:p>
          <a:p>
            <a:pPr marL="742950" lvl="1" indent="0"/>
            <a:r>
              <a:rPr lang="en-US" kern="0">
                <a:latin typeface="Xfinity Brown Light"/>
              </a:rPr>
              <a:t>  Using </a:t>
            </a:r>
            <a:r>
              <a:rPr lang="en-US" kern="0">
                <a:latin typeface="Xfinity Brown Light"/>
                <a:hlinkClick r:id="rId2"/>
              </a:rPr>
              <a:t>WasmFiddle</a:t>
            </a:r>
            <a:r>
              <a:rPr lang="en-US" kern="0">
                <a:latin typeface="Xfinity Brown Light"/>
              </a:rPr>
              <a:t> to compile and run C++</a:t>
            </a:r>
          </a:p>
          <a:p>
            <a:pPr marL="742950" lvl="1" indent="0"/>
            <a:r>
              <a:rPr lang="en-US" kern="0">
                <a:latin typeface="Xfinity Brown Light"/>
              </a:rPr>
              <a:t>  Using </a:t>
            </a:r>
            <a:r>
              <a:rPr lang="en-US" kern="0">
                <a:latin typeface="Xfinity Brown Light"/>
                <a:hlinkClick r:id="rId3"/>
              </a:rPr>
              <a:t>WasmExplorer</a:t>
            </a:r>
            <a:r>
              <a:rPr lang="en-US" kern="0">
                <a:latin typeface="Xfinity Brown Light"/>
              </a:rPr>
              <a:t> to compile and run WAT</a:t>
            </a:r>
            <a:endParaRPr lang="en-US" kern="0"/>
          </a:p>
          <a:p>
            <a:pPr marL="640080" lvl="1" indent="0"/>
            <a:endParaRPr lang="en-US" kern="0"/>
          </a:p>
          <a:p>
            <a:pPr marL="640080" lvl="1" indent="-457200"/>
            <a:endParaRPr lang="en-US" kern="0"/>
          </a:p>
          <a:p>
            <a:pPr marL="640080" lvl="1" indent="-457200"/>
            <a:endParaRPr lang="en-US" kern="0"/>
          </a:p>
          <a:p>
            <a:pPr marL="640080" lvl="1" indent="-457200">
              <a:buFont typeface="+mj-lt"/>
              <a:buAutoNum type="arabicPeriod"/>
            </a:pPr>
            <a:endParaRPr lang="en-US" kern="0"/>
          </a:p>
          <a:p>
            <a:pPr marL="457200" indent="-457200">
              <a:buFont typeface="+mj-lt"/>
              <a:buAutoNum type="arabicPeriod"/>
            </a:pPr>
            <a:endParaRPr lang="en-US" kern="0"/>
          </a:p>
          <a:p>
            <a:pPr marL="457200" indent="-457200">
              <a:buFont typeface="+mj-lt"/>
              <a:buAutoNum type="arabicPeriod"/>
            </a:pPr>
            <a:endParaRPr lang="en-US" kern="0"/>
          </a:p>
        </p:txBody>
      </p:sp>
      <p:sp>
        <p:nvSpPr>
          <p:cNvPr id="10" name="Text Placeholder 3">
            <a:extLst>
              <a:ext uri="{FF2B5EF4-FFF2-40B4-BE49-F238E27FC236}">
                <a16:creationId xmlns:a16="http://schemas.microsoft.com/office/drawing/2014/main" id="{402EDC87-E549-8E56-ACF1-E68B9798BD12}"/>
              </a:ext>
            </a:extLst>
          </p:cNvPr>
          <p:cNvSpPr txBox="1">
            <a:spLocks/>
          </p:cNvSpPr>
          <p:nvPr/>
        </p:nvSpPr>
        <p:spPr>
          <a:xfrm>
            <a:off x="6953968" y="2670775"/>
            <a:ext cx="4945707" cy="439435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097280" marR="0" indent="-27432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pPr marL="182880" lvl="1" indent="0">
              <a:buNone/>
            </a:pPr>
            <a:r>
              <a:rPr lang="en-US" sz="1800" b="1" kern="0">
                <a:latin typeface="Xfinity Brown Light"/>
              </a:rPr>
              <a:t>Evaluation Criteria:</a:t>
            </a:r>
            <a:endParaRPr lang="en-US" sz="1800" b="1" kern="0"/>
          </a:p>
          <a:p>
            <a:pPr marL="468630" lvl="1" indent="-285750"/>
            <a:r>
              <a:rPr lang="en-US" b="1" kern="0">
                <a:latin typeface="Xfinity Brown Light"/>
              </a:rPr>
              <a:t>Readable</a:t>
            </a:r>
            <a:r>
              <a:rPr lang="en-US" kern="0">
                <a:latin typeface="Xfinity Brown Light"/>
              </a:rPr>
              <a:t>: Does the code generate look reasonable to the human eye? </a:t>
            </a:r>
            <a:endParaRPr lang="en-US" kern="0"/>
          </a:p>
          <a:p>
            <a:pPr marL="468630" lvl="1" indent="-285750"/>
            <a:r>
              <a:rPr lang="en-US" b="1" kern="0" err="1">
                <a:latin typeface="Xfinity Brown Light"/>
              </a:rPr>
              <a:t>Compilable</a:t>
            </a:r>
            <a:r>
              <a:rPr lang="en-US" kern="0">
                <a:latin typeface="Xfinity Brown Light"/>
              </a:rPr>
              <a:t>: Does the code compile?</a:t>
            </a:r>
            <a:endParaRPr lang="en-US" kern="0"/>
          </a:p>
          <a:p>
            <a:pPr marL="468630" lvl="1" indent="-285750"/>
            <a:r>
              <a:rPr lang="en-US" b="1" kern="0">
                <a:latin typeface="Xfinity Brown Light"/>
              </a:rPr>
              <a:t>Runnable</a:t>
            </a:r>
            <a:r>
              <a:rPr lang="en-US" kern="0">
                <a:latin typeface="Xfinity Brown Light"/>
              </a:rPr>
              <a:t>: Does the code run?</a:t>
            </a:r>
            <a:endParaRPr lang="en-US" kern="0"/>
          </a:p>
          <a:p>
            <a:pPr marL="468630" lvl="1" indent="-285750"/>
            <a:r>
              <a:rPr lang="en-US" b="1" kern="0">
                <a:latin typeface="Xfinity Brown Light"/>
              </a:rPr>
              <a:t>Usable</a:t>
            </a:r>
            <a:r>
              <a:rPr lang="en-US" kern="0">
                <a:latin typeface="Xfinity Brown Light"/>
              </a:rPr>
              <a:t>: Does the generated code actually work as expected and give us the right answers?</a:t>
            </a:r>
            <a:endParaRPr lang="en-US" kern="0"/>
          </a:p>
          <a:p>
            <a:pPr marL="640080" lvl="1" indent="-457200"/>
            <a:endParaRPr lang="en-US" kern="0"/>
          </a:p>
          <a:p>
            <a:pPr marL="640080" lvl="1" indent="-457200">
              <a:buFont typeface="+mj-lt"/>
              <a:buAutoNum type="arabicPeriod"/>
            </a:pPr>
            <a:endParaRPr lang="en-US" kern="0"/>
          </a:p>
          <a:p>
            <a:pPr marL="457200" indent="-457200">
              <a:buFont typeface="+mj-lt"/>
              <a:buAutoNum type="arabicPeriod"/>
            </a:pPr>
            <a:endParaRPr lang="en-US" kern="0"/>
          </a:p>
          <a:p>
            <a:pPr marL="457200" indent="-457200">
              <a:buFont typeface="+mj-lt"/>
              <a:buAutoNum type="arabicPeriod"/>
            </a:pPr>
            <a:endParaRPr lang="en-US" kern="0"/>
          </a:p>
        </p:txBody>
      </p:sp>
    </p:spTree>
    <p:extLst>
      <p:ext uri="{BB962C8B-B14F-4D97-AF65-F5344CB8AC3E}">
        <p14:creationId xmlns:p14="http://schemas.microsoft.com/office/powerpoint/2010/main" val="14468085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558-C4E4-B96F-C198-4BCE3001249F}"/>
              </a:ext>
            </a:extLst>
          </p:cNvPr>
          <p:cNvSpPr>
            <a:spLocks noGrp="1"/>
          </p:cNvSpPr>
          <p:nvPr>
            <p:ph type="title"/>
          </p:nvPr>
        </p:nvSpPr>
        <p:spPr/>
        <p:txBody>
          <a:bodyPr/>
          <a:lstStyle/>
          <a:p>
            <a:r>
              <a:rPr lang="en-US"/>
              <a:t>Sample – Factorial (C++ to WAT)</a:t>
            </a:r>
          </a:p>
        </p:txBody>
      </p:sp>
      <p:sp>
        <p:nvSpPr>
          <p:cNvPr id="3" name="Text Placeholder 2">
            <a:extLst>
              <a:ext uri="{FF2B5EF4-FFF2-40B4-BE49-F238E27FC236}">
                <a16:creationId xmlns:a16="http://schemas.microsoft.com/office/drawing/2014/main" id="{AACD5DC8-4A99-7E6C-6715-07A81E201621}"/>
              </a:ext>
            </a:extLst>
          </p:cNvPr>
          <p:cNvSpPr>
            <a:spLocks noGrp="1"/>
          </p:cNvSpPr>
          <p:nvPr>
            <p:ph type="body" sz="quarter" idx="25"/>
          </p:nvPr>
        </p:nvSpPr>
        <p:spPr/>
        <p:txBody>
          <a:bodyPr/>
          <a:lstStyle/>
          <a:p>
            <a:r>
              <a:rPr lang="en-US" err="1"/>
              <a:t>WebAssembly</a:t>
            </a:r>
            <a:r>
              <a:rPr lang="en-US"/>
              <a:t> Translation</a:t>
            </a:r>
          </a:p>
        </p:txBody>
      </p:sp>
      <p:sp>
        <p:nvSpPr>
          <p:cNvPr id="4" name="Text Placeholder 3">
            <a:extLst>
              <a:ext uri="{FF2B5EF4-FFF2-40B4-BE49-F238E27FC236}">
                <a16:creationId xmlns:a16="http://schemas.microsoft.com/office/drawing/2014/main" id="{7EFC631C-B365-408F-3D43-FEC70BBB6D2F}"/>
              </a:ext>
            </a:extLst>
          </p:cNvPr>
          <p:cNvSpPr>
            <a:spLocks noGrp="1"/>
          </p:cNvSpPr>
          <p:nvPr>
            <p:ph type="body" sz="quarter" idx="26"/>
          </p:nvPr>
        </p:nvSpPr>
        <p:spPr/>
        <p:txBody>
          <a:bodyPr lIns="0" tIns="0" rIns="0" bIns="0" anchor="t"/>
          <a:lstStyle/>
          <a:p>
            <a:r>
              <a:rPr lang="en-US">
                <a:latin typeface="Xfinity Brown Light"/>
              </a:rPr>
              <a:t>Chat GPT Output</a:t>
            </a:r>
            <a:endParaRPr lang="en-US"/>
          </a:p>
        </p:txBody>
      </p:sp>
      <p:sp>
        <p:nvSpPr>
          <p:cNvPr id="5" name="Text Placeholder 4">
            <a:extLst>
              <a:ext uri="{FF2B5EF4-FFF2-40B4-BE49-F238E27FC236}">
                <a16:creationId xmlns:a16="http://schemas.microsoft.com/office/drawing/2014/main" id="{56CF2158-F351-0CB3-97F9-ABC1FB5F2111}"/>
              </a:ext>
            </a:extLst>
          </p:cNvPr>
          <p:cNvSpPr>
            <a:spLocks noGrp="1"/>
          </p:cNvSpPr>
          <p:nvPr>
            <p:ph type="body" sz="quarter" idx="31"/>
          </p:nvPr>
        </p:nvSpPr>
        <p:spPr>
          <a:xfrm>
            <a:off x="6281983" y="254656"/>
            <a:ext cx="5063795" cy="4394350"/>
          </a:xfrm>
        </p:spPr>
        <p:txBody>
          <a:bodyPr lIns="0" tIns="0" rIns="0" bIns="0" anchor="t"/>
          <a:lstStyle/>
          <a:p>
            <a:r>
              <a:rPr lang="en-US">
                <a:latin typeface="Xfinity Brown Light"/>
              </a:rPr>
              <a:t>Actual </a:t>
            </a:r>
            <a:r>
              <a:rPr lang="en-US" err="1">
                <a:latin typeface="Xfinity Brown Light"/>
              </a:rPr>
              <a:t>WebAssembly</a:t>
            </a:r>
            <a:endParaRPr lang="en-US" err="1"/>
          </a:p>
        </p:txBody>
      </p:sp>
      <p:pic>
        <p:nvPicPr>
          <p:cNvPr id="6" name="Picture 5" descr="A screenshot of a computer program&#10;&#10;Description automatically generated">
            <a:extLst>
              <a:ext uri="{FF2B5EF4-FFF2-40B4-BE49-F238E27FC236}">
                <a16:creationId xmlns:a16="http://schemas.microsoft.com/office/drawing/2014/main" id="{513BB5E7-8BE1-004F-F17C-7101A4FFC83B}"/>
              </a:ext>
            </a:extLst>
          </p:cNvPr>
          <p:cNvPicPr>
            <a:picLocks noChangeAspect="1"/>
          </p:cNvPicPr>
          <p:nvPr/>
        </p:nvPicPr>
        <p:blipFill rotWithShape="1">
          <a:blip r:embed="rId2"/>
          <a:srcRect l="1103" t="1247" r="1562" b="1559"/>
          <a:stretch/>
        </p:blipFill>
        <p:spPr>
          <a:xfrm>
            <a:off x="736155" y="1984601"/>
            <a:ext cx="4721658" cy="4167680"/>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8D766A31-D221-2EAA-CFF3-6A57507AF839}"/>
              </a:ext>
            </a:extLst>
          </p:cNvPr>
          <p:cNvPicPr>
            <a:picLocks noChangeAspect="1"/>
          </p:cNvPicPr>
          <p:nvPr/>
        </p:nvPicPr>
        <p:blipFill rotWithShape="1">
          <a:blip r:embed="rId3"/>
          <a:srcRect l="1858" t="730" r="7317" b="3433"/>
          <a:stretch/>
        </p:blipFill>
        <p:spPr>
          <a:xfrm>
            <a:off x="6352189" y="560582"/>
            <a:ext cx="3573898" cy="5995411"/>
          </a:xfrm>
          <a:prstGeom prst="rect">
            <a:avLst/>
          </a:prstGeom>
        </p:spPr>
      </p:pic>
    </p:spTree>
    <p:extLst>
      <p:ext uri="{BB962C8B-B14F-4D97-AF65-F5344CB8AC3E}">
        <p14:creationId xmlns:p14="http://schemas.microsoft.com/office/powerpoint/2010/main" val="2858914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558-C4E4-B96F-C198-4BCE3001249F}"/>
              </a:ext>
            </a:extLst>
          </p:cNvPr>
          <p:cNvSpPr>
            <a:spLocks noGrp="1"/>
          </p:cNvSpPr>
          <p:nvPr>
            <p:ph type="title"/>
          </p:nvPr>
        </p:nvSpPr>
        <p:spPr/>
        <p:txBody>
          <a:bodyPr/>
          <a:lstStyle/>
          <a:p>
            <a:r>
              <a:rPr lang="en-US"/>
              <a:t>Sample – Factorial (WAT to C++)</a:t>
            </a:r>
          </a:p>
        </p:txBody>
      </p:sp>
      <p:sp>
        <p:nvSpPr>
          <p:cNvPr id="3" name="Text Placeholder 2">
            <a:extLst>
              <a:ext uri="{FF2B5EF4-FFF2-40B4-BE49-F238E27FC236}">
                <a16:creationId xmlns:a16="http://schemas.microsoft.com/office/drawing/2014/main" id="{AACD5DC8-4A99-7E6C-6715-07A81E201621}"/>
              </a:ext>
            </a:extLst>
          </p:cNvPr>
          <p:cNvSpPr>
            <a:spLocks noGrp="1"/>
          </p:cNvSpPr>
          <p:nvPr>
            <p:ph type="body" sz="quarter" idx="25"/>
          </p:nvPr>
        </p:nvSpPr>
        <p:spPr/>
        <p:txBody>
          <a:bodyPr/>
          <a:lstStyle/>
          <a:p>
            <a:r>
              <a:rPr lang="en-US" err="1"/>
              <a:t>WebAssembly</a:t>
            </a:r>
            <a:r>
              <a:rPr lang="en-US"/>
              <a:t> Translation</a:t>
            </a:r>
          </a:p>
        </p:txBody>
      </p:sp>
      <p:sp>
        <p:nvSpPr>
          <p:cNvPr id="4" name="Text Placeholder 3">
            <a:extLst>
              <a:ext uri="{FF2B5EF4-FFF2-40B4-BE49-F238E27FC236}">
                <a16:creationId xmlns:a16="http://schemas.microsoft.com/office/drawing/2014/main" id="{7EFC631C-B365-408F-3D43-FEC70BBB6D2F}"/>
              </a:ext>
            </a:extLst>
          </p:cNvPr>
          <p:cNvSpPr>
            <a:spLocks noGrp="1"/>
          </p:cNvSpPr>
          <p:nvPr>
            <p:ph type="body" sz="quarter" idx="26"/>
          </p:nvPr>
        </p:nvSpPr>
        <p:spPr>
          <a:xfrm>
            <a:off x="968481" y="1609323"/>
            <a:ext cx="5123952" cy="4394350"/>
          </a:xfrm>
        </p:spPr>
        <p:txBody>
          <a:bodyPr lIns="0" tIns="0" rIns="0" bIns="0" anchor="t"/>
          <a:lstStyle/>
          <a:p>
            <a:r>
              <a:rPr lang="en-US">
                <a:latin typeface="Xfinity Brown Light"/>
              </a:rPr>
              <a:t>Chat GPT Output</a:t>
            </a:r>
            <a:endParaRPr lang="en-US"/>
          </a:p>
        </p:txBody>
      </p:sp>
      <p:sp>
        <p:nvSpPr>
          <p:cNvPr id="5" name="Text Placeholder 4">
            <a:extLst>
              <a:ext uri="{FF2B5EF4-FFF2-40B4-BE49-F238E27FC236}">
                <a16:creationId xmlns:a16="http://schemas.microsoft.com/office/drawing/2014/main" id="{56CF2158-F351-0CB3-97F9-ABC1FB5F2111}"/>
              </a:ext>
            </a:extLst>
          </p:cNvPr>
          <p:cNvSpPr>
            <a:spLocks noGrp="1"/>
          </p:cNvSpPr>
          <p:nvPr>
            <p:ph type="body" sz="quarter" idx="31"/>
          </p:nvPr>
        </p:nvSpPr>
        <p:spPr>
          <a:xfrm>
            <a:off x="6210685" y="1609323"/>
            <a:ext cx="5063795" cy="4394350"/>
          </a:xfrm>
        </p:spPr>
        <p:txBody>
          <a:bodyPr lIns="0" tIns="0" rIns="0" bIns="0" anchor="t"/>
          <a:lstStyle/>
          <a:p>
            <a:r>
              <a:rPr lang="en-US">
                <a:latin typeface="Xfinity Brown Light"/>
              </a:rPr>
              <a:t>Actual C++</a:t>
            </a:r>
            <a:endParaRPr lang="en-US"/>
          </a:p>
        </p:txBody>
      </p:sp>
      <p:pic>
        <p:nvPicPr>
          <p:cNvPr id="8" name="Picture 7" descr="A screenshot of a computer code&#10;&#10;Description automatically generated">
            <a:extLst>
              <a:ext uri="{FF2B5EF4-FFF2-40B4-BE49-F238E27FC236}">
                <a16:creationId xmlns:a16="http://schemas.microsoft.com/office/drawing/2014/main" id="{B893EE52-B7AB-B66A-E596-EE03086A5184}"/>
              </a:ext>
            </a:extLst>
          </p:cNvPr>
          <p:cNvPicPr>
            <a:picLocks noChangeAspect="1"/>
          </p:cNvPicPr>
          <p:nvPr/>
        </p:nvPicPr>
        <p:blipFill rotWithShape="1">
          <a:blip r:embed="rId2"/>
          <a:srcRect l="2964" t="4575" r="1823" b="4248"/>
          <a:stretch/>
        </p:blipFill>
        <p:spPr>
          <a:xfrm>
            <a:off x="6265172" y="2130323"/>
            <a:ext cx="3127368" cy="2387583"/>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87B6F1BA-2AD9-DFE6-BB87-2D4EAF4C25DB}"/>
              </a:ext>
            </a:extLst>
          </p:cNvPr>
          <p:cNvPicPr>
            <a:picLocks noChangeAspect="1"/>
          </p:cNvPicPr>
          <p:nvPr/>
        </p:nvPicPr>
        <p:blipFill rotWithShape="1">
          <a:blip r:embed="rId3"/>
          <a:srcRect l="2253" t="6391" r="18523" b="9188"/>
          <a:stretch/>
        </p:blipFill>
        <p:spPr>
          <a:xfrm>
            <a:off x="1110471" y="1907679"/>
            <a:ext cx="2822859" cy="2828199"/>
          </a:xfrm>
          <a:prstGeom prst="rect">
            <a:avLst/>
          </a:prstGeom>
        </p:spPr>
      </p:pic>
    </p:spTree>
    <p:extLst>
      <p:ext uri="{BB962C8B-B14F-4D97-AF65-F5344CB8AC3E}">
        <p14:creationId xmlns:p14="http://schemas.microsoft.com/office/powerpoint/2010/main" val="29318950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8346-A64E-459D-72F0-E4FA0783F2B5}"/>
              </a:ext>
            </a:extLst>
          </p:cNvPr>
          <p:cNvSpPr>
            <a:spLocks noGrp="1"/>
          </p:cNvSpPr>
          <p:nvPr>
            <p:ph type="title"/>
          </p:nvPr>
        </p:nvSpPr>
        <p:spPr/>
        <p:txBody>
          <a:bodyPr/>
          <a:lstStyle/>
          <a:p>
            <a:r>
              <a:rPr lang="en-US"/>
              <a:t>Results</a:t>
            </a:r>
          </a:p>
        </p:txBody>
      </p:sp>
      <p:sp>
        <p:nvSpPr>
          <p:cNvPr id="3" name="Text Placeholder 2">
            <a:extLst>
              <a:ext uri="{FF2B5EF4-FFF2-40B4-BE49-F238E27FC236}">
                <a16:creationId xmlns:a16="http://schemas.microsoft.com/office/drawing/2014/main" id="{ABF37DE4-759C-FD5A-8E41-441BC864363D}"/>
              </a:ext>
            </a:extLst>
          </p:cNvPr>
          <p:cNvSpPr>
            <a:spLocks noGrp="1"/>
          </p:cNvSpPr>
          <p:nvPr>
            <p:ph type="body" sz="quarter" idx="25"/>
          </p:nvPr>
        </p:nvSpPr>
        <p:spPr/>
        <p:txBody>
          <a:bodyPr/>
          <a:lstStyle/>
          <a:p>
            <a:r>
              <a:rPr lang="en-US" err="1"/>
              <a:t>WebAssembly</a:t>
            </a:r>
            <a:r>
              <a:rPr lang="en-US"/>
              <a:t> Translation</a:t>
            </a:r>
          </a:p>
        </p:txBody>
      </p:sp>
      <p:graphicFrame>
        <p:nvGraphicFramePr>
          <p:cNvPr id="7" name="Table 6">
            <a:extLst>
              <a:ext uri="{FF2B5EF4-FFF2-40B4-BE49-F238E27FC236}">
                <a16:creationId xmlns:a16="http://schemas.microsoft.com/office/drawing/2014/main" id="{2C099F46-F078-92DD-F390-7CFC3FFFD12C}"/>
              </a:ext>
            </a:extLst>
          </p:cNvPr>
          <p:cNvGraphicFramePr>
            <a:graphicFrameLocks noGrp="1"/>
          </p:cNvGraphicFramePr>
          <p:nvPr>
            <p:extLst>
              <p:ext uri="{D42A27DB-BD31-4B8C-83A1-F6EECF244321}">
                <p14:modId xmlns:p14="http://schemas.microsoft.com/office/powerpoint/2010/main" val="3338022105"/>
              </p:ext>
            </p:extLst>
          </p:nvPr>
        </p:nvGraphicFramePr>
        <p:xfrm>
          <a:off x="717438" y="1091754"/>
          <a:ext cx="10394999" cy="3089728"/>
        </p:xfrm>
        <a:graphic>
          <a:graphicData uri="http://schemas.openxmlformats.org/drawingml/2006/table">
            <a:tbl>
              <a:tblPr firstRow="1" bandRow="1">
                <a:tableStyleId>{5C22544A-7EE6-4342-B048-85BDC9FD1C3A}</a:tableStyleId>
              </a:tblPr>
              <a:tblGrid>
                <a:gridCol w="2681487">
                  <a:extLst>
                    <a:ext uri="{9D8B030D-6E8A-4147-A177-3AD203B41FA5}">
                      <a16:colId xmlns:a16="http://schemas.microsoft.com/office/drawing/2014/main" val="3934078584"/>
                    </a:ext>
                  </a:extLst>
                </a:gridCol>
                <a:gridCol w="1936152">
                  <a:extLst>
                    <a:ext uri="{9D8B030D-6E8A-4147-A177-3AD203B41FA5}">
                      <a16:colId xmlns:a16="http://schemas.microsoft.com/office/drawing/2014/main" val="2285381818"/>
                    </a:ext>
                  </a:extLst>
                </a:gridCol>
                <a:gridCol w="1893316">
                  <a:extLst>
                    <a:ext uri="{9D8B030D-6E8A-4147-A177-3AD203B41FA5}">
                      <a16:colId xmlns:a16="http://schemas.microsoft.com/office/drawing/2014/main" val="1155102671"/>
                    </a:ext>
                  </a:extLst>
                </a:gridCol>
                <a:gridCol w="1898315">
                  <a:extLst>
                    <a:ext uri="{9D8B030D-6E8A-4147-A177-3AD203B41FA5}">
                      <a16:colId xmlns:a16="http://schemas.microsoft.com/office/drawing/2014/main" val="2699576649"/>
                    </a:ext>
                  </a:extLst>
                </a:gridCol>
                <a:gridCol w="1985729">
                  <a:extLst>
                    <a:ext uri="{9D8B030D-6E8A-4147-A177-3AD203B41FA5}">
                      <a16:colId xmlns:a16="http://schemas.microsoft.com/office/drawing/2014/main" val="1512198955"/>
                    </a:ext>
                  </a:extLst>
                </a:gridCol>
              </a:tblGrid>
              <a:tr h="368727">
                <a:tc>
                  <a:txBody>
                    <a:bodyPr/>
                    <a:lstStyle/>
                    <a:p>
                      <a:pPr lvl="0" algn="l">
                        <a:buNone/>
                      </a:pPr>
                      <a:r>
                        <a:rPr lang="en-US" sz="1400" u="none" strike="noStrike">
                          <a:effectLst/>
                        </a:rPr>
                        <a:t>Function (ChatGPT Output)</a:t>
                      </a:r>
                      <a:endParaRPr lang="en-US"/>
                    </a:p>
                  </a:txBody>
                  <a:tcPr/>
                </a:tc>
                <a:tc>
                  <a:txBody>
                    <a:bodyPr/>
                    <a:lstStyle/>
                    <a:p>
                      <a:pPr lvl="0" algn="l">
                        <a:buNone/>
                      </a:pPr>
                      <a:r>
                        <a:rPr lang="en-US" sz="1400" u="none" strike="noStrike">
                          <a:effectLst/>
                        </a:rPr>
                        <a:t>Readable</a:t>
                      </a:r>
                      <a:endParaRPr lang="en-US"/>
                    </a:p>
                  </a:txBody>
                  <a:tcPr/>
                </a:tc>
                <a:tc>
                  <a:txBody>
                    <a:bodyPr/>
                    <a:lstStyle/>
                    <a:p>
                      <a:pPr lvl="0" algn="l">
                        <a:buNone/>
                      </a:pPr>
                      <a:r>
                        <a:rPr lang="en-US" sz="1400" u="none" strike="noStrike">
                          <a:effectLst/>
                        </a:rPr>
                        <a:t>Compilable</a:t>
                      </a:r>
                      <a:endParaRPr lang="en-US" sz="1400" u="none" strike="noStrike" err="1">
                        <a:effectLst/>
                      </a:endParaRPr>
                    </a:p>
                  </a:txBody>
                  <a:tcPr/>
                </a:tc>
                <a:tc>
                  <a:txBody>
                    <a:bodyPr/>
                    <a:lstStyle/>
                    <a:p>
                      <a:pPr lvl="0" algn="l">
                        <a:buNone/>
                      </a:pPr>
                      <a:r>
                        <a:rPr lang="en-US" sz="1400" u="none" strike="noStrike">
                          <a:effectLst/>
                        </a:rPr>
                        <a:t>Runnable</a:t>
                      </a:r>
                      <a:endParaRPr lang="en-US"/>
                    </a:p>
                  </a:txBody>
                  <a:tcPr/>
                </a:tc>
                <a:tc>
                  <a:txBody>
                    <a:bodyPr/>
                    <a:lstStyle/>
                    <a:p>
                      <a:pPr lvl="0" algn="l">
                        <a:buNone/>
                      </a:pPr>
                      <a:r>
                        <a:rPr lang="en-US" sz="1400" u="none" strike="noStrike">
                          <a:effectLst/>
                        </a:rPr>
                        <a:t>Usable</a:t>
                      </a:r>
                      <a:endParaRPr lang="en-US"/>
                    </a:p>
                  </a:txBody>
                  <a:tcPr/>
                </a:tc>
                <a:extLst>
                  <a:ext uri="{0D108BD9-81ED-4DB2-BD59-A6C34878D82A}">
                    <a16:rowId xmlns:a16="http://schemas.microsoft.com/office/drawing/2014/main" val="100668344"/>
                  </a:ext>
                </a:extLst>
              </a:tr>
              <a:tr h="304800">
                <a:tc>
                  <a:txBody>
                    <a:bodyPr/>
                    <a:lstStyle/>
                    <a:p>
                      <a:pPr lvl="0" algn="l">
                        <a:buNone/>
                      </a:pPr>
                      <a:r>
                        <a:rPr lang="en-US" sz="1400" u="none" strike="noStrike">
                          <a:effectLst/>
                        </a:rPr>
                        <a:t>Sum Two Ints WAT</a:t>
                      </a:r>
                      <a:endParaRPr lang="en-US"/>
                    </a:p>
                  </a:txBody>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extLst>
                  <a:ext uri="{0D108BD9-81ED-4DB2-BD59-A6C34878D82A}">
                    <a16:rowId xmlns:a16="http://schemas.microsoft.com/office/drawing/2014/main" val="2595166923"/>
                  </a:ext>
                </a:extLst>
              </a:tr>
              <a:tr h="304800">
                <a:tc>
                  <a:txBody>
                    <a:bodyPr/>
                    <a:lstStyle/>
                    <a:p>
                      <a:pPr lvl="0" algn="l">
                        <a:buNone/>
                      </a:pPr>
                      <a:r>
                        <a:rPr lang="en-US" sz="1400" u="none" strike="noStrike">
                          <a:effectLst/>
                        </a:rPr>
                        <a:t>Sum Two Ints C++</a:t>
                      </a:r>
                      <a:endParaRPr lang="en-US"/>
                    </a:p>
                  </a:txBody>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p>
                  </a:txBody>
                  <a:tcPr>
                    <a:solidFill>
                      <a:schemeClr val="accent1">
                        <a:lumMod val="40000"/>
                        <a:lumOff val="60000"/>
                      </a:schemeClr>
                    </a:solidFill>
                  </a:tcPr>
                </a:tc>
                <a:tc>
                  <a:txBody>
                    <a:bodyPr/>
                    <a:lstStyle/>
                    <a:p>
                      <a:pPr lvl="0" algn="l">
                        <a:buNone/>
                      </a:pPr>
                      <a:r>
                        <a:rPr lang="en-US" sz="1400" u="none" strike="noStrike">
                          <a:effectLst/>
                        </a:rPr>
                        <a:t>Yes</a:t>
                      </a:r>
                    </a:p>
                  </a:txBody>
                  <a:tcPr>
                    <a:solidFill>
                      <a:schemeClr val="accent1">
                        <a:lumMod val="40000"/>
                        <a:lumOff val="60000"/>
                      </a:schemeClr>
                    </a:solidFill>
                  </a:tcPr>
                </a:tc>
                <a:tc>
                  <a:txBody>
                    <a:bodyPr/>
                    <a:lstStyle/>
                    <a:p>
                      <a:pPr lvl="0" algn="l">
                        <a:buNone/>
                      </a:pPr>
                      <a:r>
                        <a:rPr lang="en-US" sz="1400" u="none" strike="noStrike">
                          <a:effectLst/>
                        </a:rPr>
                        <a:t>Yes</a:t>
                      </a:r>
                    </a:p>
                  </a:txBody>
                  <a:tcPr>
                    <a:solidFill>
                      <a:schemeClr val="accent1">
                        <a:lumMod val="40000"/>
                        <a:lumOff val="60000"/>
                      </a:schemeClr>
                    </a:solidFill>
                  </a:tcPr>
                </a:tc>
                <a:extLst>
                  <a:ext uri="{0D108BD9-81ED-4DB2-BD59-A6C34878D82A}">
                    <a16:rowId xmlns:a16="http://schemas.microsoft.com/office/drawing/2014/main" val="3677258026"/>
                  </a:ext>
                </a:extLst>
              </a:tr>
              <a:tr h="322729">
                <a:tc>
                  <a:txBody>
                    <a:bodyPr/>
                    <a:lstStyle/>
                    <a:p>
                      <a:pPr algn="l" rtl="0" fontAlgn="base"/>
                      <a:r>
                        <a:rPr lang="en-US" sz="1400">
                          <a:effectLst/>
                        </a:rPr>
                        <a:t>Factorial WAT</a:t>
                      </a:r>
                    </a:p>
                  </a:txBody>
                  <a:tcPr/>
                </a:tc>
                <a:tc>
                  <a:txBody>
                    <a:bodyPr/>
                    <a:lstStyle/>
                    <a:p>
                      <a:pPr algn="l" rtl="0" fontAlgn="base"/>
                      <a:r>
                        <a:rPr lang="en-US" sz="1400">
                          <a:effectLst/>
                        </a:rPr>
                        <a:t>Yes</a:t>
                      </a:r>
                    </a:p>
                  </a:txBody>
                  <a:tcPr>
                    <a:solidFill>
                      <a:schemeClr val="accent1">
                        <a:lumMod val="40000"/>
                        <a:lumOff val="60000"/>
                      </a:schemeClr>
                    </a:solidFill>
                  </a:tcPr>
                </a:tc>
                <a:tc>
                  <a:txBody>
                    <a:bodyPr/>
                    <a:lstStyle/>
                    <a:p>
                      <a:pPr lvl="0" algn="l">
                        <a:buNone/>
                      </a:pPr>
                      <a:r>
                        <a:rPr lang="en-US" sz="1400" u="none" strike="noStrike">
                          <a:effectLst/>
                        </a:rPr>
                        <a:t>No</a:t>
                      </a:r>
                      <a:endParaRPr lang="en-US"/>
                    </a:p>
                  </a:txBody>
                  <a:tcPr>
                    <a:solidFill>
                      <a:schemeClr val="accent6">
                        <a:lumMod val="20000"/>
                        <a:lumOff val="80000"/>
                      </a:schemeClr>
                    </a:solidFill>
                  </a:tcPr>
                </a:tc>
                <a:tc>
                  <a:txBody>
                    <a:bodyPr/>
                    <a:lstStyle/>
                    <a:p>
                      <a:pPr lvl="0" algn="l">
                        <a:buNone/>
                      </a:pPr>
                      <a:r>
                        <a:rPr lang="en-US" sz="1400" u="none" strike="noStrike">
                          <a:effectLst/>
                        </a:rPr>
                        <a:t>No</a:t>
                      </a:r>
                      <a:endParaRPr lang="en-US"/>
                    </a:p>
                  </a:txBody>
                  <a:tcPr>
                    <a:solidFill>
                      <a:schemeClr val="accent6">
                        <a:lumMod val="20000"/>
                        <a:lumOff val="80000"/>
                      </a:schemeClr>
                    </a:solidFill>
                  </a:tcPr>
                </a:tc>
                <a:tc>
                  <a:txBody>
                    <a:bodyPr/>
                    <a:lstStyle/>
                    <a:p>
                      <a:pPr lvl="0" algn="l">
                        <a:buNone/>
                      </a:pPr>
                      <a:r>
                        <a:rPr lang="en-US" sz="1400" u="none" strike="noStrike">
                          <a:effectLst/>
                        </a:rPr>
                        <a:t>No</a:t>
                      </a:r>
                      <a:endParaRPr lang="en-US"/>
                    </a:p>
                  </a:txBody>
                  <a:tcPr>
                    <a:solidFill>
                      <a:schemeClr val="accent6">
                        <a:lumMod val="20000"/>
                        <a:lumOff val="80000"/>
                      </a:schemeClr>
                    </a:solidFill>
                  </a:tcPr>
                </a:tc>
                <a:extLst>
                  <a:ext uri="{0D108BD9-81ED-4DB2-BD59-A6C34878D82A}">
                    <a16:rowId xmlns:a16="http://schemas.microsoft.com/office/drawing/2014/main" val="3827433005"/>
                  </a:ext>
                </a:extLst>
              </a:tr>
              <a:tr h="313764">
                <a:tc>
                  <a:txBody>
                    <a:bodyPr/>
                    <a:lstStyle/>
                    <a:p>
                      <a:pPr lvl="0" algn="l">
                        <a:buNone/>
                      </a:pPr>
                      <a:r>
                        <a:rPr lang="en-US" sz="1400" u="none" strike="noStrike">
                          <a:effectLst/>
                        </a:rPr>
                        <a:t>Factorial C++</a:t>
                      </a:r>
                      <a:endParaRPr lang="en-US"/>
                    </a:p>
                  </a:txBody>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extLst>
                  <a:ext uri="{0D108BD9-81ED-4DB2-BD59-A6C34878D82A}">
                    <a16:rowId xmlns:a16="http://schemas.microsoft.com/office/drawing/2014/main" val="3327344709"/>
                  </a:ext>
                </a:extLst>
              </a:tr>
              <a:tr h="368727">
                <a:tc>
                  <a:txBody>
                    <a:bodyPr/>
                    <a:lstStyle/>
                    <a:p>
                      <a:pPr lvl="0" algn="l">
                        <a:buNone/>
                      </a:pPr>
                      <a:r>
                        <a:rPr lang="en-US" sz="1400" u="none" strike="noStrike">
                          <a:effectLst/>
                        </a:rPr>
                        <a:t>Fibonacci WAT</a:t>
                      </a:r>
                    </a:p>
                  </a:txBody>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endParaRPr lang="en-US"/>
                    </a:p>
                  </a:txBody>
                  <a:tcPr>
                    <a:solidFill>
                      <a:schemeClr val="accent1">
                        <a:lumMod val="40000"/>
                        <a:lumOff val="60000"/>
                      </a:schemeClr>
                    </a:solidFill>
                  </a:tcPr>
                </a:tc>
                <a:tc>
                  <a:txBody>
                    <a:bodyPr/>
                    <a:lstStyle/>
                    <a:p>
                      <a:pPr lvl="0" algn="l">
                        <a:buNone/>
                      </a:pPr>
                      <a:r>
                        <a:rPr lang="en-US" sz="1400" u="none" strike="noStrike">
                          <a:effectLst/>
                        </a:rPr>
                        <a:t>Yes</a:t>
                      </a:r>
                    </a:p>
                  </a:txBody>
                  <a:tcPr>
                    <a:solidFill>
                      <a:schemeClr val="accent1">
                        <a:lumMod val="40000"/>
                        <a:lumOff val="60000"/>
                      </a:schemeClr>
                    </a:solidFill>
                  </a:tcPr>
                </a:tc>
                <a:extLst>
                  <a:ext uri="{0D108BD9-81ED-4DB2-BD59-A6C34878D82A}">
                    <a16:rowId xmlns:a16="http://schemas.microsoft.com/office/drawing/2014/main" val="1126088739"/>
                  </a:ext>
                </a:extLst>
              </a:tr>
              <a:tr h="368727">
                <a:tc>
                  <a:txBody>
                    <a:bodyPr/>
                    <a:lstStyle/>
                    <a:p>
                      <a:pPr lvl="0" algn="l">
                        <a:buNone/>
                      </a:pPr>
                      <a:r>
                        <a:rPr lang="en-US" sz="1400" u="none" strike="noStrike">
                          <a:effectLst/>
                        </a:rPr>
                        <a:t>Fibonacci C++</a:t>
                      </a:r>
                    </a:p>
                  </a:txBody>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No</a:t>
                      </a:r>
                    </a:p>
                  </a:txBody>
                  <a:tcPr>
                    <a:solidFill>
                      <a:schemeClr val="accent6">
                        <a:lumMod val="20000"/>
                        <a:lumOff val="80000"/>
                      </a:schemeClr>
                    </a:solidFill>
                  </a:tcPr>
                </a:tc>
                <a:extLst>
                  <a:ext uri="{0D108BD9-81ED-4DB2-BD59-A6C34878D82A}">
                    <a16:rowId xmlns:a16="http://schemas.microsoft.com/office/drawing/2014/main" val="2926719984"/>
                  </a:ext>
                </a:extLst>
              </a:tr>
              <a:tr h="368727">
                <a:tc>
                  <a:txBody>
                    <a:bodyPr/>
                    <a:lstStyle/>
                    <a:p>
                      <a:pPr lvl="0" algn="l">
                        <a:buNone/>
                      </a:pPr>
                      <a:r>
                        <a:rPr lang="en-US" sz="1400" u="none" strike="noStrike" err="1">
                          <a:effectLst/>
                        </a:rPr>
                        <a:t>IsPrime</a:t>
                      </a:r>
                      <a:r>
                        <a:rPr lang="en-US" sz="1400" u="none" strike="noStrike">
                          <a:effectLst/>
                        </a:rPr>
                        <a:t> WAT</a:t>
                      </a:r>
                    </a:p>
                  </a:txBody>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No</a:t>
                      </a:r>
                    </a:p>
                  </a:txBody>
                  <a:tcPr>
                    <a:solidFill>
                      <a:schemeClr val="accent6">
                        <a:lumMod val="20000"/>
                        <a:lumOff val="80000"/>
                      </a:schemeClr>
                    </a:solidFill>
                  </a:tcPr>
                </a:tc>
                <a:tc>
                  <a:txBody>
                    <a:bodyPr/>
                    <a:lstStyle/>
                    <a:p>
                      <a:pPr lvl="0" algn="l">
                        <a:buNone/>
                      </a:pPr>
                      <a:r>
                        <a:rPr lang="en-US" sz="1400">
                          <a:effectLst/>
                        </a:rPr>
                        <a:t>No</a:t>
                      </a:r>
                    </a:p>
                  </a:txBody>
                  <a:tcPr>
                    <a:solidFill>
                      <a:schemeClr val="accent6">
                        <a:lumMod val="20000"/>
                        <a:lumOff val="80000"/>
                      </a:schemeClr>
                    </a:solidFill>
                  </a:tcPr>
                </a:tc>
                <a:tc>
                  <a:txBody>
                    <a:bodyPr/>
                    <a:lstStyle/>
                    <a:p>
                      <a:pPr lvl="0" algn="l">
                        <a:buNone/>
                      </a:pPr>
                      <a:r>
                        <a:rPr lang="en-US" sz="1400">
                          <a:effectLst/>
                        </a:rPr>
                        <a:t>No</a:t>
                      </a:r>
                    </a:p>
                  </a:txBody>
                  <a:tcPr>
                    <a:solidFill>
                      <a:schemeClr val="accent6">
                        <a:lumMod val="20000"/>
                        <a:lumOff val="80000"/>
                      </a:schemeClr>
                    </a:solidFill>
                  </a:tcPr>
                </a:tc>
                <a:extLst>
                  <a:ext uri="{0D108BD9-81ED-4DB2-BD59-A6C34878D82A}">
                    <a16:rowId xmlns:a16="http://schemas.microsoft.com/office/drawing/2014/main" val="3089158265"/>
                  </a:ext>
                </a:extLst>
              </a:tr>
              <a:tr h="368727">
                <a:tc>
                  <a:txBody>
                    <a:bodyPr/>
                    <a:lstStyle/>
                    <a:p>
                      <a:pPr lvl="0" algn="l">
                        <a:buNone/>
                      </a:pPr>
                      <a:r>
                        <a:rPr lang="en-US" sz="1400" u="none" strike="noStrike" err="1">
                          <a:effectLst/>
                        </a:rPr>
                        <a:t>IsPrime</a:t>
                      </a:r>
                      <a:r>
                        <a:rPr lang="en-US" sz="1400" u="none" strike="noStrike">
                          <a:effectLst/>
                        </a:rPr>
                        <a:t> C++</a:t>
                      </a:r>
                    </a:p>
                  </a:txBody>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Yes</a:t>
                      </a:r>
                    </a:p>
                  </a:txBody>
                  <a:tcPr>
                    <a:solidFill>
                      <a:schemeClr val="accent1">
                        <a:lumMod val="40000"/>
                        <a:lumOff val="60000"/>
                      </a:schemeClr>
                    </a:solidFill>
                  </a:tcPr>
                </a:tc>
                <a:tc>
                  <a:txBody>
                    <a:bodyPr/>
                    <a:lstStyle/>
                    <a:p>
                      <a:pPr lvl="0" algn="l">
                        <a:buNone/>
                      </a:pPr>
                      <a:r>
                        <a:rPr lang="en-US" sz="1400">
                          <a:effectLst/>
                        </a:rPr>
                        <a:t>No</a:t>
                      </a:r>
                    </a:p>
                  </a:txBody>
                  <a:tcPr>
                    <a:solidFill>
                      <a:schemeClr val="accent6">
                        <a:lumMod val="20000"/>
                        <a:lumOff val="80000"/>
                      </a:schemeClr>
                    </a:solidFill>
                  </a:tcPr>
                </a:tc>
                <a:extLst>
                  <a:ext uri="{0D108BD9-81ED-4DB2-BD59-A6C34878D82A}">
                    <a16:rowId xmlns:a16="http://schemas.microsoft.com/office/drawing/2014/main" val="4278594477"/>
                  </a:ext>
                </a:extLst>
              </a:tr>
            </a:tbl>
          </a:graphicData>
        </a:graphic>
      </p:graphicFrame>
      <p:sp>
        <p:nvSpPr>
          <p:cNvPr id="9" name="Title 1">
            <a:extLst>
              <a:ext uri="{FF2B5EF4-FFF2-40B4-BE49-F238E27FC236}">
                <a16:creationId xmlns:a16="http://schemas.microsoft.com/office/drawing/2014/main" id="{9E3402ED-03B4-1768-D947-F94712369D76}"/>
              </a:ext>
            </a:extLst>
          </p:cNvPr>
          <p:cNvSpPr txBox="1">
            <a:spLocks/>
          </p:cNvSpPr>
          <p:nvPr/>
        </p:nvSpPr>
        <p:spPr>
          <a:xfrm>
            <a:off x="684177" y="4397117"/>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1600" kern="0"/>
              <a:t>Common Errors:</a:t>
            </a:r>
          </a:p>
          <a:p>
            <a:r>
              <a:rPr lang="en-US" sz="1600" b="0" kern="0"/>
              <a:t>C++ -&gt; WAT: Parsing Error "wasm text error: parsing wasm text at 4:6"</a:t>
            </a:r>
          </a:p>
          <a:p>
            <a:r>
              <a:rPr lang="en-US" sz="1600" b="0" kern="0"/>
              <a:t>WAT -&gt; C++: Unexpected Output – </a:t>
            </a:r>
            <a:r>
              <a:rPr lang="en-US" sz="1600" b="0" kern="0" err="1"/>
              <a:t>IsPrime</a:t>
            </a:r>
            <a:r>
              <a:rPr lang="en-US" sz="1600" b="0" kern="0"/>
              <a:t> gave 2 as a response where 0 or 1 are expected outputs</a:t>
            </a:r>
          </a:p>
        </p:txBody>
      </p:sp>
    </p:spTree>
    <p:extLst>
      <p:ext uri="{BB962C8B-B14F-4D97-AF65-F5344CB8AC3E}">
        <p14:creationId xmlns:p14="http://schemas.microsoft.com/office/powerpoint/2010/main" val="5928260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341A-C026-E15E-CA80-AC446CD7A08F}"/>
              </a:ext>
            </a:extLst>
          </p:cNvPr>
          <p:cNvSpPr>
            <a:spLocks noGrp="1"/>
          </p:cNvSpPr>
          <p:nvPr>
            <p:ph type="title"/>
          </p:nvPr>
        </p:nvSpPr>
        <p:spPr/>
        <p:txBody>
          <a:bodyPr/>
          <a:lstStyle/>
          <a:p>
            <a:r>
              <a:rPr lang="en-US"/>
              <a:t>Findings (C++ to WAT)</a:t>
            </a:r>
          </a:p>
        </p:txBody>
      </p:sp>
      <p:sp>
        <p:nvSpPr>
          <p:cNvPr id="3" name="Text Placeholder 2">
            <a:extLst>
              <a:ext uri="{FF2B5EF4-FFF2-40B4-BE49-F238E27FC236}">
                <a16:creationId xmlns:a16="http://schemas.microsoft.com/office/drawing/2014/main" id="{A0C903B0-8653-E0F3-C61E-4FE583B12CC7}"/>
              </a:ext>
            </a:extLst>
          </p:cNvPr>
          <p:cNvSpPr>
            <a:spLocks noGrp="1"/>
          </p:cNvSpPr>
          <p:nvPr>
            <p:ph type="body" sz="quarter" idx="25"/>
          </p:nvPr>
        </p:nvSpPr>
        <p:spPr/>
        <p:txBody>
          <a:bodyPr/>
          <a:lstStyle/>
          <a:p>
            <a:r>
              <a:rPr lang="en-US"/>
              <a:t>WebAssembly Translation</a:t>
            </a:r>
          </a:p>
        </p:txBody>
      </p:sp>
      <p:sp>
        <p:nvSpPr>
          <p:cNvPr id="4" name="Text Placeholder 3">
            <a:extLst>
              <a:ext uri="{FF2B5EF4-FFF2-40B4-BE49-F238E27FC236}">
                <a16:creationId xmlns:a16="http://schemas.microsoft.com/office/drawing/2014/main" id="{1B1CE8AF-6939-3F1D-7C6B-7EF2D254E10C}"/>
              </a:ext>
            </a:extLst>
          </p:cNvPr>
          <p:cNvSpPr>
            <a:spLocks noGrp="1"/>
          </p:cNvSpPr>
          <p:nvPr>
            <p:ph type="body" sz="quarter" idx="26"/>
          </p:nvPr>
        </p:nvSpPr>
        <p:spPr>
          <a:xfrm>
            <a:off x="1128902" y="1618235"/>
            <a:ext cx="6451881" cy="4394350"/>
          </a:xfrm>
        </p:spPr>
        <p:txBody>
          <a:bodyPr lIns="0" tIns="0" rIns="0" bIns="0" anchor="t"/>
          <a:lstStyle/>
          <a:p>
            <a:pPr marL="285750" indent="-285750">
              <a:buFont typeface="Calibri"/>
              <a:buChar char="-"/>
            </a:pPr>
            <a:r>
              <a:rPr lang="en-US">
                <a:latin typeface="Xfinity Brown Light"/>
              </a:rPr>
              <a:t>Most errors were compiler/syntax errors</a:t>
            </a:r>
          </a:p>
          <a:p>
            <a:pPr marL="560070" lvl="1" indent="-285750">
              <a:buFont typeface="Calibri"/>
              <a:buChar char="-"/>
            </a:pPr>
            <a:r>
              <a:rPr lang="en-US" dirty="0">
                <a:latin typeface="Xfinity Brown Light"/>
              </a:rPr>
              <a:t>Suggests </a:t>
            </a:r>
            <a:r>
              <a:rPr lang="en-US">
                <a:latin typeface="Xfinity Brown Light"/>
              </a:rPr>
              <a:t>that ChatGPT needs improvement in</a:t>
            </a:r>
            <a:r>
              <a:rPr lang="en-US" dirty="0">
                <a:latin typeface="Xfinity Brown Light"/>
              </a:rPr>
              <a:t> working with WAT syntax </a:t>
            </a:r>
            <a:r>
              <a:rPr lang="en-US">
                <a:latin typeface="Xfinity Brown Light"/>
              </a:rPr>
              <a:t> </a:t>
            </a:r>
          </a:p>
          <a:p>
            <a:pPr lvl="1" indent="0">
              <a:buNone/>
            </a:pPr>
            <a:endParaRPr lang="en-US">
              <a:latin typeface="Xfinity Brown Light"/>
            </a:endParaRPr>
          </a:p>
          <a:p>
            <a:pPr marL="285750" indent="-285750">
              <a:buFont typeface="Calibri"/>
              <a:buChar char="-"/>
            </a:pPr>
            <a:r>
              <a:rPr lang="en-US">
                <a:latin typeface="Xfinity Brown Light"/>
              </a:rPr>
              <a:t>WAT code output that did compile gave us the expected output</a:t>
            </a:r>
          </a:p>
          <a:p>
            <a:pPr marL="560070" lvl="1" indent="-285750">
              <a:buFont typeface="Calibri"/>
              <a:buChar char="-"/>
            </a:pPr>
            <a:r>
              <a:rPr lang="en-US">
                <a:latin typeface="Xfinity Brown Light"/>
              </a:rPr>
              <a:t>Suggests that ChatGPT could translate the semantic meaning of the code to WAT but struggled more with the syntax</a:t>
            </a:r>
          </a:p>
          <a:p>
            <a:endParaRPr lang="en-US"/>
          </a:p>
          <a:p>
            <a:endParaRPr lang="en-US"/>
          </a:p>
        </p:txBody>
      </p:sp>
      <p:sp>
        <p:nvSpPr>
          <p:cNvPr id="5" name="Text Placeholder 4">
            <a:extLst>
              <a:ext uri="{FF2B5EF4-FFF2-40B4-BE49-F238E27FC236}">
                <a16:creationId xmlns:a16="http://schemas.microsoft.com/office/drawing/2014/main" id="{DD398D85-F407-0791-DC23-516024A6E1FF}"/>
              </a:ext>
            </a:extLst>
          </p:cNvPr>
          <p:cNvSpPr>
            <a:spLocks noGrp="1"/>
          </p:cNvSpPr>
          <p:nvPr>
            <p:ph type="body" sz="quarter" idx="31"/>
          </p:nvPr>
        </p:nvSpPr>
        <p:spPr>
          <a:xfrm>
            <a:off x="1130685" y="3721534"/>
            <a:ext cx="6382813" cy="2264315"/>
          </a:xfrm>
          <a:ln>
            <a:solidFill>
              <a:schemeClr val="bg1"/>
            </a:solidFill>
          </a:ln>
        </p:spPr>
        <p:txBody>
          <a:bodyPr lIns="0" tIns="0" rIns="0" bIns="0" anchor="t"/>
          <a:lstStyle/>
          <a:p>
            <a:pPr marL="285750" indent="-285750">
              <a:buFont typeface="Calibri"/>
              <a:buChar char="-"/>
            </a:pPr>
            <a:r>
              <a:rPr lang="en-US">
                <a:solidFill>
                  <a:schemeClr val="tx1"/>
                </a:solidFill>
                <a:latin typeface="Xfinity Brown Light"/>
              </a:rPr>
              <a:t>Recent research from Rémi </a:t>
            </a:r>
            <a:r>
              <a:rPr lang="en-US" err="1">
                <a:solidFill>
                  <a:schemeClr val="tx1"/>
                </a:solidFill>
                <a:latin typeface="Xfinity Brown Light"/>
              </a:rPr>
              <a:t>Louf</a:t>
            </a:r>
            <a:r>
              <a:rPr lang="en-US">
                <a:solidFill>
                  <a:schemeClr val="tx1"/>
                </a:solidFill>
                <a:latin typeface="Xfinity Brown Light"/>
              </a:rPr>
              <a:t> et all [1] suggests that regex guided generation can greatly reduce syntax errors</a:t>
            </a:r>
            <a:endParaRPr lang="en-US">
              <a:solidFill>
                <a:schemeClr val="tx1"/>
              </a:solidFill>
            </a:endParaRPr>
          </a:p>
          <a:p>
            <a:pPr marL="560070" lvl="1" indent="-285750">
              <a:buFont typeface="Calibri"/>
              <a:buChar char="-"/>
            </a:pPr>
            <a:r>
              <a:rPr lang="en-US">
                <a:solidFill>
                  <a:schemeClr val="tx1"/>
                </a:solidFill>
                <a:latin typeface="Xfinity Brown Light"/>
              </a:rPr>
              <a:t>Guided generation using a </a:t>
            </a:r>
            <a:r>
              <a:rPr lang="en-US" err="1">
                <a:solidFill>
                  <a:schemeClr val="tx1"/>
                </a:solidFill>
                <a:latin typeface="Xfinity Brown Light"/>
              </a:rPr>
              <a:t>WebAssembly</a:t>
            </a:r>
            <a:r>
              <a:rPr lang="en-US">
                <a:solidFill>
                  <a:schemeClr val="tx1"/>
                </a:solidFill>
                <a:latin typeface="Xfinity Brown Light"/>
              </a:rPr>
              <a:t> Grammer or Compiler assisted fine tuning could see improvements</a:t>
            </a:r>
            <a:endParaRPr lang="en-US">
              <a:solidFill>
                <a:schemeClr val="tx1"/>
              </a:solidFill>
            </a:endParaRPr>
          </a:p>
          <a:p>
            <a:pPr marL="560070" lvl="1" indent="-285750">
              <a:buFont typeface="Calibri"/>
              <a:buChar char="-"/>
            </a:pPr>
            <a:endParaRPr lang="en-US">
              <a:solidFill>
                <a:schemeClr val="tx1"/>
              </a:solidFill>
              <a:latin typeface="Xfinity Brown Light"/>
            </a:endParaRPr>
          </a:p>
          <a:p>
            <a:pPr marL="285750" indent="-285750">
              <a:buFont typeface="Calibri"/>
              <a:buChar char="-"/>
            </a:pPr>
            <a:r>
              <a:rPr lang="en-US">
                <a:solidFill>
                  <a:schemeClr val="tx1"/>
                </a:solidFill>
                <a:latin typeface="Xfinity Brown Light"/>
              </a:rPr>
              <a:t>Exposing an LLM to more </a:t>
            </a:r>
            <a:r>
              <a:rPr lang="en-US" err="1">
                <a:solidFill>
                  <a:schemeClr val="tx1"/>
                </a:solidFill>
                <a:latin typeface="Xfinity Brown Light"/>
              </a:rPr>
              <a:t>WebAssembly</a:t>
            </a:r>
            <a:r>
              <a:rPr lang="en-US">
                <a:solidFill>
                  <a:schemeClr val="tx1"/>
                </a:solidFill>
                <a:latin typeface="Xfinity Brown Light"/>
              </a:rPr>
              <a:t> code which is syntactically correct and compiles</a:t>
            </a:r>
          </a:p>
        </p:txBody>
      </p:sp>
      <p:sp>
        <p:nvSpPr>
          <p:cNvPr id="7" name="Text Placeholder 4">
            <a:extLst>
              <a:ext uri="{FF2B5EF4-FFF2-40B4-BE49-F238E27FC236}">
                <a16:creationId xmlns:a16="http://schemas.microsoft.com/office/drawing/2014/main" id="{27F310EB-8732-9774-9254-FCF8288749D2}"/>
              </a:ext>
            </a:extLst>
          </p:cNvPr>
          <p:cNvSpPr txBox="1">
            <a:spLocks/>
          </p:cNvSpPr>
          <p:nvPr/>
        </p:nvSpPr>
        <p:spPr>
          <a:xfrm>
            <a:off x="944419" y="1307197"/>
            <a:ext cx="8628707" cy="439435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kern="0">
                <a:solidFill>
                  <a:schemeClr val="tx1"/>
                </a:solidFill>
                <a:latin typeface="Xfinity Brown Light"/>
              </a:rPr>
              <a:t>Analyzing our Results:</a:t>
            </a:r>
            <a:endParaRPr lang="en-US" kern="0">
              <a:solidFill>
                <a:schemeClr val="tx1"/>
              </a:solidFill>
            </a:endParaRPr>
          </a:p>
        </p:txBody>
      </p:sp>
      <p:sp>
        <p:nvSpPr>
          <p:cNvPr id="9" name="Text Placeholder 4">
            <a:extLst>
              <a:ext uri="{FF2B5EF4-FFF2-40B4-BE49-F238E27FC236}">
                <a16:creationId xmlns:a16="http://schemas.microsoft.com/office/drawing/2014/main" id="{7349781A-463A-87A0-9E4A-2EC6C0680B36}"/>
              </a:ext>
            </a:extLst>
          </p:cNvPr>
          <p:cNvSpPr txBox="1">
            <a:spLocks/>
          </p:cNvSpPr>
          <p:nvPr/>
        </p:nvSpPr>
        <p:spPr>
          <a:xfrm>
            <a:off x="944419" y="3504074"/>
            <a:ext cx="6498672" cy="439435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kern="0">
                <a:solidFill>
                  <a:schemeClr val="tx1"/>
                </a:solidFill>
                <a:latin typeface="Xfinity Brown Light"/>
              </a:rPr>
              <a:t>Future Work:</a:t>
            </a:r>
            <a:endParaRPr lang="en-US" kern="0">
              <a:solidFill>
                <a:schemeClr val="tx1"/>
              </a:solidFill>
            </a:endParaRPr>
          </a:p>
        </p:txBody>
      </p:sp>
      <p:sp>
        <p:nvSpPr>
          <p:cNvPr id="12" name="Text Placeholder 4">
            <a:extLst>
              <a:ext uri="{FF2B5EF4-FFF2-40B4-BE49-F238E27FC236}">
                <a16:creationId xmlns:a16="http://schemas.microsoft.com/office/drawing/2014/main" id="{36344449-22D4-8F88-596C-A46753123D12}"/>
              </a:ext>
            </a:extLst>
          </p:cNvPr>
          <p:cNvSpPr txBox="1">
            <a:spLocks/>
          </p:cNvSpPr>
          <p:nvPr/>
        </p:nvSpPr>
        <p:spPr>
          <a:xfrm>
            <a:off x="2022807" y="6110916"/>
            <a:ext cx="8878250" cy="339263"/>
          </a:xfrm>
          <a:prstGeom prst="rect">
            <a:avLst/>
          </a:prstGeom>
          <a:ln>
            <a:solidFill>
              <a:schemeClr val="bg1"/>
            </a:solidFill>
          </a:ln>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sz="1100" kern="0">
                <a:solidFill>
                  <a:schemeClr val="tx1"/>
                </a:solidFill>
                <a:latin typeface="Arial"/>
                <a:cs typeface="Arial"/>
                <a:hlinkClick r:id="rId2">
                  <a:extLst>
                    <a:ext uri="{A12FA001-AC4F-418D-AE19-62706E023703}">
                      <ahyp:hlinkClr xmlns:ahyp="http://schemas.microsoft.com/office/drawing/2018/hyperlinkcolor" val="tx"/>
                    </a:ext>
                  </a:extLst>
                </a:hlinkClick>
              </a:rPr>
              <a:t>[1] Eliminating hallucinations (fast!) in Large Language ModelswithFinite State Machines</a:t>
            </a:r>
            <a:r>
              <a:rPr lang="en-US" sz="1100" kern="0">
                <a:solidFill>
                  <a:schemeClr val="tx1"/>
                </a:solidFill>
                <a:latin typeface="Arial"/>
                <a:cs typeface="Arial"/>
              </a:rPr>
              <a:t> (Rémi </a:t>
            </a:r>
            <a:r>
              <a:rPr lang="en-US" sz="1100" kern="0" err="1">
                <a:solidFill>
                  <a:schemeClr val="tx1"/>
                </a:solidFill>
                <a:latin typeface="Arial"/>
                <a:cs typeface="Arial"/>
              </a:rPr>
              <a:t>Louf</a:t>
            </a:r>
            <a:r>
              <a:rPr lang="en-US" sz="1100" kern="0">
                <a:solidFill>
                  <a:schemeClr val="tx1"/>
                </a:solidFill>
                <a:latin typeface="Arial"/>
                <a:cs typeface="Arial"/>
              </a:rPr>
              <a:t>, Phoebe Klett, and Dan Simpson 2023)</a:t>
            </a:r>
            <a:endParaRPr lang="en-US" sz="1100" kern="0">
              <a:solidFill>
                <a:schemeClr val="tx1"/>
              </a:solidFill>
            </a:endParaRPr>
          </a:p>
        </p:txBody>
      </p:sp>
    </p:spTree>
    <p:extLst>
      <p:ext uri="{BB962C8B-B14F-4D97-AF65-F5344CB8AC3E}">
        <p14:creationId xmlns:p14="http://schemas.microsoft.com/office/powerpoint/2010/main" val="90769151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3267-772C-4F00-EBAE-BCD12669B89F}"/>
              </a:ext>
            </a:extLst>
          </p:cNvPr>
          <p:cNvSpPr>
            <a:spLocks noGrp="1"/>
          </p:cNvSpPr>
          <p:nvPr>
            <p:ph type="title"/>
          </p:nvPr>
        </p:nvSpPr>
        <p:spPr/>
        <p:txBody>
          <a:bodyPr/>
          <a:lstStyle/>
          <a:p>
            <a:r>
              <a:rPr lang="en-US"/>
              <a:t>Findings (WAT to C++)</a:t>
            </a:r>
          </a:p>
        </p:txBody>
      </p:sp>
      <p:sp>
        <p:nvSpPr>
          <p:cNvPr id="3" name="Text Placeholder 2">
            <a:extLst>
              <a:ext uri="{FF2B5EF4-FFF2-40B4-BE49-F238E27FC236}">
                <a16:creationId xmlns:a16="http://schemas.microsoft.com/office/drawing/2014/main" id="{B1113A13-F7B6-3E1E-ABB5-55BCEB62C7FB}"/>
              </a:ext>
            </a:extLst>
          </p:cNvPr>
          <p:cNvSpPr>
            <a:spLocks noGrp="1"/>
          </p:cNvSpPr>
          <p:nvPr>
            <p:ph type="body" sz="quarter" idx="25"/>
          </p:nvPr>
        </p:nvSpPr>
        <p:spPr/>
        <p:txBody>
          <a:bodyPr/>
          <a:lstStyle/>
          <a:p>
            <a:r>
              <a:rPr lang="en-US"/>
              <a:t>Webassembly TRanslation</a:t>
            </a:r>
          </a:p>
        </p:txBody>
      </p:sp>
      <p:sp>
        <p:nvSpPr>
          <p:cNvPr id="4" name="Text Placeholder 3">
            <a:extLst>
              <a:ext uri="{FF2B5EF4-FFF2-40B4-BE49-F238E27FC236}">
                <a16:creationId xmlns:a16="http://schemas.microsoft.com/office/drawing/2014/main" id="{47BF8016-459C-D47E-AB00-28D3E57C38F8}"/>
              </a:ext>
            </a:extLst>
          </p:cNvPr>
          <p:cNvSpPr>
            <a:spLocks noGrp="1"/>
          </p:cNvSpPr>
          <p:nvPr>
            <p:ph type="body" sz="quarter" idx="26"/>
          </p:nvPr>
        </p:nvSpPr>
        <p:spPr>
          <a:xfrm>
            <a:off x="1378446" y="1956902"/>
            <a:ext cx="6175601" cy="2620807"/>
          </a:xfrm>
        </p:spPr>
        <p:txBody>
          <a:bodyPr lIns="0" tIns="0" rIns="0" bIns="0" anchor="t"/>
          <a:lstStyle/>
          <a:p>
            <a:pPr marL="285750" indent="-285750">
              <a:buFont typeface="Calibri"/>
              <a:buChar char="-"/>
            </a:pPr>
            <a:r>
              <a:rPr lang="en-US" dirty="0">
                <a:latin typeface="Xfinity Brown Light"/>
              </a:rPr>
              <a:t>Code generated was able to compile</a:t>
            </a:r>
          </a:p>
          <a:p>
            <a:pPr marL="560070" lvl="1" indent="-285750">
              <a:buFont typeface="Calibri"/>
              <a:buChar char="-"/>
            </a:pPr>
            <a:r>
              <a:rPr lang="en-US" dirty="0">
                <a:latin typeface="Xfinity Brown Light"/>
              </a:rPr>
              <a:t>Suggests ChatGPT better at generating C++ than WAT</a:t>
            </a:r>
          </a:p>
          <a:p>
            <a:pPr marL="560070" lvl="1" indent="-285750">
              <a:buFont typeface="Calibri"/>
              <a:buChar char="-"/>
            </a:pPr>
            <a:r>
              <a:rPr lang="en-US" dirty="0">
                <a:latin typeface="Xfinity Brown Light"/>
              </a:rPr>
              <a:t>Understands the Syntax and Grammar of C++</a:t>
            </a:r>
          </a:p>
          <a:p>
            <a:pPr marL="285750" indent="-285750">
              <a:buFont typeface="Calibri"/>
              <a:buChar char="-"/>
            </a:pPr>
            <a:r>
              <a:rPr lang="en-US" dirty="0">
                <a:latin typeface="Xfinity Brown Light"/>
              </a:rPr>
              <a:t>Code generated wrong output</a:t>
            </a:r>
          </a:p>
          <a:p>
            <a:pPr marL="560070" lvl="1" indent="-285750">
              <a:buFont typeface="Calibri"/>
              <a:buChar char="-"/>
            </a:pPr>
            <a:r>
              <a:rPr lang="en-US" dirty="0">
                <a:latin typeface="Xfinity Brown Light"/>
              </a:rPr>
              <a:t>Core logic in WAT confusing ChatGPT </a:t>
            </a:r>
          </a:p>
          <a:p>
            <a:pPr marL="560070" lvl="1" indent="-285750">
              <a:buFont typeface="Calibri"/>
              <a:buChar char="-"/>
            </a:pPr>
            <a:r>
              <a:rPr lang="en-US" dirty="0">
                <a:latin typeface="Xfinity Brown Light"/>
              </a:rPr>
              <a:t>Doesn't understand the Semantic meaning of WAT</a:t>
            </a:r>
          </a:p>
          <a:p>
            <a:pPr marL="285750" indent="-285750">
              <a:buFont typeface="Calibri"/>
              <a:buChar char="-"/>
            </a:pPr>
            <a:endParaRPr lang="en-US">
              <a:latin typeface="Xfinity Brown Light"/>
            </a:endParaRPr>
          </a:p>
        </p:txBody>
      </p:sp>
      <p:sp>
        <p:nvSpPr>
          <p:cNvPr id="5" name="Text Placeholder 4">
            <a:extLst>
              <a:ext uri="{FF2B5EF4-FFF2-40B4-BE49-F238E27FC236}">
                <a16:creationId xmlns:a16="http://schemas.microsoft.com/office/drawing/2014/main" id="{DF084715-E703-3E95-4172-0BF3DD7ECF46}"/>
              </a:ext>
            </a:extLst>
          </p:cNvPr>
          <p:cNvSpPr>
            <a:spLocks noGrp="1"/>
          </p:cNvSpPr>
          <p:nvPr>
            <p:ph type="body" sz="quarter" idx="31"/>
          </p:nvPr>
        </p:nvSpPr>
        <p:spPr>
          <a:xfrm>
            <a:off x="1317843" y="4541464"/>
            <a:ext cx="8628707" cy="4394350"/>
          </a:xfrm>
        </p:spPr>
        <p:txBody>
          <a:bodyPr lIns="0" tIns="0" rIns="0" bIns="0" anchor="t"/>
          <a:lstStyle/>
          <a:p>
            <a:r>
              <a:rPr lang="en-US" sz="1600">
                <a:solidFill>
                  <a:schemeClr val="accent2">
                    <a:lumMod val="75000"/>
                  </a:schemeClr>
                </a:solidFill>
                <a:latin typeface="Xfinity Brown Light"/>
              </a:rPr>
              <a:t>Is ChatGPT using key words in the WAT such as "Factorial" or "Fibonacci" or does it have a deeper understanding of the logic and language structure?</a:t>
            </a:r>
            <a:endParaRPr lang="en-US">
              <a:solidFill>
                <a:schemeClr val="accent2">
                  <a:lumMod val="75000"/>
                </a:schemeClr>
              </a:solidFill>
            </a:endParaRPr>
          </a:p>
        </p:txBody>
      </p:sp>
      <p:sp>
        <p:nvSpPr>
          <p:cNvPr id="7" name="Text Placeholder 4">
            <a:extLst>
              <a:ext uri="{FF2B5EF4-FFF2-40B4-BE49-F238E27FC236}">
                <a16:creationId xmlns:a16="http://schemas.microsoft.com/office/drawing/2014/main" id="{0E9EF5FC-E9E0-3DC1-BF66-F2F89040C569}"/>
              </a:ext>
            </a:extLst>
          </p:cNvPr>
          <p:cNvSpPr txBox="1">
            <a:spLocks/>
          </p:cNvSpPr>
          <p:nvPr/>
        </p:nvSpPr>
        <p:spPr>
          <a:xfrm>
            <a:off x="944419" y="4141302"/>
            <a:ext cx="8628707" cy="439435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kern="0">
                <a:solidFill>
                  <a:schemeClr val="accent2">
                    <a:lumMod val="75000"/>
                  </a:schemeClr>
                </a:solidFill>
                <a:latin typeface="Xfinity Brown Light"/>
              </a:rPr>
              <a:t>Resulting Question:</a:t>
            </a:r>
            <a:endParaRPr lang="en-US" kern="0">
              <a:solidFill>
                <a:schemeClr val="accent2">
                  <a:lumMod val="75000"/>
                </a:schemeClr>
              </a:solidFill>
            </a:endParaRPr>
          </a:p>
        </p:txBody>
      </p:sp>
      <p:sp>
        <p:nvSpPr>
          <p:cNvPr id="9" name="Text Placeholder 4">
            <a:extLst>
              <a:ext uri="{FF2B5EF4-FFF2-40B4-BE49-F238E27FC236}">
                <a16:creationId xmlns:a16="http://schemas.microsoft.com/office/drawing/2014/main" id="{8ECFAF67-6B55-F40E-E661-97B79882572E}"/>
              </a:ext>
            </a:extLst>
          </p:cNvPr>
          <p:cNvSpPr txBox="1">
            <a:spLocks/>
          </p:cNvSpPr>
          <p:nvPr/>
        </p:nvSpPr>
        <p:spPr>
          <a:xfrm>
            <a:off x="935506" y="1498811"/>
            <a:ext cx="8628707" cy="439435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1pPr>
            <a:lvl2pPr marL="274320" marR="0" indent="-274320" algn="l" defTabSz="412750" rtl="0" latinLnBrk="0">
              <a:lnSpc>
                <a:spcPct val="100000"/>
              </a:lnSpc>
              <a:spcBef>
                <a:spcPts val="600"/>
              </a:spcBef>
              <a:spcAft>
                <a:spcPts val="0"/>
              </a:spcAft>
              <a:buClrTx/>
              <a:buSzTx/>
              <a:buFont typeface="Arial" panose="020B0604020202020204" pitchFamily="34" charset="0"/>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kern="0">
                <a:solidFill>
                  <a:schemeClr val="tx1"/>
                </a:solidFill>
                <a:latin typeface="Xfinity Brown Light"/>
              </a:rPr>
              <a:t>Analyzing our Results:</a:t>
            </a:r>
            <a:endParaRPr lang="en-US" kern="0">
              <a:solidFill>
                <a:schemeClr val="tx1"/>
              </a:solidFill>
            </a:endParaRPr>
          </a:p>
        </p:txBody>
      </p:sp>
    </p:spTree>
    <p:extLst>
      <p:ext uri="{BB962C8B-B14F-4D97-AF65-F5344CB8AC3E}">
        <p14:creationId xmlns:p14="http://schemas.microsoft.com/office/powerpoint/2010/main" val="39758621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A54F-10A8-3D1C-E45E-F2A420075906}"/>
              </a:ext>
            </a:extLst>
          </p:cNvPr>
          <p:cNvSpPr>
            <a:spLocks noGrp="1"/>
          </p:cNvSpPr>
          <p:nvPr>
            <p:ph type="title"/>
          </p:nvPr>
        </p:nvSpPr>
        <p:spPr/>
        <p:txBody>
          <a:bodyPr/>
          <a:lstStyle/>
          <a:p>
            <a:r>
              <a:rPr lang="en-US" dirty="0"/>
              <a:t>Introduction</a:t>
            </a:r>
          </a:p>
        </p:txBody>
      </p:sp>
      <p:sp>
        <p:nvSpPr>
          <p:cNvPr id="3" name="Title 1">
            <a:extLst>
              <a:ext uri="{FF2B5EF4-FFF2-40B4-BE49-F238E27FC236}">
                <a16:creationId xmlns:a16="http://schemas.microsoft.com/office/drawing/2014/main" id="{F65AA3C3-4AEE-BF70-D914-0E61E24E34DF}"/>
              </a:ext>
            </a:extLst>
          </p:cNvPr>
          <p:cNvSpPr txBox="1">
            <a:spLocks/>
          </p:cNvSpPr>
          <p:nvPr/>
        </p:nvSpPr>
        <p:spPr>
          <a:xfrm>
            <a:off x="683286" y="3603033"/>
            <a:ext cx="10822913" cy="736356"/>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2000" b="0" cap="all" dirty="0"/>
              <a:t>LANGUAGE MODELS AS MODELS OF COMPUTATION</a:t>
            </a:r>
            <a:endParaRPr lang="en-US" b="0" dirty="0"/>
          </a:p>
        </p:txBody>
      </p:sp>
    </p:spTree>
    <p:extLst>
      <p:ext uri="{BB962C8B-B14F-4D97-AF65-F5344CB8AC3E}">
        <p14:creationId xmlns:p14="http://schemas.microsoft.com/office/powerpoint/2010/main" val="71295534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A54F-10A8-3D1C-E45E-F2A420075906}"/>
              </a:ext>
            </a:extLst>
          </p:cNvPr>
          <p:cNvSpPr>
            <a:spLocks noGrp="1"/>
          </p:cNvSpPr>
          <p:nvPr>
            <p:ph type="title"/>
          </p:nvPr>
        </p:nvSpPr>
        <p:spPr/>
        <p:txBody>
          <a:bodyPr/>
          <a:lstStyle/>
          <a:p>
            <a:r>
              <a:rPr lang="en-US" dirty="0"/>
              <a:t>Evaluating LLMs with Python </a:t>
            </a:r>
          </a:p>
        </p:txBody>
      </p:sp>
      <p:sp>
        <p:nvSpPr>
          <p:cNvPr id="4" name="Title 1">
            <a:extLst>
              <a:ext uri="{FF2B5EF4-FFF2-40B4-BE49-F238E27FC236}">
                <a16:creationId xmlns:a16="http://schemas.microsoft.com/office/drawing/2014/main" id="{3F64B139-D1BF-4B31-84A5-2DEACB8FB84A}"/>
              </a:ext>
            </a:extLst>
          </p:cNvPr>
          <p:cNvSpPr txBox="1">
            <a:spLocks/>
          </p:cNvSpPr>
          <p:nvPr/>
        </p:nvSpPr>
        <p:spPr>
          <a:xfrm>
            <a:off x="1218023" y="3638682"/>
            <a:ext cx="10822913" cy="736356"/>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2000" b="0" kern="0" dirty="0"/>
              <a:t>Assessing LLM's current ability to interpret Python Code</a:t>
            </a:r>
            <a:br>
              <a:rPr lang="en-US" sz="2000" b="0" kern="0" dirty="0"/>
            </a:br>
            <a:endParaRPr lang="en-US" dirty="0"/>
          </a:p>
        </p:txBody>
      </p:sp>
    </p:spTree>
    <p:extLst>
      <p:ext uri="{BB962C8B-B14F-4D97-AF65-F5344CB8AC3E}">
        <p14:creationId xmlns:p14="http://schemas.microsoft.com/office/powerpoint/2010/main" val="264728337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4493-5084-A378-ED61-D5CFBE38F792}"/>
              </a:ext>
            </a:extLst>
          </p:cNvPr>
          <p:cNvSpPr>
            <a:spLocks noGrp="1"/>
          </p:cNvSpPr>
          <p:nvPr>
            <p:ph type="title"/>
          </p:nvPr>
        </p:nvSpPr>
        <p:spPr/>
        <p:txBody>
          <a:bodyPr/>
          <a:lstStyle/>
          <a:p>
            <a:r>
              <a:rPr lang="en-US" dirty="0"/>
              <a:t>Approach</a:t>
            </a:r>
            <a:br>
              <a:rPr lang="en-US" b="0" dirty="0"/>
            </a:br>
            <a:r>
              <a:rPr lang="en-US" b="0" dirty="0"/>
              <a:t>Does an LLM understand the code or is it just recognizing the (English) keywords?</a:t>
            </a:r>
          </a:p>
        </p:txBody>
      </p:sp>
      <p:sp>
        <p:nvSpPr>
          <p:cNvPr id="3" name="Text Placeholder 2">
            <a:extLst>
              <a:ext uri="{FF2B5EF4-FFF2-40B4-BE49-F238E27FC236}">
                <a16:creationId xmlns:a16="http://schemas.microsoft.com/office/drawing/2014/main" id="{82D4637C-B4A7-6327-3BC6-60E74A685CFA}"/>
              </a:ext>
            </a:extLst>
          </p:cNvPr>
          <p:cNvSpPr>
            <a:spLocks noGrp="1"/>
          </p:cNvSpPr>
          <p:nvPr>
            <p:ph type="body" sz="quarter" idx="25"/>
          </p:nvPr>
        </p:nvSpPr>
        <p:spPr/>
        <p:txBody>
          <a:bodyPr/>
          <a:lstStyle/>
          <a:p>
            <a:r>
              <a:rPr lang="en-US" dirty="0"/>
              <a:t>Evaluating LLMs with Python </a:t>
            </a:r>
          </a:p>
        </p:txBody>
      </p:sp>
      <p:sp>
        <p:nvSpPr>
          <p:cNvPr id="4" name="Text Placeholder 3">
            <a:extLst>
              <a:ext uri="{FF2B5EF4-FFF2-40B4-BE49-F238E27FC236}">
                <a16:creationId xmlns:a16="http://schemas.microsoft.com/office/drawing/2014/main" id="{FF34AF0A-627E-665C-71C1-DF2F044DBDCF}"/>
              </a:ext>
            </a:extLst>
          </p:cNvPr>
          <p:cNvSpPr>
            <a:spLocks noGrp="1"/>
          </p:cNvSpPr>
          <p:nvPr>
            <p:ph type="body" sz="quarter" idx="26"/>
          </p:nvPr>
        </p:nvSpPr>
        <p:spPr/>
        <p:txBody>
          <a:bodyPr/>
          <a:lstStyle/>
          <a:p>
            <a:pPr marL="457200" indent="-457200">
              <a:buFont typeface="+mj-lt"/>
              <a:buAutoNum type="arabicPeriod"/>
            </a:pPr>
            <a:r>
              <a:rPr lang="en-US" dirty="0"/>
              <a:t>Analyze well-known algorithms</a:t>
            </a:r>
          </a:p>
          <a:p>
            <a:pPr marL="640080" lvl="1" indent="-457200"/>
            <a:r>
              <a:rPr lang="en-US" dirty="0"/>
              <a:t>Bubble-Sort, Quick-Sort, Reverse String, LCS</a:t>
            </a:r>
          </a:p>
          <a:p>
            <a:pPr marL="457200" indent="-457200">
              <a:buFont typeface="+mj-lt"/>
              <a:buAutoNum type="arabicPeriod"/>
            </a:pPr>
            <a:r>
              <a:rPr lang="en-US" dirty="0"/>
              <a:t>Implement</a:t>
            </a:r>
          </a:p>
          <a:p>
            <a:pPr marL="457200" indent="-457200">
              <a:buFont typeface="+mj-lt"/>
              <a:buAutoNum type="arabicPeriod"/>
            </a:pPr>
            <a:r>
              <a:rPr lang="en-US" dirty="0"/>
              <a:t>Let </a:t>
            </a:r>
            <a:r>
              <a:rPr lang="en-US" dirty="0" err="1"/>
              <a:t>ChatGPT</a:t>
            </a:r>
            <a:r>
              <a:rPr lang="en-US" dirty="0"/>
              <a:t> 3.5 analyze it</a:t>
            </a:r>
          </a:p>
          <a:p>
            <a:pPr marL="640080" lvl="1" indent="-457200"/>
            <a:r>
              <a:rPr lang="en-US" dirty="0"/>
              <a:t>“What does code do? ```&lt;actual code&gt;```</a:t>
            </a:r>
          </a:p>
          <a:p>
            <a:pPr marL="457200" indent="-457200">
              <a:buFont typeface="+mj-lt"/>
              <a:buAutoNum type="arabicPeriod"/>
            </a:pPr>
            <a:r>
              <a:rPr lang="en-US" dirty="0"/>
              <a:t>Obscure code </a:t>
            </a:r>
          </a:p>
          <a:p>
            <a:pPr marL="640080" lvl="1" indent="-457200"/>
            <a:r>
              <a:rPr lang="en-US" dirty="0"/>
              <a:t>4 iterations</a:t>
            </a:r>
          </a:p>
          <a:p>
            <a:pPr marL="640080" lvl="1" indent="-457200"/>
            <a:r>
              <a:rPr lang="en-US" dirty="0" err="1"/>
              <a:t>Goto</a:t>
            </a:r>
            <a:r>
              <a:rPr lang="en-US" dirty="0"/>
              <a:t> #3</a:t>
            </a:r>
          </a:p>
          <a:p>
            <a:pPr marL="640080" lvl="1"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5" name="Text Placeholder 4">
            <a:extLst>
              <a:ext uri="{FF2B5EF4-FFF2-40B4-BE49-F238E27FC236}">
                <a16:creationId xmlns:a16="http://schemas.microsoft.com/office/drawing/2014/main" id="{4F8FB1BA-6C6B-DAD1-1637-2CAB365C05B4}"/>
              </a:ext>
            </a:extLst>
          </p:cNvPr>
          <p:cNvSpPr>
            <a:spLocks noGrp="1"/>
          </p:cNvSpPr>
          <p:nvPr>
            <p:ph type="body" sz="quarter" idx="31"/>
          </p:nvPr>
        </p:nvSpPr>
        <p:spPr>
          <a:xfrm>
            <a:off x="6442404" y="1636060"/>
            <a:ext cx="5063795" cy="4707012"/>
          </a:xfrm>
        </p:spPr>
        <p:txBody>
          <a:bodyPr/>
          <a:lstStyle/>
          <a:p>
            <a:r>
              <a:rPr lang="en-US" dirty="0"/>
              <a:t>Obscure code layers</a:t>
            </a:r>
          </a:p>
          <a:p>
            <a:pPr marL="342900" indent="-342900">
              <a:buFont typeface="Arial" panose="020B0604020202020204" pitchFamily="34" charset="0"/>
              <a:buChar char="•"/>
            </a:pPr>
            <a:r>
              <a:rPr lang="en-US" dirty="0"/>
              <a:t>Must have no impact on the algorithm</a:t>
            </a:r>
          </a:p>
          <a:p>
            <a:pPr marL="617220" lvl="1" indent="-342900"/>
            <a:r>
              <a:rPr lang="en-US" dirty="0" err="1"/>
              <a:t>Inlined</a:t>
            </a:r>
            <a:r>
              <a:rPr lang="en-US" dirty="0"/>
              <a:t> by the compiler</a:t>
            </a:r>
          </a:p>
          <a:p>
            <a:pPr marL="457200" indent="-457200">
              <a:buFont typeface="+mj-lt"/>
              <a:buAutoNum type="arabicPeriod"/>
            </a:pPr>
            <a:r>
              <a:rPr lang="en-US" dirty="0"/>
              <a:t>Replace all methods and variables names</a:t>
            </a:r>
          </a:p>
          <a:p>
            <a:pPr marL="731520" lvl="1" indent="-457200"/>
            <a:r>
              <a:rPr lang="en-US" dirty="0"/>
              <a:t>Remove meaning from names</a:t>
            </a:r>
          </a:p>
          <a:p>
            <a:pPr marL="457200" indent="-457200">
              <a:buFont typeface="+mj-lt"/>
              <a:buAutoNum type="arabicPeriod"/>
            </a:pPr>
            <a:r>
              <a:rPr lang="en-US" dirty="0"/>
              <a:t>Re-phrase conditions etc. with lambdas</a:t>
            </a:r>
          </a:p>
          <a:p>
            <a:pPr marL="731520" lvl="1" indent="-457200"/>
            <a:r>
              <a:rPr lang="en-US" dirty="0"/>
              <a:t>Remove meaning from “well known” checks</a:t>
            </a:r>
          </a:p>
          <a:p>
            <a:pPr marL="457200" indent="-457200">
              <a:buFont typeface="+mj-lt"/>
              <a:buAutoNum type="arabicPeriod"/>
            </a:pPr>
            <a:r>
              <a:rPr lang="en-US" dirty="0"/>
              <a:t>Replace built-in function</a:t>
            </a:r>
          </a:p>
          <a:p>
            <a:pPr marL="731520" lvl="1" indent="-457200"/>
            <a:r>
              <a:rPr lang="en-US" dirty="0"/>
              <a:t>Replace </a:t>
            </a:r>
            <a:r>
              <a:rPr lang="en-US" dirty="0" err="1"/>
              <a:t>ie</a:t>
            </a:r>
            <a:r>
              <a:rPr lang="en-US" dirty="0"/>
              <a:t>. </a:t>
            </a:r>
            <a:r>
              <a:rPr lang="en-US" dirty="0" err="1">
                <a:solidFill>
                  <a:srgbClr val="DCDCAA"/>
                </a:solidFill>
                <a:latin typeface="JetBrains Mono" panose="02000009000000000000" pitchFamily="49" charset="0"/>
              </a:rPr>
              <a:t>len</a:t>
            </a:r>
            <a:r>
              <a:rPr lang="en-US" dirty="0">
                <a:solidFill>
                  <a:srgbClr val="CCCCCC"/>
                </a:solidFill>
                <a:latin typeface="JetBrains Mono" panose="02000009000000000000" pitchFamily="49" charset="0"/>
              </a:rPr>
              <a:t>()</a:t>
            </a:r>
            <a:r>
              <a:rPr lang="en-US" dirty="0"/>
              <a:t> as “well known” pivot points </a:t>
            </a:r>
          </a:p>
          <a:p>
            <a:pPr marL="457200" indent="-457200">
              <a:buFont typeface="+mj-lt"/>
              <a:buAutoNum type="arabicPeriod"/>
            </a:pPr>
            <a:r>
              <a:rPr lang="en-US" dirty="0"/>
              <a:t>Add dead code</a:t>
            </a:r>
          </a:p>
          <a:p>
            <a:pPr marL="731520" lvl="1" indent="-457200"/>
            <a:r>
              <a:rPr lang="en-US" dirty="0"/>
              <a:t>Empty loops</a:t>
            </a:r>
          </a:p>
          <a:p>
            <a:pPr marL="457200" indent="-457200">
              <a:buFont typeface="+mj-lt"/>
              <a:buAutoNum type="arabicPeriod"/>
            </a:pPr>
            <a:endParaRPr lang="en-US" dirty="0"/>
          </a:p>
        </p:txBody>
      </p:sp>
    </p:spTree>
    <p:extLst>
      <p:ext uri="{BB962C8B-B14F-4D97-AF65-F5344CB8AC3E}">
        <p14:creationId xmlns:p14="http://schemas.microsoft.com/office/powerpoint/2010/main" val="548251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4493-5084-A378-ED61-D5CFBE38F792}"/>
              </a:ext>
            </a:extLst>
          </p:cNvPr>
          <p:cNvSpPr>
            <a:spLocks noGrp="1"/>
          </p:cNvSpPr>
          <p:nvPr>
            <p:ph type="title"/>
          </p:nvPr>
        </p:nvSpPr>
        <p:spPr/>
        <p:txBody>
          <a:bodyPr/>
          <a:lstStyle/>
          <a:p>
            <a:r>
              <a:rPr lang="en-US" dirty="0"/>
              <a:t>Sample Quick-Sort</a:t>
            </a:r>
          </a:p>
        </p:txBody>
      </p:sp>
      <p:sp>
        <p:nvSpPr>
          <p:cNvPr id="3" name="Text Placeholder 2">
            <a:extLst>
              <a:ext uri="{FF2B5EF4-FFF2-40B4-BE49-F238E27FC236}">
                <a16:creationId xmlns:a16="http://schemas.microsoft.com/office/drawing/2014/main" id="{82D4637C-B4A7-6327-3BC6-60E74A685CFA}"/>
              </a:ext>
            </a:extLst>
          </p:cNvPr>
          <p:cNvSpPr>
            <a:spLocks noGrp="1"/>
          </p:cNvSpPr>
          <p:nvPr>
            <p:ph type="body" sz="quarter" idx="25"/>
          </p:nvPr>
        </p:nvSpPr>
        <p:spPr/>
        <p:txBody>
          <a:bodyPr/>
          <a:lstStyle/>
          <a:p>
            <a:r>
              <a:rPr lang="en-US" dirty="0"/>
              <a:t>Evaluating LLMs with Python </a:t>
            </a:r>
          </a:p>
        </p:txBody>
      </p:sp>
      <p:sp>
        <p:nvSpPr>
          <p:cNvPr id="4" name="Text Placeholder 3">
            <a:extLst>
              <a:ext uri="{FF2B5EF4-FFF2-40B4-BE49-F238E27FC236}">
                <a16:creationId xmlns:a16="http://schemas.microsoft.com/office/drawing/2014/main" id="{FF34AF0A-627E-665C-71C1-DF2F044DBDCF}"/>
              </a:ext>
            </a:extLst>
          </p:cNvPr>
          <p:cNvSpPr>
            <a:spLocks noGrp="1"/>
          </p:cNvSpPr>
          <p:nvPr>
            <p:ph type="body" sz="quarter" idx="26"/>
          </p:nvPr>
        </p:nvSpPr>
        <p:spPr/>
        <p:txBody>
          <a:bodyPr/>
          <a:lstStyle/>
          <a:p>
            <a:pPr marL="457200" indent="-457200">
              <a:buFont typeface="+mj-lt"/>
              <a:buAutoNum type="arabicPeriod"/>
            </a:pPr>
            <a:r>
              <a:rPr lang="en-US" dirty="0"/>
              <a:t>Recursive implementation</a:t>
            </a:r>
          </a:p>
          <a:p>
            <a:pPr marL="457200" indent="-457200">
              <a:buFont typeface="+mj-lt"/>
              <a:buAutoNum type="arabicPeriod"/>
            </a:pPr>
            <a:r>
              <a:rPr lang="en-US" dirty="0" err="1"/>
              <a:t>Foobar’ed</a:t>
            </a:r>
            <a:r>
              <a:rPr lang="en-US" dirty="0"/>
              <a:t> </a:t>
            </a:r>
          </a:p>
          <a:p>
            <a:pPr marL="457200" indent="-457200">
              <a:buFont typeface="+mj-lt"/>
              <a:buAutoNum type="arabicPeriod"/>
            </a:pPr>
            <a:r>
              <a:rPr lang="en-US" dirty="0" err="1"/>
              <a:t>Lambda’ed</a:t>
            </a:r>
            <a:endParaRPr lang="en-US" dirty="0"/>
          </a:p>
          <a:p>
            <a:pPr marL="457200" indent="-457200">
              <a:buFont typeface="+mj-lt"/>
              <a:buAutoNum type="arabicPeriod"/>
            </a:pPr>
            <a:r>
              <a:rPr lang="en-US" dirty="0"/>
              <a:t> </a:t>
            </a:r>
            <a:r>
              <a:rPr lang="en-US" sz="2000" b="0" dirty="0" err="1">
                <a:solidFill>
                  <a:srgbClr val="DCDCAA"/>
                </a:solidFill>
                <a:effectLst/>
                <a:latin typeface="JetBrains Mono" panose="02000009000000000000" pitchFamily="49" charset="0"/>
              </a:rPr>
              <a:t>len</a:t>
            </a:r>
            <a:r>
              <a:rPr lang="en-US" sz="2000" b="0" dirty="0">
                <a:solidFill>
                  <a:srgbClr val="CCCCCC"/>
                </a:solidFill>
                <a:effectLst/>
                <a:latin typeface="JetBrains Mono" panose="02000009000000000000" pitchFamily="49" charset="0"/>
              </a:rPr>
              <a:t>()</a:t>
            </a:r>
            <a:r>
              <a:rPr lang="en-US" dirty="0"/>
              <a:t> ’ed</a:t>
            </a:r>
          </a:p>
          <a:p>
            <a:pPr marL="457200" indent="-457200">
              <a:buFont typeface="+mj-lt"/>
              <a:buAutoNum type="arabicPeriod"/>
            </a:pPr>
            <a:r>
              <a:rPr lang="en-US" dirty="0"/>
              <a:t>No-</a:t>
            </a:r>
            <a:r>
              <a:rPr lang="en-US" dirty="0" err="1"/>
              <a:t>op’ed</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5" name="Text Placeholder 4">
            <a:extLst>
              <a:ext uri="{FF2B5EF4-FFF2-40B4-BE49-F238E27FC236}">
                <a16:creationId xmlns:a16="http://schemas.microsoft.com/office/drawing/2014/main" id="{4F8FB1BA-6C6B-DAD1-1637-2CAB365C05B4}"/>
              </a:ext>
            </a:extLst>
          </p:cNvPr>
          <p:cNvSpPr>
            <a:spLocks noGrp="1"/>
          </p:cNvSpPr>
          <p:nvPr>
            <p:ph type="body" sz="quarter" idx="31"/>
          </p:nvPr>
        </p:nvSpPr>
        <p:spPr>
          <a:xfrm>
            <a:off x="6384762" y="827590"/>
            <a:ext cx="5063795" cy="5828144"/>
          </a:xfrm>
        </p:spPr>
        <p:txBody>
          <a:bodyPr/>
          <a:lstStyle/>
          <a:p>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quick_sort</a:t>
            </a:r>
            <a:r>
              <a:rPr lang="en-US" sz="1600" b="0" dirty="0">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if</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arr</a:t>
            </a:r>
            <a:endParaRPr lang="en-US" sz="1600" b="0" dirty="0">
              <a:solidFill>
                <a:srgbClr val="CCCCCC"/>
              </a:solidFill>
              <a:effectLst/>
              <a:latin typeface="JetBrains Mono" panose="02000009000000000000" pitchFamily="49" charset="0"/>
            </a:endParaRPr>
          </a:p>
          <a:p>
            <a:endParaRPr lang="en-US" sz="1600" b="0" dirty="0">
              <a:solidFill>
                <a:srgbClr val="9CDCFE"/>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pivot</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2</a:t>
            </a:r>
            <a:r>
              <a:rPr lang="en-US" sz="1600" b="0" dirty="0">
                <a:solidFill>
                  <a:srgbClr val="CCCCCC"/>
                </a:solidFill>
                <a:effectLst/>
                <a:latin typeface="JetBrains Mono" panose="02000009000000000000" pitchFamily="49" charset="0"/>
              </a:rPr>
              <a:t>]</a:t>
            </a:r>
          </a:p>
          <a:p>
            <a:endParaRPr lang="en-US" sz="1600" b="0" dirty="0">
              <a:solidFill>
                <a:srgbClr val="9CDCFE"/>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left</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pivot</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middle</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pivot</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right</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arr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&gt;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pivot</a:t>
            </a:r>
            <a:r>
              <a:rPr lang="en-US" sz="1600" b="0" dirty="0">
                <a:solidFill>
                  <a:srgbClr val="CCCCCC"/>
                </a:solidFill>
                <a:effectLst/>
                <a:latin typeface="JetBrains Mono" panose="02000009000000000000" pitchFamily="49" charset="0"/>
              </a:rPr>
              <a:t>]</a:t>
            </a:r>
          </a:p>
          <a:p>
            <a:endParaRPr lang="en-US" sz="1600" b="0" dirty="0">
              <a:solidFill>
                <a:srgbClr val="C586C0"/>
              </a:solidFill>
              <a:effectLst/>
              <a:latin typeface="JetBrains Mono" panose="02000009000000000000" pitchFamily="49" charset="0"/>
            </a:endParaRP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quick_sort</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left</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middle</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br>
              <a:rPr lang="en-US" sz="1600" b="0" dirty="0">
                <a:solidFill>
                  <a:srgbClr val="D4D4D4"/>
                </a:solidFill>
                <a:effectLst/>
                <a:latin typeface="JetBrains Mono" panose="02000009000000000000" pitchFamily="49" charset="0"/>
              </a:rPr>
            </a:b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quick_sort</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right</a:t>
            </a:r>
            <a:r>
              <a:rPr lang="en-US" sz="1600" b="0" dirty="0">
                <a:solidFill>
                  <a:srgbClr val="CCCCCC"/>
                </a:solidFill>
                <a:effectLst/>
                <a:latin typeface="JetBrains Mono" panose="02000009000000000000" pitchFamily="49" charset="0"/>
              </a:rPr>
              <a:t>)</a:t>
            </a:r>
          </a:p>
          <a:p>
            <a:endParaRPr lang="en-US" sz="1600" dirty="0"/>
          </a:p>
        </p:txBody>
      </p:sp>
      <p:sp>
        <p:nvSpPr>
          <p:cNvPr id="6" name="Text Placeholder 4">
            <a:extLst>
              <a:ext uri="{FF2B5EF4-FFF2-40B4-BE49-F238E27FC236}">
                <a16:creationId xmlns:a16="http://schemas.microsoft.com/office/drawing/2014/main" id="{E9EAD973-C9D1-82AE-B7CA-C0801E2EC393}"/>
              </a:ext>
            </a:extLst>
          </p:cNvPr>
          <p:cNvSpPr txBox="1">
            <a:spLocks/>
          </p:cNvSpPr>
          <p:nvPr/>
        </p:nvSpPr>
        <p:spPr>
          <a:xfrm>
            <a:off x="6384761" y="827590"/>
            <a:ext cx="5063795" cy="5828144"/>
          </a:xfrm>
          <a:prstGeom prst="rect">
            <a:avLst/>
          </a:prstGeom>
        </p:spPr>
        <p:txBody>
          <a:bodyPr lIns="0" tIns="0" rIns="0" bIns="0"/>
          <a:lstStyle>
            <a:lvl1pPr marL="0" marR="0" indent="0" algn="l" defTabSz="412750" rtl="0" latinLnBrk="0">
              <a:lnSpc>
                <a:spcPct val="100000"/>
              </a:lnSpc>
              <a:spcBef>
                <a:spcPts val="0"/>
              </a:spcBef>
              <a:spcAft>
                <a:spcPts val="1200"/>
              </a:spcAft>
              <a:buClrTx/>
              <a:buSzTx/>
              <a:buFontTx/>
              <a:buNone/>
              <a:tabLst/>
              <a:defRPr sz="2000" b="1"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1pPr>
            <a:lvl2pPr marL="274320" marR="0" indent="-274320" algn="l" defTabSz="412750" rtl="0" latinLnBrk="0">
              <a:lnSpc>
                <a:spcPct val="100000"/>
              </a:lnSpc>
              <a:spcBef>
                <a:spcPts val="600"/>
              </a:spcBef>
              <a:spcAft>
                <a:spcPts val="0"/>
              </a:spcAft>
              <a:buClr>
                <a:schemeClr val="accent2"/>
              </a:buClr>
              <a:buSzTx/>
              <a:buFont typeface="Arial" panose="020B0604020202020204" pitchFamily="34" charset="0"/>
              <a:buChar char="•"/>
              <a:tabLst/>
              <a:defRPr sz="1600" b="0"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floo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if</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endParaRPr lang="en-US" sz="1600" b="0" dirty="0">
              <a:solidFill>
                <a:srgbClr val="CCCCCC"/>
              </a:solidFill>
              <a:effectLst/>
              <a:latin typeface="JetBrains Mono" panose="02000009000000000000" pitchFamily="49" charset="0"/>
            </a:endParaRPr>
          </a:p>
          <a:p>
            <a:endParaRPr lang="en-US" sz="1600" b="0" dirty="0">
              <a:solidFill>
                <a:srgbClr val="9CDCFE"/>
              </a:solidFill>
              <a:effectLst/>
              <a:latin typeface="JetBrains Mono" panose="02000009000000000000" pitchFamily="49" charset="0"/>
            </a:endParaRPr>
          </a:p>
          <a:p>
            <a:r>
              <a:rPr lang="en-US" sz="1600" b="0" dirty="0">
                <a:solidFill>
                  <a:srgbClr val="9CDCFE"/>
                </a:solidFill>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2</a:t>
            </a:r>
            <a:r>
              <a:rPr lang="en-US" sz="1600" b="0" dirty="0">
                <a:solidFill>
                  <a:srgbClr val="CCCCCC"/>
                </a:solidFill>
                <a:effectLst/>
                <a:latin typeface="JetBrains Mono" panose="02000009000000000000" pitchFamily="49" charset="0"/>
              </a:rPr>
              <a:t>]</a:t>
            </a:r>
          </a:p>
          <a:p>
            <a:endParaRPr lang="en-US" sz="1600" b="0" dirty="0">
              <a:solidFill>
                <a:srgbClr val="9CDCFE"/>
              </a:solidFill>
              <a:effectLst/>
              <a:latin typeface="JetBrains Mono" panose="02000009000000000000" pitchFamily="49" charset="0"/>
            </a:endParaRPr>
          </a:p>
          <a:p>
            <a:r>
              <a:rPr lang="en-US" sz="1600" b="0" dirty="0">
                <a:solidFill>
                  <a:srgbClr val="9CDCFE"/>
                </a:solidFill>
                <a:latin typeface="JetBrains Mono" panose="02000009000000000000" pitchFamily="49" charset="0"/>
              </a:rPr>
              <a:t>  </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d</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&gt;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endParaRPr lang="en-US" sz="1600" b="0" dirty="0">
              <a:solidFill>
                <a:srgbClr val="C586C0"/>
              </a:solidFill>
              <a:effectLst/>
              <a:latin typeface="JetBrains Mono" panose="02000009000000000000" pitchFamily="49" charset="0"/>
            </a:endParaRPr>
          </a:p>
          <a:p>
            <a:r>
              <a:rPr lang="en-US" sz="1600" b="0" dirty="0">
                <a:solidFill>
                  <a:srgbClr val="C586C0"/>
                </a:solidFill>
                <a:latin typeface="JetBrains Mono" panose="02000009000000000000" pitchFamily="49" charset="0"/>
              </a:rPr>
              <a:t>  </a:t>
            </a:r>
            <a:r>
              <a:rPr lang="en-US" sz="1600" b="0" dirty="0">
                <a:solidFill>
                  <a:srgbClr val="C586C0"/>
                </a:solidFill>
                <a:effectLst/>
                <a:latin typeface="JetBrains Mono" panose="02000009000000000000" pitchFamily="49" charset="0"/>
              </a:rPr>
              <a:t>return</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floo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floo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d</a:t>
            </a:r>
            <a:r>
              <a:rPr lang="en-US" sz="1600" b="0" dirty="0">
                <a:solidFill>
                  <a:srgbClr val="CCCCCC"/>
                </a:solidFill>
                <a:effectLst/>
                <a:latin typeface="JetBrains Mono" panose="02000009000000000000" pitchFamily="49" charset="0"/>
              </a:rPr>
              <a:t>)</a:t>
            </a:r>
          </a:p>
          <a:p>
            <a:endParaRPr lang="en-US" sz="1400" kern="0" dirty="0"/>
          </a:p>
        </p:txBody>
      </p:sp>
      <p:sp>
        <p:nvSpPr>
          <p:cNvPr id="7" name="Text Placeholder 4">
            <a:extLst>
              <a:ext uri="{FF2B5EF4-FFF2-40B4-BE49-F238E27FC236}">
                <a16:creationId xmlns:a16="http://schemas.microsoft.com/office/drawing/2014/main" id="{6D2E41EA-A08A-08EE-A992-C07920678599}"/>
              </a:ext>
            </a:extLst>
          </p:cNvPr>
          <p:cNvSpPr txBox="1">
            <a:spLocks/>
          </p:cNvSpPr>
          <p:nvPr/>
        </p:nvSpPr>
        <p:spPr>
          <a:xfrm>
            <a:off x="6384761" y="827590"/>
            <a:ext cx="5063795" cy="5828144"/>
          </a:xfrm>
          <a:prstGeom prst="rect">
            <a:avLst/>
          </a:prstGeom>
        </p:spPr>
        <p:txBody>
          <a:bodyPr lIns="0" tIns="0" rIns="0" bIns="0"/>
          <a:lstStyle>
            <a:lvl1pPr marL="0" marR="0" indent="0" algn="l" defTabSz="412750" rtl="0" latinLnBrk="0">
              <a:lnSpc>
                <a:spcPct val="100000"/>
              </a:lnSpc>
              <a:spcBef>
                <a:spcPts val="0"/>
              </a:spcBef>
              <a:spcAft>
                <a:spcPts val="1200"/>
              </a:spcAft>
              <a:buClrTx/>
              <a:buSzTx/>
              <a:buFontTx/>
              <a:buNone/>
              <a:tabLst/>
              <a:defRPr sz="2000" b="1"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1pPr>
            <a:lvl2pPr marL="274320" marR="0" indent="-274320" algn="l" defTabSz="412750" rtl="0" latinLnBrk="0">
              <a:lnSpc>
                <a:spcPct val="100000"/>
              </a:lnSpc>
              <a:spcBef>
                <a:spcPts val="600"/>
              </a:spcBef>
              <a:spcAft>
                <a:spcPts val="0"/>
              </a:spcAft>
              <a:buClr>
                <a:schemeClr val="accent2"/>
              </a:buClr>
              <a:buSzTx/>
              <a:buFont typeface="Arial" panose="020B0604020202020204" pitchFamily="34" charset="0"/>
              <a:buChar char="•"/>
              <a:tabLst/>
              <a:defRPr sz="1600" b="0"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if</a:t>
            </a:r>
            <a:r>
              <a:rPr lang="en-US" sz="1600" b="0" dirty="0">
                <a:solidFill>
                  <a:srgbClr val="CCCCCC"/>
                </a:solidFill>
                <a:effectLst/>
                <a:latin typeface="JetBrains Mono" panose="02000009000000000000" pitchFamily="49" charset="0"/>
              </a:rPr>
              <a:t> </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endParaRPr lang="en-US" sz="1600" b="0" dirty="0">
              <a:solidFill>
                <a:srgbClr val="CCCCCC"/>
              </a:solidFill>
              <a:effectLst/>
              <a:latin typeface="JetBrains Mono" panose="02000009000000000000" pitchFamily="49" charset="0"/>
            </a:endParaRPr>
          </a:p>
          <a:p>
            <a:endParaRPr lang="en-US" sz="1600" b="0" dirty="0">
              <a:solidFill>
                <a:srgbClr val="9CDCFE"/>
              </a:solidFill>
              <a:effectLst/>
              <a:latin typeface="JetBrains Mono" panose="02000009000000000000" pitchFamily="49" charset="0"/>
            </a:endParaRPr>
          </a:p>
          <a:p>
            <a:r>
              <a:rPr lang="en-US" sz="1600" b="0" dirty="0">
                <a:solidFill>
                  <a:srgbClr val="9CDCFE"/>
                </a:solidFill>
                <a:latin typeface="JetBrains Mono" panose="02000009000000000000" pitchFamily="49" charset="0"/>
              </a:rPr>
              <a:t>  </a:t>
            </a:r>
            <a:r>
              <a:rPr lang="en-US" sz="1600" b="0" dirty="0">
                <a:solidFill>
                  <a:srgbClr val="9CDCFE"/>
                </a:solidFill>
                <a:effectLst/>
                <a:latin typeface="JetBrains Mono" panose="02000009000000000000" pitchFamily="49" charset="0"/>
              </a:rPr>
              <a:t>aa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&gt;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bb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&lt;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cc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br>
              <a:rPr lang="en-US" sz="1600" b="0" dirty="0">
                <a:solidFill>
                  <a:srgbClr val="CCCCCC"/>
                </a:solidFill>
                <a:effectLst/>
                <a:latin typeface="JetBrains Mono" panose="02000009000000000000" pitchFamily="49" charset="0"/>
              </a:rPr>
            </a:b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2</a:t>
            </a:r>
            <a:r>
              <a:rPr lang="en-US" sz="1600" b="0" dirty="0">
                <a:solidFill>
                  <a:srgbClr val="CCCCCC"/>
                </a:solidFill>
                <a:effectLst/>
                <a:latin typeface="JetBrains Mono" panose="02000009000000000000" pitchFamily="49" charset="0"/>
              </a:rPr>
              <a:t>]</a:t>
            </a:r>
          </a:p>
          <a:p>
            <a:endParaRPr lang="en-US" sz="1600" b="0" dirty="0">
              <a:solidFill>
                <a:srgbClr val="9CDCFE"/>
              </a:solidFill>
              <a:latin typeface="JetBrains Mono" panose="02000009000000000000" pitchFamily="49" charset="0"/>
            </a:endParaRPr>
          </a:p>
          <a:p>
            <a:r>
              <a:rPr lang="en-US" sz="1600" b="0" dirty="0">
                <a:solidFill>
                  <a:srgbClr val="9CDCFE"/>
                </a:solidFill>
                <a:effectLst/>
                <a:latin typeface="JetBrains Mono" panose="02000009000000000000" pitchFamily="49" charset="0"/>
              </a:rPr>
              <a:t>  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bb</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cc</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d</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d</a:t>
            </a:r>
            <a:r>
              <a:rPr lang="en-US" sz="1600" b="0" dirty="0">
                <a:solidFill>
                  <a:srgbClr val="CCCCCC"/>
                </a:solidFill>
                <a:effectLst/>
                <a:latin typeface="JetBrains Mono" panose="02000009000000000000" pitchFamily="49" charset="0"/>
              </a:rPr>
              <a:t>)</a:t>
            </a:r>
          </a:p>
        </p:txBody>
      </p:sp>
      <p:sp>
        <p:nvSpPr>
          <p:cNvPr id="9" name="Text Placeholder 4">
            <a:extLst>
              <a:ext uri="{FF2B5EF4-FFF2-40B4-BE49-F238E27FC236}">
                <a16:creationId xmlns:a16="http://schemas.microsoft.com/office/drawing/2014/main" id="{FAEEF169-A37C-B92F-40F7-7F0C1A9705DC}"/>
              </a:ext>
            </a:extLst>
          </p:cNvPr>
          <p:cNvSpPr txBox="1">
            <a:spLocks/>
          </p:cNvSpPr>
          <p:nvPr/>
        </p:nvSpPr>
        <p:spPr>
          <a:xfrm>
            <a:off x="6384760" y="827590"/>
            <a:ext cx="5063795" cy="6140806"/>
          </a:xfrm>
          <a:prstGeom prst="rect">
            <a:avLst/>
          </a:prstGeom>
        </p:spPr>
        <p:txBody>
          <a:bodyPr lIns="0" tIns="0" rIns="0" bIns="0"/>
          <a:lstStyle>
            <a:lvl1pPr marL="0" marR="0" indent="0" algn="l" defTabSz="412750" rtl="0" latinLnBrk="0">
              <a:lnSpc>
                <a:spcPct val="100000"/>
              </a:lnSpc>
              <a:spcBef>
                <a:spcPts val="0"/>
              </a:spcBef>
              <a:spcAft>
                <a:spcPts val="1200"/>
              </a:spcAft>
              <a:buClrTx/>
              <a:buSzTx/>
              <a:buFontTx/>
              <a:buNone/>
              <a:tabLst/>
              <a:defRPr sz="2000" b="1"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1pPr>
            <a:lvl2pPr marL="274320" marR="0" indent="-274320" algn="l" defTabSz="412750" rtl="0" latinLnBrk="0">
              <a:lnSpc>
                <a:spcPct val="100000"/>
              </a:lnSpc>
              <a:spcBef>
                <a:spcPts val="600"/>
              </a:spcBef>
              <a:spcAft>
                <a:spcPts val="0"/>
              </a:spcAft>
              <a:buClr>
                <a:schemeClr val="accent2"/>
              </a:buClr>
              <a:buSzTx/>
              <a:buFont typeface="Arial" panose="020B0604020202020204" pitchFamily="34" charset="0"/>
              <a:buChar char="•"/>
              <a:tabLst/>
              <a:defRPr sz="1600" b="0"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if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fuzz</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endParaRPr lang="en-US" sz="1600" b="0" dirty="0">
              <a:solidFill>
                <a:srgbClr val="CCCCCC"/>
              </a:solidFill>
              <a:effectLst/>
              <a:latin typeface="JetBrains Mono" panose="02000009000000000000" pitchFamily="49" charset="0"/>
            </a:endParaRPr>
          </a:p>
          <a:p>
            <a:br>
              <a:rPr lang="en-US" sz="1600" b="0" dirty="0">
                <a:solidFill>
                  <a:srgbClr val="CCCCCC"/>
                </a:solidFill>
                <a:effectLst/>
                <a:latin typeface="JetBrains Mono" panose="02000009000000000000" pitchFamily="49" charset="0"/>
              </a:rPr>
            </a:b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CE9178"/>
                </a:solidFill>
                <a:effectLst/>
                <a:latin typeface="JetBrains Mono" panose="02000009000000000000" pitchFamily="49" charset="0"/>
              </a:rPr>
              <a:t>""</a:t>
            </a:r>
            <a:endParaRPr lang="en-US" sz="1600" b="0" dirty="0">
              <a:solidFill>
                <a:srgbClr val="CCCCCC"/>
              </a:solidFill>
              <a:effectLst/>
              <a:latin typeface="JetBrains Mono" panose="02000009000000000000" pitchFamily="49" charset="0"/>
            </a:endParaRPr>
          </a:p>
          <a:p>
            <a:r>
              <a:rPr lang="en-US" sz="1600" b="0" dirty="0">
                <a:solidFill>
                  <a:srgbClr val="C586C0"/>
                </a:solidFill>
                <a:effectLst/>
                <a:latin typeface="JetBrains Mono" panose="02000009000000000000" pitchFamily="49" charset="0"/>
              </a:rPr>
              <a:t>  for</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i</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range</a:t>
            </a:r>
            <a:r>
              <a:rPr lang="en-US" sz="1600" b="0" dirty="0">
                <a:solidFill>
                  <a:srgbClr val="CCCCCC"/>
                </a:solidFill>
                <a:effectLst/>
                <a:latin typeface="JetBrains Mono" panose="02000009000000000000" pitchFamily="49" charset="0"/>
              </a:rPr>
              <a:t>(</a:t>
            </a:r>
            <a:r>
              <a:rPr lang="en-US" sz="1600" b="0" dirty="0">
                <a:solidFill>
                  <a:srgbClr val="B5CEA8"/>
                </a:solidFill>
                <a:effectLst/>
                <a:latin typeface="JetBrains Mono" panose="02000009000000000000" pitchFamily="49" charset="0"/>
              </a:rPr>
              <a:t>0</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10</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str</a:t>
            </a:r>
            <a:r>
              <a:rPr lang="en-US" sz="1600" b="0" dirty="0">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i</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aa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&gt;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bb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&lt;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cc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br>
              <a:rPr lang="en-US" sz="1600" b="0" dirty="0">
                <a:solidFill>
                  <a:srgbClr val="CCCCCC"/>
                </a:solidFill>
                <a:effectLst/>
                <a:latin typeface="JetBrains Mono" panose="02000009000000000000" pitchFamily="49" charset="0"/>
              </a:rPr>
            </a:b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2</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for</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i</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range</a:t>
            </a:r>
            <a:r>
              <a:rPr lang="en-US" sz="1600" b="0" dirty="0">
                <a:solidFill>
                  <a:srgbClr val="CCCCCC"/>
                </a:solidFill>
                <a:effectLst/>
                <a:latin typeface="JetBrains Mono" panose="02000009000000000000" pitchFamily="49" charset="0"/>
              </a:rPr>
              <a:t>(</a:t>
            </a:r>
            <a:r>
              <a:rPr lang="en-US" sz="1600" b="0" dirty="0">
                <a:solidFill>
                  <a:srgbClr val="B5CEA8"/>
                </a:solidFill>
                <a:effectLst/>
                <a:latin typeface="JetBrains Mono" panose="02000009000000000000" pitchFamily="49" charset="0"/>
              </a:rPr>
              <a:t>0</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10</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str</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bb</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for</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i</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range</a:t>
            </a:r>
            <a:r>
              <a:rPr lang="en-US" sz="1600" b="0" dirty="0">
                <a:solidFill>
                  <a:srgbClr val="CCCCCC"/>
                </a:solidFill>
                <a:effectLst/>
                <a:latin typeface="JetBrains Mono" panose="02000009000000000000" pitchFamily="49" charset="0"/>
              </a:rPr>
              <a:t>(</a:t>
            </a:r>
            <a:r>
              <a:rPr lang="en-US" sz="1600" b="0" dirty="0">
                <a:solidFill>
                  <a:srgbClr val="B5CEA8"/>
                </a:solidFill>
                <a:effectLst/>
                <a:latin typeface="JetBrains Mono" panose="02000009000000000000" pitchFamily="49" charset="0"/>
              </a:rPr>
              <a:t>0</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10</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str</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cc</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for</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i</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range</a:t>
            </a:r>
            <a:r>
              <a:rPr lang="en-US" sz="1600" b="0" dirty="0">
                <a:solidFill>
                  <a:srgbClr val="CCCCCC"/>
                </a:solidFill>
                <a:effectLst/>
                <a:latin typeface="JetBrains Mono" panose="02000009000000000000" pitchFamily="49" charset="0"/>
              </a:rPr>
              <a:t>(</a:t>
            </a:r>
            <a:r>
              <a:rPr lang="en-US" sz="1600" b="0" dirty="0">
                <a:solidFill>
                  <a:srgbClr val="B5CEA8"/>
                </a:solidFill>
                <a:effectLst/>
                <a:latin typeface="JetBrains Mono" panose="02000009000000000000" pitchFamily="49" charset="0"/>
              </a:rPr>
              <a:t>0</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10</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z</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4EC9B0"/>
                </a:solidFill>
                <a:effectLst/>
                <a:latin typeface="JetBrains Mono" panose="02000009000000000000" pitchFamily="49" charset="0"/>
              </a:rPr>
              <a:t>str</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c</a:t>
            </a:r>
            <a:r>
              <a:rPr lang="en-US" sz="1600" b="0" dirty="0">
                <a:solidFill>
                  <a:srgbClr val="CCCCCC"/>
                </a:solidFill>
                <a:effectLst/>
                <a:latin typeface="JetBrains Mono" panose="02000009000000000000" pitchFamily="49" charset="0"/>
              </a:rPr>
              <a:t>)</a:t>
            </a:r>
          </a:p>
          <a:p>
            <a:endParaRPr lang="en-US" sz="1800" b="0" dirty="0">
              <a:solidFill>
                <a:srgbClr val="CCCCCC"/>
              </a:solidFill>
              <a:effectLst/>
              <a:latin typeface="JetBrains Mono" panose="02000009000000000000" pitchFamily="49" charset="0"/>
            </a:endParaRPr>
          </a:p>
        </p:txBody>
      </p:sp>
      <p:sp>
        <p:nvSpPr>
          <p:cNvPr id="10" name="Text Placeholder 4">
            <a:extLst>
              <a:ext uri="{FF2B5EF4-FFF2-40B4-BE49-F238E27FC236}">
                <a16:creationId xmlns:a16="http://schemas.microsoft.com/office/drawing/2014/main" id="{AE793766-1455-1CAA-FF8E-B931EDF2F83D}"/>
              </a:ext>
            </a:extLst>
          </p:cNvPr>
          <p:cNvSpPr txBox="1">
            <a:spLocks/>
          </p:cNvSpPr>
          <p:nvPr/>
        </p:nvSpPr>
        <p:spPr>
          <a:xfrm>
            <a:off x="6384760" y="827590"/>
            <a:ext cx="5063795" cy="6140806"/>
          </a:xfrm>
          <a:prstGeom prst="rect">
            <a:avLst/>
          </a:prstGeom>
        </p:spPr>
        <p:txBody>
          <a:bodyPr lIns="0" tIns="0" rIns="0" bIns="0"/>
          <a:lstStyle>
            <a:lvl1pPr marL="0" marR="0" indent="0" algn="l" defTabSz="412750" rtl="0" latinLnBrk="0">
              <a:lnSpc>
                <a:spcPct val="100000"/>
              </a:lnSpc>
              <a:spcBef>
                <a:spcPts val="0"/>
              </a:spcBef>
              <a:spcAft>
                <a:spcPts val="1200"/>
              </a:spcAft>
              <a:buClrTx/>
              <a:buSzTx/>
              <a:buFontTx/>
              <a:buNone/>
              <a:tabLst/>
              <a:defRPr sz="2000" b="1"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1pPr>
            <a:lvl2pPr marL="274320" marR="0" indent="-274320" algn="l" defTabSz="412750" rtl="0" latinLnBrk="0">
              <a:lnSpc>
                <a:spcPct val="100000"/>
              </a:lnSpc>
              <a:spcBef>
                <a:spcPts val="600"/>
              </a:spcBef>
              <a:spcAft>
                <a:spcPts val="0"/>
              </a:spcAft>
              <a:buClr>
                <a:schemeClr val="accent2"/>
              </a:buClr>
              <a:buSzTx/>
              <a:buFont typeface="Arial" panose="020B0604020202020204" pitchFamily="34" charset="0"/>
              <a:buChar char="•"/>
              <a:tabLst/>
              <a:defRPr sz="1600" b="0" i="0" u="none" strike="noStrike" cap="none" spc="0" baseline="0">
                <a:solidFill>
                  <a:srgbClr val="000000"/>
                </a:solidFill>
                <a:uFillTx/>
                <a:latin typeface="Xfinity Brown" panose="02010504010101010104" pitchFamily="2" charset="77"/>
                <a:ea typeface="Helvetica Neue"/>
                <a:cs typeface="Xfinity Brown" panose="02010504010101010104" pitchFamily="2" charset="77"/>
                <a:sym typeface="Helvetica Neue"/>
              </a:defRPr>
            </a:lvl2pPr>
            <a:lvl3pPr marL="560070" marR="0" indent="-285750" algn="l" defTabSz="412750" rtl="0" latinLnBrk="0">
              <a:lnSpc>
                <a:spcPct val="100000"/>
              </a:lnSpc>
              <a:spcBef>
                <a:spcPts val="600"/>
              </a:spcBef>
              <a:spcAft>
                <a:spcPts val="0"/>
              </a:spcAft>
              <a:buClrTx/>
              <a:buSzTx/>
              <a:buFont typeface="System Font Regular"/>
              <a:buChar char="–"/>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3pPr>
            <a:lvl4pPr marL="834390" marR="0" indent="-285750" algn="l" defTabSz="412750" rtl="0" latinLnBrk="0">
              <a:lnSpc>
                <a:spcPct val="100000"/>
              </a:lnSpc>
              <a:spcBef>
                <a:spcPts val="600"/>
              </a:spcBef>
              <a:spcAft>
                <a:spcPts val="0"/>
              </a:spcAft>
              <a:buClrTx/>
              <a:buSzTx/>
              <a:buFont typeface="Courier New" panose="02070309020205020404" pitchFamily="49" charset="0"/>
              <a:buChar char="o"/>
              <a:tabLst/>
              <a:defRPr sz="1600" b="0" i="0" u="none" strike="noStrike" cap="none" spc="0" baseline="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4pPr>
            <a:lvl5pPr marL="1108710" marR="0" indent="-285750" algn="l" defTabSz="412750" rtl="0" latinLnBrk="0">
              <a:lnSpc>
                <a:spcPct val="100000"/>
              </a:lnSpc>
              <a:spcBef>
                <a:spcPts val="600"/>
              </a:spcBef>
              <a:spcAft>
                <a:spcPts val="0"/>
              </a:spcAft>
              <a:buClrTx/>
              <a:buSzTx/>
              <a:buFont typeface="System Font Regular"/>
              <a:buChar char="–"/>
              <a:tabLst/>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vl6pPr marL="0" marR="0" indent="177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355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533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711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a:lstStyle>
          <a:p>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fuzz</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0</a:t>
            </a:r>
            <a:endParaRPr lang="en-US" sz="1600" b="0" dirty="0">
              <a:solidFill>
                <a:srgbClr val="CCCCCC"/>
              </a:solidFill>
              <a:effectLst/>
              <a:latin typeface="JetBrains Mono" panose="02000009000000000000" pitchFamily="49" charset="0"/>
            </a:endParaRPr>
          </a:p>
          <a:p>
            <a:r>
              <a:rPr lang="en-US" sz="1600" b="0" dirty="0">
                <a:solidFill>
                  <a:srgbClr val="C586C0"/>
                </a:solidFill>
                <a:effectLst/>
                <a:latin typeface="JetBrains Mono" panose="02000009000000000000" pitchFamily="49" charset="0"/>
              </a:rPr>
              <a:t>  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_</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endParaRPr lang="en-US" sz="1600" b="0" dirty="0">
              <a:solidFill>
                <a:srgbClr val="CCCCCC"/>
              </a:solidFill>
              <a:effectLst/>
              <a:latin typeface="JetBrains Mono" panose="02000009000000000000" pitchFamily="49" charset="0"/>
            </a:endParaRP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endParaRPr lang="en-US" sz="1600" b="0" dirty="0">
              <a:solidFill>
                <a:srgbClr val="CCCCCC"/>
              </a:solidFill>
              <a:effectLst/>
              <a:latin typeface="JetBrains Mono" panose="02000009000000000000" pitchFamily="49" charset="0"/>
            </a:endParaRPr>
          </a:p>
          <a:p>
            <a:br>
              <a:rPr lang="en-US" sz="1600" b="0" dirty="0">
                <a:solidFill>
                  <a:srgbClr val="CCCCCC"/>
                </a:solidFill>
                <a:effectLst/>
                <a:latin typeface="JetBrains Mono" panose="02000009000000000000" pitchFamily="49" charset="0"/>
              </a:rPr>
            </a:br>
            <a:r>
              <a:rPr lang="en-US" sz="1600" b="0" dirty="0">
                <a:solidFill>
                  <a:srgbClr val="569CD6"/>
                </a:solidFill>
                <a:effectLst/>
                <a:latin typeface="JetBrains Mono" panose="02000009000000000000" pitchFamily="49" charset="0"/>
              </a:rPr>
              <a:t>def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if</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fuzz</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&lt;=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1</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endParaRPr lang="en-US" sz="1600" b="0" dirty="0">
              <a:solidFill>
                <a:srgbClr val="CCCCCC"/>
              </a:solidFill>
              <a:effectLst/>
              <a:latin typeface="JetBrains Mono" panose="02000009000000000000" pitchFamily="49" charset="0"/>
            </a:endParaRPr>
          </a:p>
          <a:p>
            <a:endParaRPr lang="en-US" sz="1600" b="0" dirty="0">
              <a:solidFill>
                <a:srgbClr val="9CDCFE"/>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aa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&gt;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bb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D4D4D4"/>
                </a:solidFill>
                <a:effectLst/>
                <a:latin typeface="JetBrains Mono" panose="02000009000000000000" pitchFamily="49" charset="0"/>
              </a:rPr>
              <a:t>&lt;</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r>
              <a:rPr lang="en-US" sz="1600" b="0" dirty="0">
                <a:solidFill>
                  <a:srgbClr val="9CDCFE"/>
                </a:solidFill>
                <a:effectLst/>
                <a:latin typeface="JetBrains Mono" panose="02000009000000000000" pitchFamily="49" charset="0"/>
              </a:rPr>
              <a:t>  cc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569CD6"/>
                </a:solidFill>
                <a:effectLst/>
                <a:latin typeface="JetBrains Mono" panose="02000009000000000000" pitchFamily="49" charset="0"/>
              </a:rPr>
              <a:t>lambda</a:t>
            </a:r>
            <a:r>
              <a:rPr lang="en-US" sz="1600" b="0" dirty="0">
                <a:solidFill>
                  <a:srgbClr val="CCCCCC"/>
                </a:solidFill>
                <a:effectLst/>
                <a:latin typeface="JetBrains Mono" panose="02000009000000000000" pitchFamily="49" charset="0"/>
              </a:rPr>
              <a:t> </a:t>
            </a:r>
            <a:r>
              <a:rPr lang="en-US" sz="1600" b="0" dirty="0" err="1">
                <a:solidFill>
                  <a:srgbClr val="9CDCFE"/>
                </a:solidFill>
                <a:effectLst/>
                <a:latin typeface="JetBrains Mono" panose="02000009000000000000" pitchFamily="49" charset="0"/>
              </a:rPr>
              <a:t>a</a:t>
            </a:r>
            <a:r>
              <a:rPr lang="en-US" sz="1600" b="0" dirty="0" err="1">
                <a:solidFill>
                  <a:srgbClr val="CCCCCC"/>
                </a:solidFill>
                <a:effectLst/>
                <a:latin typeface="JetBrains Mono" panose="02000009000000000000" pitchFamily="49" charset="0"/>
              </a:rPr>
              <a:t>,</a:t>
            </a:r>
            <a:r>
              <a:rPr lang="en-US" sz="1600" b="0" dirty="0" err="1">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t>
            </a:r>
            <a:endParaRPr lang="en-US" sz="1600" b="0" dirty="0">
              <a:solidFill>
                <a:srgbClr val="CCCCCC"/>
              </a:solidFill>
              <a:effectLst/>
              <a:latin typeface="JetBrains Mono" panose="02000009000000000000" pitchFamily="49" charset="0"/>
            </a:endParaRPr>
          </a:p>
          <a:p>
            <a:br>
              <a:rPr lang="en-US" sz="1600" b="0" dirty="0">
                <a:solidFill>
                  <a:srgbClr val="CCCCCC"/>
                </a:solidFill>
                <a:effectLst/>
                <a:latin typeface="JetBrains Mono" panose="02000009000000000000" pitchFamily="49" charset="0"/>
              </a:rPr>
            </a:b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a:t>
            </a:r>
            <a:r>
              <a:rPr lang="en-US" sz="1600" b="0" dirty="0" err="1">
                <a:solidFill>
                  <a:srgbClr val="DCDCAA"/>
                </a:solidFill>
                <a:effectLst/>
                <a:latin typeface="JetBrains Mono" panose="02000009000000000000" pitchFamily="49" charset="0"/>
              </a:rPr>
              <a:t>len</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B5CEA8"/>
                </a:solidFill>
                <a:effectLst/>
                <a:latin typeface="JetBrains Mono" panose="02000009000000000000" pitchFamily="49" charset="0"/>
              </a:rPr>
              <a:t>2</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a:t>
            </a:r>
          </a:p>
          <a:p>
            <a:r>
              <a:rPr lang="en-US" sz="1600" b="0" dirty="0">
                <a:solidFill>
                  <a:srgbClr val="9CDCFE"/>
                </a:solidFill>
                <a:latin typeface="JetBrains Mono" panose="02000009000000000000" pitchFamily="49" charset="0"/>
              </a:rPr>
              <a:t>  </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bb</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cc</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9CDCFE"/>
                </a:solidFill>
                <a:effectLst/>
                <a:latin typeface="JetBrains Mono" panose="02000009000000000000" pitchFamily="49" charset="0"/>
              </a:rPr>
              <a:t>  d</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for</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in</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bar</a:t>
            </a:r>
            <a:r>
              <a:rPr lang="en-US" sz="1600" b="0" dirty="0">
                <a:solidFill>
                  <a:srgbClr val="CCCCCC"/>
                </a:solidFill>
                <a:effectLst/>
                <a:latin typeface="JetBrains Mono" panose="02000009000000000000" pitchFamily="49" charset="0"/>
              </a:rPr>
              <a:t> </a:t>
            </a:r>
            <a:r>
              <a:rPr lang="en-US" sz="1600" b="0" dirty="0">
                <a:solidFill>
                  <a:srgbClr val="C586C0"/>
                </a:solidFill>
                <a:effectLst/>
                <a:latin typeface="JetBrains Mono" panose="02000009000000000000" pitchFamily="49" charset="0"/>
              </a:rPr>
              <a:t>if</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x</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a</a:t>
            </a:r>
            <a:r>
              <a:rPr lang="en-US" sz="1600" b="0" dirty="0">
                <a:solidFill>
                  <a:srgbClr val="CCCCCC"/>
                </a:solidFill>
                <a:effectLst/>
                <a:latin typeface="JetBrains Mono" panose="02000009000000000000" pitchFamily="49" charset="0"/>
              </a:rPr>
              <a:t>)]</a:t>
            </a:r>
          </a:p>
          <a:p>
            <a:r>
              <a:rPr lang="en-US" sz="1600" b="0" dirty="0">
                <a:solidFill>
                  <a:srgbClr val="C586C0"/>
                </a:solidFill>
                <a:effectLst/>
                <a:latin typeface="JetBrains Mono" panose="02000009000000000000" pitchFamily="49" charset="0"/>
              </a:rPr>
              <a:t>  return</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b</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9CDCFE"/>
                </a:solidFill>
                <a:effectLst/>
                <a:latin typeface="JetBrains Mono" panose="02000009000000000000" pitchFamily="49" charset="0"/>
              </a:rPr>
              <a:t>c</a:t>
            </a:r>
            <a:r>
              <a:rPr lang="en-US" sz="1600" b="0" dirty="0">
                <a:solidFill>
                  <a:srgbClr val="CCCCCC"/>
                </a:solidFill>
                <a:effectLst/>
                <a:latin typeface="JetBrains Mono" panose="02000009000000000000" pitchFamily="49" charset="0"/>
              </a:rPr>
              <a:t> </a:t>
            </a:r>
            <a:r>
              <a:rPr lang="en-US" sz="1600" b="0" dirty="0">
                <a:solidFill>
                  <a:srgbClr val="D4D4D4"/>
                </a:solidFill>
                <a:effectLst/>
                <a:latin typeface="JetBrains Mono" panose="02000009000000000000" pitchFamily="49" charset="0"/>
              </a:rPr>
              <a:t>+</a:t>
            </a:r>
            <a:r>
              <a:rPr lang="en-US" sz="1600" b="0" dirty="0">
                <a:solidFill>
                  <a:srgbClr val="CCCCCC"/>
                </a:solidFill>
                <a:effectLst/>
                <a:latin typeface="JetBrains Mono" panose="02000009000000000000" pitchFamily="49" charset="0"/>
              </a:rPr>
              <a:t> </a:t>
            </a:r>
            <a:r>
              <a:rPr lang="en-US" sz="1600" b="0" dirty="0">
                <a:solidFill>
                  <a:srgbClr val="DCDCAA"/>
                </a:solidFill>
                <a:effectLst/>
                <a:latin typeface="JetBrains Mono" panose="02000009000000000000" pitchFamily="49" charset="0"/>
              </a:rPr>
              <a:t>foo</a:t>
            </a:r>
            <a:r>
              <a:rPr lang="en-US" sz="1600" b="0" dirty="0">
                <a:solidFill>
                  <a:srgbClr val="CCCCCC"/>
                </a:solidFill>
                <a:effectLst/>
                <a:latin typeface="JetBrains Mono" panose="02000009000000000000" pitchFamily="49" charset="0"/>
              </a:rPr>
              <a:t>(</a:t>
            </a:r>
            <a:r>
              <a:rPr lang="en-US" sz="1600" b="0" dirty="0">
                <a:solidFill>
                  <a:srgbClr val="9CDCFE"/>
                </a:solidFill>
                <a:effectLst/>
                <a:latin typeface="JetBrains Mono" panose="02000009000000000000" pitchFamily="49" charset="0"/>
              </a:rPr>
              <a:t>d</a:t>
            </a:r>
            <a:r>
              <a:rPr lang="en-US" sz="1600" b="0" dirty="0">
                <a:solidFill>
                  <a:srgbClr val="CCCCCC"/>
                </a:solidFill>
                <a:effectLst/>
                <a:latin typeface="JetBrains Mono" panose="02000009000000000000" pitchFamily="49" charset="0"/>
              </a:rPr>
              <a:t>)</a:t>
            </a:r>
          </a:p>
        </p:txBody>
      </p:sp>
    </p:spTree>
    <p:extLst>
      <p:ext uri="{BB962C8B-B14F-4D97-AF65-F5344CB8AC3E}">
        <p14:creationId xmlns:p14="http://schemas.microsoft.com/office/powerpoint/2010/main" val="1406204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6" grpId="1"/>
      <p:bldP spid="7" grpId="0"/>
      <p:bldP spid="7" grpId="1"/>
      <p:bldP spid="9" grpId="0"/>
      <p:bldP spid="10" grpId="0"/>
      <p:bldP spid="1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9EDC-E217-4F2A-1BE4-234B2A86DCEA}"/>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3F4DAD8B-B784-CC7B-5F84-54777B3A862B}"/>
              </a:ext>
            </a:extLst>
          </p:cNvPr>
          <p:cNvSpPr>
            <a:spLocks noGrp="1"/>
          </p:cNvSpPr>
          <p:nvPr>
            <p:ph type="body" sz="quarter" idx="25"/>
          </p:nvPr>
        </p:nvSpPr>
        <p:spPr/>
        <p:txBody>
          <a:bodyPr/>
          <a:lstStyle/>
          <a:p>
            <a:r>
              <a:rPr lang="en-US" dirty="0"/>
              <a:t>Evaluating LLMs with Python </a:t>
            </a:r>
          </a:p>
        </p:txBody>
      </p:sp>
      <p:sp>
        <p:nvSpPr>
          <p:cNvPr id="4" name="Text Placeholder 3">
            <a:extLst>
              <a:ext uri="{FF2B5EF4-FFF2-40B4-BE49-F238E27FC236}">
                <a16:creationId xmlns:a16="http://schemas.microsoft.com/office/drawing/2014/main" id="{3F80BE2A-6D91-3F24-BCC9-2EFA2BC1F285}"/>
              </a:ext>
            </a:extLst>
          </p:cNvPr>
          <p:cNvSpPr>
            <a:spLocks noGrp="1"/>
          </p:cNvSpPr>
          <p:nvPr>
            <p:ph type="body" sz="quarter" idx="26"/>
          </p:nvPr>
        </p:nvSpPr>
        <p:spPr>
          <a:xfrm>
            <a:off x="683288" y="3938016"/>
            <a:ext cx="5759116" cy="2092394"/>
          </a:xfrm>
        </p:spPr>
        <p:txBody>
          <a:bodyPr/>
          <a:lstStyle/>
          <a:p>
            <a:pPr marL="457200" marR="0" lvl="0" indent="-457200" algn="l" defTabSz="41275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rPr>
              <a:t>Renaming has no impact</a:t>
            </a:r>
          </a:p>
          <a:p>
            <a:pPr marL="457200" marR="0" lvl="0" indent="-457200" algn="l" defTabSz="41275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b="1" dirty="0">
                <a:latin typeface="Xfinity Brown" panose="02010504010101010104" pitchFamily="2" charset="77"/>
              </a:rPr>
              <a:t>“Inline”-Lambda usage for conditions has impact</a:t>
            </a:r>
          </a:p>
          <a:p>
            <a:pPr marL="457200" marR="0" lvl="0" indent="-457200" algn="l" defTabSz="41275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b="1" dirty="0">
                <a:latin typeface="Xfinity Brown" panose="02010504010101010104" pitchFamily="2" charset="77"/>
              </a:rPr>
              <a:t>Replacing built-in functions (</a:t>
            </a:r>
            <a:r>
              <a:rPr lang="en-US" sz="2000" b="0" dirty="0" err="1">
                <a:solidFill>
                  <a:srgbClr val="DCDCAA"/>
                </a:solidFill>
                <a:effectLst/>
                <a:latin typeface="JetBrains Mono" panose="02000009000000000000" pitchFamily="49" charset="0"/>
              </a:rPr>
              <a:t>len</a:t>
            </a:r>
            <a:r>
              <a:rPr lang="en-US" sz="2000" b="0" dirty="0">
                <a:solidFill>
                  <a:srgbClr val="CCCCCC"/>
                </a:solidFill>
                <a:effectLst/>
                <a:latin typeface="JetBrains Mono" panose="02000009000000000000" pitchFamily="49" charset="0"/>
              </a:rPr>
              <a:t>()</a:t>
            </a:r>
            <a:r>
              <a:rPr lang="en-US" sz="2000" b="1" dirty="0">
                <a:latin typeface="Xfinity Brown" panose="02010504010101010104" pitchFamily="2" charset="77"/>
              </a:rPr>
              <a:t>)  has impact</a:t>
            </a:r>
          </a:p>
          <a:p>
            <a:pPr marL="457200" marR="0" lvl="0" indent="-457200" algn="l" defTabSz="41275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rPr>
              <a:t>“Dead” code has significant impact </a:t>
            </a:r>
          </a:p>
        </p:txBody>
      </p:sp>
      <p:sp>
        <p:nvSpPr>
          <p:cNvPr id="5" name="Text Placeholder 4">
            <a:extLst>
              <a:ext uri="{FF2B5EF4-FFF2-40B4-BE49-F238E27FC236}">
                <a16:creationId xmlns:a16="http://schemas.microsoft.com/office/drawing/2014/main" id="{A2F09E5A-9BAF-FD9A-75A8-98282F6EFD0C}"/>
              </a:ext>
            </a:extLst>
          </p:cNvPr>
          <p:cNvSpPr>
            <a:spLocks noGrp="1"/>
          </p:cNvSpPr>
          <p:nvPr>
            <p:ph type="body" sz="quarter" idx="31"/>
          </p:nvPr>
        </p:nvSpPr>
        <p:spPr>
          <a:xfrm>
            <a:off x="6442404" y="3938016"/>
            <a:ext cx="5063795" cy="2267712"/>
          </a:xfrm>
        </p:spPr>
        <p:txBody>
          <a:bodyPr/>
          <a:lstStyle/>
          <a:p>
            <a:pPr marL="457200" marR="0" lvl="0" indent="-457200" algn="l" defTabSz="412750" rtl="0" eaLnBrk="1" fontAlgn="auto" latinLnBrk="0" hangingPunct="1">
              <a:lnSpc>
                <a:spcPct val="100000"/>
              </a:lnSpc>
              <a:spcBef>
                <a:spcPts val="0"/>
              </a:spcBef>
              <a:spcAft>
                <a:spcPts val="1200"/>
              </a:spcAft>
              <a:buClrTx/>
              <a:buSzTx/>
              <a:buFont typeface="Wingdings" pitchFamily="2" charset="2"/>
              <a:buChar char="Ø"/>
              <a:tabLst/>
              <a:defRPr/>
            </a:pPr>
            <a:r>
              <a:rPr lang="en-US" sz="2000" b="1" dirty="0">
                <a:latin typeface="Xfinity Brown" panose="02010504010101010104" pitchFamily="2" charset="77"/>
              </a:rPr>
              <a:t>Algorithm detection via statistical distribution of tokens</a:t>
            </a:r>
          </a:p>
          <a:p>
            <a:pPr marL="457200" marR="0" lvl="0" indent="-457200" algn="l" defTabSz="412750" rtl="0" eaLnBrk="1" fontAlgn="auto" latinLnBrk="0" hangingPunct="1">
              <a:lnSpc>
                <a:spcPct val="100000"/>
              </a:lnSpc>
              <a:spcBef>
                <a:spcPts val="0"/>
              </a:spcBef>
              <a:spcAft>
                <a:spcPts val="1200"/>
              </a:spcAft>
              <a:buClrTx/>
              <a:buSzTx/>
              <a:buFont typeface="Wingdings" pitchFamily="2" charset="2"/>
              <a:buChar char="Ø"/>
              <a:tabLst/>
              <a:defRPr/>
            </a:pPr>
            <a:r>
              <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rPr>
              <a:t>Reuse of token (</a:t>
            </a:r>
            <a:r>
              <a:rPr kumimoji="0" lang="en-US" sz="2000" b="1" i="0" u="none" strike="noStrike" kern="0" cap="none" spc="0" normalizeH="0" baseline="0" noProof="0" dirty="0" err="1">
                <a:ln>
                  <a:noFill/>
                </a:ln>
                <a:solidFill>
                  <a:srgbClr val="000000"/>
                </a:solidFill>
                <a:effectLst/>
                <a:uLnTx/>
                <a:uFillTx/>
                <a:latin typeface="Xfinity Brown" panose="02010504010101010104" pitchFamily="2" charset="77"/>
                <a:ea typeface="Helvetica Neue"/>
                <a:sym typeface="Helvetica Neue"/>
              </a:rPr>
              <a:t>ie</a:t>
            </a:r>
            <a:r>
              <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rPr>
              <a:t>. </a:t>
            </a:r>
            <a:r>
              <a:rPr lang="en-US" sz="2000" b="1" dirty="0">
                <a:latin typeface="Xfinity Brown" panose="02010504010101010104" pitchFamily="2" charset="77"/>
              </a:rPr>
              <a:t>v</a:t>
            </a:r>
            <a:r>
              <a:rPr kumimoji="0" lang="en-US" sz="2000" b="1" i="0" u="none" strike="noStrike" kern="0" cap="none" spc="0" normalizeH="0" baseline="0" noProof="0" dirty="0" err="1">
                <a:ln>
                  <a:noFill/>
                </a:ln>
                <a:solidFill>
                  <a:srgbClr val="000000"/>
                </a:solidFill>
                <a:effectLst/>
                <a:uLnTx/>
                <a:uFillTx/>
                <a:latin typeface="Xfinity Brown" panose="02010504010101010104" pitchFamily="2" charset="77"/>
                <a:ea typeface="Helvetica Neue"/>
                <a:sym typeface="Helvetica Neue"/>
              </a:rPr>
              <a:t>ariable</a:t>
            </a:r>
            <a:r>
              <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rPr>
              <a:t> names) causes significant false statements about the code</a:t>
            </a:r>
          </a:p>
          <a:p>
            <a:pPr marL="731520" lvl="1" indent="-457200">
              <a:spcBef>
                <a:spcPts val="0"/>
              </a:spcBef>
              <a:spcAft>
                <a:spcPts val="1200"/>
              </a:spcAft>
              <a:defRPr/>
            </a:pPr>
            <a:r>
              <a:rPr lang="en-US" sz="2000" b="1" dirty="0">
                <a:latin typeface="Xfinity Brown" panose="02010504010101010104" pitchFamily="2" charset="77"/>
              </a:rPr>
              <a:t>LLM has no concept of scope</a:t>
            </a:r>
            <a:endParaRPr kumimoji="0" lang="en-US" sz="2000" b="1" i="0" u="none" strike="noStrike" kern="0" cap="none" spc="0" normalizeH="0" baseline="0" noProof="0" dirty="0">
              <a:ln>
                <a:noFill/>
              </a:ln>
              <a:solidFill>
                <a:srgbClr val="000000"/>
              </a:solidFill>
              <a:effectLst/>
              <a:uLnTx/>
              <a:uFillTx/>
              <a:latin typeface="Xfinity Brown" panose="02010504010101010104" pitchFamily="2" charset="77"/>
              <a:ea typeface="Helvetica Neue"/>
              <a:sym typeface="Helvetica Neue"/>
            </a:endParaRPr>
          </a:p>
          <a:p>
            <a:endParaRPr lang="en-US" dirty="0"/>
          </a:p>
        </p:txBody>
      </p:sp>
      <p:graphicFrame>
        <p:nvGraphicFramePr>
          <p:cNvPr id="7" name="Table 6">
            <a:extLst>
              <a:ext uri="{FF2B5EF4-FFF2-40B4-BE49-F238E27FC236}">
                <a16:creationId xmlns:a16="http://schemas.microsoft.com/office/drawing/2014/main" id="{79C47555-EDB5-F0F9-31A8-A0AD43D354AB}"/>
              </a:ext>
            </a:extLst>
          </p:cNvPr>
          <p:cNvGraphicFramePr>
            <a:graphicFrameLocks noGrp="1"/>
          </p:cNvGraphicFramePr>
          <p:nvPr>
            <p:extLst>
              <p:ext uri="{D42A27DB-BD31-4B8C-83A1-F6EECF244321}">
                <p14:modId xmlns:p14="http://schemas.microsoft.com/office/powerpoint/2010/main" val="2594221838"/>
              </p:ext>
            </p:extLst>
          </p:nvPr>
        </p:nvGraphicFramePr>
        <p:xfrm>
          <a:off x="683286" y="1099612"/>
          <a:ext cx="10822915" cy="2626496"/>
        </p:xfrm>
        <a:graphic>
          <a:graphicData uri="http://schemas.openxmlformats.org/drawingml/2006/table">
            <a:tbl>
              <a:tblPr firstRow="1" bandRow="1">
                <a:tableStyleId>{21E4AEA4-8DFA-4A89-87EB-49C32662AFE0}</a:tableStyleId>
              </a:tblPr>
              <a:tblGrid>
                <a:gridCol w="2164583">
                  <a:extLst>
                    <a:ext uri="{9D8B030D-6E8A-4147-A177-3AD203B41FA5}">
                      <a16:colId xmlns:a16="http://schemas.microsoft.com/office/drawing/2014/main" val="2350983702"/>
                    </a:ext>
                  </a:extLst>
                </a:gridCol>
                <a:gridCol w="2164583">
                  <a:extLst>
                    <a:ext uri="{9D8B030D-6E8A-4147-A177-3AD203B41FA5}">
                      <a16:colId xmlns:a16="http://schemas.microsoft.com/office/drawing/2014/main" val="211148738"/>
                    </a:ext>
                  </a:extLst>
                </a:gridCol>
                <a:gridCol w="2164583">
                  <a:extLst>
                    <a:ext uri="{9D8B030D-6E8A-4147-A177-3AD203B41FA5}">
                      <a16:colId xmlns:a16="http://schemas.microsoft.com/office/drawing/2014/main" val="1893207016"/>
                    </a:ext>
                  </a:extLst>
                </a:gridCol>
                <a:gridCol w="2164583">
                  <a:extLst>
                    <a:ext uri="{9D8B030D-6E8A-4147-A177-3AD203B41FA5}">
                      <a16:colId xmlns:a16="http://schemas.microsoft.com/office/drawing/2014/main" val="3421625845"/>
                    </a:ext>
                  </a:extLst>
                </a:gridCol>
                <a:gridCol w="2164583">
                  <a:extLst>
                    <a:ext uri="{9D8B030D-6E8A-4147-A177-3AD203B41FA5}">
                      <a16:colId xmlns:a16="http://schemas.microsoft.com/office/drawing/2014/main" val="1258194097"/>
                    </a:ext>
                  </a:extLst>
                </a:gridCol>
              </a:tblGrid>
              <a:tr h="346090">
                <a:tc>
                  <a:txBody>
                    <a:bodyPr/>
                    <a:lstStyle/>
                    <a:p>
                      <a:r>
                        <a:rPr lang="en-US" sz="1400" dirty="0"/>
                        <a:t>Modification</a:t>
                      </a:r>
                    </a:p>
                  </a:txBody>
                  <a:tcPr/>
                </a:tc>
                <a:tc>
                  <a:txBody>
                    <a:bodyPr/>
                    <a:lstStyle/>
                    <a:p>
                      <a:r>
                        <a:rPr lang="en-US" sz="1400" dirty="0"/>
                        <a:t>Quick-Sort</a:t>
                      </a:r>
                    </a:p>
                  </a:txBody>
                  <a:tcPr/>
                </a:tc>
                <a:tc>
                  <a:txBody>
                    <a:bodyPr/>
                    <a:lstStyle/>
                    <a:p>
                      <a:r>
                        <a:rPr lang="en-US" sz="1400" dirty="0"/>
                        <a:t>Bubble-Sort</a:t>
                      </a:r>
                    </a:p>
                  </a:txBody>
                  <a:tcPr/>
                </a:tc>
                <a:tc>
                  <a:txBody>
                    <a:bodyPr/>
                    <a:lstStyle/>
                    <a:p>
                      <a:r>
                        <a:rPr lang="en-US" sz="1400" dirty="0"/>
                        <a:t>Reverse String</a:t>
                      </a:r>
                    </a:p>
                  </a:txBody>
                  <a:tcPr/>
                </a:tc>
                <a:tc>
                  <a:txBody>
                    <a:bodyPr/>
                    <a:lstStyle/>
                    <a:p>
                      <a:r>
                        <a:rPr lang="en-US" sz="1400" dirty="0"/>
                        <a:t>LCS</a:t>
                      </a:r>
                    </a:p>
                  </a:txBody>
                  <a:tcPr/>
                </a:tc>
                <a:extLst>
                  <a:ext uri="{0D108BD9-81ED-4DB2-BD59-A6C34878D82A}">
                    <a16:rowId xmlns:a16="http://schemas.microsoft.com/office/drawing/2014/main" val="1859727019"/>
                  </a:ext>
                </a:extLst>
              </a:tr>
              <a:tr h="483579">
                <a:tc>
                  <a:txBody>
                    <a:bodyPr/>
                    <a:lstStyle/>
                    <a:p>
                      <a:r>
                        <a:rPr lang="en-US" sz="1400" dirty="0"/>
                        <a:t>None</a:t>
                      </a:r>
                    </a:p>
                  </a:txBody>
                  <a:tcPr/>
                </a:tc>
                <a:tc>
                  <a:txBody>
                    <a:bodyPr/>
                    <a:lstStyle/>
                    <a:p>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extLst>
                  <a:ext uri="{0D108BD9-81ED-4DB2-BD59-A6C34878D82A}">
                    <a16:rowId xmlns:a16="http://schemas.microsoft.com/office/drawing/2014/main" val="648628804"/>
                  </a:ext>
                </a:extLst>
              </a:tr>
              <a:tr h="483579">
                <a:tc>
                  <a:txBody>
                    <a:bodyPr/>
                    <a:lstStyle/>
                    <a:p>
                      <a:r>
                        <a:rPr lang="en-US" sz="1400" dirty="0" err="1"/>
                        <a:t>Foobar’ed</a:t>
                      </a:r>
                      <a:endParaRPr lang="en-US" sz="1400" dirty="0"/>
                    </a:p>
                  </a:txBody>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extLst>
                  <a:ext uri="{0D108BD9-81ED-4DB2-BD59-A6C34878D82A}">
                    <a16:rowId xmlns:a16="http://schemas.microsoft.com/office/drawing/2014/main" val="2715068805"/>
                  </a:ext>
                </a:extLst>
              </a:tr>
              <a:tr h="483579">
                <a:tc>
                  <a:txBody>
                    <a:bodyPr/>
                    <a:lstStyle/>
                    <a:p>
                      <a:r>
                        <a:rPr lang="en-US" sz="1400" dirty="0" err="1"/>
                        <a:t>Lambda’ed</a:t>
                      </a:r>
                      <a:endParaRPr lang="en-US" sz="1400" dirty="0"/>
                    </a:p>
                  </a:txBody>
                  <a:tcPr/>
                </a:tc>
                <a:tc>
                  <a:txBody>
                    <a:bodyPr/>
                    <a:lstStyle/>
                    <a:p>
                      <a:r>
                        <a:rPr lang="en-US" sz="1400" b="0" dirty="0"/>
                        <a:t>purpose recognized</a:t>
                      </a:r>
                    </a:p>
                  </a:txBody>
                  <a:tcPr>
                    <a:solidFill>
                      <a:schemeClr val="accent3">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purpose recognized</a:t>
                      </a:r>
                    </a:p>
                  </a:txBody>
                  <a:tcPr>
                    <a:solidFill>
                      <a:schemeClr val="accent3">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extLst>
                  <a:ext uri="{0D108BD9-81ED-4DB2-BD59-A6C34878D82A}">
                    <a16:rowId xmlns:a16="http://schemas.microsoft.com/office/drawing/2014/main" val="3157575173"/>
                  </a:ext>
                </a:extLst>
              </a:tr>
              <a:tr h="483579">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dirty="0"/>
                        <a:t> </a:t>
                      </a:r>
                      <a:r>
                        <a:rPr lang="en-US" sz="1400" b="0" dirty="0" err="1">
                          <a:solidFill>
                            <a:srgbClr val="DCDCAA"/>
                          </a:solidFill>
                          <a:effectLst/>
                          <a:latin typeface="JetBrains Mono" panose="02000009000000000000" pitchFamily="49" charset="0"/>
                        </a:rPr>
                        <a:t>len</a:t>
                      </a:r>
                      <a:r>
                        <a:rPr lang="en-US" sz="1400" b="0" dirty="0">
                          <a:solidFill>
                            <a:srgbClr val="CCCCCC"/>
                          </a:solidFill>
                          <a:effectLst/>
                          <a:latin typeface="JetBrains Mono" panose="02000009000000000000" pitchFamily="49" charset="0"/>
                        </a:rPr>
                        <a:t>()</a:t>
                      </a:r>
                      <a:r>
                        <a:rPr lang="en-US" sz="1400" dirty="0"/>
                        <a:t> ’ed</a:t>
                      </a:r>
                    </a:p>
                  </a:txBody>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purpose recognized</a:t>
                      </a:r>
                    </a:p>
                  </a:txBody>
                  <a:tcPr>
                    <a:solidFill>
                      <a:schemeClr val="accent3">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not recognized</a:t>
                      </a:r>
                    </a:p>
                  </a:txBody>
                  <a:tcPr>
                    <a:solidFill>
                      <a:schemeClr val="accent6">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purpose recognized</a:t>
                      </a:r>
                    </a:p>
                  </a:txBody>
                  <a:tcPr>
                    <a:solidFill>
                      <a:schemeClr val="accent3">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algorithm recognized</a:t>
                      </a:r>
                    </a:p>
                  </a:txBody>
                  <a:tcPr>
                    <a:solidFill>
                      <a:schemeClr val="accent1">
                        <a:lumMod val="40000"/>
                        <a:lumOff val="60000"/>
                      </a:schemeClr>
                    </a:solidFill>
                  </a:tcPr>
                </a:tc>
                <a:extLst>
                  <a:ext uri="{0D108BD9-81ED-4DB2-BD59-A6C34878D82A}">
                    <a16:rowId xmlns:a16="http://schemas.microsoft.com/office/drawing/2014/main" val="780239602"/>
                  </a:ext>
                </a:extLst>
              </a:tr>
              <a:tr h="346090">
                <a:tc>
                  <a:txBody>
                    <a:bodyPr/>
                    <a:lstStyle/>
                    <a:p>
                      <a:r>
                        <a:rPr lang="en-US" sz="1400" dirty="0"/>
                        <a:t>No-</a:t>
                      </a:r>
                      <a:r>
                        <a:rPr lang="en-US" sz="1400" dirty="0" err="1"/>
                        <a:t>op’ed</a:t>
                      </a:r>
                      <a:endParaRPr lang="en-US" sz="1400" dirty="0"/>
                    </a:p>
                  </a:txBody>
                  <a:tcPr/>
                </a:tc>
                <a:tc>
                  <a:txBody>
                    <a:bodyPr/>
                    <a:lstStyle/>
                    <a:p>
                      <a:r>
                        <a:rPr lang="en-US" sz="1400" b="0" dirty="0"/>
                        <a:t>not recognized</a:t>
                      </a:r>
                    </a:p>
                  </a:txBody>
                  <a:tcPr>
                    <a:solidFill>
                      <a:schemeClr val="accent6">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not recognized</a:t>
                      </a:r>
                    </a:p>
                  </a:txBody>
                  <a:tcPr>
                    <a:solidFill>
                      <a:schemeClr val="accent6">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not recognized</a:t>
                      </a:r>
                    </a:p>
                  </a:txBody>
                  <a:tcPr>
                    <a:solidFill>
                      <a:schemeClr val="accent6">
                        <a:lumMod val="40000"/>
                        <a:lumOff val="60000"/>
                      </a:schemeClr>
                    </a:solidFill>
                  </a:tcPr>
                </a:tc>
                <a:tc>
                  <a:txBody>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en-US" sz="1400" b="0" dirty="0"/>
                        <a:t>not recognized</a:t>
                      </a:r>
                    </a:p>
                  </a:txBody>
                  <a:tcPr>
                    <a:solidFill>
                      <a:schemeClr val="accent6">
                        <a:lumMod val="40000"/>
                        <a:lumOff val="60000"/>
                      </a:schemeClr>
                    </a:solidFill>
                  </a:tcPr>
                </a:tc>
                <a:extLst>
                  <a:ext uri="{0D108BD9-81ED-4DB2-BD59-A6C34878D82A}">
                    <a16:rowId xmlns:a16="http://schemas.microsoft.com/office/drawing/2014/main" val="1691277945"/>
                  </a:ext>
                </a:extLst>
              </a:tr>
            </a:tbl>
          </a:graphicData>
        </a:graphic>
      </p:graphicFrame>
      <p:sp>
        <p:nvSpPr>
          <p:cNvPr id="8" name="Rectangle 7">
            <a:extLst>
              <a:ext uri="{FF2B5EF4-FFF2-40B4-BE49-F238E27FC236}">
                <a16:creationId xmlns:a16="http://schemas.microsoft.com/office/drawing/2014/main" id="{EF8FAD4E-BD32-1D69-741A-83CA35D19BBA}"/>
              </a:ext>
            </a:extLst>
          </p:cNvPr>
          <p:cNvSpPr/>
          <p:nvPr/>
        </p:nvSpPr>
        <p:spPr>
          <a:xfrm>
            <a:off x="5021943" y="1465943"/>
            <a:ext cx="2133600" cy="2289194"/>
          </a:xfrm>
          <a:prstGeom prst="rect">
            <a:avLst/>
          </a:prstGeom>
          <a:solidFill>
            <a:schemeClr val="bg1"/>
          </a:solidFill>
          <a:ln w="12700">
            <a:noFill/>
            <a:miter lim="400000"/>
          </a:ln>
        </p:spPr>
        <p:txBody>
          <a:bodyPr lIns="0" tIns="0" rIns="0" bIns="0" rtlCol="0" anchor="ctr"/>
          <a:lstStyle/>
          <a:p>
            <a:pPr algn="l"/>
            <a:endParaRPr lang="en-US" sz="2400" b="0" dirty="0">
              <a:solidFill>
                <a:srgbClr val="FFFFFF"/>
              </a:solidFill>
              <a:latin typeface="Xfinity Brown" panose="02010504010101010104" pitchFamily="2" charset="77"/>
              <a:ea typeface="+mn-ea"/>
              <a:cs typeface="Xfinity Brown" panose="02010504010101010104" pitchFamily="2" charset="77"/>
              <a:sym typeface="Helvetica Neue Medium"/>
            </a:endParaRPr>
          </a:p>
        </p:txBody>
      </p:sp>
      <p:sp>
        <p:nvSpPr>
          <p:cNvPr id="9" name="Rectangle 8">
            <a:extLst>
              <a:ext uri="{FF2B5EF4-FFF2-40B4-BE49-F238E27FC236}">
                <a16:creationId xmlns:a16="http://schemas.microsoft.com/office/drawing/2014/main" id="{2D0E903E-9ED9-C1D6-7039-4D450457D267}"/>
              </a:ext>
            </a:extLst>
          </p:cNvPr>
          <p:cNvSpPr/>
          <p:nvPr/>
        </p:nvSpPr>
        <p:spPr>
          <a:xfrm>
            <a:off x="7155543" y="1451429"/>
            <a:ext cx="2205057" cy="2289194"/>
          </a:xfrm>
          <a:prstGeom prst="rect">
            <a:avLst/>
          </a:prstGeom>
          <a:solidFill>
            <a:schemeClr val="bg1"/>
          </a:solidFill>
          <a:ln w="12700">
            <a:noFill/>
            <a:miter lim="400000"/>
          </a:ln>
        </p:spPr>
        <p:txBody>
          <a:bodyPr lIns="0" tIns="0" rIns="0" bIns="0" rtlCol="0" anchor="ctr"/>
          <a:lstStyle/>
          <a:p>
            <a:pPr algn="l"/>
            <a:endParaRPr lang="en-US" sz="2400" b="0" dirty="0">
              <a:solidFill>
                <a:srgbClr val="FFFFFF"/>
              </a:solidFill>
              <a:latin typeface="Xfinity Brown" panose="02010504010101010104" pitchFamily="2" charset="77"/>
              <a:ea typeface="+mn-ea"/>
              <a:cs typeface="Xfinity Brown" panose="02010504010101010104" pitchFamily="2" charset="77"/>
              <a:sym typeface="Helvetica Neue Medium"/>
            </a:endParaRPr>
          </a:p>
        </p:txBody>
      </p:sp>
      <p:sp>
        <p:nvSpPr>
          <p:cNvPr id="10" name="Rectangle 9">
            <a:extLst>
              <a:ext uri="{FF2B5EF4-FFF2-40B4-BE49-F238E27FC236}">
                <a16:creationId xmlns:a16="http://schemas.microsoft.com/office/drawing/2014/main" id="{376D8856-99E8-5E3C-F81E-CE0061502F78}"/>
              </a:ext>
            </a:extLst>
          </p:cNvPr>
          <p:cNvSpPr/>
          <p:nvPr/>
        </p:nvSpPr>
        <p:spPr>
          <a:xfrm>
            <a:off x="9360600" y="1434163"/>
            <a:ext cx="2205056" cy="2289194"/>
          </a:xfrm>
          <a:prstGeom prst="rect">
            <a:avLst/>
          </a:prstGeom>
          <a:solidFill>
            <a:schemeClr val="bg1"/>
          </a:solidFill>
          <a:ln w="12700">
            <a:noFill/>
            <a:miter lim="400000"/>
          </a:ln>
        </p:spPr>
        <p:txBody>
          <a:bodyPr lIns="0" tIns="0" rIns="0" bIns="0" rtlCol="0" anchor="ctr"/>
          <a:lstStyle/>
          <a:p>
            <a:pPr algn="l"/>
            <a:endParaRPr lang="en-US" sz="2400" b="0" dirty="0">
              <a:solidFill>
                <a:srgbClr val="FFFFFF"/>
              </a:solidFill>
              <a:latin typeface="Xfinity Brown" panose="02010504010101010104" pitchFamily="2" charset="77"/>
              <a:ea typeface="+mn-ea"/>
              <a:cs typeface="Xfinity Brown" panose="02010504010101010104" pitchFamily="2" charset="77"/>
              <a:sym typeface="Helvetica Neue Medium"/>
            </a:endParaRPr>
          </a:p>
        </p:txBody>
      </p:sp>
    </p:spTree>
    <p:extLst>
      <p:ext uri="{BB962C8B-B14F-4D97-AF65-F5344CB8AC3E}">
        <p14:creationId xmlns:p14="http://schemas.microsoft.com/office/powerpoint/2010/main" val="3491518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A54F-10A8-3D1C-E45E-F2A420075906}"/>
              </a:ext>
            </a:extLst>
          </p:cNvPr>
          <p:cNvSpPr>
            <a:spLocks noGrp="1"/>
          </p:cNvSpPr>
          <p:nvPr>
            <p:ph type="title"/>
          </p:nvPr>
        </p:nvSpPr>
        <p:spPr/>
        <p:txBody>
          <a:bodyPr/>
          <a:lstStyle/>
          <a:p>
            <a:r>
              <a:rPr lang="en-US"/>
              <a:t>CONCLUSIONS</a:t>
            </a:r>
          </a:p>
        </p:txBody>
      </p:sp>
      <p:sp>
        <p:nvSpPr>
          <p:cNvPr id="4" name="Title 1">
            <a:extLst>
              <a:ext uri="{FF2B5EF4-FFF2-40B4-BE49-F238E27FC236}">
                <a16:creationId xmlns:a16="http://schemas.microsoft.com/office/drawing/2014/main" id="{3F64B139-D1BF-4B31-84A5-2DEACB8FB84A}"/>
              </a:ext>
            </a:extLst>
          </p:cNvPr>
          <p:cNvSpPr txBox="1">
            <a:spLocks/>
          </p:cNvSpPr>
          <p:nvPr/>
        </p:nvSpPr>
        <p:spPr>
          <a:xfrm>
            <a:off x="683286" y="3656507"/>
            <a:ext cx="10822913" cy="736356"/>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2000" b="0" kern="0"/>
              <a:t>Next steps</a:t>
            </a:r>
          </a:p>
        </p:txBody>
      </p:sp>
    </p:spTree>
    <p:extLst>
      <p:ext uri="{BB962C8B-B14F-4D97-AF65-F5344CB8AC3E}">
        <p14:creationId xmlns:p14="http://schemas.microsoft.com/office/powerpoint/2010/main" val="290532344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FFA8-8503-7A1D-4772-76135D48477F}"/>
              </a:ext>
            </a:extLst>
          </p:cNvPr>
          <p:cNvSpPr>
            <a:spLocks noGrp="1"/>
          </p:cNvSpPr>
          <p:nvPr>
            <p:ph type="title"/>
          </p:nvPr>
        </p:nvSpPr>
        <p:spPr/>
        <p:txBody>
          <a:bodyPr/>
          <a:lstStyle/>
          <a:p>
            <a:r>
              <a:rPr lang="en-US"/>
              <a:t>Evaluating the Divergence of Language and Computation?</a:t>
            </a:r>
          </a:p>
        </p:txBody>
      </p:sp>
      <p:sp>
        <p:nvSpPr>
          <p:cNvPr id="3" name="Text Placeholder 2">
            <a:extLst>
              <a:ext uri="{FF2B5EF4-FFF2-40B4-BE49-F238E27FC236}">
                <a16:creationId xmlns:a16="http://schemas.microsoft.com/office/drawing/2014/main" id="{F7BFCE91-80D1-5BCC-2D07-BD4A12E05B95}"/>
              </a:ext>
            </a:extLst>
          </p:cNvPr>
          <p:cNvSpPr>
            <a:spLocks noGrp="1"/>
          </p:cNvSpPr>
          <p:nvPr>
            <p:ph type="body" sz="quarter" idx="25"/>
          </p:nvPr>
        </p:nvSpPr>
        <p:spPr/>
        <p:txBody>
          <a:bodyPr/>
          <a:lstStyle/>
          <a:p>
            <a:r>
              <a:rPr lang="en-US"/>
              <a:t>LANGUAGE MODELS VS. MODELS OF COMPUTATION</a:t>
            </a:r>
            <a:endParaRPr lang="en-US" b="0"/>
          </a:p>
          <a:p>
            <a:endParaRPr lang="en-US"/>
          </a:p>
        </p:txBody>
      </p:sp>
      <p:sp>
        <p:nvSpPr>
          <p:cNvPr id="4" name="Text Placeholder 3">
            <a:extLst>
              <a:ext uri="{FF2B5EF4-FFF2-40B4-BE49-F238E27FC236}">
                <a16:creationId xmlns:a16="http://schemas.microsoft.com/office/drawing/2014/main" id="{938E719B-78D8-2C34-6698-1E5A6C2F5D26}"/>
              </a:ext>
            </a:extLst>
          </p:cNvPr>
          <p:cNvSpPr>
            <a:spLocks noGrp="1"/>
          </p:cNvSpPr>
          <p:nvPr>
            <p:ph type="body" sz="quarter" idx="26"/>
          </p:nvPr>
        </p:nvSpPr>
        <p:spPr>
          <a:xfrm>
            <a:off x="683288" y="1591498"/>
            <a:ext cx="5123952" cy="4394350"/>
          </a:xfrm>
        </p:spPr>
        <p:txBody>
          <a:bodyPr lIns="0" tIns="0" rIns="0" bIns="0" anchor="t"/>
          <a:lstStyle/>
          <a:p>
            <a:pPr marL="285750" indent="-285750">
              <a:buFont typeface="Arial"/>
              <a:buChar char="•"/>
            </a:pPr>
            <a:r>
              <a:rPr lang="en-US" dirty="0">
                <a:latin typeface="Xfinity Brown Light"/>
              </a:rPr>
              <a:t>How effective are LLM's at being "programmers" in the small case?</a:t>
            </a:r>
            <a:br>
              <a:rPr lang="en-US" dirty="0">
                <a:latin typeface="Xfinity Brown Light"/>
              </a:rPr>
            </a:br>
            <a:endParaRPr lang="en-US" dirty="0">
              <a:latin typeface="Xfinity Brown Light"/>
            </a:endParaRPr>
          </a:p>
          <a:p>
            <a:pPr marL="285750" indent="-285750">
              <a:buFont typeface="Arial"/>
              <a:buChar char="•"/>
            </a:pPr>
            <a:endParaRPr lang="en-US" dirty="0">
              <a:latin typeface="Xfinity Brown Light"/>
            </a:endParaRPr>
          </a:p>
          <a:p>
            <a:pPr marL="571500" lvl="1" indent="-285750">
              <a:buFont typeface="Wingdings" pitchFamily="2" charset="2"/>
              <a:buChar char="Ø"/>
            </a:pPr>
            <a:r>
              <a:rPr lang="en-US" dirty="0">
                <a:latin typeface="Xfinity Brown Light"/>
              </a:rPr>
              <a:t>It depends... Sometimes fairly effective to not very effective...</a:t>
            </a:r>
            <a:br>
              <a:rPr lang="en-US" dirty="0">
                <a:latin typeface="Xfinity Brown Light"/>
              </a:rPr>
            </a:br>
            <a:endParaRPr lang="en-US" dirty="0">
              <a:latin typeface="Xfinity Brown Light"/>
            </a:endParaRPr>
          </a:p>
          <a:p>
            <a:pPr marL="285750" indent="-285750">
              <a:buFont typeface="Arial"/>
              <a:buChar char="•"/>
            </a:pPr>
            <a:endParaRPr lang="en-US" dirty="0">
              <a:latin typeface="Xfinity Brown Light"/>
            </a:endParaRPr>
          </a:p>
          <a:p>
            <a:pPr marL="285750" indent="-285750">
              <a:buFont typeface="Arial"/>
              <a:buChar char="•"/>
            </a:pPr>
            <a:r>
              <a:rPr lang="en-US" dirty="0">
                <a:latin typeface="Xfinity Brown Light"/>
              </a:rPr>
              <a:t>How effective are LLM's at translating a given computation between languages?</a:t>
            </a:r>
            <a:endParaRPr lang="en-US" dirty="0"/>
          </a:p>
          <a:p>
            <a:pPr marL="285750" indent="-285750">
              <a:buFont typeface="Arial"/>
              <a:buChar char="•"/>
            </a:pPr>
            <a:endParaRPr lang="en-US" dirty="0">
              <a:latin typeface="Xfinity Brown Light"/>
            </a:endParaRPr>
          </a:p>
          <a:p>
            <a:pPr marL="571500" lvl="1" indent="-285750">
              <a:buFont typeface="Wingdings" pitchFamily="2" charset="2"/>
              <a:buChar char="Ø"/>
            </a:pPr>
            <a:r>
              <a:rPr lang="en-US" dirty="0">
                <a:latin typeface="Xfinity Brown Light"/>
              </a:rPr>
              <a:t>It depends – level of abstraction and complexity of computation are key factors regarding the ability to perform this task</a:t>
            </a:r>
          </a:p>
          <a:p>
            <a:pPr marL="285750" indent="-285750">
              <a:buFont typeface="Arial"/>
              <a:buChar char="•"/>
            </a:pPr>
            <a:endParaRPr lang="en-US" dirty="0">
              <a:latin typeface="Xfinity Brown Light"/>
            </a:endParaRPr>
          </a:p>
          <a:p>
            <a:pPr marL="285750" indent="-285750">
              <a:buFont typeface="Arial"/>
              <a:buChar char="•"/>
            </a:pPr>
            <a:endParaRPr lang="en-US" dirty="0">
              <a:latin typeface="Xfinity Brown Light"/>
            </a:endParaRPr>
          </a:p>
          <a:p>
            <a:pPr marL="285750" indent="-285750">
              <a:buFont typeface="Arial"/>
              <a:buChar char="•"/>
            </a:pPr>
            <a:endParaRPr lang="en-US" dirty="0">
              <a:latin typeface="Xfinity Brown Light"/>
            </a:endParaRPr>
          </a:p>
        </p:txBody>
      </p:sp>
      <p:sp>
        <p:nvSpPr>
          <p:cNvPr id="5" name="Text Placeholder 4">
            <a:extLst>
              <a:ext uri="{FF2B5EF4-FFF2-40B4-BE49-F238E27FC236}">
                <a16:creationId xmlns:a16="http://schemas.microsoft.com/office/drawing/2014/main" id="{5CAAC0BB-B060-AB25-0C66-47A880D00CFB}"/>
              </a:ext>
            </a:extLst>
          </p:cNvPr>
          <p:cNvSpPr>
            <a:spLocks noGrp="1"/>
          </p:cNvSpPr>
          <p:nvPr>
            <p:ph type="body" sz="quarter" idx="31"/>
          </p:nvPr>
        </p:nvSpPr>
        <p:spPr>
          <a:xfrm>
            <a:off x="6331000" y="1591498"/>
            <a:ext cx="5063795" cy="4394350"/>
          </a:xfrm>
        </p:spPr>
        <p:txBody>
          <a:bodyPr lIns="0" tIns="0" rIns="0" bIns="0" anchor="t"/>
          <a:lstStyle/>
          <a:p>
            <a:pPr marL="285750" indent="-285750">
              <a:buFont typeface="Arial,Sans-Serif"/>
              <a:buChar char="•"/>
            </a:pPr>
            <a:r>
              <a:rPr lang="en-US" dirty="0">
                <a:latin typeface="Xfinity Brown Light"/>
              </a:rPr>
              <a:t>To what extent are LLMs simply understanding the semantic meaning of the tokens vs. understanding computation?</a:t>
            </a:r>
          </a:p>
          <a:p>
            <a:pPr marL="285750" indent="-285750">
              <a:buFont typeface="Arial,Sans-Serif"/>
              <a:buChar char="•"/>
            </a:pPr>
            <a:endParaRPr lang="en-US" dirty="0"/>
          </a:p>
          <a:p>
            <a:pPr marL="571500" lvl="1" indent="-285750">
              <a:buFont typeface="Wingdings" pitchFamily="2" charset="2"/>
              <a:buChar char="Ø"/>
            </a:pPr>
            <a:r>
              <a:rPr lang="en-US" dirty="0">
                <a:latin typeface="Xfinity Brown Light"/>
              </a:rPr>
              <a:t>Token replacement in common languages does not seem to affect computation reasoning (haven't explored the effect in less common languages)</a:t>
            </a:r>
            <a:endParaRPr lang="en-US" dirty="0"/>
          </a:p>
          <a:p>
            <a:pPr marL="285750" indent="-285750">
              <a:buFont typeface="Arial,Sans-Serif"/>
              <a:buChar char="•"/>
            </a:pPr>
            <a:endParaRPr lang="en-US" dirty="0"/>
          </a:p>
          <a:p>
            <a:pPr marL="285750" indent="-285750">
              <a:buFont typeface="Arial,Sans-Serif"/>
              <a:buChar char="•"/>
            </a:pPr>
            <a:r>
              <a:rPr lang="en-US" dirty="0">
                <a:latin typeface="Xfinity Brown Light"/>
              </a:rPr>
              <a:t>How effective are LLM's at understanding computation given the changing context of language?</a:t>
            </a:r>
          </a:p>
          <a:p>
            <a:pPr marL="285750" indent="-285750">
              <a:buFont typeface="Arial,Sans-Serif"/>
              <a:buChar char="•"/>
            </a:pPr>
            <a:endParaRPr lang="en-US" dirty="0">
              <a:latin typeface="Xfinity Brown Light"/>
            </a:endParaRPr>
          </a:p>
          <a:p>
            <a:pPr marL="571500" lvl="1" indent="-285750">
              <a:buFont typeface="Wingdings" pitchFamily="2" charset="2"/>
              <a:buChar char="Ø"/>
            </a:pPr>
            <a:r>
              <a:rPr lang="en-US" dirty="0">
                <a:latin typeface="Xfinity Brown Light"/>
              </a:rPr>
              <a:t>This is dependent on the complexity of the computation and the target language</a:t>
            </a:r>
          </a:p>
        </p:txBody>
      </p:sp>
    </p:spTree>
    <p:extLst>
      <p:ext uri="{BB962C8B-B14F-4D97-AF65-F5344CB8AC3E}">
        <p14:creationId xmlns:p14="http://schemas.microsoft.com/office/powerpoint/2010/main" val="20320885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CE31-9970-636E-7406-8AD156589F4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0933669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3877-82A0-C53D-620D-E914B2F4618E}"/>
              </a:ext>
            </a:extLst>
          </p:cNvPr>
          <p:cNvSpPr>
            <a:spLocks noGrp="1"/>
          </p:cNvSpPr>
          <p:nvPr>
            <p:ph type="title"/>
          </p:nvPr>
        </p:nvSpPr>
        <p:spPr/>
        <p:txBody>
          <a:bodyPr/>
          <a:lstStyle/>
          <a:p>
            <a:r>
              <a:rPr lang="en-US"/>
              <a:t>Adapting Sequence Encoding</a:t>
            </a:r>
          </a:p>
        </p:txBody>
      </p:sp>
      <p:sp>
        <p:nvSpPr>
          <p:cNvPr id="3" name="Text Placeholder 2">
            <a:extLst>
              <a:ext uri="{FF2B5EF4-FFF2-40B4-BE49-F238E27FC236}">
                <a16:creationId xmlns:a16="http://schemas.microsoft.com/office/drawing/2014/main" id="{AE280E12-3E62-485E-80CB-B7FDE89043B1}"/>
              </a:ext>
            </a:extLst>
          </p:cNvPr>
          <p:cNvSpPr>
            <a:spLocks noGrp="1"/>
          </p:cNvSpPr>
          <p:nvPr>
            <p:ph type="body" sz="quarter" idx="25"/>
          </p:nvPr>
        </p:nvSpPr>
        <p:spPr/>
        <p:txBody>
          <a:bodyPr/>
          <a:lstStyle/>
          <a:p>
            <a:r>
              <a:rPr lang="en-US"/>
              <a:t>LANGUAGE MODELS vs. MODELS OF COMPUTATION</a:t>
            </a:r>
          </a:p>
          <a:p>
            <a:endParaRPr lang="en-US"/>
          </a:p>
        </p:txBody>
      </p:sp>
      <p:sp>
        <p:nvSpPr>
          <p:cNvPr id="4" name="Text Placeholder 3">
            <a:extLst>
              <a:ext uri="{FF2B5EF4-FFF2-40B4-BE49-F238E27FC236}">
                <a16:creationId xmlns:a16="http://schemas.microsoft.com/office/drawing/2014/main" id="{A1DC2A45-F9FD-63B7-7721-00396F09621B}"/>
              </a:ext>
            </a:extLst>
          </p:cNvPr>
          <p:cNvSpPr>
            <a:spLocks noGrp="1"/>
          </p:cNvSpPr>
          <p:nvPr>
            <p:ph type="body" sz="quarter" idx="26"/>
          </p:nvPr>
        </p:nvSpPr>
        <p:spPr>
          <a:xfrm>
            <a:off x="683288" y="1030025"/>
            <a:ext cx="5123952" cy="4394350"/>
          </a:xfrm>
        </p:spPr>
        <p:txBody>
          <a:bodyPr lIns="0" tIns="0" rIns="0" bIns="0" anchor="t"/>
          <a:lstStyle/>
          <a:p>
            <a:pPr marL="285750" indent="-285750">
              <a:buFont typeface="Arial"/>
              <a:buChar char="•"/>
            </a:pPr>
            <a:r>
              <a:rPr lang="en-US">
                <a:latin typeface="Xfinity Brown Light"/>
              </a:rPr>
              <a:t>In Rozi, Kim, Ozawa, (see earlier) word2vec was used to encode the compiled V8 bytecode into embedded sequences.</a:t>
            </a:r>
            <a:endParaRPr lang="en-US"/>
          </a:p>
          <a:p>
            <a:pPr marL="285750" indent="-285750">
              <a:buFont typeface="Arial"/>
              <a:buChar char="•"/>
            </a:pPr>
            <a:endParaRPr lang="en-US"/>
          </a:p>
          <a:p>
            <a:pPr marL="285750" indent="-285750">
              <a:buFont typeface="Arial"/>
              <a:buChar char="•"/>
            </a:pPr>
            <a:r>
              <a:rPr lang="en-US">
                <a:latin typeface="Xfinity Brown Light"/>
              </a:rPr>
              <a:t>First thought was to simply pass the raw bytecode sequence as a </a:t>
            </a:r>
            <a:r>
              <a:rPr lang="en-US" err="1">
                <a:latin typeface="Xfinity Brown Light"/>
              </a:rPr>
              <a:t>bytestring</a:t>
            </a:r>
            <a:r>
              <a:rPr lang="en-US">
                <a:latin typeface="Xfinity Brown Light"/>
              </a:rPr>
              <a:t> to LLMs to encode as sequences</a:t>
            </a:r>
          </a:p>
          <a:p>
            <a:pPr marL="285750" indent="-285750">
              <a:buFont typeface="Arial"/>
              <a:buChar char="•"/>
            </a:pPr>
            <a:endParaRPr lang="en-US">
              <a:latin typeface="Xfinity Brown Light"/>
            </a:endParaRPr>
          </a:p>
          <a:p>
            <a:pPr marL="285750" indent="-285750">
              <a:buFont typeface="Arial"/>
              <a:buChar char="•"/>
            </a:pPr>
            <a:r>
              <a:rPr lang="en-US">
                <a:latin typeface="Xfinity Brown Light"/>
              </a:rPr>
              <a:t>Problem – there were no clear delineations between semantic bytecode boundaries</a:t>
            </a:r>
          </a:p>
          <a:p>
            <a:pPr marL="285750" indent="-285750">
              <a:buFont typeface="Arial"/>
              <a:buChar char="•"/>
            </a:pPr>
            <a:endParaRPr lang="en-US"/>
          </a:p>
          <a:p>
            <a:pPr marL="285750" indent="-285750">
              <a:buFont typeface="Arial"/>
              <a:buChar char="•"/>
            </a:pPr>
            <a:r>
              <a:rPr lang="en-US">
                <a:latin typeface="Xfinity Brown Light"/>
              </a:rPr>
              <a:t>Next approach utilized the textual representation of the bytecode fragments – this is closer to what others (</a:t>
            </a:r>
            <a:r>
              <a:rPr lang="en-US" err="1">
                <a:latin typeface="Xfinity Brown Light"/>
              </a:rPr>
              <a:t>Ashizawa</a:t>
            </a:r>
            <a:r>
              <a:rPr lang="en-US">
                <a:latin typeface="Xfinity Brown Light"/>
              </a:rPr>
              <a:t>, Yanai, Cruz, Okamura) [1]</a:t>
            </a:r>
          </a:p>
          <a:p>
            <a:pPr marL="285750" indent="-285750">
              <a:buFont typeface="Arial"/>
              <a:buChar char="•"/>
            </a:pPr>
            <a:endParaRPr lang="en-US"/>
          </a:p>
          <a:p>
            <a:pPr marL="285750" indent="-285750">
              <a:buFont typeface="Arial"/>
              <a:buChar char="•"/>
            </a:pPr>
            <a:r>
              <a:rPr lang="en-US">
                <a:latin typeface="Xfinity Brown Light"/>
              </a:rPr>
              <a:t>This presented its own problems – limited context-length of LLMs – bytecode was "wordy"</a:t>
            </a:r>
            <a:endParaRPr lang="en-US"/>
          </a:p>
        </p:txBody>
      </p:sp>
      <p:sp>
        <p:nvSpPr>
          <p:cNvPr id="5" name="TextBox 4">
            <a:extLst>
              <a:ext uri="{FF2B5EF4-FFF2-40B4-BE49-F238E27FC236}">
                <a16:creationId xmlns:a16="http://schemas.microsoft.com/office/drawing/2014/main" id="{736D8D2B-A3D4-693D-96E6-6CA8790CE8A4}"/>
              </a:ext>
            </a:extLst>
          </p:cNvPr>
          <p:cNvSpPr txBox="1"/>
          <p:nvPr/>
        </p:nvSpPr>
        <p:spPr>
          <a:xfrm>
            <a:off x="681790" y="5935578"/>
            <a:ext cx="7992531"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marL="228600" indent="-228600" defTabSz="825500">
              <a:buAutoNum type="arabicPeriod"/>
            </a:pPr>
            <a:r>
              <a:rPr lang="en-US" sz="1000">
                <a:latin typeface="Xfinity Brown Light"/>
              </a:rPr>
              <a:t>Eth2Vec: Learning Contract-Wide Code Representations for Vulnerability Detection on Ethereum Smart Contracts</a:t>
            </a:r>
            <a:endParaRPr lang="en-US"/>
          </a:p>
          <a:p>
            <a:pPr defTabSz="825500"/>
            <a:br>
              <a:rPr lang="en-US"/>
            </a:br>
            <a:endParaRPr lang="en-US"/>
          </a:p>
        </p:txBody>
      </p:sp>
    </p:spTree>
    <p:extLst>
      <p:ext uri="{BB962C8B-B14F-4D97-AF65-F5344CB8AC3E}">
        <p14:creationId xmlns:p14="http://schemas.microsoft.com/office/powerpoint/2010/main" val="12071918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562B84-53FE-5613-F436-111696BE556C}"/>
              </a:ext>
            </a:extLst>
          </p:cNvPr>
          <p:cNvSpPr>
            <a:spLocks noGrp="1"/>
          </p:cNvSpPr>
          <p:nvPr>
            <p:ph type="body" sz="quarter" idx="25"/>
          </p:nvPr>
        </p:nvSpPr>
        <p:spPr/>
        <p:txBody>
          <a:bodyPr/>
          <a:lstStyle/>
          <a:p>
            <a:r>
              <a:rPr lang="en-US" dirty="0"/>
              <a:t>Challenges</a:t>
            </a:r>
          </a:p>
        </p:txBody>
      </p:sp>
      <p:sp>
        <p:nvSpPr>
          <p:cNvPr id="4" name="Text Placeholder 3">
            <a:extLst>
              <a:ext uri="{FF2B5EF4-FFF2-40B4-BE49-F238E27FC236}">
                <a16:creationId xmlns:a16="http://schemas.microsoft.com/office/drawing/2014/main" id="{936D49EA-C66B-D0C5-FA28-B5E728F3E5F6}"/>
              </a:ext>
            </a:extLst>
          </p:cNvPr>
          <p:cNvSpPr>
            <a:spLocks noGrp="1"/>
          </p:cNvSpPr>
          <p:nvPr>
            <p:ph type="body" sz="quarter" idx="26"/>
          </p:nvPr>
        </p:nvSpPr>
        <p:spPr>
          <a:xfrm>
            <a:off x="683287" y="1636060"/>
            <a:ext cx="10822911" cy="4394350"/>
          </a:xfrm>
        </p:spPr>
        <p:txBody>
          <a:bodyPr lIns="0" tIns="0" rIns="0" bIns="0" anchor="t"/>
          <a:lstStyle/>
          <a:p>
            <a:pPr lvl="2">
              <a:buNone/>
            </a:pPr>
            <a:r>
              <a:rPr lang="en-US" sz="2800">
                <a:solidFill>
                  <a:srgbClr val="1D1C1D"/>
                </a:solidFill>
                <a:latin typeface="Xfinity Brown"/>
                <a:cs typeface="Times New Roman"/>
              </a:rPr>
              <a:t>Environmental Impact / Resources</a:t>
            </a:r>
            <a:endParaRPr lang="en-US">
              <a:latin typeface="Xfinity Brown"/>
            </a:endParaRPr>
          </a:p>
          <a:p>
            <a:pPr marL="285750" lvl="2" indent="0">
              <a:buNone/>
            </a:pPr>
            <a:endParaRPr lang="en-US" sz="2000">
              <a:latin typeface="Calibri"/>
              <a:ea typeface="Calibri" panose="020F0502020204030204" pitchFamily="34" charset="0"/>
              <a:cs typeface="Times New Roman"/>
            </a:endParaRPr>
          </a:p>
          <a:p>
            <a:pPr marL="285750" lvl="2" indent="0">
              <a:buNone/>
            </a:pPr>
            <a:r>
              <a:rPr lang="en-US" sz="2000">
                <a:effectLst/>
                <a:latin typeface="Calibri"/>
                <a:ea typeface="Calibri" panose="020F0502020204030204" pitchFamily="34" charset="0"/>
                <a:cs typeface="Times New Roman"/>
              </a:rPr>
              <a:t>Natural Language Processing (NLP) technologies, including large language models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a:ea typeface="Calibri" panose="020F0502020204030204" pitchFamily="34" charset="0"/>
                <a:cs typeface="Times New Roman"/>
              </a:rPr>
              <a:t>like transformers, have shown remarkable advancements in various applications.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a:ea typeface="Calibri" panose="020F0502020204030204" pitchFamily="34" charset="0"/>
                <a:cs typeface="Times New Roman"/>
              </a:rPr>
              <a:t>However, they also come with environmental and resource-related challenges that need to be addressed.</a:t>
            </a:r>
            <a:r>
              <a:rPr lang="en-US" sz="2000">
                <a:latin typeface="Calibri"/>
                <a:ea typeface="Calibri" panose="020F0502020204030204" pitchFamily="34" charset="0"/>
                <a:cs typeface="Times New Roman"/>
              </a:rPr>
              <a:t> </a:t>
            </a:r>
            <a:endParaRPr lang="en-US"/>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74320" lvl="2"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Addressing these hurdles, a combination of technological innovation,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efficient training methods, industry collaboration, and ethical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considerations to ensure a more sustainable approach to language-related technologies.</a:t>
            </a:r>
            <a:r>
              <a:rPr lang="en-US" sz="2000" dirty="0">
                <a:effectLst/>
              </a:rPr>
              <a:t> </a:t>
            </a:r>
            <a:endParaRPr lang="en-US" sz="2000" dirty="0">
              <a:effectLst/>
              <a:ea typeface="Times New Roman" panose="02020603050405020304" pitchFamily="18" charset="0"/>
            </a:endParaRPr>
          </a:p>
          <a:p>
            <a:endParaRPr lang="en-US" sz="2000" dirty="0"/>
          </a:p>
        </p:txBody>
      </p:sp>
      <p:sp>
        <p:nvSpPr>
          <p:cNvPr id="6" name="Title 1">
            <a:extLst>
              <a:ext uri="{FF2B5EF4-FFF2-40B4-BE49-F238E27FC236}">
                <a16:creationId xmlns:a16="http://schemas.microsoft.com/office/drawing/2014/main" id="{3E13EA85-38CE-0DFC-D34B-45886BF7BED5}"/>
              </a:ext>
            </a:extLst>
          </p:cNvPr>
          <p:cNvSpPr txBox="1">
            <a:spLocks/>
          </p:cNvSpPr>
          <p:nvPr/>
        </p:nvSpPr>
        <p:spPr>
          <a:xfrm>
            <a:off x="683286" y="688717"/>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4000" kern="0">
                <a:solidFill>
                  <a:srgbClr val="1D1C1D"/>
                </a:solidFill>
                <a:ea typeface="Times New Roman" panose="02020603050405020304" pitchFamily="18" charset="0"/>
                <a:cs typeface="Courier New"/>
              </a:rPr>
              <a:t>Adapting to transformers / LLMs</a:t>
            </a:r>
            <a:endParaRPr lang="en-US" sz="4000" kern="0">
              <a:cs typeface="Courier New"/>
            </a:endParaRPr>
          </a:p>
        </p:txBody>
      </p:sp>
    </p:spTree>
    <p:extLst>
      <p:ext uri="{BB962C8B-B14F-4D97-AF65-F5344CB8AC3E}">
        <p14:creationId xmlns:p14="http://schemas.microsoft.com/office/powerpoint/2010/main" val="2926205342"/>
      </p:ext>
    </p:extLst>
  </p:cSld>
  <p:clrMapOvr>
    <a:masterClrMapping/>
  </p:clrMapOvr>
  <p:transition spd="med"/>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558-C4E4-B96F-C198-4BCE3001249F}"/>
              </a:ext>
            </a:extLst>
          </p:cNvPr>
          <p:cNvSpPr>
            <a:spLocks noGrp="1"/>
          </p:cNvSpPr>
          <p:nvPr>
            <p:ph type="title"/>
          </p:nvPr>
        </p:nvSpPr>
        <p:spPr/>
        <p:txBody>
          <a:bodyPr/>
          <a:lstStyle/>
          <a:p>
            <a:r>
              <a:rPr lang="en-US" dirty="0"/>
              <a:t>Language Models as Programmers</a:t>
            </a:r>
          </a:p>
        </p:txBody>
      </p:sp>
      <p:sp>
        <p:nvSpPr>
          <p:cNvPr id="3" name="Text Placeholder 2">
            <a:extLst>
              <a:ext uri="{FF2B5EF4-FFF2-40B4-BE49-F238E27FC236}">
                <a16:creationId xmlns:a16="http://schemas.microsoft.com/office/drawing/2014/main" id="{AACD5DC8-4A99-7E6C-6715-07A81E201621}"/>
              </a:ext>
            </a:extLst>
          </p:cNvPr>
          <p:cNvSpPr>
            <a:spLocks noGrp="1"/>
          </p:cNvSpPr>
          <p:nvPr>
            <p:ph type="body" sz="quarter" idx="25"/>
          </p:nvPr>
        </p:nvSpPr>
        <p:spPr/>
        <p:txBody>
          <a:bodyPr/>
          <a:lstStyle/>
          <a:p>
            <a:r>
              <a:rPr lang="en-US"/>
              <a:t>Language models as models of computation</a:t>
            </a:r>
          </a:p>
        </p:txBody>
      </p:sp>
      <p:sp>
        <p:nvSpPr>
          <p:cNvPr id="9" name="Text Placeholder 8">
            <a:extLst>
              <a:ext uri="{FF2B5EF4-FFF2-40B4-BE49-F238E27FC236}">
                <a16:creationId xmlns:a16="http://schemas.microsoft.com/office/drawing/2014/main" id="{9071DBC6-0B78-ECA6-BD52-1E940BBF6A9C}"/>
              </a:ext>
            </a:extLst>
          </p:cNvPr>
          <p:cNvSpPr>
            <a:spLocks noGrp="1"/>
          </p:cNvSpPr>
          <p:nvPr>
            <p:ph type="body" sz="quarter" idx="26"/>
          </p:nvPr>
        </p:nvSpPr>
        <p:spPr>
          <a:xfrm>
            <a:off x="683288" y="1083499"/>
            <a:ext cx="5123952" cy="4394350"/>
          </a:xfrm>
        </p:spPr>
        <p:txBody>
          <a:bodyPr lIns="0" tIns="0" rIns="0" bIns="0" anchor="t"/>
          <a:lstStyle/>
          <a:p>
            <a:pPr marL="285750" indent="-285750">
              <a:buFont typeface="Arial"/>
              <a:buChar char="•"/>
            </a:pPr>
            <a:r>
              <a:rPr lang="en-US" dirty="0">
                <a:latin typeface="Xfinity Brown Light"/>
              </a:rPr>
              <a:t>As autoregressive LLMs based on the transformer architecture have increased in capability, expectations around their efficacy at modeling real-world phenomenon</a:t>
            </a:r>
          </a:p>
          <a:p>
            <a:pPr marL="285750" indent="-285750">
              <a:buFont typeface="Arial"/>
              <a:buChar char="•"/>
            </a:pPr>
            <a:endParaRPr lang="en-US" dirty="0"/>
          </a:p>
          <a:p>
            <a:pPr marL="285750" indent="-285750">
              <a:buFont typeface="Arial"/>
              <a:buChar char="•"/>
            </a:pPr>
            <a:r>
              <a:rPr lang="en-US" dirty="0">
                <a:latin typeface="Xfinity Brown Light"/>
              </a:rPr>
              <a:t>The transformer architecture itself has proven a valuable architecture for domain-based sequence-to-sequence modeling – See </a:t>
            </a:r>
            <a:r>
              <a:rPr lang="en-US" dirty="0" err="1">
                <a:latin typeface="Xfinity Brown Light"/>
              </a:rPr>
              <a:t>OpenAI's</a:t>
            </a:r>
            <a:r>
              <a:rPr lang="en-US" dirty="0">
                <a:latin typeface="Xfinity Brown Light"/>
              </a:rPr>
              <a:t> Whisper model for an example in the ASR domain</a:t>
            </a:r>
          </a:p>
          <a:p>
            <a:pPr marL="285750" indent="-285750">
              <a:buFont typeface="Arial"/>
              <a:buChar char="•"/>
            </a:pPr>
            <a:endParaRPr lang="en-US" dirty="0"/>
          </a:p>
          <a:p>
            <a:pPr marL="285750" indent="-285750">
              <a:buFont typeface="Arial"/>
              <a:buChar char="•"/>
            </a:pPr>
            <a:r>
              <a:rPr lang="en-US" dirty="0">
                <a:latin typeface="Xfinity Brown Light"/>
              </a:rPr>
              <a:t>Our original thought: Could we apply language modeling techniques (autoregressive LLMs, transformer architecture) to computational modeling?</a:t>
            </a:r>
          </a:p>
          <a:p>
            <a:pPr marL="560070" lvl="1" indent="-285750">
              <a:buFont typeface="Arial"/>
              <a:buChar char="•"/>
            </a:pPr>
            <a:r>
              <a:rPr lang="en-US" dirty="0">
                <a:latin typeface="Xfinity Brown Light"/>
              </a:rPr>
              <a:t>Original title: “Evaluating the efficacy of multi-task attention networks in detecting vulnerabilities in WASM byte code”</a:t>
            </a:r>
            <a:endParaRPr lang="en-US" dirty="0"/>
          </a:p>
          <a:p>
            <a:pPr marL="285750" indent="-285750">
              <a:buFont typeface="Arial"/>
              <a:buChar char="•"/>
            </a:pPr>
            <a:r>
              <a:rPr lang="en-US" dirty="0">
                <a:latin typeface="Xfinity Brown Light"/>
              </a:rPr>
              <a:t>Specifically, can LLM's be used to intuit understanding around what Web Assembly byte code does and means?</a:t>
            </a:r>
            <a:endParaRPr lang="en-US" dirty="0"/>
          </a:p>
        </p:txBody>
      </p:sp>
      <p:sp>
        <p:nvSpPr>
          <p:cNvPr id="11" name="Text Placeholder 10">
            <a:extLst>
              <a:ext uri="{FF2B5EF4-FFF2-40B4-BE49-F238E27FC236}">
                <a16:creationId xmlns:a16="http://schemas.microsoft.com/office/drawing/2014/main" id="{B2E42039-8F5F-2132-7A9D-7172E0B49210}"/>
              </a:ext>
            </a:extLst>
          </p:cNvPr>
          <p:cNvSpPr>
            <a:spLocks noGrp="1"/>
          </p:cNvSpPr>
          <p:nvPr>
            <p:ph type="body" sz="quarter" idx="31"/>
          </p:nvPr>
        </p:nvSpPr>
        <p:spPr/>
        <p:txBody>
          <a:bodyPr/>
          <a:lstStyle/>
          <a:p>
            <a:endParaRPr lang="en-US"/>
          </a:p>
        </p:txBody>
      </p:sp>
      <p:pic>
        <p:nvPicPr>
          <p:cNvPr id="4" name="Picture 3" descr="A screenshot of a computer program&#10;&#10;Description automatically generated">
            <a:extLst>
              <a:ext uri="{FF2B5EF4-FFF2-40B4-BE49-F238E27FC236}">
                <a16:creationId xmlns:a16="http://schemas.microsoft.com/office/drawing/2014/main" id="{6FE3AD29-DB88-C3B2-0DC8-D4C7A67A4D69}"/>
              </a:ext>
            </a:extLst>
          </p:cNvPr>
          <p:cNvPicPr>
            <a:picLocks noChangeAspect="1"/>
          </p:cNvPicPr>
          <p:nvPr/>
        </p:nvPicPr>
        <p:blipFill>
          <a:blip r:embed="rId2"/>
          <a:stretch>
            <a:fillRect/>
          </a:stretch>
        </p:blipFill>
        <p:spPr>
          <a:xfrm>
            <a:off x="6341978" y="985188"/>
            <a:ext cx="5216358" cy="3835974"/>
          </a:xfrm>
          <a:prstGeom prst="rect">
            <a:avLst/>
          </a:prstGeom>
        </p:spPr>
      </p:pic>
    </p:spTree>
    <p:extLst>
      <p:ext uri="{BB962C8B-B14F-4D97-AF65-F5344CB8AC3E}">
        <p14:creationId xmlns:p14="http://schemas.microsoft.com/office/powerpoint/2010/main" val="24975331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3B0F-C12F-E5E8-0908-E3C301A6D478}"/>
              </a:ext>
            </a:extLst>
          </p:cNvPr>
          <p:cNvSpPr>
            <a:spLocks noGrp="1"/>
          </p:cNvSpPr>
          <p:nvPr>
            <p:ph type="title"/>
          </p:nvPr>
        </p:nvSpPr>
        <p:spPr/>
        <p:txBody>
          <a:bodyPr/>
          <a:lstStyle/>
          <a:p>
            <a:r>
              <a:rPr lang="en-US" dirty="0"/>
              <a:t>What is Web Assembly?</a:t>
            </a:r>
          </a:p>
        </p:txBody>
      </p:sp>
      <p:sp>
        <p:nvSpPr>
          <p:cNvPr id="3" name="Text Placeholder 2">
            <a:extLst>
              <a:ext uri="{FF2B5EF4-FFF2-40B4-BE49-F238E27FC236}">
                <a16:creationId xmlns:a16="http://schemas.microsoft.com/office/drawing/2014/main" id="{B6382B36-A4C5-B4AA-1928-BB04884C0D61}"/>
              </a:ext>
            </a:extLst>
          </p:cNvPr>
          <p:cNvSpPr>
            <a:spLocks noGrp="1"/>
          </p:cNvSpPr>
          <p:nvPr>
            <p:ph type="body" sz="quarter" idx="25"/>
          </p:nvPr>
        </p:nvSpPr>
        <p:spPr/>
        <p:txBody>
          <a:bodyPr/>
          <a:lstStyle/>
          <a:p>
            <a:r>
              <a:rPr lang="en-US"/>
              <a:t>LANGUAGE MODELS AS MODELS OF COMPUTATION</a:t>
            </a:r>
            <a:endParaRPr lang="en-US" b="0"/>
          </a:p>
          <a:p>
            <a:endParaRPr lang="en-US"/>
          </a:p>
        </p:txBody>
      </p:sp>
      <p:sp>
        <p:nvSpPr>
          <p:cNvPr id="4" name="Text Placeholder 3">
            <a:extLst>
              <a:ext uri="{FF2B5EF4-FFF2-40B4-BE49-F238E27FC236}">
                <a16:creationId xmlns:a16="http://schemas.microsoft.com/office/drawing/2014/main" id="{90657A02-5F30-19C7-01D7-3061171371A3}"/>
              </a:ext>
            </a:extLst>
          </p:cNvPr>
          <p:cNvSpPr>
            <a:spLocks noGrp="1"/>
          </p:cNvSpPr>
          <p:nvPr>
            <p:ph type="body" sz="quarter" idx="26"/>
          </p:nvPr>
        </p:nvSpPr>
        <p:spPr>
          <a:xfrm>
            <a:off x="683288" y="1181534"/>
            <a:ext cx="5123952" cy="4394350"/>
          </a:xfrm>
        </p:spPr>
        <p:txBody>
          <a:bodyPr lIns="0" tIns="0" rIns="0" bIns="0" anchor="t"/>
          <a:lstStyle/>
          <a:p>
            <a:pPr marL="285750" indent="-285750">
              <a:buFont typeface="Arial"/>
              <a:buChar char="•"/>
            </a:pPr>
            <a:r>
              <a:rPr lang="en-US" dirty="0">
                <a:latin typeface="Xfinity Brown Light"/>
              </a:rPr>
              <a:t>Web Assembly bytecode is a byte code format similar to JVM bytecode that can be run by a variety of VM implementations, both on a server or in a sandboxed browser</a:t>
            </a:r>
          </a:p>
          <a:p>
            <a:pPr marL="285750" indent="-285750">
              <a:buFont typeface="Arial"/>
              <a:buChar char="•"/>
            </a:pPr>
            <a:endParaRPr lang="en-US" dirty="0"/>
          </a:p>
          <a:p>
            <a:pPr marL="285750" indent="-285750">
              <a:buFont typeface="Arial"/>
              <a:buChar char="•"/>
            </a:pPr>
            <a:r>
              <a:rPr lang="en-US" dirty="0">
                <a:latin typeface="Xfinity Brown Light"/>
              </a:rPr>
              <a:t>As a bytecode format it is platform agnostic</a:t>
            </a:r>
          </a:p>
          <a:p>
            <a:pPr marL="285750" indent="-285750">
              <a:buFont typeface="Arial"/>
              <a:buChar char="•"/>
            </a:pPr>
            <a:endParaRPr lang="en-US" dirty="0"/>
          </a:p>
          <a:p>
            <a:pPr marL="285750" indent="-285750">
              <a:buFont typeface="Arial"/>
              <a:buChar char="•"/>
            </a:pPr>
            <a:r>
              <a:rPr lang="en-US" dirty="0">
                <a:latin typeface="Xfinity Brown Light"/>
              </a:rPr>
              <a:t>It is a popular target for performance-sensitive web-application code that might need to run on the client-side.</a:t>
            </a:r>
          </a:p>
          <a:p>
            <a:pPr marL="285750" indent="-285750">
              <a:buFont typeface="Arial"/>
              <a:buChar char="•"/>
            </a:pPr>
            <a:endParaRPr lang="en-US" dirty="0"/>
          </a:p>
          <a:p>
            <a:pPr marL="285750" indent="-285750">
              <a:buFont typeface="Arial"/>
              <a:buChar char="•"/>
            </a:pPr>
            <a:r>
              <a:rPr lang="en-US" dirty="0">
                <a:latin typeface="Xfinity Brown Light"/>
              </a:rPr>
              <a:t>Because WASM bytecode is run on the client-side – (in a user's browser) there is an inherent risk / required amount of trust from the user to run the code.</a:t>
            </a:r>
            <a:endParaRPr lang="en-US" dirty="0"/>
          </a:p>
          <a:p>
            <a:pPr marL="285750" indent="-285750">
              <a:buFont typeface="Arial"/>
              <a:buChar char="•"/>
            </a:pPr>
            <a:endParaRPr lang="en-US" dirty="0"/>
          </a:p>
          <a:p>
            <a:pPr marL="285750" indent="-285750">
              <a:buFont typeface="Arial"/>
              <a:buChar char="•"/>
            </a:pPr>
            <a:r>
              <a:rPr lang="en-US" dirty="0">
                <a:latin typeface="Xfinity Brown Light"/>
              </a:rPr>
              <a:t>Web Assembly is growing to become an isomorphic platform target: the Web Assembly System Interface (WASI) specification defines a runtime for server-side </a:t>
            </a:r>
            <a:r>
              <a:rPr lang="en-US" dirty="0" err="1">
                <a:latin typeface="Xfinity Brown Light"/>
              </a:rPr>
              <a:t>WebAssembly</a:t>
            </a:r>
            <a:endParaRPr lang="en-US" dirty="0"/>
          </a:p>
          <a:p>
            <a:pPr marL="285750" indent="-285750">
              <a:buFont typeface="Arial"/>
              <a:buChar char="•"/>
            </a:pPr>
            <a:endParaRPr lang="en-US" dirty="0"/>
          </a:p>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99EA1269-8F43-DA18-52D5-8160FBE1795F}"/>
              </a:ext>
            </a:extLst>
          </p:cNvPr>
          <p:cNvPicPr>
            <a:picLocks noChangeAspect="1"/>
          </p:cNvPicPr>
          <p:nvPr/>
        </p:nvPicPr>
        <p:blipFill>
          <a:blip r:embed="rId2"/>
          <a:stretch>
            <a:fillRect/>
          </a:stretch>
        </p:blipFill>
        <p:spPr>
          <a:xfrm>
            <a:off x="6417733" y="1109571"/>
            <a:ext cx="5234182" cy="3408964"/>
          </a:xfrm>
          <a:prstGeom prst="rect">
            <a:avLst/>
          </a:prstGeom>
        </p:spPr>
      </p:pic>
    </p:spTree>
    <p:extLst>
      <p:ext uri="{BB962C8B-B14F-4D97-AF65-F5344CB8AC3E}">
        <p14:creationId xmlns:p14="http://schemas.microsoft.com/office/powerpoint/2010/main" val="17651403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C640-8C83-C1AA-43BA-2E069A51151A}"/>
              </a:ext>
            </a:extLst>
          </p:cNvPr>
          <p:cNvSpPr>
            <a:spLocks noGrp="1"/>
          </p:cNvSpPr>
          <p:nvPr>
            <p:ph type="title"/>
          </p:nvPr>
        </p:nvSpPr>
        <p:spPr/>
        <p:txBody>
          <a:bodyPr/>
          <a:lstStyle/>
          <a:p>
            <a:r>
              <a:rPr lang="en-US" dirty="0"/>
              <a:t>Why use LLMs for Bytecode Analysis?</a:t>
            </a:r>
          </a:p>
        </p:txBody>
      </p:sp>
      <p:sp>
        <p:nvSpPr>
          <p:cNvPr id="3" name="Text Placeholder 2">
            <a:extLst>
              <a:ext uri="{FF2B5EF4-FFF2-40B4-BE49-F238E27FC236}">
                <a16:creationId xmlns:a16="http://schemas.microsoft.com/office/drawing/2014/main" id="{91215107-21B2-1F60-636D-F1ED4EA81CDC}"/>
              </a:ext>
            </a:extLst>
          </p:cNvPr>
          <p:cNvSpPr>
            <a:spLocks noGrp="1"/>
          </p:cNvSpPr>
          <p:nvPr>
            <p:ph type="body" sz="quarter" idx="25"/>
          </p:nvPr>
        </p:nvSpPr>
        <p:spPr/>
        <p:txBody>
          <a:bodyPr/>
          <a:lstStyle/>
          <a:p>
            <a:endParaRPr lang="en-US"/>
          </a:p>
        </p:txBody>
      </p:sp>
      <p:sp>
        <p:nvSpPr>
          <p:cNvPr id="4" name="Text Placeholder 3">
            <a:extLst>
              <a:ext uri="{FF2B5EF4-FFF2-40B4-BE49-F238E27FC236}">
                <a16:creationId xmlns:a16="http://schemas.microsoft.com/office/drawing/2014/main" id="{7058BEDB-0B2C-7D91-E136-7C0263FF2F3A}"/>
              </a:ext>
            </a:extLst>
          </p:cNvPr>
          <p:cNvSpPr>
            <a:spLocks noGrp="1"/>
          </p:cNvSpPr>
          <p:nvPr>
            <p:ph type="body" sz="quarter" idx="26"/>
          </p:nvPr>
        </p:nvSpPr>
        <p:spPr>
          <a:xfrm>
            <a:off x="683288" y="1315218"/>
            <a:ext cx="5123952" cy="4394350"/>
          </a:xfrm>
        </p:spPr>
        <p:txBody>
          <a:bodyPr lIns="0" tIns="0" rIns="0" bIns="0" anchor="t"/>
          <a:lstStyle/>
          <a:p>
            <a:pPr marL="285750" indent="-285750">
              <a:buFont typeface="Arial"/>
              <a:buChar char="•"/>
            </a:pPr>
            <a:r>
              <a:rPr lang="en-US" dirty="0">
                <a:latin typeface="Xfinity Brown Light"/>
              </a:rPr>
              <a:t>LLM's have shown initial promise at generating and evaluating code.</a:t>
            </a:r>
          </a:p>
          <a:p>
            <a:pPr marL="285750" indent="-285750">
              <a:buFont typeface="Arial"/>
              <a:buChar char="•"/>
            </a:pPr>
            <a:endParaRPr lang="en-US" dirty="0"/>
          </a:p>
          <a:p>
            <a:pPr marL="285750" indent="-285750">
              <a:buFont typeface="Arial"/>
              <a:buChar char="•"/>
            </a:pPr>
            <a:r>
              <a:rPr lang="en-US" dirty="0">
                <a:latin typeface="Xfinity Brown Light"/>
              </a:rPr>
              <a:t>Analysis of code is generally performed either statically or dynamically </a:t>
            </a:r>
          </a:p>
          <a:p>
            <a:pPr marL="285750" indent="-285750">
              <a:buFont typeface="Arial"/>
              <a:buChar char="•"/>
            </a:pPr>
            <a:endParaRPr lang="en-US" dirty="0">
              <a:latin typeface="Xfinity Brown Light"/>
            </a:endParaRPr>
          </a:p>
          <a:p>
            <a:pPr marL="285750" indent="-285750">
              <a:buFont typeface="Arial"/>
              <a:buChar char="•"/>
            </a:pPr>
            <a:r>
              <a:rPr lang="en-US" dirty="0">
                <a:latin typeface="Xfinity Brown Light"/>
              </a:rPr>
              <a:t>Static analysis tends to have less reliable coverage while dynamic analysis tends to be non-performant. (Compiler Analysis vs. </a:t>
            </a:r>
            <a:r>
              <a:rPr lang="en-US" dirty="0" err="1">
                <a:latin typeface="Xfinity Brown Light"/>
              </a:rPr>
              <a:t>Valgrind</a:t>
            </a:r>
            <a:r>
              <a:rPr lang="en-US" dirty="0">
                <a:latin typeface="Xfinity Brown Light"/>
              </a:rPr>
              <a:t>, Sanitizers)</a:t>
            </a:r>
            <a:endParaRPr lang="en-US" dirty="0"/>
          </a:p>
          <a:p>
            <a:pPr marL="285750" indent="-285750">
              <a:buFont typeface="Arial"/>
              <a:buChar char="•"/>
            </a:pPr>
            <a:endParaRPr lang="en-US" dirty="0"/>
          </a:p>
          <a:p>
            <a:pPr marL="285750" indent="-285750">
              <a:buFont typeface="Arial"/>
              <a:buChar char="•"/>
            </a:pPr>
            <a:r>
              <a:rPr lang="en-US" dirty="0">
                <a:latin typeface="Xfinity Brown Light"/>
              </a:rPr>
              <a:t>Dynamic analysis requires running code, which, if the code is untrusted / malicious is already problematic</a:t>
            </a:r>
          </a:p>
          <a:p>
            <a:pPr marL="285750" indent="-285750">
              <a:buFont typeface="Arial"/>
              <a:buChar char="•"/>
            </a:pPr>
            <a:endParaRPr lang="en-US" dirty="0"/>
          </a:p>
          <a:p>
            <a:pPr marL="285750" indent="-285750">
              <a:buFont typeface="Arial"/>
              <a:buChar char="•"/>
            </a:pPr>
            <a:r>
              <a:rPr lang="en-US" dirty="0">
                <a:latin typeface="Xfinity Brown Light"/>
              </a:rPr>
              <a:t>Use LLMs to analyze bytecode fragments before execution by the VM?</a:t>
            </a:r>
            <a:endParaRPr lang="en-US" dirty="0"/>
          </a:p>
        </p:txBody>
      </p:sp>
    </p:spTree>
    <p:extLst>
      <p:ext uri="{BB962C8B-B14F-4D97-AF65-F5344CB8AC3E}">
        <p14:creationId xmlns:p14="http://schemas.microsoft.com/office/powerpoint/2010/main" val="36591080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3877-82A0-C53D-620D-E914B2F4618E}"/>
              </a:ext>
            </a:extLst>
          </p:cNvPr>
          <p:cNvSpPr>
            <a:spLocks noGrp="1"/>
          </p:cNvSpPr>
          <p:nvPr>
            <p:ph type="title"/>
          </p:nvPr>
        </p:nvSpPr>
        <p:spPr/>
        <p:txBody>
          <a:bodyPr/>
          <a:lstStyle/>
          <a:p>
            <a:r>
              <a:rPr lang="en-US" dirty="0"/>
              <a:t>Similar / Prior Work</a:t>
            </a:r>
          </a:p>
        </p:txBody>
      </p:sp>
      <p:sp>
        <p:nvSpPr>
          <p:cNvPr id="3" name="Text Placeholder 2">
            <a:extLst>
              <a:ext uri="{FF2B5EF4-FFF2-40B4-BE49-F238E27FC236}">
                <a16:creationId xmlns:a16="http://schemas.microsoft.com/office/drawing/2014/main" id="{AE280E12-3E62-485E-80CB-B7FDE89043B1}"/>
              </a:ext>
            </a:extLst>
          </p:cNvPr>
          <p:cNvSpPr>
            <a:spLocks noGrp="1"/>
          </p:cNvSpPr>
          <p:nvPr>
            <p:ph type="body" sz="quarter" idx="25"/>
          </p:nvPr>
        </p:nvSpPr>
        <p:spPr/>
        <p:txBody>
          <a:bodyPr/>
          <a:lstStyle/>
          <a:p>
            <a:r>
              <a:rPr lang="en-US"/>
              <a:t>LANGUAGE MODELS AS MODELS OF COMPUTATION</a:t>
            </a:r>
            <a:endParaRPr lang="en-US" b="0"/>
          </a:p>
          <a:p>
            <a:endParaRPr lang="en-US"/>
          </a:p>
        </p:txBody>
      </p:sp>
      <p:sp>
        <p:nvSpPr>
          <p:cNvPr id="4" name="Text Placeholder 3">
            <a:extLst>
              <a:ext uri="{FF2B5EF4-FFF2-40B4-BE49-F238E27FC236}">
                <a16:creationId xmlns:a16="http://schemas.microsoft.com/office/drawing/2014/main" id="{A1DC2A45-F9FD-63B7-7721-00396F09621B}"/>
              </a:ext>
            </a:extLst>
          </p:cNvPr>
          <p:cNvSpPr>
            <a:spLocks noGrp="1"/>
          </p:cNvSpPr>
          <p:nvPr>
            <p:ph type="body" sz="quarter" idx="26"/>
          </p:nvPr>
        </p:nvSpPr>
        <p:spPr>
          <a:xfrm>
            <a:off x="683288" y="1598985"/>
            <a:ext cx="5123952" cy="4394350"/>
          </a:xfrm>
        </p:spPr>
        <p:txBody>
          <a:bodyPr lIns="0" tIns="0" rIns="0" bIns="0" anchor="t"/>
          <a:lstStyle/>
          <a:p>
            <a:pPr marL="285750" indent="-285750">
              <a:buFont typeface="Arial"/>
              <a:buChar char="•"/>
            </a:pPr>
            <a:r>
              <a:rPr lang="en-US" dirty="0">
                <a:latin typeface="Xfinity Brown Light"/>
              </a:rPr>
              <a:t>"Deep Neural Networks for Malicious JavaScript Detection Using Bytecode Sequences," 2020 International Joint Conference on Neural Networks (IJCNN), Glasgow, UK, 2020, pp. 1-8, </a:t>
            </a:r>
            <a:r>
              <a:rPr lang="en-US" dirty="0" err="1">
                <a:latin typeface="Xfinity Brown Light"/>
              </a:rPr>
              <a:t>doi</a:t>
            </a:r>
            <a:r>
              <a:rPr lang="en-US" dirty="0">
                <a:latin typeface="Xfinity Brown Light"/>
              </a:rPr>
              <a:t>: 10.1109/IJCNN48605.2020.9207134.)</a:t>
            </a:r>
          </a:p>
          <a:p>
            <a:pPr marL="285750" indent="-285750">
              <a:buFont typeface="Arial"/>
              <a:buChar char="•"/>
            </a:pPr>
            <a:endParaRPr lang="en-US" dirty="0">
              <a:latin typeface="Xfinity Brown Light"/>
            </a:endParaRPr>
          </a:p>
          <a:p>
            <a:pPr marL="285750" indent="-285750">
              <a:buFont typeface="Arial"/>
              <a:buChar char="•"/>
            </a:pPr>
            <a:r>
              <a:rPr lang="en-US" dirty="0">
                <a:latin typeface="Xfinity Brown Light"/>
                <a:hlinkClick r:id="rId2"/>
              </a:rPr>
              <a:t>https://ieeexplore.ieee.org/document/9207134</a:t>
            </a:r>
            <a:endParaRPr lang="en-US" dirty="0"/>
          </a:p>
          <a:p>
            <a:pPr marL="285750" indent="-285750">
              <a:buFont typeface="Arial"/>
              <a:buChar char="•"/>
            </a:pPr>
            <a:endParaRPr lang="en-US" dirty="0"/>
          </a:p>
          <a:p>
            <a:pPr marL="285750" indent="-285750">
              <a:buFont typeface="Arial"/>
              <a:buChar char="•"/>
            </a:pPr>
            <a:r>
              <a:rPr lang="en-US" dirty="0">
                <a:latin typeface="Xfinity Brown Light"/>
              </a:rPr>
              <a:t>Compiled V8 bytecode vs. WASM bytecode</a:t>
            </a:r>
          </a:p>
          <a:p>
            <a:pPr marL="285750" indent="-285750">
              <a:buFont typeface="Arial"/>
              <a:buChar char="•"/>
            </a:pPr>
            <a:endParaRPr lang="en-US" dirty="0"/>
          </a:p>
          <a:p>
            <a:pPr marL="285750" indent="-285750">
              <a:buFont typeface="Arial"/>
              <a:buChar char="•"/>
            </a:pPr>
            <a:r>
              <a:rPr lang="en-US" dirty="0">
                <a:latin typeface="Xfinity Brown Light"/>
              </a:rPr>
              <a:t>Linked functions included in VM compilation</a:t>
            </a:r>
            <a:endParaRPr lang="en-US" dirty="0"/>
          </a:p>
          <a:p>
            <a:pPr marL="285750" indent="-285750">
              <a:buFont typeface="Arial"/>
              <a:buChar char="•"/>
            </a:pPr>
            <a:endParaRPr lang="en-US" dirty="0">
              <a:latin typeface="Xfinity Brown Light"/>
            </a:endParaRPr>
          </a:p>
          <a:p>
            <a:pPr marL="285750" indent="-285750">
              <a:buFont typeface="Arial"/>
              <a:buChar char="•"/>
            </a:pPr>
            <a:r>
              <a:rPr lang="en-US" dirty="0">
                <a:latin typeface="Xfinity Brown Light"/>
              </a:rPr>
              <a:t>V8 bytecode then encoded via word2vec, </a:t>
            </a:r>
            <a:r>
              <a:rPr lang="en-US" dirty="0" err="1">
                <a:latin typeface="Xfinity Brown Light"/>
              </a:rPr>
              <a:t>featurized</a:t>
            </a:r>
            <a:r>
              <a:rPr lang="en-US" dirty="0">
                <a:latin typeface="Xfinity Brown Light"/>
              </a:rPr>
              <a:t> and used in a classifier</a:t>
            </a:r>
            <a:endParaRPr lang="en-US" dirty="0"/>
          </a:p>
        </p:txBody>
      </p:sp>
    </p:spTree>
    <p:extLst>
      <p:ext uri="{BB962C8B-B14F-4D97-AF65-F5344CB8AC3E}">
        <p14:creationId xmlns:p14="http://schemas.microsoft.com/office/powerpoint/2010/main" val="42694730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59A8-C20D-3B87-4AD1-C0F098621894}"/>
              </a:ext>
            </a:extLst>
          </p:cNvPr>
          <p:cNvSpPr>
            <a:spLocks noGrp="1"/>
          </p:cNvSpPr>
          <p:nvPr>
            <p:ph type="title"/>
          </p:nvPr>
        </p:nvSpPr>
        <p:spPr/>
        <p:txBody>
          <a:bodyPr/>
          <a:lstStyle/>
          <a:p>
            <a:r>
              <a:rPr lang="en-US" dirty="0"/>
              <a:t>A Contemporary Adaptation</a:t>
            </a:r>
          </a:p>
        </p:txBody>
      </p:sp>
      <p:sp>
        <p:nvSpPr>
          <p:cNvPr id="3" name="Text Placeholder 2">
            <a:extLst>
              <a:ext uri="{FF2B5EF4-FFF2-40B4-BE49-F238E27FC236}">
                <a16:creationId xmlns:a16="http://schemas.microsoft.com/office/drawing/2014/main" id="{E6649E17-4240-4C27-9F9A-B0AF0ECFD418}"/>
              </a:ext>
            </a:extLst>
          </p:cNvPr>
          <p:cNvSpPr>
            <a:spLocks noGrp="1"/>
          </p:cNvSpPr>
          <p:nvPr>
            <p:ph type="body" sz="quarter" idx="25"/>
          </p:nvPr>
        </p:nvSpPr>
        <p:spPr/>
        <p:txBody>
          <a:bodyPr/>
          <a:lstStyle/>
          <a:p>
            <a:r>
              <a:rPr lang="en-US"/>
              <a:t>LANGUAGE MODELS AS MODELS OF COMPUTATION</a:t>
            </a:r>
          </a:p>
        </p:txBody>
      </p:sp>
      <p:sp>
        <p:nvSpPr>
          <p:cNvPr id="4" name="Text Placeholder 3">
            <a:extLst>
              <a:ext uri="{FF2B5EF4-FFF2-40B4-BE49-F238E27FC236}">
                <a16:creationId xmlns:a16="http://schemas.microsoft.com/office/drawing/2014/main" id="{087B8FB4-DB01-1317-4FDB-55F875FBACA0}"/>
              </a:ext>
            </a:extLst>
          </p:cNvPr>
          <p:cNvSpPr>
            <a:spLocks noGrp="1"/>
          </p:cNvSpPr>
          <p:nvPr>
            <p:ph type="body" sz="quarter" idx="26"/>
          </p:nvPr>
        </p:nvSpPr>
        <p:spPr>
          <a:xfrm>
            <a:off x="683288" y="1136972"/>
            <a:ext cx="5123952" cy="4394350"/>
          </a:xfrm>
        </p:spPr>
        <p:txBody>
          <a:bodyPr lIns="0" tIns="0" rIns="0" bIns="0" anchor="t"/>
          <a:lstStyle/>
          <a:p>
            <a:pPr marL="285750" indent="-285750">
              <a:buFont typeface="Arial"/>
              <a:buChar char="•"/>
            </a:pPr>
            <a:r>
              <a:rPr lang="en-US" dirty="0">
                <a:latin typeface="Xfinity Brown Light"/>
              </a:rPr>
              <a:t>Instead of operating on V8 bytecode, which is specific to Chrome's V8 </a:t>
            </a:r>
            <a:r>
              <a:rPr lang="en-US" dirty="0" err="1">
                <a:latin typeface="Xfinity Brown Light"/>
              </a:rPr>
              <a:t>Javascript</a:t>
            </a:r>
            <a:r>
              <a:rPr lang="en-US" dirty="0">
                <a:latin typeface="Xfinity Brown Light"/>
              </a:rPr>
              <a:t> engine, start with WASM bytecode, which is platform-agnostic</a:t>
            </a:r>
          </a:p>
          <a:p>
            <a:pPr marL="285750" indent="-285750">
              <a:buFont typeface="Arial"/>
              <a:buChar char="•"/>
            </a:pPr>
            <a:endParaRPr lang="en-US" dirty="0"/>
          </a:p>
          <a:p>
            <a:pPr marL="285750" indent="-285750">
              <a:buFont typeface="Arial"/>
              <a:buChar char="•"/>
            </a:pPr>
            <a:r>
              <a:rPr lang="en-US" dirty="0">
                <a:latin typeface="Xfinity Brown Light"/>
              </a:rPr>
              <a:t>Instead of using word2vec, utilize modern auto-regressive LLMs (</a:t>
            </a:r>
            <a:r>
              <a:rPr lang="en-US" dirty="0" err="1">
                <a:latin typeface="Xfinity Brown Light"/>
              </a:rPr>
              <a:t>ChatGPT</a:t>
            </a:r>
            <a:r>
              <a:rPr lang="en-US" dirty="0">
                <a:latin typeface="Xfinity Brown Light"/>
              </a:rPr>
              <a:t>, Llama etc.) to perform bytecode encoding.</a:t>
            </a:r>
          </a:p>
          <a:p>
            <a:pPr marL="285750" indent="-285750">
              <a:buFont typeface="Arial"/>
              <a:buChar char="•"/>
            </a:pPr>
            <a:endParaRPr lang="en-US" dirty="0"/>
          </a:p>
          <a:p>
            <a:pPr marL="285750" indent="-285750">
              <a:buFont typeface="Arial"/>
              <a:buChar char="•"/>
            </a:pPr>
            <a:r>
              <a:rPr lang="en-US" dirty="0">
                <a:latin typeface="Xfinity Brown Light"/>
              </a:rPr>
              <a:t>Follow similar experiments with featurization and classification</a:t>
            </a:r>
          </a:p>
          <a:p>
            <a:pPr marL="285750" indent="-285750">
              <a:buFont typeface="Arial"/>
              <a:buChar char="•"/>
            </a:pPr>
            <a:endParaRPr lang="en-US" dirty="0"/>
          </a:p>
          <a:p>
            <a:pPr marL="285750" indent="-285750">
              <a:buFont typeface="Arial"/>
              <a:buChar char="•"/>
            </a:pPr>
            <a:r>
              <a:rPr lang="en-US" dirty="0">
                <a:latin typeface="Xfinity Brown Light"/>
              </a:rPr>
              <a:t>Present evaluation / results</a:t>
            </a:r>
          </a:p>
          <a:p>
            <a:pPr marL="285750" indent="-285750">
              <a:buFont typeface="Arial"/>
              <a:buChar char="•"/>
            </a:pPr>
            <a:endParaRPr lang="en-US" dirty="0"/>
          </a:p>
          <a:p>
            <a:pPr marL="285750" indent="-285750">
              <a:buFont typeface="Arial"/>
              <a:buChar char="•"/>
            </a:pPr>
            <a:r>
              <a:rPr lang="en-US" dirty="0">
                <a:latin typeface="Xfinity Brown Light"/>
              </a:rPr>
              <a:t>Use-case: As more performance-sensitive code may be required to run client-side for privacy and security reasons, there is a need to have tools to automatically verify the transmitted code as non-malicious</a:t>
            </a:r>
            <a:endParaRPr lang="en-US" dirty="0"/>
          </a:p>
        </p:txBody>
      </p:sp>
      <p:sp>
        <p:nvSpPr>
          <p:cNvPr id="5" name="Text Placeholder 4">
            <a:extLst>
              <a:ext uri="{FF2B5EF4-FFF2-40B4-BE49-F238E27FC236}">
                <a16:creationId xmlns:a16="http://schemas.microsoft.com/office/drawing/2014/main" id="{564D296A-8BEF-754F-36F3-7E58A4798B47}"/>
              </a:ext>
            </a:extLst>
          </p:cNvPr>
          <p:cNvSpPr>
            <a:spLocks noGrp="1"/>
          </p:cNvSpPr>
          <p:nvPr>
            <p:ph type="body" sz="quarter" idx="31"/>
          </p:nvPr>
        </p:nvSpPr>
        <p:spPr/>
        <p:txBody>
          <a:bodyPr/>
          <a:lstStyle/>
          <a:p>
            <a:endParaRPr lang="en-US"/>
          </a:p>
        </p:txBody>
      </p:sp>
    </p:spTree>
    <p:extLst>
      <p:ext uri="{BB962C8B-B14F-4D97-AF65-F5344CB8AC3E}">
        <p14:creationId xmlns:p14="http://schemas.microsoft.com/office/powerpoint/2010/main" val="39639485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A54F-10A8-3D1C-E45E-F2A420075906}"/>
              </a:ext>
            </a:extLst>
          </p:cNvPr>
          <p:cNvSpPr>
            <a:spLocks noGrp="1"/>
          </p:cNvSpPr>
          <p:nvPr>
            <p:ph type="title"/>
          </p:nvPr>
        </p:nvSpPr>
        <p:spPr/>
        <p:txBody>
          <a:bodyPr/>
          <a:lstStyle/>
          <a:p>
            <a:r>
              <a:rPr lang="en-US"/>
              <a:t>Challenges</a:t>
            </a:r>
          </a:p>
        </p:txBody>
      </p:sp>
      <p:sp>
        <p:nvSpPr>
          <p:cNvPr id="4" name="Title 1">
            <a:extLst>
              <a:ext uri="{FF2B5EF4-FFF2-40B4-BE49-F238E27FC236}">
                <a16:creationId xmlns:a16="http://schemas.microsoft.com/office/drawing/2014/main" id="{AF454487-8737-B97F-C491-6F33DA0E7D55}"/>
              </a:ext>
            </a:extLst>
          </p:cNvPr>
          <p:cNvSpPr txBox="1">
            <a:spLocks/>
          </p:cNvSpPr>
          <p:nvPr/>
        </p:nvSpPr>
        <p:spPr>
          <a:xfrm>
            <a:off x="683286" y="3603033"/>
            <a:ext cx="10822913" cy="736356"/>
          </a:xfrm>
          <a:prstGeom prst="rect">
            <a:avLst/>
          </a:prstGeom>
        </p:spPr>
        <p:txBody>
          <a:bodyPr lIns="0" tIns="0" rIns="0" bIns="0" anchor="t"/>
          <a:lstStyle>
            <a:lvl1pPr marL="0" marR="0" indent="0" algn="l" defTabSz="412750" rtl="0" latinLnBrk="0">
              <a:lnSpc>
                <a:spcPct val="80000"/>
              </a:lnSpc>
              <a:spcBef>
                <a:spcPts val="0"/>
              </a:spcBef>
              <a:spcAft>
                <a:spcPts val="0"/>
              </a:spcAft>
              <a:buClrTx/>
              <a:buSzTx/>
              <a:buFontTx/>
              <a:buNone/>
              <a:tabLst/>
              <a:defRPr sz="5000" b="1" i="0" u="none" strike="noStrike" cap="none" spc="0" baseline="0" dirty="0">
                <a:solidFill>
                  <a:schemeClr val="accent2"/>
                </a:solidFill>
                <a:uFillTx/>
                <a:latin typeface="Xfinity Brown"/>
                <a:ea typeface="Xfinity Brown"/>
                <a:cs typeface="Xfinity Brown"/>
                <a:sym typeface="Xfinity Brown"/>
              </a:defRPr>
            </a:lvl1pPr>
            <a:lvl2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mn-lt"/>
                <a:ea typeface="+mn-ea"/>
                <a:cs typeface="+mn-cs"/>
                <a:sym typeface="Helvetica Neue Medium"/>
              </a:defRPr>
            </a:lvl9pPr>
          </a:lstStyle>
          <a:p>
            <a:r>
              <a:rPr lang="en-US" sz="2000" b="0" cap="all"/>
              <a:t>Language Models vs. Models of Computation</a:t>
            </a:r>
          </a:p>
        </p:txBody>
      </p:sp>
    </p:spTree>
    <p:extLst>
      <p:ext uri="{BB962C8B-B14F-4D97-AF65-F5344CB8AC3E}">
        <p14:creationId xmlns:p14="http://schemas.microsoft.com/office/powerpoint/2010/main" val="25638052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AFBD-7C3D-4AA4-303E-B3D3C3E510C7}"/>
              </a:ext>
            </a:extLst>
          </p:cNvPr>
          <p:cNvSpPr>
            <a:spLocks noGrp="1"/>
          </p:cNvSpPr>
          <p:nvPr>
            <p:ph type="title"/>
          </p:nvPr>
        </p:nvSpPr>
        <p:spPr/>
        <p:txBody>
          <a:bodyPr/>
          <a:lstStyle/>
          <a:p>
            <a:r>
              <a:rPr lang="en-US"/>
              <a:t>Key Finding: Tokenization is Everything</a:t>
            </a:r>
          </a:p>
        </p:txBody>
      </p:sp>
      <p:sp>
        <p:nvSpPr>
          <p:cNvPr id="3" name="Text Placeholder 2">
            <a:extLst>
              <a:ext uri="{FF2B5EF4-FFF2-40B4-BE49-F238E27FC236}">
                <a16:creationId xmlns:a16="http://schemas.microsoft.com/office/drawing/2014/main" id="{CF619F11-25D6-CFF8-3B3C-C0A577BD9A06}"/>
              </a:ext>
            </a:extLst>
          </p:cNvPr>
          <p:cNvSpPr>
            <a:spLocks noGrp="1"/>
          </p:cNvSpPr>
          <p:nvPr>
            <p:ph type="body" sz="quarter" idx="25"/>
          </p:nvPr>
        </p:nvSpPr>
        <p:spPr/>
        <p:txBody>
          <a:bodyPr/>
          <a:lstStyle/>
          <a:p>
            <a:r>
              <a:rPr lang="en-US"/>
              <a:t>LANGUAGE MODELS VS. MODELS OF COMPUTATION</a:t>
            </a:r>
            <a:endParaRPr lang="en-US" b="0"/>
          </a:p>
          <a:p>
            <a:endParaRPr lang="en-US"/>
          </a:p>
        </p:txBody>
      </p:sp>
      <p:sp>
        <p:nvSpPr>
          <p:cNvPr id="4" name="Text Placeholder 3">
            <a:extLst>
              <a:ext uri="{FF2B5EF4-FFF2-40B4-BE49-F238E27FC236}">
                <a16:creationId xmlns:a16="http://schemas.microsoft.com/office/drawing/2014/main" id="{BC97D4CE-A96F-1035-E277-2964AF7543A4}"/>
              </a:ext>
            </a:extLst>
          </p:cNvPr>
          <p:cNvSpPr>
            <a:spLocks noGrp="1"/>
          </p:cNvSpPr>
          <p:nvPr>
            <p:ph type="body" sz="quarter" idx="26"/>
          </p:nvPr>
        </p:nvSpPr>
        <p:spPr>
          <a:xfrm>
            <a:off x="687744" y="1368692"/>
            <a:ext cx="5123952" cy="4394350"/>
          </a:xfrm>
        </p:spPr>
        <p:txBody>
          <a:bodyPr lIns="0" tIns="0" rIns="0" bIns="0" anchor="t"/>
          <a:lstStyle/>
          <a:p>
            <a:pPr marL="285750" indent="-285750">
              <a:buFont typeface="Arial"/>
              <a:buChar char="•"/>
            </a:pPr>
            <a:r>
              <a:rPr lang="en-US">
                <a:latin typeface="Xfinity Brown Light"/>
              </a:rPr>
              <a:t>Tokenization greatly changes model output</a:t>
            </a:r>
            <a:endParaRPr lang="en-US"/>
          </a:p>
          <a:p>
            <a:pPr marL="285750" indent="-285750">
              <a:buFont typeface="Arial"/>
              <a:buChar char="•"/>
            </a:pPr>
            <a:endParaRPr lang="en-US"/>
          </a:p>
          <a:p>
            <a:pPr marL="285750" indent="-285750">
              <a:buFont typeface="Arial"/>
              <a:buChar char="•"/>
            </a:pPr>
            <a:r>
              <a:rPr lang="en-US">
                <a:latin typeface="Xfinity Brown Light"/>
              </a:rPr>
              <a:t>Tokenization greatly changes model performance</a:t>
            </a:r>
            <a:endParaRPr lang="en-US"/>
          </a:p>
          <a:p>
            <a:pPr marL="285750" indent="-285750">
              <a:buFont typeface="Arial"/>
              <a:buChar char="•"/>
            </a:pPr>
            <a:endParaRPr lang="en-US"/>
          </a:p>
          <a:p>
            <a:pPr marL="285750" indent="-285750">
              <a:buFont typeface="Arial"/>
              <a:buChar char="•"/>
            </a:pPr>
            <a:r>
              <a:rPr lang="en-US">
                <a:latin typeface="Xfinity Brown Light"/>
              </a:rPr>
              <a:t>Tokenization is contextual</a:t>
            </a:r>
            <a:endParaRPr lang="en-US"/>
          </a:p>
          <a:p>
            <a:pPr marL="285750" indent="-285750">
              <a:buFont typeface="Arial"/>
              <a:buChar char="•"/>
            </a:pPr>
            <a:endParaRPr lang="en-US"/>
          </a:p>
          <a:p>
            <a:pPr marL="285750" indent="-285750">
              <a:buFont typeface="Arial"/>
              <a:buChar char="•"/>
            </a:pPr>
            <a:r>
              <a:rPr lang="en-US">
                <a:latin typeface="Xfinity Brown Light"/>
              </a:rPr>
              <a:t>Tokenization is only as good as the input training data</a:t>
            </a:r>
          </a:p>
          <a:p>
            <a:pPr marL="285750" indent="-285750">
              <a:buFont typeface="Arial"/>
              <a:buChar char="•"/>
            </a:pPr>
            <a:endParaRPr lang="en-US">
              <a:latin typeface="Xfinity Brown Light"/>
            </a:endParaRPr>
          </a:p>
          <a:p>
            <a:pPr marL="285750" indent="-285750">
              <a:buFont typeface="Arial"/>
              <a:buChar char="•"/>
            </a:pPr>
            <a:r>
              <a:rPr lang="en-US">
                <a:latin typeface="Xfinity Brown Light"/>
              </a:rPr>
              <a:t>Obscure input sequences will be harder to tokenize and harder to get quality output from.</a:t>
            </a:r>
          </a:p>
        </p:txBody>
      </p:sp>
      <p:pic>
        <p:nvPicPr>
          <p:cNvPr id="6" name="Picture 5" descr="A screenshot of a computer program&#10;&#10;Description automatically generated">
            <a:extLst>
              <a:ext uri="{FF2B5EF4-FFF2-40B4-BE49-F238E27FC236}">
                <a16:creationId xmlns:a16="http://schemas.microsoft.com/office/drawing/2014/main" id="{1F46C9AE-8F8F-79C8-C4BB-97774E3F309A}"/>
              </a:ext>
            </a:extLst>
          </p:cNvPr>
          <p:cNvPicPr>
            <a:picLocks noChangeAspect="1"/>
          </p:cNvPicPr>
          <p:nvPr/>
        </p:nvPicPr>
        <p:blipFill>
          <a:blip r:embed="rId3"/>
          <a:stretch>
            <a:fillRect/>
          </a:stretch>
        </p:blipFill>
        <p:spPr>
          <a:xfrm>
            <a:off x="6349160" y="1253611"/>
            <a:ext cx="5249613" cy="4325587"/>
          </a:xfrm>
          <a:prstGeom prst="rect">
            <a:avLst/>
          </a:prstGeom>
        </p:spPr>
      </p:pic>
    </p:spTree>
    <p:extLst>
      <p:ext uri="{BB962C8B-B14F-4D97-AF65-F5344CB8AC3E}">
        <p14:creationId xmlns:p14="http://schemas.microsoft.com/office/powerpoint/2010/main" val="363212936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ue">
  <a:themeElements>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a:solidFill>
            <a:schemeClr val="bg1">
              <a:lumMod val="50000"/>
            </a:schemeClr>
          </a:solidFill>
          <a:miter lim="400000"/>
        </a:ln>
      </a:spPr>
      <a:bodyPr lIns="0" tIns="0" rIns="0" bIns="0" rtlCol="0" anchor="ctr"/>
      <a:lstStyle>
        <a:defPPr algn="l">
          <a:defRPr sz="2400" b="0" dirty="0">
            <a:solidFill>
              <a:srgbClr val="FFFFFF"/>
            </a:solidFill>
            <a:latin typeface="Xfinity Brown" panose="02010504010101010104" pitchFamily="2" charset="77"/>
            <a:ea typeface="+mn-ea"/>
            <a:cs typeface="Xfinity Brown" panose="02010504010101010104" pitchFamily="2" charset="77"/>
            <a:sym typeface="Helvetica Neue Medium"/>
          </a:defRPr>
        </a:defPPr>
      </a:lst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noAutofit/>
      </a:bodyPr>
      <a:lstStyle>
        <a:defPPr marL="0" marR="0" indent="0" algn="l"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dirty="0">
            <a:ln>
              <a:noFill/>
            </a:ln>
            <a:solidFill>
              <a:schemeClr val="tx1"/>
            </a:solidFill>
            <a:effectLst/>
            <a:uFillTx/>
            <a:latin typeface="Xfinity Brown" panose="02010504010101010104" pitchFamily="2" charset="77"/>
            <a:cs typeface="Xfinity Brown" panose="02010504010101010104" pitchFamily="2" charset="77"/>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themeOverride>
</file>

<file path=ppt/theme/themeOverride2.xml><?xml version="1.0" encoding="utf-8"?>
<a:themeOverride xmlns:a="http://schemas.openxmlformats.org/drawingml/2006/main">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themeOverride>
</file>

<file path=ppt/theme/themeOverride3.xml><?xml version="1.0" encoding="utf-8"?>
<a:themeOverride xmlns:a="http://schemas.openxmlformats.org/drawingml/2006/main">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themeOverride>
</file>

<file path=ppt/theme/themeOverride4.xml><?xml version="1.0" encoding="utf-8"?>
<a:themeOverride xmlns:a="http://schemas.openxmlformats.org/drawingml/2006/main">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themeOverride>
</file>

<file path=ppt/theme/themeOverride5.xml><?xml version="1.0" encoding="utf-8"?>
<a:themeOverride xmlns:a="http://schemas.openxmlformats.org/drawingml/2006/main">
  <a:clrScheme name="Custom 42">
    <a:dk1>
      <a:srgbClr val="000000"/>
    </a:dk1>
    <a:lt1>
      <a:srgbClr val="FFFFFF"/>
    </a:lt1>
    <a:dk2>
      <a:srgbClr val="ECECF3"/>
    </a:dk2>
    <a:lt2>
      <a:srgbClr val="D5D5D5"/>
    </a:lt2>
    <a:accent1>
      <a:srgbClr val="6137F4"/>
    </a:accent1>
    <a:accent2>
      <a:srgbClr val="1F69FF"/>
    </a:accent2>
    <a:accent3>
      <a:srgbClr val="008557"/>
    </a:accent3>
    <a:accent4>
      <a:srgbClr val="FFAA00"/>
    </a:accent4>
    <a:accent5>
      <a:srgbClr val="E54F00"/>
    </a:accent5>
    <a:accent6>
      <a:srgbClr val="E5004C"/>
    </a:accent6>
    <a:hlink>
      <a:srgbClr val="6137F4"/>
    </a:hlink>
    <a:folHlink>
      <a:srgbClr val="ECECF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ueDate xmlns="474bf9e0-d983-44f2-a4c7-211839e92928" xsi:nil="true"/>
    <Notes xmlns="474bf9e0-d983-44f2-a4c7-211839e92928" xsi:nil="true"/>
    <Presentation_x0020_Time_x0020_Stamp xmlns="474bf9e0-d983-44f2-a4c7-211839e92928" xsi:nil="true"/>
    <lcf76f155ced4ddcb4097134ff3c332f xmlns="474bf9e0-d983-44f2-a4c7-211839e92928">
      <Terms xmlns="http://schemas.microsoft.com/office/infopath/2007/PartnerControls"/>
    </lcf76f155ced4ddcb4097134ff3c332f>
    <TaxCatchAll xmlns="d191aa5d-8542-492f-a66f-1c3dbea82102" xsi:nil="true"/>
    <PublishingExpirationDate xmlns="http://schemas.microsoft.com/sharepoint/v3" xsi:nil="true"/>
    <PublishingStartDate xmlns="http://schemas.microsoft.com/sharepoint/v3" xsi:nil="true"/>
    <Date xmlns="474bf9e0-d983-44f2-a4c7-211839e92928" xsi:nil="true"/>
    <SessionDescription xmlns="474bf9e0-d983-44f2-a4c7-211839e9292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C6E274886FE74397BA898B9E74BFC8" ma:contentTypeVersion="22" ma:contentTypeDescription="Create a new document." ma:contentTypeScope="" ma:versionID="89853585aad349bdcc4c163eeaceb08b">
  <xsd:schema xmlns:xsd="http://www.w3.org/2001/XMLSchema" xmlns:xs="http://www.w3.org/2001/XMLSchema" xmlns:p="http://schemas.microsoft.com/office/2006/metadata/properties" xmlns:ns1="http://schemas.microsoft.com/sharepoint/v3" xmlns:ns2="d191aa5d-8542-492f-a66f-1c3dbea82102" xmlns:ns3="474bf9e0-d983-44f2-a4c7-211839e92928" targetNamespace="http://schemas.microsoft.com/office/2006/metadata/properties" ma:root="true" ma:fieldsID="57afbe3f75c6bb6a7585db59aa6c7752" ns1:_="" ns2:_="" ns3:_="">
    <xsd:import namespace="http://schemas.microsoft.com/sharepoint/v3"/>
    <xsd:import namespace="d191aa5d-8542-492f-a66f-1c3dbea82102"/>
    <xsd:import namespace="474bf9e0-d983-44f2-a4c7-211839e9292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1:PublishingStartDate" minOccurs="0"/>
                <xsd:element ref="ns1:PublishingExpirationDate" minOccurs="0"/>
                <xsd:element ref="ns3:Date" minOccurs="0"/>
                <xsd:element ref="ns3:MediaServiceOCR" minOccurs="0"/>
                <xsd:element ref="ns3:Presentation_x0020_Time_x0020_Stamp" minOccurs="0"/>
                <xsd:element ref="ns3:MediaServiceEventHashCode" minOccurs="0"/>
                <xsd:element ref="ns3:MediaServiceGenerationTime" minOccurs="0"/>
                <xsd:element ref="ns3:SessionDescription" minOccurs="0"/>
                <xsd:element ref="ns3:MediaServiceAutoKeyPoints" minOccurs="0"/>
                <xsd:element ref="ns3:MediaServiceKeyPoints" minOccurs="0"/>
                <xsd:element ref="ns3:MediaLengthInSeconds" minOccurs="0"/>
                <xsd:element ref="ns3:lcf76f155ced4ddcb4097134ff3c332f" minOccurs="0"/>
                <xsd:element ref="ns2:TaxCatchAll" minOccurs="0"/>
                <xsd:element ref="ns3:DueDate" minOccurs="0"/>
                <xsd:element ref="ns3: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5"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6"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191aa5d-8542-492f-a66f-1c3dbea821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8" nillable="true" ma:displayName="Taxonomy Catch All Column" ma:hidden="true" ma:list="{ca91c48b-60f6-426d-81cc-19fd743e8615}" ma:internalName="TaxCatchAll" ma:showField="CatchAllData" ma:web="d191aa5d-8542-492f-a66f-1c3dbea8210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4bf9e0-d983-44f2-a4c7-211839e9292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Date" ma:index="17" nillable="true" ma:displayName="Session Date" ma:format="DateOnly" ma:internalName="Date">
      <xsd:simpleType>
        <xsd:restriction base="dms:DateTime"/>
      </xsd:simpleType>
    </xsd:element>
    <xsd:element name="MediaServiceOCR" ma:index="18" nillable="true" ma:displayName="MediaServiceOCR" ma:internalName="MediaServiceOCR" ma:readOnly="true">
      <xsd:simpleType>
        <xsd:restriction base="dms:Note">
          <xsd:maxLength value="255"/>
        </xsd:restriction>
      </xsd:simpleType>
    </xsd:element>
    <xsd:element name="Presentation_x0020_Time_x0020_Stamp" ma:index="19" nillable="true" ma:displayName="Presentation Time Stamp" ma:description="This time marker is where the presentation starts." ma:internalName="Presentation_x0020_Time_x0020_Stamp">
      <xsd:simpleType>
        <xsd:restriction base="dms:Text">
          <xsd:maxLength value="255"/>
        </xsd:restriction>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SessionDescription" ma:index="22" nillable="true" ma:displayName="Session Description" ma:format="Dropdown" ma:internalName="SessionDescription">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b403bea8-3a38-4b57-ad86-c86acc1ab494" ma:termSetId="09814cd3-568e-fe90-9814-8d621ff8fb84" ma:anchorId="fba54fb3-c3e1-fe81-a776-ca4b69148c4d" ma:open="true" ma:isKeyword="false">
      <xsd:complexType>
        <xsd:sequence>
          <xsd:element ref="pc:Terms" minOccurs="0" maxOccurs="1"/>
        </xsd:sequence>
      </xsd:complexType>
    </xsd:element>
    <xsd:element name="DueDate" ma:index="29" nillable="true" ma:displayName="Due Date" ma:description="Please submit your responses by the assigned Date. " ma:format="DateTime" ma:internalName="DueDate">
      <xsd:simpleType>
        <xsd:restriction base="dms:DateTime"/>
      </xsd:simpleType>
    </xsd:element>
    <xsd:element name="Notes" ma:index="30" nillable="true" ma:displayName="Notes" ma:format="Dropdown" ma:internalName="Note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17B1C-F724-45DB-B2FD-FF4B508E640B}">
  <ds:schemaRefs>
    <ds:schemaRef ds:uri="http://schemas.microsoft.com/sharepoint/v3/contenttype/forms"/>
  </ds:schemaRefs>
</ds:datastoreItem>
</file>

<file path=customXml/itemProps2.xml><?xml version="1.0" encoding="utf-8"?>
<ds:datastoreItem xmlns:ds="http://schemas.openxmlformats.org/officeDocument/2006/customXml" ds:itemID="{5CF8A067-475E-4AEA-AE09-485ECFE7051F}">
  <ds:schemaRefs>
    <ds:schemaRef ds:uri="474bf9e0-d983-44f2-a4c7-211839e92928"/>
    <ds:schemaRef ds:uri="d191aa5d-8542-492f-a66f-1c3dbea8210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97C981-F60A-43D9-A755-9E83172912E1}">
  <ds:schemaRefs>
    <ds:schemaRef ds:uri="474bf9e0-d983-44f2-a4c7-211839e92928"/>
    <ds:schemaRef ds:uri="d191aa5d-8542-492f-a66f-1c3dbea821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5448</TotalTime>
  <Words>2911</Words>
  <Application>Microsoft Office PowerPoint</Application>
  <PresentationFormat>Widescreen</PresentationFormat>
  <Paragraphs>410</Paragraphs>
  <Slides>28</Slides>
  <Notes>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Blue</vt:lpstr>
      <vt:lpstr>ON THE EFFICACY OF LARGE LANGUAGE MODELS AS MODELS OF COMPUTATION</vt:lpstr>
      <vt:lpstr>Introduction</vt:lpstr>
      <vt:lpstr>Language Models as Programmers</vt:lpstr>
      <vt:lpstr>What is Web Assembly?</vt:lpstr>
      <vt:lpstr>Why use LLMs for Bytecode Analysis?</vt:lpstr>
      <vt:lpstr>Similar / Prior Work</vt:lpstr>
      <vt:lpstr>A Contemporary Adaptation</vt:lpstr>
      <vt:lpstr>Challenges</vt:lpstr>
      <vt:lpstr>Key Finding: Tokenization is Everything</vt:lpstr>
      <vt:lpstr>Computation is not Autoregressive </vt:lpstr>
      <vt:lpstr>The Limits of Transfer Learning and Dataset Availability</vt:lpstr>
      <vt:lpstr>Evaluating the Divergence of Language and Computation?</vt:lpstr>
      <vt:lpstr>Evaluating LLMs with WebAssembly </vt:lpstr>
      <vt:lpstr>Can LLM's generate WebAssembly Text (WAT) given sample C++ code? Can LLM's interpret WebAssembly Text (WAT) and generate equivalent C++ code?</vt:lpstr>
      <vt:lpstr>Sample – Factorial (C++ to WAT)</vt:lpstr>
      <vt:lpstr>Sample – Factorial (WAT to C++)</vt:lpstr>
      <vt:lpstr>Results</vt:lpstr>
      <vt:lpstr>Findings (C++ to WAT)</vt:lpstr>
      <vt:lpstr>Findings (WAT to C++)</vt:lpstr>
      <vt:lpstr>Evaluating LLMs with Python </vt:lpstr>
      <vt:lpstr>Approach Does an LLM understand the code or is it just recognizing the (English) keywords?</vt:lpstr>
      <vt:lpstr>Sample Quick-Sort</vt:lpstr>
      <vt:lpstr>Findings</vt:lpstr>
      <vt:lpstr>CONCLUSIONS</vt:lpstr>
      <vt:lpstr>Evaluating the Divergence of Language and Computation?</vt:lpstr>
      <vt:lpstr>Thank you</vt:lpstr>
      <vt:lpstr>Adapting Sequence Encoding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Business Plan</dc:title>
  <dc:creator>Harding, Jennifer</dc:creator>
  <cp:lastModifiedBy>Just, Sebastian</cp:lastModifiedBy>
  <cp:revision>56</cp:revision>
  <dcterms:created xsi:type="dcterms:W3CDTF">2021-10-14T01:38:24Z</dcterms:created>
  <dcterms:modified xsi:type="dcterms:W3CDTF">2023-09-04T20:41:06Z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0x01010069C6E274886FE74397BA898B9E74BFC8</vt:lpwstr>
  </property>
  <property fmtid="{D5CDD505-2E9C-101B-9397-08002B2CF9AE}" pid="3" name="MSIP_Label_15652fe2-2b59-4d95-925c-ee86d789ff67_Enabled">
    <vt:lpwstr>true</vt:lpwstr>
  </property>
  <property fmtid="{D5CDD505-2E9C-101B-9397-08002B2CF9AE}" pid="4" name="MSIP_Label_15652fe2-2b59-4d95-925c-ee86d789ff67_SetDate">
    <vt:lpwstr>2023-03-30T13:05:38Z</vt:lpwstr>
  </property>
  <property fmtid="{D5CDD505-2E9C-101B-9397-08002B2CF9AE}" pid="5" name="MSIP_Label_15652fe2-2b59-4d95-925c-ee86d789ff67_Method">
    <vt:lpwstr>Privileged</vt:lpwstr>
  </property>
  <property fmtid="{D5CDD505-2E9C-101B-9397-08002B2CF9AE}" pid="6" name="MSIP_Label_15652fe2-2b59-4d95-925c-ee86d789ff67_Name">
    <vt:lpwstr>Confidential (C)</vt:lpwstr>
  </property>
  <property fmtid="{D5CDD505-2E9C-101B-9397-08002B2CF9AE}" pid="7" name="MSIP_Label_15652fe2-2b59-4d95-925c-ee86d789ff67_SiteId">
    <vt:lpwstr>906aefe9-76a7-4f65-b82d-5ec20775d5aa</vt:lpwstr>
  </property>
  <property fmtid="{D5CDD505-2E9C-101B-9397-08002B2CF9AE}" pid="8" name="MSIP_Label_15652fe2-2b59-4d95-925c-ee86d789ff67_ActionId">
    <vt:lpwstr>822ca310-a9e1-4d60-8a81-f508ec771f2f</vt:lpwstr>
  </property>
  <property fmtid="{D5CDD505-2E9C-101B-9397-08002B2CF9AE}" pid="9" name="MSIP_Label_15652fe2-2b59-4d95-925c-ee86d789ff67_ContentBits">
    <vt:lpwstr>0</vt:lpwstr>
  </property>
</Properties>
</file>