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6" r:id="rId11"/>
    <p:sldId id="268" r:id="rId12"/>
    <p:sldId id="269" r:id="rId13"/>
    <p:sldId id="285" r:id="rId14"/>
    <p:sldId id="286" r:id="rId15"/>
    <p:sldId id="271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2" r:id="rId24"/>
    <p:sldId id="281" r:id="rId25"/>
    <p:sldId id="283" r:id="rId26"/>
    <p:sldId id="284" r:id="rId27"/>
    <p:sldId id="287" r:id="rId28"/>
    <p:sldId id="288" r:id="rId29"/>
    <p:sldId id="304" r:id="rId30"/>
    <p:sldId id="305" r:id="rId31"/>
    <p:sldId id="291" r:id="rId32"/>
    <p:sldId id="292" r:id="rId33"/>
    <p:sldId id="296" r:id="rId34"/>
    <p:sldId id="295" r:id="rId35"/>
    <p:sldId id="298" r:id="rId36"/>
    <p:sldId id="297" r:id="rId37"/>
    <p:sldId id="299" r:id="rId38"/>
    <p:sldId id="300" r:id="rId39"/>
    <p:sldId id="301" r:id="rId40"/>
    <p:sldId id="307" r:id="rId41"/>
    <p:sldId id="308" r:id="rId42"/>
    <p:sldId id="306" r:id="rId43"/>
    <p:sldId id="310" r:id="rId44"/>
    <p:sldId id="309" r:id="rId45"/>
    <p:sldId id="311" r:id="rId46"/>
    <p:sldId id="313" r:id="rId47"/>
    <p:sldId id="314" r:id="rId48"/>
    <p:sldId id="315" r:id="rId49"/>
    <p:sldId id="316" r:id="rId50"/>
    <p:sldId id="317" r:id="rId51"/>
    <p:sldId id="319" r:id="rId52"/>
    <p:sldId id="320" r:id="rId53"/>
    <p:sldId id="321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F464"/>
    <a:srgbClr val="FF6B6B"/>
    <a:srgbClr val="4ECDC4"/>
    <a:srgbClr val="556270"/>
    <a:srgbClr val="C44D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1821-09A2-4A0B-9697-636E58038B6E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E103-653F-451A-964C-7398FFE6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1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1821-09A2-4A0B-9697-636E58038B6E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E103-653F-451A-964C-7398FFE6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1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1821-09A2-4A0B-9697-636E58038B6E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E103-653F-451A-964C-7398FFE6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3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1821-09A2-4A0B-9697-636E58038B6E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E103-653F-451A-964C-7398FFE6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9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1821-09A2-4A0B-9697-636E58038B6E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E103-653F-451A-964C-7398FFE6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1821-09A2-4A0B-9697-636E58038B6E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E103-653F-451A-964C-7398FFE6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0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1821-09A2-4A0B-9697-636E58038B6E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E103-653F-451A-964C-7398FFE6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1821-09A2-4A0B-9697-636E58038B6E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E103-653F-451A-964C-7398FFE6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5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1821-09A2-4A0B-9697-636E58038B6E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E103-653F-451A-964C-7398FFE6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1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1821-09A2-4A0B-9697-636E58038B6E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E103-653F-451A-964C-7398FFE6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8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1821-09A2-4A0B-9697-636E58038B6E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E103-653F-451A-964C-7398FFE6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1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C1821-09A2-4A0B-9697-636E58038B6E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4E103-653F-451A-964C-7398FFE6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9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16500" dirty="0" smtClean="0">
                <a:solidFill>
                  <a:srgbClr val="C7F464"/>
                </a:solidFill>
                <a:latin typeface="Yanone Kaffeesatz Bold" panose="02000000000000000000" pitchFamily="2" charset="0"/>
              </a:rPr>
              <a:t>git &amp; github</a:t>
            </a:r>
            <a:endParaRPr lang="en-US" sz="16500" dirty="0">
              <a:solidFill>
                <a:srgbClr val="C7F464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05400" y="3657600"/>
            <a:ext cx="26581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6B6B"/>
                </a:solidFill>
                <a:latin typeface="Yanone Kaffeesatz Thin" panose="02000000000000000000" pitchFamily="2" charset="0"/>
              </a:rPr>
              <a:t>trevor strieber</a:t>
            </a:r>
            <a:endParaRPr lang="en-US" sz="4000" dirty="0">
              <a:solidFill>
                <a:srgbClr val="FF6B6B"/>
              </a:solidFill>
              <a:latin typeface="Yanone Kaffeesatz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45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B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"/>
            <a:ext cx="7620000" cy="633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677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B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164" y="457200"/>
            <a:ext cx="255871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rgbClr val="4ECDC4"/>
                </a:solidFill>
                <a:latin typeface="Yanone Kaffeesatz Bold" panose="02000000000000000000" pitchFamily="2" charset="0"/>
              </a:rPr>
              <a:t>github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0040" y="2360543"/>
            <a:ext cx="82397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C7F464"/>
                </a:solidFill>
                <a:latin typeface="Yanone Kaffeesatz Bold" panose="02000000000000000000" pitchFamily="2" charset="0"/>
              </a:rPr>
              <a:t>is a place to </a:t>
            </a:r>
            <a:r>
              <a:rPr lang="en-US" sz="9600" dirty="0" smtClean="0">
                <a:solidFill>
                  <a:srgbClr val="C7F464"/>
                </a:solidFill>
                <a:latin typeface="Yanone Kaffeesatz Bold" panose="02000000000000000000" pitchFamily="2" charset="0"/>
              </a:rPr>
              <a:t>store</a:t>
            </a:r>
            <a:r>
              <a:rPr lang="en-US" sz="9600" dirty="0" smtClean="0">
                <a:solidFill>
                  <a:srgbClr val="C7F464"/>
                </a:solidFill>
                <a:latin typeface="Yanone Kaffeesatz Bold" panose="02000000000000000000" pitchFamily="2" charset="0"/>
              </a:rPr>
              <a:t> </a:t>
            </a:r>
            <a:r>
              <a:rPr lang="en-US" sz="9600" b="1" dirty="0" smtClean="0">
                <a:solidFill>
                  <a:srgbClr val="C7F464"/>
                </a:solidFill>
                <a:latin typeface="Yanone Kaffeesatz Bold" panose="02000000000000000000" pitchFamily="2" charset="0"/>
              </a:rPr>
              <a:t>your</a:t>
            </a:r>
            <a:endParaRPr lang="en-US" sz="9600" b="1" dirty="0">
              <a:solidFill>
                <a:srgbClr val="C7F464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93480" y="3733800"/>
            <a:ext cx="3961341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u="sng" dirty="0" smtClean="0">
                <a:solidFill>
                  <a:srgbClr val="556270"/>
                </a:solidFill>
                <a:latin typeface="Yanone Kaffeesatz Regular" panose="02000000000000000000" pitchFamily="2" charset="0"/>
              </a:rPr>
              <a:t>CODE</a:t>
            </a:r>
            <a:endParaRPr lang="en-US" sz="16600" u="sng" dirty="0">
              <a:solidFill>
                <a:srgbClr val="556270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87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B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164" y="457200"/>
            <a:ext cx="255871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rgbClr val="4ECDC4"/>
                </a:solidFill>
                <a:latin typeface="Yanone Kaffeesatz Bold" panose="02000000000000000000" pitchFamily="2" charset="0"/>
              </a:rPr>
              <a:t>github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7400" y="2895600"/>
            <a:ext cx="8210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C7F464"/>
                </a:solidFill>
                <a:latin typeface="Yanone Kaffeesatz Bold" panose="02000000000000000000" pitchFamily="2" charset="0"/>
              </a:rPr>
              <a:t>IS</a:t>
            </a:r>
            <a:endParaRPr lang="en-US" sz="9600" b="1" dirty="0">
              <a:solidFill>
                <a:srgbClr val="C7F464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30524" y="1266206"/>
            <a:ext cx="3466013" cy="166199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1500000"/>
              </a:camera>
              <a:lightRig rig="threePt" dir="t"/>
            </a:scene3d>
          </a:bodyPr>
          <a:lstStyle/>
          <a:p>
            <a:r>
              <a:rPr lang="en-US" sz="5400" dirty="0" smtClean="0">
                <a:solidFill>
                  <a:srgbClr val="556270"/>
                </a:solidFill>
                <a:latin typeface="Yanone Kaffeesatz Bold" panose="02000000000000000000" pitchFamily="2" charset="0"/>
              </a:rPr>
              <a:t>COLLABORATION</a:t>
            </a:r>
            <a:endParaRPr lang="en-US" sz="5400" b="1" dirty="0">
              <a:solidFill>
                <a:srgbClr val="556270"/>
              </a:solidFill>
              <a:latin typeface="Yanone Kaffeesatz Bold" panose="02000000000000000000" pitchFamily="2" charset="0"/>
            </a:endParaRP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7128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B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164" y="457200"/>
            <a:ext cx="255871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rgbClr val="4ECDC4"/>
                </a:solidFill>
                <a:latin typeface="Yanone Kaffeesatz Bold" panose="02000000000000000000" pitchFamily="2" charset="0"/>
              </a:rPr>
              <a:t>github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7400" y="2895600"/>
            <a:ext cx="8210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C7F464"/>
                </a:solidFill>
                <a:latin typeface="Yanone Kaffeesatz Bold" panose="02000000000000000000" pitchFamily="2" charset="0"/>
              </a:rPr>
              <a:t>IS</a:t>
            </a:r>
            <a:endParaRPr lang="en-US" sz="9600" b="1" dirty="0">
              <a:solidFill>
                <a:srgbClr val="C7F464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30524" y="1266206"/>
            <a:ext cx="3466013" cy="166199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1500000"/>
              </a:camera>
              <a:lightRig rig="threePt" dir="t"/>
            </a:scene3d>
          </a:bodyPr>
          <a:lstStyle/>
          <a:p>
            <a:r>
              <a:rPr lang="en-US" sz="5400" dirty="0" smtClean="0">
                <a:solidFill>
                  <a:srgbClr val="556270"/>
                </a:solidFill>
                <a:latin typeface="Yanone Kaffeesatz Bold" panose="02000000000000000000" pitchFamily="2" charset="0"/>
              </a:rPr>
              <a:t>COLLABORATION</a:t>
            </a:r>
            <a:endParaRPr lang="en-US" sz="5400" b="1" dirty="0">
              <a:solidFill>
                <a:srgbClr val="556270"/>
              </a:solidFill>
              <a:latin typeface="Yanone Kaffeesatz Bold" panose="02000000000000000000" pitchFamily="2" charset="0"/>
            </a:endParaRPr>
          </a:p>
          <a:p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4695820" y="3130723"/>
            <a:ext cx="2935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556270"/>
                </a:solidFill>
                <a:latin typeface="Yanone Kaffeesatz Bold" panose="02000000000000000000" pitchFamily="2" charset="0"/>
              </a:rPr>
              <a:t>DISTRIBUTION</a:t>
            </a:r>
            <a:endParaRPr lang="en-US" sz="5400" b="1" dirty="0">
              <a:solidFill>
                <a:srgbClr val="556270"/>
              </a:solidFill>
              <a:latin typeface="Yanone Kaffeesatz Bold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08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B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164" y="457200"/>
            <a:ext cx="255871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rgbClr val="4ECDC4"/>
                </a:solidFill>
                <a:latin typeface="Yanone Kaffeesatz Bold" panose="02000000000000000000" pitchFamily="2" charset="0"/>
              </a:rPr>
              <a:t>github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7400" y="2895600"/>
            <a:ext cx="8210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C7F464"/>
                </a:solidFill>
                <a:latin typeface="Yanone Kaffeesatz Bold" panose="02000000000000000000" pitchFamily="2" charset="0"/>
              </a:rPr>
              <a:t>IS</a:t>
            </a:r>
            <a:endParaRPr lang="en-US" sz="9600" b="1" dirty="0">
              <a:solidFill>
                <a:srgbClr val="C7F464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30524" y="1266206"/>
            <a:ext cx="3466013" cy="166199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1500000"/>
              </a:camera>
              <a:lightRig rig="threePt" dir="t"/>
            </a:scene3d>
          </a:bodyPr>
          <a:lstStyle/>
          <a:p>
            <a:r>
              <a:rPr lang="en-US" sz="5400" dirty="0" smtClean="0">
                <a:solidFill>
                  <a:srgbClr val="556270"/>
                </a:solidFill>
                <a:latin typeface="Yanone Kaffeesatz Bold" panose="02000000000000000000" pitchFamily="2" charset="0"/>
              </a:rPr>
              <a:t>COLLABORATION</a:t>
            </a:r>
            <a:endParaRPr lang="en-US" sz="5400" b="1" dirty="0">
              <a:solidFill>
                <a:srgbClr val="556270"/>
              </a:solidFill>
              <a:latin typeface="Yanone Kaffeesatz Bold" panose="02000000000000000000" pitchFamily="2" charset="0"/>
            </a:endParaRPr>
          </a:p>
          <a:p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4695820" y="3130723"/>
            <a:ext cx="2935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556270"/>
                </a:solidFill>
                <a:latin typeface="Yanone Kaffeesatz Bold" panose="02000000000000000000" pitchFamily="2" charset="0"/>
              </a:rPr>
              <a:t>DISTRIBUTION</a:t>
            </a:r>
            <a:endParaRPr lang="en-US" sz="5400" b="1" dirty="0">
              <a:solidFill>
                <a:srgbClr val="556270"/>
              </a:solidFill>
              <a:latin typeface="Yanone Kaffeesatz Bold" panose="02000000000000000000" pitchFamily="2" charset="0"/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6941" y="4800600"/>
            <a:ext cx="2488182" cy="166199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20099999"/>
              </a:camera>
              <a:lightRig rig="threePt" dir="t"/>
            </a:scene3d>
          </a:bodyPr>
          <a:lstStyle/>
          <a:p>
            <a:r>
              <a:rPr lang="en-US" sz="5400" dirty="0" smtClean="0">
                <a:solidFill>
                  <a:srgbClr val="556270"/>
                </a:solidFill>
                <a:latin typeface="Yanone Kaffeesatz Bold" panose="02000000000000000000" pitchFamily="2" charset="0"/>
              </a:rPr>
              <a:t>DISCUSSION</a:t>
            </a:r>
            <a:endParaRPr lang="en-US" sz="5400" b="1" dirty="0">
              <a:solidFill>
                <a:srgbClr val="556270"/>
              </a:solidFill>
              <a:latin typeface="Yanone Kaffeesatz Bold" panose="02000000000000000000" pitchFamily="2" charset="0"/>
            </a:endParaRP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4993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B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164" y="457200"/>
            <a:ext cx="255871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rgbClr val="4ECDC4"/>
                </a:solidFill>
                <a:latin typeface="Yanone Kaffeesatz Bold" panose="02000000000000000000" pitchFamily="2" charset="0"/>
              </a:rPr>
              <a:t>github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8925" y="2350785"/>
            <a:ext cx="128753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rgbClr val="556270"/>
                </a:solidFill>
                <a:latin typeface="Yanone Kaffeesatz Bold" panose="02000000000000000000" pitchFamily="2" charset="0"/>
              </a:rPr>
              <a:t>is a</a:t>
            </a:r>
            <a:endParaRPr lang="en-US" sz="8800" dirty="0">
              <a:solidFill>
                <a:srgbClr val="556270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5357" y="2743200"/>
            <a:ext cx="18473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800" dirty="0">
              <a:solidFill>
                <a:srgbClr val="C7F464"/>
              </a:solidFill>
              <a:latin typeface="Yanone Kaffeesatz 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37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B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164" y="457200"/>
            <a:ext cx="255871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rgbClr val="4ECDC4"/>
                </a:solidFill>
                <a:latin typeface="Yanone Kaffeesatz Bold" panose="02000000000000000000" pitchFamily="2" charset="0"/>
              </a:rPr>
              <a:t>github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8925" y="2350785"/>
            <a:ext cx="127951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rgbClr val="556270"/>
                </a:solidFill>
                <a:latin typeface="Yanone Kaffeesatz Bold" panose="02000000000000000000" pitchFamily="2" charset="0"/>
              </a:rPr>
              <a:t>is a</a:t>
            </a:r>
            <a:endParaRPr lang="en-US" sz="8800" dirty="0">
              <a:solidFill>
                <a:srgbClr val="556270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5357" y="2743200"/>
            <a:ext cx="776847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rgbClr val="556270"/>
                </a:solidFill>
                <a:latin typeface="Yanone Kaffeesatz Bold" panose="02000000000000000000" pitchFamily="2" charset="0"/>
              </a:rPr>
              <a:t>social network</a:t>
            </a:r>
            <a:endParaRPr lang="en-US" sz="13800" dirty="0">
              <a:solidFill>
                <a:srgbClr val="556270"/>
              </a:solidFill>
              <a:latin typeface="Yanone Kaffeesatz 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43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B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164" y="457200"/>
            <a:ext cx="255871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rgbClr val="4ECDC4"/>
                </a:solidFill>
                <a:latin typeface="Yanone Kaffeesatz Bold" panose="02000000000000000000" pitchFamily="2" charset="0"/>
              </a:rPr>
              <a:t>github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8925" y="2350785"/>
            <a:ext cx="127951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rgbClr val="556270"/>
                </a:solidFill>
                <a:latin typeface="Yanone Kaffeesatz Bold" panose="02000000000000000000" pitchFamily="2" charset="0"/>
              </a:rPr>
              <a:t>is a</a:t>
            </a:r>
            <a:endParaRPr lang="en-US" sz="8800" dirty="0">
              <a:solidFill>
                <a:srgbClr val="556270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5357" y="2743200"/>
            <a:ext cx="776847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rgbClr val="556270"/>
                </a:solidFill>
                <a:latin typeface="Yanone Kaffeesatz Bold" panose="02000000000000000000" pitchFamily="2" charset="0"/>
              </a:rPr>
              <a:t>social network</a:t>
            </a:r>
            <a:endParaRPr lang="en-US" sz="13800" dirty="0">
              <a:solidFill>
                <a:srgbClr val="556270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4267200"/>
            <a:ext cx="516359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rgbClr val="C7F464"/>
                </a:solidFill>
                <a:latin typeface="Yanone Kaffeesatz Bold" panose="02000000000000000000" pitchFamily="2" charset="0"/>
              </a:rPr>
              <a:t>for NERDS</a:t>
            </a:r>
            <a:endParaRPr lang="en-US" sz="13800" dirty="0">
              <a:solidFill>
                <a:srgbClr val="C7F464"/>
              </a:solidFill>
              <a:latin typeface="Yanone Kaffeesatz 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61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B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164" y="457200"/>
            <a:ext cx="255871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rgbClr val="4ECDC4"/>
                </a:solidFill>
                <a:latin typeface="Yanone Kaffeesatz Bold" panose="02000000000000000000" pitchFamily="2" charset="0"/>
              </a:rPr>
              <a:t>github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8925" y="2350785"/>
            <a:ext cx="127951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rgbClr val="556270"/>
                </a:solidFill>
                <a:latin typeface="Yanone Kaffeesatz Bold" panose="02000000000000000000" pitchFamily="2" charset="0"/>
              </a:rPr>
              <a:t>is a</a:t>
            </a:r>
            <a:endParaRPr lang="en-US" sz="8800" dirty="0">
              <a:solidFill>
                <a:srgbClr val="556270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5357" y="2743200"/>
            <a:ext cx="776847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rgbClr val="556270"/>
                </a:solidFill>
                <a:latin typeface="Yanone Kaffeesatz Bold" panose="02000000000000000000" pitchFamily="2" charset="0"/>
              </a:rPr>
              <a:t>social network</a:t>
            </a:r>
            <a:endParaRPr lang="en-US" sz="13800" dirty="0">
              <a:solidFill>
                <a:srgbClr val="556270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4267200"/>
            <a:ext cx="516359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rgbClr val="C7F464"/>
                </a:solidFill>
                <a:latin typeface="Yanone Kaffeesatz Bold" panose="02000000000000000000" pitchFamily="2" charset="0"/>
              </a:rPr>
              <a:t>for NERDS</a:t>
            </a:r>
            <a:endParaRPr lang="en-US" sz="13800" dirty="0">
              <a:solidFill>
                <a:srgbClr val="C7F464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4" name="Multiply 3"/>
          <p:cNvSpPr/>
          <p:nvPr/>
        </p:nvSpPr>
        <p:spPr>
          <a:xfrm>
            <a:off x="2133600" y="4148072"/>
            <a:ext cx="2743200" cy="2705809"/>
          </a:xfrm>
          <a:prstGeom prst="mathMultiply">
            <a:avLst/>
          </a:prstGeom>
          <a:solidFill>
            <a:srgbClr val="C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B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164" y="457200"/>
            <a:ext cx="255871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rgbClr val="4ECDC4"/>
                </a:solidFill>
                <a:latin typeface="Yanone Kaffeesatz Bold" panose="02000000000000000000" pitchFamily="2" charset="0"/>
              </a:rPr>
              <a:t>github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8925" y="2350785"/>
            <a:ext cx="127951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rgbClr val="556270"/>
                </a:solidFill>
                <a:latin typeface="Yanone Kaffeesatz Bold" panose="02000000000000000000" pitchFamily="2" charset="0"/>
              </a:rPr>
              <a:t>is a</a:t>
            </a:r>
            <a:endParaRPr lang="en-US" sz="8800" dirty="0">
              <a:solidFill>
                <a:srgbClr val="556270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5357" y="2743200"/>
            <a:ext cx="776847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rgbClr val="556270"/>
                </a:solidFill>
                <a:latin typeface="Yanone Kaffeesatz Bold" panose="02000000000000000000" pitchFamily="2" charset="0"/>
              </a:rPr>
              <a:t>social network</a:t>
            </a:r>
            <a:endParaRPr lang="en-US" sz="13800" dirty="0">
              <a:solidFill>
                <a:srgbClr val="556270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4267200"/>
            <a:ext cx="808266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rgbClr val="C7F464"/>
                </a:solidFill>
                <a:latin typeface="Yanone Kaffeesatz Bold" panose="02000000000000000000" pitchFamily="2" charset="0"/>
              </a:rPr>
              <a:t>for DEVELOPERS</a:t>
            </a:r>
            <a:endParaRPr lang="en-US" sz="13800" dirty="0">
              <a:solidFill>
                <a:srgbClr val="C7F464"/>
              </a:solidFill>
              <a:latin typeface="Yanone Kaffeesatz 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07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350193"/>
            <a:ext cx="1954381" cy="431143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1500" dirty="0" smtClean="0">
                <a:solidFill>
                  <a:srgbClr val="C44D58"/>
                </a:solidFill>
                <a:latin typeface="Yanone Kaffeesatz Bold" panose="02000000000000000000" pitchFamily="2" charset="0"/>
              </a:rPr>
              <a:t>who am </a:t>
            </a:r>
            <a:r>
              <a:rPr lang="en-US" sz="11500" dirty="0" err="1" smtClean="0">
                <a:solidFill>
                  <a:srgbClr val="C44D58"/>
                </a:solidFill>
                <a:latin typeface="Yanone Kaffeesatz Bold" panose="02000000000000000000" pitchFamily="2" charset="0"/>
              </a:rPr>
              <a:t>i</a:t>
            </a:r>
            <a:r>
              <a:rPr lang="en-US" sz="11500" dirty="0" smtClean="0">
                <a:solidFill>
                  <a:srgbClr val="C44D58"/>
                </a:solidFill>
                <a:latin typeface="Yanone Kaffeesatz Bold" panose="02000000000000000000" pitchFamily="2" charset="0"/>
              </a:rPr>
              <a:t>?</a:t>
            </a:r>
            <a:endParaRPr lang="en-US" sz="11500" dirty="0">
              <a:solidFill>
                <a:srgbClr val="C44D58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06781" y="1350193"/>
            <a:ext cx="5012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6B6B"/>
                </a:solidFill>
                <a:latin typeface="Yanone Kaffeesatz Regular" panose="02000000000000000000" pitchFamily="2" charset="0"/>
              </a:rPr>
              <a:t>ARMSTRONG GRADUATE</a:t>
            </a:r>
            <a:endParaRPr lang="en-US" sz="5400" dirty="0">
              <a:solidFill>
                <a:srgbClr val="FF6B6B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6781" y="2589416"/>
            <a:ext cx="58272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FF6B6B"/>
                </a:solidFill>
                <a:latin typeface="Yanone Kaffeesatz Regular" panose="02000000000000000000" pitchFamily="2" charset="0"/>
              </a:rPr>
              <a:t>SOFTWARE DEVELOPER</a:t>
            </a:r>
            <a:endParaRPr lang="en-US" sz="6600" dirty="0">
              <a:solidFill>
                <a:srgbClr val="FF6B6B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4200" y="3735512"/>
            <a:ext cx="37385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FF6B6B"/>
                </a:solidFill>
                <a:latin typeface="Yanone Kaffeesatz Regular" panose="02000000000000000000" pitchFamily="2" charset="0"/>
              </a:rPr>
              <a:t>ATLANTIC</a:t>
            </a:r>
            <a:endParaRPr lang="en-US" sz="9600" dirty="0">
              <a:solidFill>
                <a:srgbClr val="FF6B6B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4200" y="4876800"/>
            <a:ext cx="58400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FF6B6B"/>
                </a:solidFill>
                <a:latin typeface="Yanone Kaffeesatz Regular" panose="02000000000000000000" pitchFamily="2" charset="0"/>
              </a:rPr>
              <a:t>TELE-NETWORK</a:t>
            </a:r>
            <a:endParaRPr lang="en-US" sz="9600" dirty="0">
              <a:solidFill>
                <a:srgbClr val="FF6B6B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51095" y="4037424"/>
            <a:ext cx="1273105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>
                <a:solidFill>
                  <a:srgbClr val="4ECDC4"/>
                </a:solidFill>
                <a:latin typeface="Yanone Kaffeesatz Regular" panose="02000000000000000000" pitchFamily="2" charset="0"/>
              </a:rPr>
              <a:t>@</a:t>
            </a:r>
            <a:endParaRPr lang="en-US" sz="11500" dirty="0">
              <a:solidFill>
                <a:srgbClr val="4ECD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72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F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762000"/>
            <a:ext cx="38427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556270"/>
                </a:solidFill>
                <a:latin typeface="Yanone Kaffeesatz Light" panose="02000000000000000000" pitchFamily="2" charset="0"/>
              </a:rPr>
              <a:t>HOW DOES IT</a:t>
            </a:r>
            <a:endParaRPr lang="en-US" sz="7200" dirty="0">
              <a:solidFill>
                <a:srgbClr val="556270"/>
              </a:solidFill>
              <a:latin typeface="Yanone Kaffeesatz Light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 rot="20232841">
            <a:off x="1285711" y="2491853"/>
            <a:ext cx="6139822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b="1" dirty="0">
                <a:solidFill>
                  <a:srgbClr val="556270"/>
                </a:solidFill>
                <a:latin typeface="Yanone Kaffeesatz Light" panose="02000000000000000000" pitchFamily="2" charset="0"/>
              </a:rPr>
              <a:t> WORK?</a:t>
            </a:r>
          </a:p>
        </p:txBody>
      </p:sp>
    </p:spTree>
    <p:extLst>
      <p:ext uri="{BB962C8B-B14F-4D97-AF65-F5344CB8AC3E}">
        <p14:creationId xmlns:p14="http://schemas.microsoft.com/office/powerpoint/2010/main" val="75741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F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80998"/>
            <a:ext cx="9144000" cy="1752601"/>
          </a:xfrm>
          <a:prstGeom prst="rect">
            <a:avLst/>
          </a:prstGeom>
          <a:solidFill>
            <a:srgbClr val="C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16200000">
            <a:off x="-1571297" y="2333297"/>
            <a:ext cx="61205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rgbClr val="FF6B6B"/>
                </a:solidFill>
                <a:latin typeface="Yanone Kaffeesatz Bold" panose="02000000000000000000" pitchFamily="2" charset="0"/>
              </a:rPr>
              <a:t>installat</a:t>
            </a:r>
            <a:r>
              <a:rPr lang="en-US" sz="13800" dirty="0" smtClean="0">
                <a:solidFill>
                  <a:srgbClr val="C7F464"/>
                </a:solidFill>
                <a:latin typeface="Yanone Kaffeesatz Bold" panose="02000000000000000000" pitchFamily="2" charset="0"/>
              </a:rPr>
              <a:t>ion</a:t>
            </a:r>
            <a:endParaRPr lang="en-US" sz="13800" dirty="0">
              <a:solidFill>
                <a:srgbClr val="C7F464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0" y="472468"/>
            <a:ext cx="48109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spc="900" dirty="0" smtClean="0">
                <a:solidFill>
                  <a:srgbClr val="C7F464"/>
                </a:solidFill>
                <a:latin typeface="Yanone Kaffeesatz Regular" panose="02000000000000000000" pitchFamily="2" charset="0"/>
              </a:rPr>
              <a:t>WINDOWS</a:t>
            </a:r>
            <a:endParaRPr lang="en-US" sz="9600" spc="900" dirty="0">
              <a:solidFill>
                <a:srgbClr val="C7F464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6992" y="2500580"/>
            <a:ext cx="27029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C44D58"/>
                </a:solidFill>
                <a:latin typeface="Yanone Kaffeesatz Bold" panose="02000000000000000000" pitchFamily="2" charset="0"/>
              </a:rPr>
              <a:t>MSYSGIT</a:t>
            </a:r>
            <a:endParaRPr lang="en-US" sz="8000" dirty="0">
              <a:solidFill>
                <a:srgbClr val="C44D58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16237" y="4210050"/>
            <a:ext cx="62856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556270"/>
                </a:solidFill>
                <a:latin typeface="Yanone Kaffeesatz Regular" panose="02000000000000000000" pitchFamily="2" charset="0"/>
              </a:rPr>
              <a:t>http://msysgit.github.io/</a:t>
            </a:r>
          </a:p>
        </p:txBody>
      </p:sp>
    </p:spTree>
    <p:extLst>
      <p:ext uri="{BB962C8B-B14F-4D97-AF65-F5344CB8AC3E}">
        <p14:creationId xmlns:p14="http://schemas.microsoft.com/office/powerpoint/2010/main" val="297992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F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80998"/>
            <a:ext cx="9144000" cy="1752601"/>
          </a:xfrm>
          <a:prstGeom prst="rect">
            <a:avLst/>
          </a:prstGeom>
          <a:solidFill>
            <a:srgbClr val="C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16200000">
            <a:off x="-1571297" y="2333297"/>
            <a:ext cx="61205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rgbClr val="FF6B6B"/>
                </a:solidFill>
                <a:latin typeface="Yanone Kaffeesatz Bold" panose="02000000000000000000" pitchFamily="2" charset="0"/>
              </a:rPr>
              <a:t>installat</a:t>
            </a:r>
            <a:r>
              <a:rPr lang="en-US" sz="13800" dirty="0" smtClean="0">
                <a:solidFill>
                  <a:srgbClr val="C7F464"/>
                </a:solidFill>
                <a:latin typeface="Yanone Kaffeesatz Bold" panose="02000000000000000000" pitchFamily="2" charset="0"/>
              </a:rPr>
              <a:t>ion</a:t>
            </a:r>
            <a:endParaRPr lang="en-US" sz="13800" dirty="0">
              <a:solidFill>
                <a:srgbClr val="C7F464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0225" y="472468"/>
            <a:ext cx="19062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spc="600" dirty="0" smtClean="0">
                <a:solidFill>
                  <a:srgbClr val="C7F464"/>
                </a:solidFill>
                <a:latin typeface="Yanone Kaffeesatz Regular" panose="02000000000000000000" pitchFamily="2" charset="0"/>
              </a:rPr>
              <a:t>OSX</a:t>
            </a:r>
            <a:endParaRPr lang="en-US" sz="9600" spc="600" dirty="0">
              <a:solidFill>
                <a:srgbClr val="C7F464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6992" y="2500580"/>
            <a:ext cx="11304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C44D58"/>
                </a:solidFill>
                <a:latin typeface="Yanone Kaffeesatz Bold" panose="02000000000000000000" pitchFamily="2" charset="0"/>
              </a:rPr>
              <a:t>GIT</a:t>
            </a:r>
            <a:endParaRPr lang="en-US" sz="8000" dirty="0">
              <a:solidFill>
                <a:srgbClr val="C44D58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00" y="4038600"/>
            <a:ext cx="60564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rgbClr val="556270"/>
                </a:solidFill>
                <a:latin typeface="Yanone Kaffeesatz Regular" panose="02000000000000000000" pitchFamily="2" charset="0"/>
              </a:rPr>
              <a:t>already installed </a:t>
            </a:r>
            <a:endParaRPr lang="en-US" sz="8800" dirty="0">
              <a:solidFill>
                <a:srgbClr val="556270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24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F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80998"/>
            <a:ext cx="9144000" cy="1752601"/>
          </a:xfrm>
          <a:prstGeom prst="rect">
            <a:avLst/>
          </a:prstGeom>
          <a:solidFill>
            <a:srgbClr val="C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16200000">
            <a:off x="-1571297" y="2333297"/>
            <a:ext cx="61205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rgbClr val="FF6B6B"/>
                </a:solidFill>
                <a:latin typeface="Yanone Kaffeesatz Bold" panose="02000000000000000000" pitchFamily="2" charset="0"/>
              </a:rPr>
              <a:t>installat</a:t>
            </a:r>
            <a:r>
              <a:rPr lang="en-US" sz="13800" dirty="0" smtClean="0">
                <a:solidFill>
                  <a:srgbClr val="C7F464"/>
                </a:solidFill>
                <a:latin typeface="Yanone Kaffeesatz Bold" panose="02000000000000000000" pitchFamily="2" charset="0"/>
              </a:rPr>
              <a:t>ion</a:t>
            </a:r>
            <a:endParaRPr lang="en-US" sz="13800" dirty="0">
              <a:solidFill>
                <a:srgbClr val="C7F464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0225" y="472468"/>
            <a:ext cx="19062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spc="600" dirty="0" smtClean="0">
                <a:solidFill>
                  <a:srgbClr val="C7F464"/>
                </a:solidFill>
                <a:latin typeface="Yanone Kaffeesatz Regular" panose="02000000000000000000" pitchFamily="2" charset="0"/>
              </a:rPr>
              <a:t>OSX</a:t>
            </a:r>
            <a:endParaRPr lang="en-US" sz="9600" spc="600" dirty="0">
              <a:solidFill>
                <a:srgbClr val="C7F464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6992" y="2500580"/>
            <a:ext cx="58047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C44D58"/>
                </a:solidFill>
                <a:latin typeface="Yanone Kaffeesatz Bold" panose="02000000000000000000" pitchFamily="2" charset="0"/>
              </a:rPr>
              <a:t>WANT NEWER GIT?</a:t>
            </a:r>
            <a:endParaRPr lang="en-US" sz="8000" dirty="0">
              <a:solidFill>
                <a:srgbClr val="C44D58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4063" y="3876911"/>
            <a:ext cx="663675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spc="-300" dirty="0" smtClean="0">
                <a:solidFill>
                  <a:srgbClr val="556270"/>
                </a:solidFill>
                <a:latin typeface="Yanone Kaffeesatz Regular" panose="02000000000000000000" pitchFamily="2" charset="0"/>
              </a:rPr>
              <a:t>check out homebrew</a:t>
            </a:r>
            <a:endParaRPr lang="en-US" sz="8800" spc="-300" dirty="0">
              <a:solidFill>
                <a:srgbClr val="556270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16237" y="5485923"/>
            <a:ext cx="40895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44D58"/>
                </a:solidFill>
                <a:latin typeface="Yanone Kaffeesatz Regular" panose="02000000000000000000" pitchFamily="2" charset="0"/>
              </a:rPr>
              <a:t>http://brew.sh/</a:t>
            </a:r>
          </a:p>
        </p:txBody>
      </p:sp>
    </p:spTree>
    <p:extLst>
      <p:ext uri="{BB962C8B-B14F-4D97-AF65-F5344CB8AC3E}">
        <p14:creationId xmlns:p14="http://schemas.microsoft.com/office/powerpoint/2010/main" val="93498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F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80998"/>
            <a:ext cx="9144000" cy="1752601"/>
          </a:xfrm>
          <a:prstGeom prst="rect">
            <a:avLst/>
          </a:prstGeom>
          <a:solidFill>
            <a:srgbClr val="C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16200000">
            <a:off x="-1571297" y="2333297"/>
            <a:ext cx="61205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rgbClr val="FF6B6B"/>
                </a:solidFill>
                <a:latin typeface="Yanone Kaffeesatz Bold" panose="02000000000000000000" pitchFamily="2" charset="0"/>
              </a:rPr>
              <a:t>installat</a:t>
            </a:r>
            <a:r>
              <a:rPr lang="en-US" sz="13800" dirty="0" smtClean="0">
                <a:solidFill>
                  <a:srgbClr val="C7F464"/>
                </a:solidFill>
                <a:latin typeface="Yanone Kaffeesatz Bold" panose="02000000000000000000" pitchFamily="2" charset="0"/>
              </a:rPr>
              <a:t>ion</a:t>
            </a:r>
            <a:endParaRPr lang="en-US" sz="13800" dirty="0">
              <a:solidFill>
                <a:srgbClr val="C7F464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2200" y="472468"/>
            <a:ext cx="27735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spc="600" dirty="0" smtClean="0">
                <a:solidFill>
                  <a:srgbClr val="C7F464"/>
                </a:solidFill>
                <a:latin typeface="Yanone Kaffeesatz Regular" panose="02000000000000000000" pitchFamily="2" charset="0"/>
              </a:rPr>
              <a:t>LINUX</a:t>
            </a:r>
            <a:endParaRPr lang="en-US" sz="9600" spc="600" dirty="0">
              <a:solidFill>
                <a:srgbClr val="C7F464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6992" y="2500580"/>
            <a:ext cx="30059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C44D58"/>
                </a:solidFill>
                <a:latin typeface="Yanone Kaffeesatz Bold" panose="02000000000000000000" pitchFamily="2" charset="0"/>
              </a:rPr>
              <a:t>USE YOUR</a:t>
            </a:r>
            <a:endParaRPr lang="en-US" sz="8000" dirty="0">
              <a:solidFill>
                <a:srgbClr val="C44D58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0" y="3824019"/>
            <a:ext cx="62392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rgbClr val="556270"/>
                </a:solidFill>
                <a:latin typeface="Yanone Kaffeesatz Regular" panose="02000000000000000000" pitchFamily="2" charset="0"/>
              </a:rPr>
              <a:t>package manager</a:t>
            </a:r>
            <a:endParaRPr lang="en-US" sz="8800" dirty="0">
              <a:solidFill>
                <a:srgbClr val="556270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97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F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80998"/>
            <a:ext cx="9144000" cy="1752601"/>
          </a:xfrm>
          <a:prstGeom prst="rect">
            <a:avLst/>
          </a:prstGeom>
          <a:solidFill>
            <a:srgbClr val="C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16200000">
            <a:off x="-1571297" y="2333297"/>
            <a:ext cx="61205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rgbClr val="FF6B6B"/>
                </a:solidFill>
                <a:latin typeface="Yanone Kaffeesatz Bold" panose="02000000000000000000" pitchFamily="2" charset="0"/>
              </a:rPr>
              <a:t>installat</a:t>
            </a:r>
            <a:r>
              <a:rPr lang="en-US" sz="13800" dirty="0" smtClean="0">
                <a:solidFill>
                  <a:srgbClr val="C7F464"/>
                </a:solidFill>
                <a:latin typeface="Yanone Kaffeesatz Bold" panose="02000000000000000000" pitchFamily="2" charset="0"/>
              </a:rPr>
              <a:t>ion</a:t>
            </a:r>
            <a:endParaRPr lang="en-US" sz="13800" dirty="0">
              <a:solidFill>
                <a:srgbClr val="C7F464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2200" y="472468"/>
            <a:ext cx="27735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spc="600" dirty="0" smtClean="0">
                <a:solidFill>
                  <a:srgbClr val="C7F464"/>
                </a:solidFill>
                <a:latin typeface="Yanone Kaffeesatz Regular" panose="02000000000000000000" pitchFamily="2" charset="0"/>
              </a:rPr>
              <a:t>LINUX</a:t>
            </a:r>
            <a:endParaRPr lang="en-US" sz="9600" spc="600" dirty="0">
              <a:solidFill>
                <a:srgbClr val="C7F464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6992" y="2500580"/>
            <a:ext cx="43829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C44D58"/>
                </a:solidFill>
                <a:latin typeface="Yanone Kaffeesatz Bold" panose="02000000000000000000" pitchFamily="2" charset="0"/>
              </a:rPr>
              <a:t>Ubuntu / Mint</a:t>
            </a:r>
            <a:endParaRPr lang="en-US" sz="8000" dirty="0">
              <a:solidFill>
                <a:srgbClr val="C44D58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16237" y="3843069"/>
            <a:ext cx="518763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rgbClr val="556270"/>
                </a:solidFill>
                <a:latin typeface="Yanone Kaffeesatz Regular" panose="02000000000000000000" pitchFamily="2" charset="0"/>
              </a:rPr>
              <a:t>apt-get</a:t>
            </a:r>
            <a:endParaRPr lang="en-US" sz="16600" dirty="0">
              <a:solidFill>
                <a:srgbClr val="556270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00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F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80998"/>
            <a:ext cx="9144000" cy="1752601"/>
          </a:xfrm>
          <a:prstGeom prst="rect">
            <a:avLst/>
          </a:prstGeom>
          <a:solidFill>
            <a:srgbClr val="C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16200000">
            <a:off x="-1571297" y="2333297"/>
            <a:ext cx="61205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rgbClr val="FF6B6B"/>
                </a:solidFill>
                <a:latin typeface="Yanone Kaffeesatz Bold" panose="02000000000000000000" pitchFamily="2" charset="0"/>
              </a:rPr>
              <a:t>installat</a:t>
            </a:r>
            <a:r>
              <a:rPr lang="en-US" sz="13800" dirty="0" smtClean="0">
                <a:solidFill>
                  <a:srgbClr val="C7F464"/>
                </a:solidFill>
                <a:latin typeface="Yanone Kaffeesatz Bold" panose="02000000000000000000" pitchFamily="2" charset="0"/>
              </a:rPr>
              <a:t>ion</a:t>
            </a:r>
            <a:endParaRPr lang="en-US" sz="13800" dirty="0">
              <a:solidFill>
                <a:srgbClr val="C7F464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2200" y="472468"/>
            <a:ext cx="27735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spc="600" dirty="0" smtClean="0">
                <a:solidFill>
                  <a:srgbClr val="C7F464"/>
                </a:solidFill>
                <a:latin typeface="Yanone Kaffeesatz Regular" panose="02000000000000000000" pitchFamily="2" charset="0"/>
              </a:rPr>
              <a:t>LINUX</a:t>
            </a:r>
            <a:endParaRPr lang="en-US" sz="9600" spc="600" dirty="0">
              <a:solidFill>
                <a:srgbClr val="C7F464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6992" y="2500580"/>
            <a:ext cx="49648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err="1" smtClean="0">
                <a:solidFill>
                  <a:srgbClr val="C44D58"/>
                </a:solidFill>
                <a:latin typeface="Yanone Kaffeesatz Bold" panose="02000000000000000000" pitchFamily="2" charset="0"/>
              </a:rPr>
              <a:t>CentOS</a:t>
            </a:r>
            <a:r>
              <a:rPr lang="en-US" sz="8000" dirty="0" smtClean="0">
                <a:solidFill>
                  <a:srgbClr val="C44D58"/>
                </a:solidFill>
                <a:latin typeface="Yanone Kaffeesatz Bold" panose="02000000000000000000" pitchFamily="2" charset="0"/>
              </a:rPr>
              <a:t> / Fedora</a:t>
            </a:r>
            <a:endParaRPr lang="en-US" sz="8000" dirty="0">
              <a:solidFill>
                <a:srgbClr val="C44D58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16237" y="3843069"/>
            <a:ext cx="297228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rgbClr val="556270"/>
                </a:solidFill>
                <a:latin typeface="Yanone Kaffeesatz Regular" panose="02000000000000000000" pitchFamily="2" charset="0"/>
              </a:rPr>
              <a:t>yum</a:t>
            </a:r>
            <a:endParaRPr lang="en-US" sz="16600" dirty="0">
              <a:solidFill>
                <a:srgbClr val="556270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64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0858" y="1219200"/>
            <a:ext cx="609974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rgbClr val="4ECDC4"/>
                </a:solidFill>
                <a:latin typeface="Yanone Kaffeesatz Bold" panose="02000000000000000000" pitchFamily="2" charset="0"/>
              </a:rPr>
              <a:t>CREATING</a:t>
            </a:r>
            <a:endParaRPr lang="en-US" sz="16600" dirty="0">
              <a:solidFill>
                <a:srgbClr val="4ECDC4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462" y="3505200"/>
            <a:ext cx="908453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rgbClr val="FF6B6B"/>
                </a:solidFill>
                <a:latin typeface="Yanone Kaffeesatz Bold" panose="02000000000000000000" pitchFamily="2" charset="0"/>
              </a:rPr>
              <a:t>A </a:t>
            </a:r>
            <a:r>
              <a:rPr lang="en-US" sz="16600" dirty="0">
                <a:solidFill>
                  <a:srgbClr val="FF6B6B"/>
                </a:solidFill>
                <a:latin typeface="Yanone Kaffeesatz Bold" panose="02000000000000000000" pitchFamily="2" charset="0"/>
              </a:rPr>
              <a:t> </a:t>
            </a:r>
            <a:r>
              <a:rPr lang="en-US" sz="16600" dirty="0" smtClean="0">
                <a:solidFill>
                  <a:srgbClr val="FF6B6B"/>
                </a:solidFill>
                <a:latin typeface="Yanone Kaffeesatz Bold" panose="02000000000000000000" pitchFamily="2" charset="0"/>
              </a:rPr>
              <a:t>REPOSITORY</a:t>
            </a:r>
            <a:endParaRPr lang="en-US" sz="16600" dirty="0">
              <a:solidFill>
                <a:srgbClr val="FF6B6B"/>
              </a:solidFill>
              <a:latin typeface="Yanone Kaffeesatz 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6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469551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rgbClr val="C7F464"/>
                </a:solidFill>
                <a:latin typeface="Yanone Kaffeesatz Thin" panose="02000000000000000000" pitchFamily="2" charset="0"/>
              </a:rPr>
              <a:t>git </a:t>
            </a:r>
            <a:r>
              <a:rPr lang="en-US" sz="16600" dirty="0" err="1" smtClean="0">
                <a:solidFill>
                  <a:srgbClr val="C7F464"/>
                </a:solidFill>
                <a:latin typeface="Yanone Kaffeesatz Thin" panose="02000000000000000000" pitchFamily="2" charset="0"/>
              </a:rPr>
              <a:t>init</a:t>
            </a:r>
            <a:endParaRPr lang="en-US" sz="16600" dirty="0">
              <a:solidFill>
                <a:srgbClr val="C7F464"/>
              </a:solidFill>
              <a:latin typeface="Yanone Kaffeesatz Thin" panose="02000000000000000000" pitchFamily="2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52400" y="3200400"/>
            <a:ext cx="8686800" cy="3200400"/>
            <a:chOff x="304800" y="3429000"/>
            <a:chExt cx="8686800" cy="3200400"/>
          </a:xfrm>
        </p:grpSpPr>
        <p:sp>
          <p:nvSpPr>
            <p:cNvPr id="6" name="Rectangle 5"/>
            <p:cNvSpPr/>
            <p:nvPr/>
          </p:nvSpPr>
          <p:spPr>
            <a:xfrm>
              <a:off x="304800" y="3429000"/>
              <a:ext cx="8686800" cy="3200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3475" y="3715434"/>
              <a:ext cx="82894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trevor</a:t>
              </a:r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r>
                <a:rPr lang="en-US" dirty="0" smtClean="0">
                  <a:solidFill>
                    <a:srgbClr val="C44D5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~/</a:t>
              </a:r>
              <a:r>
                <a:rPr lang="en-US" dirty="0" err="1" smtClean="0">
                  <a:solidFill>
                    <a:srgbClr val="C44D5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sweet_app</a:t>
              </a:r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]$ </a:t>
              </a:r>
              <a:r>
                <a:rPr lang="en-US" b="1" dirty="0" smtClean="0">
                  <a:solidFill>
                    <a:srgbClr val="C7F46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git </a:t>
              </a:r>
              <a:r>
                <a:rPr lang="en-US" b="1" dirty="0" err="1" smtClean="0">
                  <a:solidFill>
                    <a:srgbClr val="C7F46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init</a:t>
              </a:r>
              <a:endParaRPr lang="en-US" b="1" dirty="0" smtClean="0">
                <a:solidFill>
                  <a:srgbClr val="C7F464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Initialized empty Git repository in /home/trevor/</a:t>
              </a:r>
              <a:r>
                <a:rPr lang="en-US" dirty="0" err="1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sweet_app</a:t>
              </a:r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/.git/</a:t>
              </a:r>
              <a:endPara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584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1150" y="1333500"/>
            <a:ext cx="612701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 smtClean="0">
                <a:solidFill>
                  <a:srgbClr val="FF6B6B"/>
                </a:solidFill>
                <a:latin typeface="Yanone Kaffeesatz Bold" panose="02000000000000000000" pitchFamily="2" charset="0"/>
              </a:rPr>
              <a:t>NOW WHAT?</a:t>
            </a:r>
            <a:endParaRPr lang="en-US" sz="11500" spc="-300" dirty="0">
              <a:solidFill>
                <a:srgbClr val="FF6B6B"/>
              </a:solidFill>
              <a:latin typeface="Yanone Kaffeesatz 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73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133600"/>
            <a:ext cx="7772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 smtClean="0">
                <a:solidFill>
                  <a:srgbClr val="4ECDC4"/>
                </a:solidFill>
                <a:latin typeface="Yanone Kaffeesatz Bold" panose="02000000000000000000" pitchFamily="2" charset="0"/>
              </a:rPr>
              <a:t>what is git?</a:t>
            </a:r>
            <a:endParaRPr lang="en-US" sz="15000" dirty="0">
              <a:solidFill>
                <a:srgbClr val="4ECDC4"/>
              </a:solidFill>
              <a:latin typeface="Yanone Kaffeesatz 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81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1150" y="1333500"/>
            <a:ext cx="612701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 smtClean="0">
                <a:solidFill>
                  <a:srgbClr val="FF6B6B"/>
                </a:solidFill>
                <a:latin typeface="Yanone Kaffeesatz Bold" panose="02000000000000000000" pitchFamily="2" charset="0"/>
              </a:rPr>
              <a:t>NOW WHAT?</a:t>
            </a:r>
            <a:endParaRPr lang="en-US" sz="11500" spc="-300" dirty="0">
              <a:solidFill>
                <a:srgbClr val="FF6B6B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538274" y="1295400"/>
            <a:ext cx="9663223" cy="45089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700" kern="0" dirty="0">
                <a:solidFill>
                  <a:srgbClr val="FF6B6B"/>
                </a:solidFill>
                <a:latin typeface="Yanone Kaffeesatz Bold" panose="02000000000000000000" pitchFamily="2" charset="0"/>
              </a:rPr>
              <a:t> </a:t>
            </a:r>
            <a:r>
              <a:rPr lang="en-US" sz="28700" kern="0" dirty="0" smtClean="0">
                <a:solidFill>
                  <a:srgbClr val="4ECDC4"/>
                </a:solidFill>
                <a:latin typeface="Yanone Kaffeesatz Bold" panose="02000000000000000000" pitchFamily="2" charset="0"/>
              </a:rPr>
              <a:t>do work</a:t>
            </a:r>
            <a:endParaRPr lang="en-US" sz="28700" kern="0" dirty="0">
              <a:solidFill>
                <a:srgbClr val="4ECDC4"/>
              </a:solidFill>
              <a:latin typeface="Yanone Kaffeesatz 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87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615905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smtClean="0">
                <a:solidFill>
                  <a:srgbClr val="C7F464"/>
                </a:solidFill>
                <a:latin typeface="Yanone Kaffeesatz Thin" panose="02000000000000000000" pitchFamily="2" charset="0"/>
              </a:rPr>
              <a:t>edit files</a:t>
            </a:r>
            <a:endParaRPr lang="en-US" sz="16600" dirty="0">
              <a:solidFill>
                <a:srgbClr val="C7F464"/>
              </a:solidFill>
              <a:latin typeface="Yanone Kaffeesatz Thin" panose="02000000000000000000" pitchFamily="2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52400" y="3200400"/>
            <a:ext cx="8686800" cy="3200400"/>
            <a:chOff x="304800" y="3429000"/>
            <a:chExt cx="8686800" cy="3200400"/>
          </a:xfrm>
          <a:effectLst/>
        </p:grpSpPr>
        <p:sp>
          <p:nvSpPr>
            <p:cNvPr id="6" name="Rectangle 5"/>
            <p:cNvSpPr/>
            <p:nvPr/>
          </p:nvSpPr>
          <p:spPr>
            <a:xfrm>
              <a:off x="304800" y="3429000"/>
              <a:ext cx="8686800" cy="3200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3475" y="3715434"/>
              <a:ext cx="5250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trevor</a:t>
              </a:r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r>
                <a:rPr lang="en-US" dirty="0" smtClean="0">
                  <a:solidFill>
                    <a:srgbClr val="C44D5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~/</a:t>
              </a:r>
              <a:r>
                <a:rPr lang="en-US" dirty="0" err="1" smtClean="0">
                  <a:solidFill>
                    <a:srgbClr val="C44D5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sweet_app</a:t>
              </a:r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]$ vim </a:t>
              </a:r>
              <a:r>
                <a:rPr lang="en-US" dirty="0" err="1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hello_world.rb</a:t>
              </a:r>
              <a:endParaRPr lang="en-US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706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2400" y="3200400"/>
            <a:ext cx="8686800" cy="3200400"/>
            <a:chOff x="304800" y="3429000"/>
            <a:chExt cx="8686800" cy="3200400"/>
          </a:xfrm>
        </p:grpSpPr>
        <p:sp>
          <p:nvSpPr>
            <p:cNvPr id="6" name="Rectangle 5"/>
            <p:cNvSpPr/>
            <p:nvPr/>
          </p:nvSpPr>
          <p:spPr>
            <a:xfrm>
              <a:off x="304800" y="3429000"/>
              <a:ext cx="8686800" cy="3200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3475" y="3715434"/>
              <a:ext cx="8289449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trevor</a:t>
              </a:r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r>
                <a:rPr lang="en-US" dirty="0" smtClean="0">
                  <a:solidFill>
                    <a:srgbClr val="C44D5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~/</a:t>
              </a:r>
              <a:r>
                <a:rPr lang="en-US" dirty="0" err="1" smtClean="0">
                  <a:solidFill>
                    <a:srgbClr val="C44D5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sweet_app</a:t>
              </a:r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]$ </a:t>
              </a:r>
              <a:r>
                <a:rPr lang="en-US" b="1" dirty="0" smtClean="0">
                  <a:solidFill>
                    <a:srgbClr val="C7F46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git status</a:t>
              </a:r>
            </a:p>
            <a:p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On branch master</a:t>
              </a:r>
            </a:p>
            <a:p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endPara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Initial commit</a:t>
              </a:r>
            </a:p>
            <a:p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</a:p>
            <a:p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Untracked files:</a:t>
              </a:r>
            </a:p>
            <a:p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  (use “git add &lt;file&gt;…” to include in what will be committed)</a:t>
              </a:r>
            </a:p>
            <a:p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</a:p>
            <a:p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      </a:t>
              </a:r>
              <a:r>
                <a:rPr lang="en-US" dirty="0" err="1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hello_world.rb</a:t>
              </a:r>
              <a:endParaRPr lang="en-US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2400" y="152400"/>
            <a:ext cx="712566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rgbClr val="C7F464"/>
                </a:solidFill>
                <a:latin typeface="Yanone Kaffeesatz Thin" panose="02000000000000000000" pitchFamily="2" charset="0"/>
              </a:rPr>
              <a:t>git status</a:t>
            </a:r>
            <a:endParaRPr lang="en-US" sz="16600" dirty="0">
              <a:solidFill>
                <a:srgbClr val="C7F464"/>
              </a:solidFill>
              <a:latin typeface="Yanone Kaffeesatz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66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82832"/>
            <a:ext cx="7467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rgbClr val="FF6B6B"/>
                </a:solidFill>
                <a:latin typeface="Yanone Kaffeesatz Bold" panose="02000000000000000000" pitchFamily="2" charset="0"/>
              </a:rPr>
              <a:t>TRACKING</a:t>
            </a:r>
            <a:endParaRPr lang="en-US" sz="13800" dirty="0">
              <a:solidFill>
                <a:srgbClr val="FF6B6B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2271236"/>
            <a:ext cx="8015336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kern="0" spc="300" dirty="0">
                <a:solidFill>
                  <a:srgbClr val="FF6B6B"/>
                </a:solidFill>
                <a:latin typeface="Yanone Kaffeesatz Bold" panose="02000000000000000000" pitchFamily="2" charset="0"/>
              </a:rPr>
              <a:t> </a:t>
            </a:r>
            <a:r>
              <a:rPr lang="en-US" sz="19900" kern="0" spc="300" dirty="0">
                <a:solidFill>
                  <a:srgbClr val="4ECDC4"/>
                </a:solidFill>
                <a:latin typeface="Yanone Kaffeesatz Bold" panose="02000000000000000000" pitchFamily="2" charset="0"/>
              </a:rPr>
              <a:t>new </a:t>
            </a:r>
            <a:r>
              <a:rPr lang="en-US" sz="19900" kern="0" spc="1500" dirty="0">
                <a:solidFill>
                  <a:srgbClr val="4ECDC4"/>
                </a:solidFill>
                <a:latin typeface="Yanone Kaffeesatz Bold" panose="02000000000000000000" pitchFamily="2" charset="0"/>
              </a:rPr>
              <a:t>fi</a:t>
            </a:r>
            <a:r>
              <a:rPr lang="en-US" sz="19900" kern="0" spc="300" dirty="0">
                <a:solidFill>
                  <a:srgbClr val="4ECDC4"/>
                </a:solidFill>
                <a:latin typeface="Yanone Kaffeesatz Bold" panose="02000000000000000000" pitchFamily="2" charset="0"/>
              </a:rPr>
              <a:t>les</a:t>
            </a:r>
          </a:p>
        </p:txBody>
      </p:sp>
    </p:spTree>
    <p:extLst>
      <p:ext uri="{BB962C8B-B14F-4D97-AF65-F5344CB8AC3E}">
        <p14:creationId xmlns:p14="http://schemas.microsoft.com/office/powerpoint/2010/main" val="42876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2400" y="3200400"/>
            <a:ext cx="8686800" cy="3200400"/>
            <a:chOff x="304800" y="3429000"/>
            <a:chExt cx="8686800" cy="3200400"/>
          </a:xfrm>
        </p:grpSpPr>
        <p:sp>
          <p:nvSpPr>
            <p:cNvPr id="6" name="Rectangle 5"/>
            <p:cNvSpPr/>
            <p:nvPr/>
          </p:nvSpPr>
          <p:spPr>
            <a:xfrm>
              <a:off x="304800" y="3429000"/>
              <a:ext cx="8686800" cy="3200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3475" y="3715434"/>
              <a:ext cx="5756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trevor</a:t>
              </a:r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r>
                <a:rPr lang="en-US" dirty="0" smtClean="0">
                  <a:solidFill>
                    <a:srgbClr val="C44D5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~/</a:t>
              </a:r>
              <a:r>
                <a:rPr lang="en-US" dirty="0" err="1" smtClean="0">
                  <a:solidFill>
                    <a:srgbClr val="C44D5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sweet_app</a:t>
              </a:r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]$ </a:t>
              </a:r>
              <a:r>
                <a:rPr lang="en-US" b="1" dirty="0" smtClean="0">
                  <a:solidFill>
                    <a:srgbClr val="C7F46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git add</a:t>
              </a:r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err="1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hello_world.rb</a:t>
              </a:r>
              <a:endParaRPr lang="en-US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2400" y="152400"/>
            <a:ext cx="502894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rgbClr val="C7F464"/>
                </a:solidFill>
                <a:latin typeface="Yanone Kaffeesatz Thin" panose="02000000000000000000" pitchFamily="2" charset="0"/>
              </a:rPr>
              <a:t>git add</a:t>
            </a:r>
            <a:endParaRPr lang="en-US" sz="16600" dirty="0">
              <a:solidFill>
                <a:srgbClr val="C7F464"/>
              </a:solidFill>
              <a:latin typeface="Yanone Kaffeesatz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9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71600"/>
            <a:ext cx="7467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rgbClr val="FF6B6B"/>
                </a:solidFill>
                <a:latin typeface="Yanone Kaffeesatz Bold" panose="02000000000000000000" pitchFamily="2" charset="0"/>
              </a:rPr>
              <a:t>HOW ARE WE</a:t>
            </a:r>
            <a:endParaRPr lang="en-US" sz="13800" dirty="0">
              <a:solidFill>
                <a:srgbClr val="FF6B6B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5400" y="2743200"/>
            <a:ext cx="7181774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kern="0" spc="300" dirty="0">
                <a:solidFill>
                  <a:srgbClr val="4ECDC4"/>
                </a:solidFill>
                <a:latin typeface="Yanone Kaffeesatz Bold" panose="02000000000000000000" pitchFamily="2" charset="0"/>
              </a:rPr>
              <a:t> </a:t>
            </a:r>
            <a:r>
              <a:rPr lang="en-US" sz="19900" kern="0" spc="300" dirty="0" smtClean="0">
                <a:solidFill>
                  <a:srgbClr val="4ECDC4"/>
                </a:solidFill>
                <a:latin typeface="Yanone Kaffeesatz Bold" panose="02000000000000000000" pitchFamily="2" charset="0"/>
              </a:rPr>
              <a:t>looking?</a:t>
            </a:r>
            <a:endParaRPr lang="en-US" sz="19900" kern="0" spc="300" dirty="0">
              <a:solidFill>
                <a:srgbClr val="4ECDC4"/>
              </a:solidFill>
              <a:latin typeface="Yanone Kaffeesatz 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85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2400" y="3200400"/>
            <a:ext cx="8686800" cy="3200400"/>
            <a:chOff x="304800" y="3429000"/>
            <a:chExt cx="8686800" cy="3200400"/>
          </a:xfrm>
        </p:grpSpPr>
        <p:sp>
          <p:nvSpPr>
            <p:cNvPr id="6" name="Rectangle 5"/>
            <p:cNvSpPr/>
            <p:nvPr/>
          </p:nvSpPr>
          <p:spPr>
            <a:xfrm>
              <a:off x="304800" y="3429000"/>
              <a:ext cx="8686800" cy="3200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3475" y="3715434"/>
              <a:ext cx="5883342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trevor</a:t>
              </a:r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r>
                <a:rPr lang="en-US" dirty="0" smtClean="0">
                  <a:solidFill>
                    <a:srgbClr val="C44D5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~/</a:t>
              </a:r>
              <a:r>
                <a:rPr lang="en-US" dirty="0" err="1" smtClean="0">
                  <a:solidFill>
                    <a:srgbClr val="C44D5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sweet_app</a:t>
              </a:r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]$ </a:t>
              </a:r>
              <a:r>
                <a:rPr lang="en-US" b="1" dirty="0" smtClean="0">
                  <a:solidFill>
                    <a:srgbClr val="C7F46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git status</a:t>
              </a:r>
            </a:p>
            <a:p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On branch master</a:t>
              </a:r>
            </a:p>
            <a:p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endPara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Initial commit</a:t>
              </a:r>
            </a:p>
            <a:p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</a:p>
            <a:p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Changes to be committed:</a:t>
              </a:r>
            </a:p>
            <a:p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  (use “git </a:t>
              </a:r>
              <a:r>
                <a:rPr lang="en-US" dirty="0" err="1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rm</a:t>
              </a:r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--cached &lt;file&gt;…” to </a:t>
              </a:r>
              <a:r>
                <a:rPr lang="en-US" dirty="0" err="1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unstage</a:t>
              </a:r>
              <a:endParaRPr lang="en-US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</a:p>
            <a:p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      new file:   </a:t>
              </a:r>
              <a:r>
                <a:rPr lang="en-US" dirty="0" err="1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hello_world.rb</a:t>
              </a:r>
              <a:endParaRPr lang="en-US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2400" y="152400"/>
            <a:ext cx="712566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rgbClr val="C7F464"/>
                </a:solidFill>
                <a:latin typeface="Yanone Kaffeesatz Thin" panose="02000000000000000000" pitchFamily="2" charset="0"/>
              </a:rPr>
              <a:t>git status</a:t>
            </a:r>
            <a:endParaRPr lang="en-US" sz="16600" dirty="0">
              <a:solidFill>
                <a:srgbClr val="C7F464"/>
              </a:solidFill>
              <a:latin typeface="Yanone Kaffeesatz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72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5300" y="1828800"/>
            <a:ext cx="7970281" cy="3793346"/>
            <a:chOff x="457200" y="2104564"/>
            <a:chExt cx="7970281" cy="3793346"/>
          </a:xfrm>
        </p:grpSpPr>
        <p:sp>
          <p:nvSpPr>
            <p:cNvPr id="2" name="TextBox 1"/>
            <p:cNvSpPr txBox="1"/>
            <p:nvPr/>
          </p:nvSpPr>
          <p:spPr>
            <a:xfrm>
              <a:off x="457200" y="2104564"/>
              <a:ext cx="746760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800" dirty="0" smtClean="0">
                  <a:solidFill>
                    <a:srgbClr val="FF6B6B"/>
                  </a:solidFill>
                  <a:latin typeface="Yanone Kaffeesatz Bold" panose="02000000000000000000" pitchFamily="2" charset="0"/>
                </a:rPr>
                <a:t>WHAT IS A</a:t>
              </a:r>
              <a:endParaRPr lang="en-US" sz="13800" dirty="0">
                <a:solidFill>
                  <a:srgbClr val="FF6B6B"/>
                </a:solidFill>
                <a:latin typeface="Yanone Kaffeesatz Bold" panose="02000000000000000000" pitchFamily="2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295400" y="2743200"/>
              <a:ext cx="7132081" cy="31547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9900" kern="0" spc="300" dirty="0">
                  <a:solidFill>
                    <a:srgbClr val="4ECDC4"/>
                  </a:solidFill>
                  <a:latin typeface="Yanone Kaffeesatz Bold" panose="02000000000000000000" pitchFamily="2" charset="0"/>
                </a:rPr>
                <a:t> </a:t>
              </a:r>
              <a:r>
                <a:rPr lang="en-US" sz="19900" kern="0" spc="300" dirty="0" smtClean="0">
                  <a:solidFill>
                    <a:srgbClr val="4ECDC4"/>
                  </a:solidFill>
                  <a:latin typeface="Yanone Kaffeesatz Bold" panose="02000000000000000000" pitchFamily="2" charset="0"/>
                </a:rPr>
                <a:t>commit?</a:t>
              </a:r>
              <a:endParaRPr lang="en-US" sz="19900" kern="0" spc="300" dirty="0">
                <a:solidFill>
                  <a:srgbClr val="4ECDC4"/>
                </a:solidFill>
                <a:latin typeface="Yanone Kaffeesatz Bold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138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43200"/>
            <a:ext cx="9144000" cy="22860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8600" y="304800"/>
            <a:ext cx="448071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rgbClr val="4ECDC4"/>
                </a:solidFill>
                <a:latin typeface="Yanone Kaffeesatz Bold" panose="02000000000000000000" pitchFamily="2" charset="0"/>
              </a:rPr>
              <a:t>COMMIT:</a:t>
            </a:r>
            <a:endParaRPr lang="en-US" sz="13800" dirty="0">
              <a:solidFill>
                <a:srgbClr val="4ECDC4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3028950"/>
            <a:ext cx="86805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spc="-150" dirty="0" smtClean="0">
                <a:solidFill>
                  <a:srgbClr val="556270"/>
                </a:solidFill>
                <a:latin typeface="Yanone Kaffeesatz Regular" panose="02000000000000000000" pitchFamily="2" charset="0"/>
              </a:rPr>
              <a:t>a snapshot of your code</a:t>
            </a:r>
            <a:endParaRPr lang="en-US" sz="9600" spc="-150" dirty="0">
              <a:solidFill>
                <a:srgbClr val="556270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91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2400" y="3200400"/>
            <a:ext cx="8686800" cy="3200400"/>
            <a:chOff x="304800" y="3429000"/>
            <a:chExt cx="8686800" cy="3200400"/>
          </a:xfrm>
        </p:grpSpPr>
        <p:sp>
          <p:nvSpPr>
            <p:cNvPr id="6" name="Rectangle 5"/>
            <p:cNvSpPr/>
            <p:nvPr/>
          </p:nvSpPr>
          <p:spPr>
            <a:xfrm>
              <a:off x="304800" y="3429000"/>
              <a:ext cx="8686800" cy="3200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3475" y="3715434"/>
              <a:ext cx="689644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trevor</a:t>
              </a:r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r>
                <a:rPr lang="en-US" dirty="0" smtClean="0">
                  <a:solidFill>
                    <a:srgbClr val="C44D5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~/</a:t>
              </a:r>
              <a:r>
                <a:rPr lang="en-US" dirty="0" err="1" smtClean="0">
                  <a:solidFill>
                    <a:srgbClr val="C44D5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sweet_app</a:t>
              </a:r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]$ </a:t>
              </a:r>
              <a:r>
                <a:rPr lang="en-US" b="1" dirty="0" smtClean="0">
                  <a:solidFill>
                    <a:srgbClr val="C7F46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git commit</a:t>
              </a:r>
              <a:r>
                <a:rPr lang="en-US" b="1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–m ‘Initial commit!’</a:t>
              </a:r>
            </a:p>
            <a:p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[master (root-commit) f888f95 Initial commit!</a:t>
              </a:r>
            </a:p>
            <a:p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1 files changed, 2 insertions(+), 0 deletions(-)</a:t>
              </a:r>
            </a:p>
            <a:p>
              <a:r>
                <a:rPr lang="en-US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create mode 100644 </a:t>
              </a:r>
              <a:r>
                <a:rPr lang="en-US" b="1" dirty="0" err="1" smtClean="0">
                  <a:solidFill>
                    <a:srgbClr val="4ECDC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hello_world.rb</a:t>
              </a:r>
              <a:endParaRPr lang="en-US" b="1" dirty="0" smtClean="0">
                <a:solidFill>
                  <a:srgbClr val="4ECDC4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2400" y="152400"/>
            <a:ext cx="765305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rgbClr val="C7F464"/>
                </a:solidFill>
                <a:latin typeface="Yanone Kaffeesatz Thin" panose="02000000000000000000" pitchFamily="2" charset="0"/>
              </a:rPr>
              <a:t>git commit</a:t>
            </a:r>
            <a:endParaRPr lang="en-US" sz="16600" dirty="0">
              <a:solidFill>
                <a:srgbClr val="C7F464"/>
              </a:solidFill>
              <a:latin typeface="Yanone Kaffeesatz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27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3038" y="2177282"/>
            <a:ext cx="37338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dirty="0" smtClean="0">
                <a:solidFill>
                  <a:srgbClr val="C7F464"/>
                </a:solidFill>
                <a:latin typeface="Yanone Kaffeesatz Regular" panose="02000000000000000000" pitchFamily="2" charset="0"/>
              </a:rPr>
              <a:t>source code</a:t>
            </a:r>
            <a:endParaRPr lang="en-US" sz="7500" dirty="0">
              <a:solidFill>
                <a:srgbClr val="C7F464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122" y="2638947"/>
            <a:ext cx="511069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rgbClr val="C7F464"/>
                </a:solidFill>
                <a:latin typeface="Yanone Kaffeesatz Regular" panose="02000000000000000000" pitchFamily="2" charset="0"/>
              </a:rPr>
              <a:t>management</a:t>
            </a:r>
            <a:endParaRPr lang="en-US" sz="9600" dirty="0">
              <a:solidFill>
                <a:srgbClr val="C7F464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1164" y="457200"/>
            <a:ext cx="122501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rgbClr val="4ECDC4"/>
                </a:solidFill>
                <a:latin typeface="Yanone Kaffeesatz Bold" panose="02000000000000000000" pitchFamily="2" charset="0"/>
              </a:rPr>
              <a:t>git</a:t>
            </a:r>
            <a:endParaRPr lang="en-US" sz="9600" dirty="0">
              <a:solidFill>
                <a:srgbClr val="4ECDC4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34722" y="1600200"/>
            <a:ext cx="11368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C7F464"/>
                </a:solidFill>
                <a:latin typeface="Yanone Kaffeesatz Regular" panose="02000000000000000000" pitchFamily="2" charset="0"/>
              </a:rPr>
              <a:t>is a</a:t>
            </a:r>
            <a:endParaRPr lang="en-US" sz="7200" dirty="0">
              <a:solidFill>
                <a:srgbClr val="C7F464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01322" y="3298017"/>
            <a:ext cx="5833648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 smtClean="0">
                <a:solidFill>
                  <a:srgbClr val="FF6B6B"/>
                </a:solidFill>
                <a:latin typeface="Yanone Kaffeesatz Bold" panose="02000000000000000000" pitchFamily="2" charset="0"/>
              </a:rPr>
              <a:t>SYSTEM</a:t>
            </a:r>
            <a:endParaRPr lang="en-US" sz="19900" dirty="0">
              <a:solidFill>
                <a:srgbClr val="FF6B6B"/>
              </a:solidFill>
              <a:latin typeface="Yanone Kaffeesatz 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67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43200"/>
            <a:ext cx="9144000" cy="22860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7F46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304800"/>
            <a:ext cx="369203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rgbClr val="4ECDC4"/>
                </a:solidFill>
                <a:latin typeface="Yanone Kaffeesatz Bold" panose="02000000000000000000" pitchFamily="2" charset="0"/>
              </a:rPr>
              <a:t>CLEAN:</a:t>
            </a:r>
            <a:endParaRPr lang="en-US" sz="13800" dirty="0">
              <a:solidFill>
                <a:srgbClr val="4ECDC4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3028950"/>
            <a:ext cx="74911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spc="-150" dirty="0" smtClean="0">
                <a:solidFill>
                  <a:srgbClr val="556270"/>
                </a:solidFill>
                <a:latin typeface="Yanone Kaffeesatz Regular" panose="02000000000000000000" pitchFamily="2" charset="0"/>
              </a:rPr>
              <a:t>no unsaved changes</a:t>
            </a:r>
            <a:endParaRPr lang="en-US" sz="9600" spc="-150" dirty="0">
              <a:solidFill>
                <a:srgbClr val="556270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56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2400" y="3200400"/>
            <a:ext cx="8686800" cy="3200400"/>
            <a:chOff x="304800" y="3429000"/>
            <a:chExt cx="8686800" cy="3200400"/>
          </a:xfrm>
        </p:grpSpPr>
        <p:sp>
          <p:nvSpPr>
            <p:cNvPr id="6" name="Rectangle 5"/>
            <p:cNvSpPr/>
            <p:nvPr/>
          </p:nvSpPr>
          <p:spPr>
            <a:xfrm>
              <a:off x="304800" y="3429000"/>
              <a:ext cx="8686800" cy="3200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3475" y="3715434"/>
              <a:ext cx="56300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trevor</a:t>
              </a:r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r>
                <a:rPr lang="en-US" dirty="0" smtClean="0">
                  <a:solidFill>
                    <a:srgbClr val="C44D5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~/</a:t>
              </a:r>
              <a:r>
                <a:rPr lang="en-US" dirty="0" err="1" smtClean="0">
                  <a:solidFill>
                    <a:srgbClr val="C44D5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sweet_app</a:t>
              </a:r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]$ </a:t>
              </a:r>
              <a:r>
                <a:rPr lang="en-US" b="1" dirty="0" smtClean="0">
                  <a:solidFill>
                    <a:srgbClr val="C7F46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git status</a:t>
              </a:r>
            </a:p>
            <a:p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On branch master</a:t>
              </a:r>
            </a:p>
            <a:p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Nothing to commit (working directory </a:t>
              </a:r>
              <a:r>
                <a:rPr lang="en-US" b="1" dirty="0" smtClean="0">
                  <a:solidFill>
                    <a:srgbClr val="4ECDC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clean</a:t>
              </a:r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2400" y="152400"/>
            <a:ext cx="712566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rgbClr val="C7F464"/>
                </a:solidFill>
                <a:latin typeface="Yanone Kaffeesatz Thin" panose="02000000000000000000" pitchFamily="2" charset="0"/>
              </a:rPr>
              <a:t>git status</a:t>
            </a:r>
            <a:endParaRPr lang="en-US" sz="16600" dirty="0">
              <a:solidFill>
                <a:srgbClr val="C7F464"/>
              </a:solidFill>
              <a:latin typeface="Yanone Kaffeesatz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76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4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16200000">
            <a:off x="-2148775" y="1998520"/>
            <a:ext cx="649568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0" spc="600" dirty="0" smtClean="0">
                <a:solidFill>
                  <a:srgbClr val="C7F464"/>
                </a:solidFill>
                <a:latin typeface="Yanone Kaffeesatz Bold" panose="02000000000000000000" pitchFamily="2" charset="0"/>
              </a:rPr>
              <a:t>SHARING</a:t>
            </a:r>
            <a:endParaRPr lang="en-US" sz="18000" spc="600" dirty="0">
              <a:solidFill>
                <a:srgbClr val="C7F464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3200" y="-895350"/>
            <a:ext cx="5477782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spc="600" dirty="0" smtClean="0">
                <a:solidFill>
                  <a:srgbClr val="C7F464"/>
                </a:solidFill>
                <a:latin typeface="Yanone Kaffeesatz Bold" panose="02000000000000000000" pitchFamily="2" charset="0"/>
              </a:rPr>
              <a:t>code</a:t>
            </a:r>
            <a:endParaRPr lang="en-US" sz="28700" spc="600" dirty="0">
              <a:solidFill>
                <a:srgbClr val="C7F464"/>
              </a:solidFill>
              <a:latin typeface="Yanone Kaffeesatz Bold" panose="02000000000000000000" pitchFamily="2" charset="0"/>
            </a:endParaRPr>
          </a:p>
        </p:txBody>
      </p:sp>
      <p:pic>
        <p:nvPicPr>
          <p:cNvPr id="2050" name="Picture 2" descr="C:\Users\v9900476\Desktop\GitHub-Mark\GitHub-Mark\PNG\GitHub-Mark-120px-pl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691" y="3613577"/>
            <a:ext cx="2590799" cy="259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40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4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v9900476\Desktop\github-h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1066800"/>
            <a:ext cx="8764329" cy="54864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61869"/>
            <a:ext cx="2135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spc="600" dirty="0" smtClean="0">
                <a:solidFill>
                  <a:srgbClr val="FF6B6B"/>
                </a:solidFill>
                <a:latin typeface="Yanone Kaffeesatz Bold" panose="02000000000000000000" pitchFamily="2" charset="0"/>
              </a:rPr>
              <a:t>GitHub</a:t>
            </a:r>
            <a:endParaRPr lang="en-US" sz="6000" spc="600" dirty="0">
              <a:solidFill>
                <a:srgbClr val="FF6B6B"/>
              </a:solidFill>
              <a:latin typeface="Yanone Kaffeesatz 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95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4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09600"/>
            <a:ext cx="5547431" cy="3238500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8391" y="4340304"/>
            <a:ext cx="871584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rgbClr val="C7F464"/>
                </a:solidFill>
                <a:latin typeface="Yanone Kaffeesatz Regular" panose="02000000000000000000" pitchFamily="2" charset="0"/>
              </a:rPr>
              <a:t>create a repository</a:t>
            </a:r>
            <a:endParaRPr lang="en-US" sz="11500" dirty="0">
              <a:solidFill>
                <a:srgbClr val="C7F464"/>
              </a:solidFill>
              <a:latin typeface="Yanone Kaffeesatz Regular" panose="02000000000000000000" pitchFamily="2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7086600" y="1447800"/>
            <a:ext cx="1219200" cy="1676400"/>
          </a:xfrm>
          <a:prstGeom prst="straightConnector1">
            <a:avLst/>
          </a:prstGeom>
          <a:ln w="73025">
            <a:solidFill>
              <a:srgbClr val="4ECDC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32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4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2379180"/>
            <a:ext cx="7696200" cy="162877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-267698"/>
            <a:ext cx="738535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rgbClr val="FF6B6B"/>
                </a:solidFill>
                <a:latin typeface="Yanone Kaffeesatz Bold" panose="02000000000000000000" pitchFamily="2" charset="0"/>
              </a:rPr>
              <a:t>pick a name</a:t>
            </a:r>
            <a:endParaRPr lang="en-US" sz="16600" dirty="0">
              <a:solidFill>
                <a:srgbClr val="FF6B6B"/>
              </a:solidFill>
              <a:latin typeface="Yanone Kaffeesatz Bold" panose="02000000000000000000" pitchFamily="2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638800" y="2743200"/>
            <a:ext cx="2362200" cy="0"/>
          </a:xfrm>
          <a:prstGeom prst="straightConnector1">
            <a:avLst/>
          </a:prstGeom>
          <a:ln w="73025">
            <a:solidFill>
              <a:srgbClr val="4ECDC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5257800"/>
            <a:ext cx="6905625" cy="105727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075588" y="4007955"/>
            <a:ext cx="46394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pc="600" dirty="0" smtClean="0">
                <a:solidFill>
                  <a:srgbClr val="C7F464"/>
                </a:solidFill>
                <a:latin typeface="Yanone Kaffeesatz Regular" panose="02000000000000000000" pitchFamily="2" charset="0"/>
              </a:rPr>
              <a:t>get the URL</a:t>
            </a:r>
            <a:endParaRPr lang="en-US" sz="8000" spc="600" dirty="0">
              <a:solidFill>
                <a:srgbClr val="C7F464"/>
              </a:solidFill>
              <a:latin typeface="Yanone Kaffeesatz Regular" panose="02000000000000000000" pitchFamily="2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096000" y="5867400"/>
            <a:ext cx="2362200" cy="0"/>
          </a:xfrm>
          <a:prstGeom prst="straightConnector1">
            <a:avLst/>
          </a:prstGeom>
          <a:ln w="73025">
            <a:solidFill>
              <a:srgbClr val="4ECDC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05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47800"/>
            <a:ext cx="9144000" cy="4114800"/>
          </a:xfrm>
          <a:prstGeom prst="rect">
            <a:avLst/>
          </a:prstGeom>
          <a:solidFill>
            <a:srgbClr val="4ECD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13252" y="1828800"/>
            <a:ext cx="7467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 smtClean="0">
                <a:solidFill>
                  <a:srgbClr val="FF6B6B"/>
                </a:solidFill>
                <a:latin typeface="Yanone Kaffeesatz Bold" panose="02000000000000000000" pitchFamily="2" charset="0"/>
              </a:rPr>
              <a:t>connect the</a:t>
            </a:r>
            <a:endParaRPr lang="en-US" sz="11500" spc="-300" dirty="0">
              <a:solidFill>
                <a:srgbClr val="FF6B6B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2209800"/>
            <a:ext cx="9065302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kern="0" spc="-300" dirty="0">
                <a:solidFill>
                  <a:srgbClr val="FF6B6B"/>
                </a:solidFill>
                <a:latin typeface="Yanone Kaffeesatz Bold" panose="02000000000000000000" pitchFamily="2" charset="0"/>
              </a:rPr>
              <a:t> </a:t>
            </a:r>
            <a:r>
              <a:rPr lang="en-US" sz="19900" kern="0" spc="-300" dirty="0" smtClean="0">
                <a:solidFill>
                  <a:srgbClr val="FF6B6B"/>
                </a:solidFill>
                <a:latin typeface="Yanone Kaffeesatz Bold" panose="02000000000000000000" pitchFamily="2" charset="0"/>
              </a:rPr>
              <a:t>repositories</a:t>
            </a:r>
            <a:endParaRPr lang="en-US" sz="19900" kern="0" spc="-300" dirty="0">
              <a:solidFill>
                <a:srgbClr val="FF6B6B"/>
              </a:solidFill>
              <a:latin typeface="Yanone Kaffeesatz 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99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2400" y="3200400"/>
            <a:ext cx="8686800" cy="3200400"/>
            <a:chOff x="304800" y="3429000"/>
            <a:chExt cx="8686800" cy="3200400"/>
          </a:xfrm>
        </p:grpSpPr>
        <p:sp>
          <p:nvSpPr>
            <p:cNvPr id="6" name="Rectangle 5"/>
            <p:cNvSpPr/>
            <p:nvPr/>
          </p:nvSpPr>
          <p:spPr>
            <a:xfrm>
              <a:off x="304800" y="3429000"/>
              <a:ext cx="8686800" cy="3200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3475" y="3715434"/>
              <a:ext cx="5883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trevor</a:t>
              </a:r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r>
                <a:rPr lang="en-US" dirty="0" smtClean="0">
                  <a:solidFill>
                    <a:srgbClr val="C44D5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~/</a:t>
              </a:r>
              <a:r>
                <a:rPr lang="en-US" dirty="0" err="1" smtClean="0">
                  <a:solidFill>
                    <a:srgbClr val="C44D5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sweet_app</a:t>
              </a:r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]$ </a:t>
              </a:r>
              <a:r>
                <a:rPr lang="en-US" b="1" dirty="0" smtClean="0">
                  <a:solidFill>
                    <a:srgbClr val="C7F46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git remote</a:t>
              </a:r>
              <a:r>
                <a:rPr lang="en-US" dirty="0" smtClean="0">
                  <a:solidFill>
                    <a:srgbClr val="C7F46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origin \</a:t>
              </a:r>
            </a:p>
            <a:p>
              <a:r>
                <a:rPr lang="en-US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https://</a:t>
              </a:r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github.com/TrevorS/sweet_app.git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2400" y="152400"/>
            <a:ext cx="750237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rgbClr val="C7F464"/>
                </a:solidFill>
                <a:latin typeface="Yanone Kaffeesatz Thin" panose="02000000000000000000" pitchFamily="2" charset="0"/>
              </a:rPr>
              <a:t>git remote</a:t>
            </a:r>
            <a:endParaRPr lang="en-US" sz="16600" dirty="0">
              <a:solidFill>
                <a:srgbClr val="C7F464"/>
              </a:solidFill>
              <a:latin typeface="Yanone Kaffeesatz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82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47800"/>
            <a:ext cx="9144000" cy="4114800"/>
          </a:xfrm>
          <a:prstGeom prst="rect">
            <a:avLst/>
          </a:prstGeom>
          <a:solidFill>
            <a:srgbClr val="4ECD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6200" y="1983758"/>
            <a:ext cx="7467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 smtClean="0">
                <a:solidFill>
                  <a:srgbClr val="FF6B6B"/>
                </a:solidFill>
                <a:latin typeface="Yanone Kaffeesatz Bold" panose="02000000000000000000" pitchFamily="2" charset="0"/>
              </a:rPr>
              <a:t>upload your</a:t>
            </a:r>
            <a:endParaRPr lang="en-US" sz="11500" spc="-300" dirty="0">
              <a:solidFill>
                <a:srgbClr val="FF6B6B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62400" y="2737811"/>
            <a:ext cx="496802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 kern="0" spc="600" dirty="0" smtClean="0">
                <a:solidFill>
                  <a:srgbClr val="C7F464"/>
                </a:solidFill>
                <a:latin typeface="Yanone Kaffeesatz Bold" panose="02000000000000000000" pitchFamily="2" charset="0"/>
              </a:rPr>
              <a:t>changes</a:t>
            </a:r>
            <a:endParaRPr lang="en-US" sz="16600" kern="0" spc="600" dirty="0">
              <a:solidFill>
                <a:srgbClr val="C7F464"/>
              </a:solidFill>
              <a:latin typeface="Yanone Kaffeesatz 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2400" y="3200400"/>
            <a:ext cx="8686800" cy="3200400"/>
            <a:chOff x="304800" y="3429000"/>
            <a:chExt cx="8686800" cy="3200400"/>
          </a:xfrm>
        </p:grpSpPr>
        <p:sp>
          <p:nvSpPr>
            <p:cNvPr id="6" name="Rectangle 5"/>
            <p:cNvSpPr/>
            <p:nvPr/>
          </p:nvSpPr>
          <p:spPr>
            <a:xfrm>
              <a:off x="304800" y="3429000"/>
              <a:ext cx="8686800" cy="3200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3475" y="3715434"/>
              <a:ext cx="8162812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trevor</a:t>
              </a:r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r>
                <a:rPr lang="en-US" dirty="0" smtClean="0">
                  <a:solidFill>
                    <a:srgbClr val="C44D5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~/</a:t>
              </a:r>
              <a:r>
                <a:rPr lang="en-US" dirty="0" err="1" smtClean="0">
                  <a:solidFill>
                    <a:srgbClr val="C44D5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sweet_app</a:t>
              </a:r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]$ </a:t>
              </a:r>
              <a:r>
                <a:rPr lang="en-US" b="1" dirty="0" smtClean="0">
                  <a:solidFill>
                    <a:srgbClr val="C7F46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git push</a:t>
              </a:r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–u origin master</a:t>
              </a:r>
            </a:p>
            <a:p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Username for ‘https://github.com’: </a:t>
              </a:r>
              <a:r>
                <a:rPr lang="en-US" dirty="0" err="1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TrevorS</a:t>
              </a:r>
              <a:endParaRPr lang="en-US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Password for ‘https://TrevorS@github.com’:</a:t>
              </a:r>
            </a:p>
            <a:p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Counting objects 3, done.</a:t>
              </a:r>
            </a:p>
            <a:p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Writing objects: 100% (3/3), 258 bytes, done.</a:t>
              </a:r>
            </a:p>
            <a:p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3 (delta 0), reused 0 (delta 0)</a:t>
              </a:r>
            </a:p>
            <a:p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 https://github.com/TrevorS/sweet_app.git</a:t>
              </a:r>
            </a:p>
            <a:p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* [new branch]      master -&gt; master</a:t>
              </a:r>
            </a:p>
            <a:p>
              <a:r>
                <a:rPr lang="en-US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Branch master set up to track remote branch master from origin.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2400" y="152400"/>
            <a:ext cx="59586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rgbClr val="C7F464"/>
                </a:solidFill>
                <a:latin typeface="Yanone Kaffeesatz Thin" panose="02000000000000000000" pitchFamily="2" charset="0"/>
              </a:rPr>
              <a:t>git push</a:t>
            </a:r>
            <a:endParaRPr lang="en-US" sz="16600" dirty="0">
              <a:solidFill>
                <a:srgbClr val="C7F464"/>
              </a:solidFill>
              <a:latin typeface="Yanone Kaffeesatz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99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164" y="457200"/>
            <a:ext cx="122501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rgbClr val="4ECDC4"/>
                </a:solidFill>
                <a:latin typeface="Yanone Kaffeesatz Bold" panose="02000000000000000000" pitchFamily="2" charset="0"/>
              </a:rPr>
              <a:t>git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2339370"/>
            <a:ext cx="88713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C7F464"/>
                </a:solidFill>
                <a:latin typeface="Yanone Kaffeesatz Regular" panose="02000000000000000000" pitchFamily="2" charset="0"/>
              </a:rPr>
              <a:t>keeps track of changes</a:t>
            </a:r>
            <a:endParaRPr lang="en-US" sz="9600" dirty="0">
              <a:solidFill>
                <a:srgbClr val="C7F464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9893" y="3909030"/>
            <a:ext cx="727635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rgbClr val="FF6B6B"/>
                </a:solidFill>
                <a:latin typeface="Yanone Kaffeesatz Regular" panose="02000000000000000000" pitchFamily="2" charset="0"/>
              </a:rPr>
              <a:t>IN YOUR CODE</a:t>
            </a:r>
            <a:endParaRPr lang="en-US" sz="13800" dirty="0">
              <a:solidFill>
                <a:srgbClr val="FF6B6B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95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55" y="2438400"/>
            <a:ext cx="8020050" cy="303847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61975" y="381000"/>
            <a:ext cx="394210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rgbClr val="C7F464"/>
                </a:solidFill>
                <a:latin typeface="Yanone Kaffeesatz Bold" panose="02000000000000000000" pitchFamily="2" charset="0"/>
              </a:rPr>
              <a:t>ADMIRE</a:t>
            </a:r>
            <a:endParaRPr lang="en-US" sz="13800" dirty="0">
              <a:solidFill>
                <a:srgbClr val="C7F464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33355" y="5476875"/>
            <a:ext cx="57807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spc="600" dirty="0" smtClean="0">
                <a:solidFill>
                  <a:srgbClr val="C7F464"/>
                </a:solidFill>
                <a:latin typeface="Yanone Kaffeesatz Bold" panose="02000000000000000000" pitchFamily="2" charset="0"/>
              </a:rPr>
              <a:t>YOUR RESULTS</a:t>
            </a:r>
            <a:endParaRPr lang="en-US" sz="8800" spc="600" dirty="0">
              <a:solidFill>
                <a:srgbClr val="C7F464"/>
              </a:solidFill>
              <a:latin typeface="Yanone Kaffeesatz 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671" y="457200"/>
            <a:ext cx="874951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rgbClr val="4ECDC4"/>
                </a:solidFill>
                <a:latin typeface="Yanone Kaffeesatz Bold" panose="02000000000000000000" pitchFamily="2" charset="0"/>
              </a:rPr>
              <a:t>these are the basics</a:t>
            </a:r>
            <a:endParaRPr lang="en-US" sz="11500" dirty="0">
              <a:solidFill>
                <a:srgbClr val="4ECDC4"/>
              </a:solidFill>
              <a:latin typeface="Yanone Kaffeesatz 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30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671" y="457200"/>
            <a:ext cx="874951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rgbClr val="4ECDC4"/>
                </a:solidFill>
                <a:latin typeface="Yanone Kaffeesatz Bold" panose="02000000000000000000" pitchFamily="2" charset="0"/>
              </a:rPr>
              <a:t>these are the basics</a:t>
            </a:r>
            <a:endParaRPr lang="en-US" sz="11500" dirty="0">
              <a:solidFill>
                <a:srgbClr val="4ECDC4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842" y="1366346"/>
            <a:ext cx="8807219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spc="-300" dirty="0" smtClean="0">
                <a:solidFill>
                  <a:srgbClr val="C7F464"/>
                </a:solidFill>
                <a:latin typeface="Yanone Kaffeesatz Bold" panose="02000000000000000000" pitchFamily="2" charset="0"/>
              </a:rPr>
              <a:t>LEARN MORE</a:t>
            </a:r>
            <a:endParaRPr lang="en-US" sz="19900" spc="-300" dirty="0">
              <a:solidFill>
                <a:srgbClr val="C7F464"/>
              </a:solidFill>
              <a:latin typeface="Yanone Kaffeesatz 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1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671" y="457200"/>
            <a:ext cx="874951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rgbClr val="4ECDC4"/>
                </a:solidFill>
                <a:latin typeface="Yanone Kaffeesatz Bold" panose="02000000000000000000" pitchFamily="2" charset="0"/>
              </a:rPr>
              <a:t>these are the basics</a:t>
            </a:r>
            <a:endParaRPr lang="en-US" sz="11500" dirty="0">
              <a:solidFill>
                <a:srgbClr val="4ECDC4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842" y="1366346"/>
            <a:ext cx="8807219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spc="-300" dirty="0" smtClean="0">
                <a:solidFill>
                  <a:srgbClr val="C7F464"/>
                </a:solidFill>
                <a:latin typeface="Yanone Kaffeesatz Bold" panose="02000000000000000000" pitchFamily="2" charset="0"/>
              </a:rPr>
              <a:t>LEARN MORE</a:t>
            </a:r>
            <a:endParaRPr lang="en-US" sz="19900" spc="-300" dirty="0">
              <a:solidFill>
                <a:srgbClr val="C7F464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670" y="3505200"/>
            <a:ext cx="798751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 smtClean="0">
                <a:solidFill>
                  <a:srgbClr val="FF6B6B"/>
                </a:solidFill>
                <a:latin typeface="Yanone Kaffeesatz Bold" panose="02000000000000000000" pitchFamily="2" charset="0"/>
              </a:rPr>
              <a:t>SHOW OFF</a:t>
            </a:r>
            <a:endParaRPr lang="en-US" sz="19900" dirty="0">
              <a:solidFill>
                <a:srgbClr val="FF6B6B"/>
              </a:solidFill>
              <a:latin typeface="Yanone Kaffeesatz 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28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164" y="457200"/>
            <a:ext cx="122501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rgbClr val="4ECDC4"/>
                </a:solidFill>
                <a:latin typeface="Yanone Kaffeesatz Bold" panose="02000000000000000000" pitchFamily="2" charset="0"/>
              </a:rPr>
              <a:t>git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3865" y="3048000"/>
            <a:ext cx="309892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spc="-150" dirty="0" smtClean="0">
                <a:solidFill>
                  <a:srgbClr val="C7F464"/>
                </a:solidFill>
                <a:latin typeface="Yanone Kaffeesatz Regular" panose="02000000000000000000" pitchFamily="2" charset="0"/>
              </a:rPr>
              <a:t>works </a:t>
            </a:r>
            <a:endParaRPr lang="en-US" sz="28700" i="1" spc="-150" dirty="0">
              <a:solidFill>
                <a:srgbClr val="C7F464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1800" y="2259971"/>
            <a:ext cx="576472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spc="-150" dirty="0" smtClean="0">
                <a:solidFill>
                  <a:srgbClr val="FF6B6B"/>
                </a:solidFill>
                <a:latin typeface="Yanone Kaffeesatz Regular" panose="02000000000000000000" pitchFamily="2" charset="0"/>
              </a:rPr>
              <a:t>FAST</a:t>
            </a:r>
            <a:r>
              <a:rPr lang="en-US" sz="11500" spc="-150" dirty="0" smtClean="0">
                <a:solidFill>
                  <a:srgbClr val="FF6B6B"/>
                </a:solidFill>
                <a:latin typeface="Yanone Kaffeesatz Regular" panose="02000000000000000000" pitchFamily="2" charset="0"/>
              </a:rPr>
              <a:t> </a:t>
            </a:r>
            <a:endParaRPr lang="en-US" sz="28700" i="1" spc="-150" dirty="0">
              <a:solidFill>
                <a:srgbClr val="FF6B6B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44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164" y="457200"/>
            <a:ext cx="122501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rgbClr val="4ECDC4"/>
                </a:solidFill>
                <a:latin typeface="Yanone Kaffeesatz Bold" panose="02000000000000000000" pitchFamily="2" charset="0"/>
              </a:rPr>
              <a:t>git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2339370"/>
            <a:ext cx="90108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C7F464"/>
                </a:solidFill>
                <a:latin typeface="Yanone Kaffeesatz Regular" panose="02000000000000000000" pitchFamily="2" charset="0"/>
              </a:rPr>
              <a:t>makes it easier to work</a:t>
            </a:r>
            <a:endParaRPr lang="en-US" sz="9600" dirty="0">
              <a:solidFill>
                <a:srgbClr val="C7F464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2448" y="3909030"/>
            <a:ext cx="725070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>
                <a:solidFill>
                  <a:srgbClr val="FF6B6B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16600" dirty="0" smtClean="0">
                <a:solidFill>
                  <a:srgbClr val="FF6B6B"/>
                </a:solidFill>
                <a:latin typeface="Yanone Kaffeesatz Regular" panose="02000000000000000000" pitchFamily="2" charset="0"/>
              </a:rPr>
              <a:t>AS </a:t>
            </a:r>
            <a:r>
              <a:rPr lang="en-US" sz="16600" u="sng" dirty="0" smtClean="0">
                <a:solidFill>
                  <a:srgbClr val="FF6B6B"/>
                </a:solidFill>
                <a:latin typeface="Yanone Kaffeesatz Regular" panose="02000000000000000000" pitchFamily="2" charset="0"/>
              </a:rPr>
              <a:t>A TEAM</a:t>
            </a:r>
            <a:endParaRPr lang="en-US" sz="16600" u="sng" dirty="0">
              <a:solidFill>
                <a:srgbClr val="FF6B6B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02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9900476\Desktop\a-te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540" y="1143000"/>
            <a:ext cx="6291263" cy="4105049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47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B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799" y="304800"/>
            <a:ext cx="398698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rgbClr val="4ECDC4"/>
                </a:solidFill>
                <a:latin typeface="Yanone Kaffeesatz Bold" panose="02000000000000000000" pitchFamily="2" charset="0"/>
              </a:rPr>
              <a:t>what is</a:t>
            </a:r>
            <a:endParaRPr lang="en-US" sz="13800" dirty="0">
              <a:solidFill>
                <a:srgbClr val="4ECDC4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322" y="2209800"/>
            <a:ext cx="8369599" cy="45089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700" dirty="0">
                <a:solidFill>
                  <a:srgbClr val="4ECDC4"/>
                </a:solidFill>
                <a:latin typeface="Yanone Kaffeesatz Bold" panose="02000000000000000000" pitchFamily="2" charset="0"/>
              </a:rPr>
              <a:t>github?</a:t>
            </a:r>
          </a:p>
        </p:txBody>
      </p:sp>
    </p:spTree>
    <p:extLst>
      <p:ext uri="{BB962C8B-B14F-4D97-AF65-F5344CB8AC3E}">
        <p14:creationId xmlns:p14="http://schemas.microsoft.com/office/powerpoint/2010/main" val="420210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514</Words>
  <Application>Microsoft Office PowerPoint</Application>
  <PresentationFormat>On-screen Show (4:3)</PresentationFormat>
  <Paragraphs>166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git &amp;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>Trevor Strieber</dc:creator>
  <cp:lastModifiedBy>Trevor Strieber</cp:lastModifiedBy>
  <cp:revision>59</cp:revision>
  <dcterms:created xsi:type="dcterms:W3CDTF">2013-09-26T20:56:02Z</dcterms:created>
  <dcterms:modified xsi:type="dcterms:W3CDTF">2013-10-14T04:34:09Z</dcterms:modified>
</cp:coreProperties>
</file>