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7" r:id="rId2"/>
    <p:sldId id="262" r:id="rId3"/>
    <p:sldId id="263" r:id="rId4"/>
    <p:sldId id="264" r:id="rId5"/>
    <p:sldId id="265" r:id="rId6"/>
    <p:sldId id="266" r:id="rId7"/>
    <p:sldId id="26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8D7E47-D0D5-4B08-BD33-13AA2324C29B}" v="16" dt="2025-06-13T00:41:29.5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3" autoAdjust="0"/>
    <p:restoredTop sz="91525" autoAdjust="0"/>
  </p:normalViewPr>
  <p:slideViewPr>
    <p:cSldViewPr snapToGrid="0">
      <p:cViewPr varScale="1">
        <p:scale>
          <a:sx n="93" d="100"/>
          <a:sy n="93" d="100"/>
        </p:scale>
        <p:origin x="984"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E8A2E3-C734-4821-B948-798F63B68B9E}" type="datetimeFigureOut">
              <a:rPr lang="en-US" smtClean="0"/>
              <a:t>6/12/2025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6D3243-A8A8-47E6-9BD4-15D505A5E6FB}" type="slidenum">
              <a:rPr lang="en-US" smtClean="0"/>
              <a:t>‹#›</a:t>
            </a:fld>
            <a:endParaRPr lang="en-US"/>
          </a:p>
        </p:txBody>
      </p:sp>
    </p:spTree>
    <p:extLst>
      <p:ext uri="{BB962C8B-B14F-4D97-AF65-F5344CB8AC3E}">
        <p14:creationId xmlns:p14="http://schemas.microsoft.com/office/powerpoint/2010/main" val="1589353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opening slide aims to set the stage for the presentation on accessibility testing. We will explore the essential role it plays in development and user experience. Accessibility is not just a requirement but a fundamental aspect to ensure all users can engage with our products. We will discuss tools and methodologies that help in achieving this goal.</a:t>
            </a:r>
          </a:p>
        </p:txBody>
      </p:sp>
      <p:sp>
        <p:nvSpPr>
          <p:cNvPr id="4" name="Slide Number Placeholder 3"/>
          <p:cNvSpPr>
            <a:spLocks noGrp="1"/>
          </p:cNvSpPr>
          <p:nvPr>
            <p:ph type="sldNum" sz="quarter" idx="5"/>
          </p:nvPr>
        </p:nvSpPr>
        <p:spPr/>
        <p:txBody>
          <a:bodyPr/>
          <a:lstStyle/>
          <a:p>
            <a:fld id="{D46D3243-A8A8-47E6-9BD4-15D505A5E6FB}" type="slidenum">
              <a:rPr lang="en-US" smtClean="0"/>
              <a:t>1</a:t>
            </a:fld>
            <a:endParaRPr lang="en-US"/>
          </a:p>
        </p:txBody>
      </p:sp>
    </p:spTree>
    <p:extLst>
      <p:ext uri="{BB962C8B-B14F-4D97-AF65-F5344CB8AC3E}">
        <p14:creationId xmlns:p14="http://schemas.microsoft.com/office/powerpoint/2010/main" val="622108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introduces the foundational elements of accessibility testing using React Testing Library and jest-axe. We emphasize the importance of testing as users interact, ensuring every component undergoes automated validation. The global test configuration is designed for WCAG 2.1 compliance. Additionally, we have created custom utilities for different component types, enhancing our testing efficiency.</a:t>
            </a:r>
          </a:p>
        </p:txBody>
      </p:sp>
      <p:sp>
        <p:nvSpPr>
          <p:cNvPr id="4" name="Slide Number Placeholder 3"/>
          <p:cNvSpPr>
            <a:spLocks noGrp="1"/>
          </p:cNvSpPr>
          <p:nvPr>
            <p:ph type="sldNum" sz="quarter" idx="5"/>
          </p:nvPr>
        </p:nvSpPr>
        <p:spPr/>
        <p:txBody>
          <a:bodyPr/>
          <a:lstStyle/>
          <a:p>
            <a:fld id="{454E2A3B-5B4C-4EF9-A2B7-3B0390F33D3C}" type="slidenum">
              <a:rPr lang="en-US" smtClean="0"/>
              <a:t>2</a:t>
            </a:fld>
            <a:endParaRPr lang="en-US"/>
          </a:p>
        </p:txBody>
      </p:sp>
    </p:spTree>
    <p:extLst>
      <p:ext uri="{BB962C8B-B14F-4D97-AF65-F5344CB8AC3E}">
        <p14:creationId xmlns:p14="http://schemas.microsoft.com/office/powerpoint/2010/main" val="1361288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presents practical examples from our codebase focusing on accessibility testing. We demonstrate how vital it is to test components in both open and closed states to ensure usability. The use of keyboard navigation and descriptive ARIA labels significantly enhances accessibility for users relying on assistive technologies.</a:t>
            </a:r>
          </a:p>
        </p:txBody>
      </p:sp>
      <p:sp>
        <p:nvSpPr>
          <p:cNvPr id="4" name="Slide Number Placeholder 3"/>
          <p:cNvSpPr>
            <a:spLocks noGrp="1"/>
          </p:cNvSpPr>
          <p:nvPr>
            <p:ph type="sldNum" sz="quarter" idx="5"/>
          </p:nvPr>
        </p:nvSpPr>
        <p:spPr/>
        <p:txBody>
          <a:bodyPr/>
          <a:lstStyle/>
          <a:p>
            <a:fld id="{D46D3243-A8A8-47E6-9BD4-15D505A5E6FB}" type="slidenum">
              <a:rPr lang="en-US" smtClean="0"/>
              <a:t>3</a:t>
            </a:fld>
            <a:endParaRPr lang="en-US"/>
          </a:p>
        </p:txBody>
      </p:sp>
    </p:spTree>
    <p:extLst>
      <p:ext uri="{BB962C8B-B14F-4D97-AF65-F5344CB8AC3E}">
        <p14:creationId xmlns:p14="http://schemas.microsoft.com/office/powerpoint/2010/main" val="426820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focuses on the best practices for testing accessibility within components. It emphasizes the importance of a query priority hierarchy that aligns with assistive technologies. We will explore how to ensure each component meets accessibility standards through comprehensive testing, including the use of mocks to preserve accessibility functionality.</a:t>
            </a:r>
          </a:p>
        </p:txBody>
      </p:sp>
      <p:sp>
        <p:nvSpPr>
          <p:cNvPr id="4" name="Slide Number Placeholder 3"/>
          <p:cNvSpPr>
            <a:spLocks noGrp="1"/>
          </p:cNvSpPr>
          <p:nvPr>
            <p:ph type="sldNum" sz="quarter" idx="5"/>
          </p:nvPr>
        </p:nvSpPr>
        <p:spPr/>
        <p:txBody>
          <a:bodyPr/>
          <a:lstStyle/>
          <a:p>
            <a:fld id="{D46D3243-A8A8-47E6-9BD4-15D505A5E6FB}" type="slidenum">
              <a:rPr lang="en-US" smtClean="0"/>
              <a:t>4</a:t>
            </a:fld>
            <a:endParaRPr lang="en-US"/>
          </a:p>
        </p:txBody>
      </p:sp>
    </p:spTree>
    <p:extLst>
      <p:ext uri="{BB962C8B-B14F-4D97-AF65-F5344CB8AC3E}">
        <p14:creationId xmlns:p14="http://schemas.microsoft.com/office/powerpoint/2010/main" val="1279384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highlights the significant impact of our accessibility testing efforts. We have achieved high compliance rates with critical standards, ensuring a better experience for all users. The faster feedback loop not only streamlines development but also fosters a culture of inclusivity, enabling all users, including those relying on assistive technologies, to navigate our applications effectively.</a:t>
            </a:r>
          </a:p>
        </p:txBody>
      </p:sp>
      <p:sp>
        <p:nvSpPr>
          <p:cNvPr id="4" name="Slide Number Placeholder 3"/>
          <p:cNvSpPr>
            <a:spLocks noGrp="1"/>
          </p:cNvSpPr>
          <p:nvPr>
            <p:ph type="sldNum" sz="quarter" idx="5"/>
          </p:nvPr>
        </p:nvSpPr>
        <p:spPr/>
        <p:txBody>
          <a:bodyPr/>
          <a:lstStyle/>
          <a:p>
            <a:fld id="{D46D3243-A8A8-47E6-9BD4-15D505A5E6FB}" type="slidenum">
              <a:rPr lang="en-US" smtClean="0"/>
              <a:t>5</a:t>
            </a:fld>
            <a:endParaRPr lang="en-US"/>
          </a:p>
        </p:txBody>
      </p:sp>
    </p:spTree>
    <p:extLst>
      <p:ext uri="{BB962C8B-B14F-4D97-AF65-F5344CB8AC3E}">
        <p14:creationId xmlns:p14="http://schemas.microsoft.com/office/powerpoint/2010/main" val="40570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emphasizes the importance of incorporating accessibility into the development workflow. By focusing on semantic testing and automating validation, developers can ensure that their applications, like the yoga app, are inclusive for all users. The principles of testing user journeys help create a seamless experience, ensuring that no user is left behind.</a:t>
            </a:r>
          </a:p>
        </p:txBody>
      </p:sp>
      <p:sp>
        <p:nvSpPr>
          <p:cNvPr id="4" name="Slide Number Placeholder 3"/>
          <p:cNvSpPr>
            <a:spLocks noGrp="1"/>
          </p:cNvSpPr>
          <p:nvPr>
            <p:ph type="sldNum" sz="quarter" idx="5"/>
          </p:nvPr>
        </p:nvSpPr>
        <p:spPr/>
        <p:txBody>
          <a:bodyPr/>
          <a:lstStyle/>
          <a:p>
            <a:fld id="{D46D3243-A8A8-47E6-9BD4-15D505A5E6FB}" type="slidenum">
              <a:rPr lang="en-US" smtClean="0"/>
              <a:t>6</a:t>
            </a:fld>
            <a:endParaRPr lang="en-US"/>
          </a:p>
        </p:txBody>
      </p:sp>
    </p:spTree>
    <p:extLst>
      <p:ext uri="{BB962C8B-B14F-4D97-AF65-F5344CB8AC3E}">
        <p14:creationId xmlns:p14="http://schemas.microsoft.com/office/powerpoint/2010/main" val="425033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87B5F-802B-1190-BC72-FB131C6A18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D28FDE-BD19-C84A-0A49-5E8DB894D1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34CAB7-62F3-35BA-D8F6-1AF3CD04863D}"/>
              </a:ext>
            </a:extLst>
          </p:cNvPr>
          <p:cNvSpPr>
            <a:spLocks noGrp="1"/>
          </p:cNvSpPr>
          <p:nvPr>
            <p:ph type="dt" sz="half" idx="10"/>
          </p:nvPr>
        </p:nvSpPr>
        <p:spPr/>
        <p:txBody>
          <a:bodyPr/>
          <a:lstStyle/>
          <a:p>
            <a:fld id="{B0B456EA-C12E-4398-9BB0-295CEB74F004}" type="datetimeFigureOut">
              <a:rPr lang="en-US" smtClean="0"/>
              <a:t>6/12/2025</a:t>
            </a:fld>
            <a:endParaRPr lang="en-US"/>
          </a:p>
        </p:txBody>
      </p:sp>
      <p:sp>
        <p:nvSpPr>
          <p:cNvPr id="5" name="Footer Placeholder 4">
            <a:extLst>
              <a:ext uri="{FF2B5EF4-FFF2-40B4-BE49-F238E27FC236}">
                <a16:creationId xmlns:a16="http://schemas.microsoft.com/office/drawing/2014/main" id="{D0DBFFA6-FADC-A4FB-7DA9-0FCA7DB2D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F8222B-DFEF-1DD5-265A-344119F5463A}"/>
              </a:ext>
            </a:extLst>
          </p:cNvPr>
          <p:cNvSpPr>
            <a:spLocks noGrp="1"/>
          </p:cNvSpPr>
          <p:nvPr>
            <p:ph type="sldNum" sz="quarter" idx="12"/>
          </p:nvPr>
        </p:nvSpPr>
        <p:spPr/>
        <p:txBody>
          <a:bodyPr/>
          <a:lstStyle/>
          <a:p>
            <a:fld id="{CD1A2129-BFC2-4831-BFB6-1AEDB9813983}" type="slidenum">
              <a:rPr lang="en-US" smtClean="0"/>
              <a:t>‹#›</a:t>
            </a:fld>
            <a:endParaRPr lang="en-US"/>
          </a:p>
        </p:txBody>
      </p:sp>
    </p:spTree>
    <p:extLst>
      <p:ext uri="{BB962C8B-B14F-4D97-AF65-F5344CB8AC3E}">
        <p14:creationId xmlns:p14="http://schemas.microsoft.com/office/powerpoint/2010/main" val="281125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5A753-42A9-A647-BFB2-EC46B63D90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CBA37B-9247-D9AB-C371-56BF8E8DD1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F1BF45-8051-9499-C3A8-32829689E861}"/>
              </a:ext>
            </a:extLst>
          </p:cNvPr>
          <p:cNvSpPr>
            <a:spLocks noGrp="1"/>
          </p:cNvSpPr>
          <p:nvPr>
            <p:ph type="dt" sz="half" idx="10"/>
          </p:nvPr>
        </p:nvSpPr>
        <p:spPr/>
        <p:txBody>
          <a:bodyPr/>
          <a:lstStyle/>
          <a:p>
            <a:fld id="{B0B456EA-C12E-4398-9BB0-295CEB74F004}" type="datetimeFigureOut">
              <a:rPr lang="en-US" smtClean="0"/>
              <a:t>6/12/2025</a:t>
            </a:fld>
            <a:endParaRPr lang="en-US"/>
          </a:p>
        </p:txBody>
      </p:sp>
      <p:sp>
        <p:nvSpPr>
          <p:cNvPr id="5" name="Footer Placeholder 4">
            <a:extLst>
              <a:ext uri="{FF2B5EF4-FFF2-40B4-BE49-F238E27FC236}">
                <a16:creationId xmlns:a16="http://schemas.microsoft.com/office/drawing/2014/main" id="{11C7CA79-5978-36C2-3C3D-9780B027BA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0EF663-5FF5-FC40-1568-6319921B213E}"/>
              </a:ext>
            </a:extLst>
          </p:cNvPr>
          <p:cNvSpPr>
            <a:spLocks noGrp="1"/>
          </p:cNvSpPr>
          <p:nvPr>
            <p:ph type="sldNum" sz="quarter" idx="12"/>
          </p:nvPr>
        </p:nvSpPr>
        <p:spPr/>
        <p:txBody>
          <a:bodyPr/>
          <a:lstStyle/>
          <a:p>
            <a:fld id="{CD1A2129-BFC2-4831-BFB6-1AEDB9813983}" type="slidenum">
              <a:rPr lang="en-US" smtClean="0"/>
              <a:t>‹#›</a:t>
            </a:fld>
            <a:endParaRPr lang="en-US"/>
          </a:p>
        </p:txBody>
      </p:sp>
    </p:spTree>
    <p:extLst>
      <p:ext uri="{BB962C8B-B14F-4D97-AF65-F5344CB8AC3E}">
        <p14:creationId xmlns:p14="http://schemas.microsoft.com/office/powerpoint/2010/main" val="3305276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3AFF37-A98A-D001-DA6D-5B3FB0C83C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679F8B-5C19-CF52-053C-C28894F75F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BB5519-29E6-173E-157E-9FDC6E7137E9}"/>
              </a:ext>
            </a:extLst>
          </p:cNvPr>
          <p:cNvSpPr>
            <a:spLocks noGrp="1"/>
          </p:cNvSpPr>
          <p:nvPr>
            <p:ph type="dt" sz="half" idx="10"/>
          </p:nvPr>
        </p:nvSpPr>
        <p:spPr/>
        <p:txBody>
          <a:bodyPr/>
          <a:lstStyle/>
          <a:p>
            <a:fld id="{B0B456EA-C12E-4398-9BB0-295CEB74F004}" type="datetimeFigureOut">
              <a:rPr lang="en-US" smtClean="0"/>
              <a:t>6/12/2025</a:t>
            </a:fld>
            <a:endParaRPr lang="en-US"/>
          </a:p>
        </p:txBody>
      </p:sp>
      <p:sp>
        <p:nvSpPr>
          <p:cNvPr id="5" name="Footer Placeholder 4">
            <a:extLst>
              <a:ext uri="{FF2B5EF4-FFF2-40B4-BE49-F238E27FC236}">
                <a16:creationId xmlns:a16="http://schemas.microsoft.com/office/drawing/2014/main" id="{B4BAC447-AB5F-D48F-57D7-F758353DE3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1FAF79-9599-4249-7650-A8F0964F53DB}"/>
              </a:ext>
            </a:extLst>
          </p:cNvPr>
          <p:cNvSpPr>
            <a:spLocks noGrp="1"/>
          </p:cNvSpPr>
          <p:nvPr>
            <p:ph type="sldNum" sz="quarter" idx="12"/>
          </p:nvPr>
        </p:nvSpPr>
        <p:spPr/>
        <p:txBody>
          <a:bodyPr/>
          <a:lstStyle/>
          <a:p>
            <a:fld id="{CD1A2129-BFC2-4831-BFB6-1AEDB9813983}" type="slidenum">
              <a:rPr lang="en-US" smtClean="0"/>
              <a:t>‹#›</a:t>
            </a:fld>
            <a:endParaRPr lang="en-US"/>
          </a:p>
        </p:txBody>
      </p:sp>
    </p:spTree>
    <p:extLst>
      <p:ext uri="{BB962C8B-B14F-4D97-AF65-F5344CB8AC3E}">
        <p14:creationId xmlns:p14="http://schemas.microsoft.com/office/powerpoint/2010/main" val="1259520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7B7D4-5DC5-BE81-D4D6-1B06AA5970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787841-E1A6-1CA5-236D-1D73D547E0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B2EAA7-F0D7-DDAA-0D35-D84F78C216A0}"/>
              </a:ext>
            </a:extLst>
          </p:cNvPr>
          <p:cNvSpPr>
            <a:spLocks noGrp="1"/>
          </p:cNvSpPr>
          <p:nvPr>
            <p:ph type="dt" sz="half" idx="10"/>
          </p:nvPr>
        </p:nvSpPr>
        <p:spPr/>
        <p:txBody>
          <a:bodyPr/>
          <a:lstStyle/>
          <a:p>
            <a:fld id="{B0B456EA-C12E-4398-9BB0-295CEB74F004}" type="datetimeFigureOut">
              <a:rPr lang="en-US" smtClean="0"/>
              <a:t>6/12/2025</a:t>
            </a:fld>
            <a:endParaRPr lang="en-US"/>
          </a:p>
        </p:txBody>
      </p:sp>
      <p:sp>
        <p:nvSpPr>
          <p:cNvPr id="5" name="Footer Placeholder 4">
            <a:extLst>
              <a:ext uri="{FF2B5EF4-FFF2-40B4-BE49-F238E27FC236}">
                <a16:creationId xmlns:a16="http://schemas.microsoft.com/office/drawing/2014/main" id="{017C005B-8676-A80F-062D-CBA3A55416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664CDA-98BE-83A4-07CC-991184337341}"/>
              </a:ext>
            </a:extLst>
          </p:cNvPr>
          <p:cNvSpPr>
            <a:spLocks noGrp="1"/>
          </p:cNvSpPr>
          <p:nvPr>
            <p:ph type="sldNum" sz="quarter" idx="12"/>
          </p:nvPr>
        </p:nvSpPr>
        <p:spPr/>
        <p:txBody>
          <a:bodyPr/>
          <a:lstStyle/>
          <a:p>
            <a:fld id="{CD1A2129-BFC2-4831-BFB6-1AEDB9813983}" type="slidenum">
              <a:rPr lang="en-US" smtClean="0"/>
              <a:t>‹#›</a:t>
            </a:fld>
            <a:endParaRPr lang="en-US"/>
          </a:p>
        </p:txBody>
      </p:sp>
    </p:spTree>
    <p:extLst>
      <p:ext uri="{BB962C8B-B14F-4D97-AF65-F5344CB8AC3E}">
        <p14:creationId xmlns:p14="http://schemas.microsoft.com/office/powerpoint/2010/main" val="773929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0F2F-6013-C9D2-A3F5-E32CCD45B2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97ED-7725-6B4C-5BD8-40F73F7E1E1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F6E97B-CD09-C1C4-CD52-9F3BCDD3E866}"/>
              </a:ext>
            </a:extLst>
          </p:cNvPr>
          <p:cNvSpPr>
            <a:spLocks noGrp="1"/>
          </p:cNvSpPr>
          <p:nvPr>
            <p:ph type="dt" sz="half" idx="10"/>
          </p:nvPr>
        </p:nvSpPr>
        <p:spPr/>
        <p:txBody>
          <a:bodyPr/>
          <a:lstStyle/>
          <a:p>
            <a:fld id="{B0B456EA-C12E-4398-9BB0-295CEB74F004}" type="datetimeFigureOut">
              <a:rPr lang="en-US" smtClean="0"/>
              <a:t>6/12/2025</a:t>
            </a:fld>
            <a:endParaRPr lang="en-US"/>
          </a:p>
        </p:txBody>
      </p:sp>
      <p:sp>
        <p:nvSpPr>
          <p:cNvPr id="5" name="Footer Placeholder 4">
            <a:extLst>
              <a:ext uri="{FF2B5EF4-FFF2-40B4-BE49-F238E27FC236}">
                <a16:creationId xmlns:a16="http://schemas.microsoft.com/office/drawing/2014/main" id="{8AA87835-6385-F8A2-7378-42B60086A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7FCF6-3B41-21AB-ADDA-925DC77FFB66}"/>
              </a:ext>
            </a:extLst>
          </p:cNvPr>
          <p:cNvSpPr>
            <a:spLocks noGrp="1"/>
          </p:cNvSpPr>
          <p:nvPr>
            <p:ph type="sldNum" sz="quarter" idx="12"/>
          </p:nvPr>
        </p:nvSpPr>
        <p:spPr/>
        <p:txBody>
          <a:bodyPr/>
          <a:lstStyle/>
          <a:p>
            <a:fld id="{CD1A2129-BFC2-4831-BFB6-1AEDB9813983}" type="slidenum">
              <a:rPr lang="en-US" smtClean="0"/>
              <a:t>‹#›</a:t>
            </a:fld>
            <a:endParaRPr lang="en-US"/>
          </a:p>
        </p:txBody>
      </p:sp>
    </p:spTree>
    <p:extLst>
      <p:ext uri="{BB962C8B-B14F-4D97-AF65-F5344CB8AC3E}">
        <p14:creationId xmlns:p14="http://schemas.microsoft.com/office/powerpoint/2010/main" val="1610520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F3906-F74F-6730-72C7-203EA29228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99D5A5-0B94-6331-D133-C776E1348B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ED7275-2F69-2D01-545F-8EEC4D3E31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477998-584C-F0CD-AAC9-AAD5D15DE694}"/>
              </a:ext>
            </a:extLst>
          </p:cNvPr>
          <p:cNvSpPr>
            <a:spLocks noGrp="1"/>
          </p:cNvSpPr>
          <p:nvPr>
            <p:ph type="dt" sz="half" idx="10"/>
          </p:nvPr>
        </p:nvSpPr>
        <p:spPr/>
        <p:txBody>
          <a:bodyPr/>
          <a:lstStyle/>
          <a:p>
            <a:fld id="{B0B456EA-C12E-4398-9BB0-295CEB74F004}" type="datetimeFigureOut">
              <a:rPr lang="en-US" smtClean="0"/>
              <a:t>6/12/2025</a:t>
            </a:fld>
            <a:endParaRPr lang="en-US"/>
          </a:p>
        </p:txBody>
      </p:sp>
      <p:sp>
        <p:nvSpPr>
          <p:cNvPr id="6" name="Footer Placeholder 5">
            <a:extLst>
              <a:ext uri="{FF2B5EF4-FFF2-40B4-BE49-F238E27FC236}">
                <a16:creationId xmlns:a16="http://schemas.microsoft.com/office/drawing/2014/main" id="{7690CB31-2060-6ACE-7F45-E132F49C3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A996A9-E196-014A-C4FE-F206ABAE5C72}"/>
              </a:ext>
            </a:extLst>
          </p:cNvPr>
          <p:cNvSpPr>
            <a:spLocks noGrp="1"/>
          </p:cNvSpPr>
          <p:nvPr>
            <p:ph type="sldNum" sz="quarter" idx="12"/>
          </p:nvPr>
        </p:nvSpPr>
        <p:spPr/>
        <p:txBody>
          <a:bodyPr/>
          <a:lstStyle/>
          <a:p>
            <a:fld id="{CD1A2129-BFC2-4831-BFB6-1AEDB9813983}" type="slidenum">
              <a:rPr lang="en-US" smtClean="0"/>
              <a:t>‹#›</a:t>
            </a:fld>
            <a:endParaRPr lang="en-US"/>
          </a:p>
        </p:txBody>
      </p:sp>
    </p:spTree>
    <p:extLst>
      <p:ext uri="{BB962C8B-B14F-4D97-AF65-F5344CB8AC3E}">
        <p14:creationId xmlns:p14="http://schemas.microsoft.com/office/powerpoint/2010/main" val="860141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09655-43A3-C608-C1AF-6722DF3571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AEFCE4-6F3C-D554-A8D6-9397BFBD7D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A4EEAB-FF3D-F592-26CA-F9E8BF15CA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403E27-F79C-2712-4886-5E02DBEAF4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3034A0-71FD-6A40-D922-C8013BED26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A3DEF9-73C9-AF87-76C8-C8CAA09FEE3C}"/>
              </a:ext>
            </a:extLst>
          </p:cNvPr>
          <p:cNvSpPr>
            <a:spLocks noGrp="1"/>
          </p:cNvSpPr>
          <p:nvPr>
            <p:ph type="dt" sz="half" idx="10"/>
          </p:nvPr>
        </p:nvSpPr>
        <p:spPr/>
        <p:txBody>
          <a:bodyPr/>
          <a:lstStyle/>
          <a:p>
            <a:fld id="{B0B456EA-C12E-4398-9BB0-295CEB74F004}" type="datetimeFigureOut">
              <a:rPr lang="en-US" smtClean="0"/>
              <a:t>6/12/2025</a:t>
            </a:fld>
            <a:endParaRPr lang="en-US"/>
          </a:p>
        </p:txBody>
      </p:sp>
      <p:sp>
        <p:nvSpPr>
          <p:cNvPr id="8" name="Footer Placeholder 7">
            <a:extLst>
              <a:ext uri="{FF2B5EF4-FFF2-40B4-BE49-F238E27FC236}">
                <a16:creationId xmlns:a16="http://schemas.microsoft.com/office/drawing/2014/main" id="{23BA906F-EFF0-967D-1E78-EBA02E4389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DFE89A-FAC5-461B-1322-FCBA772596D6}"/>
              </a:ext>
            </a:extLst>
          </p:cNvPr>
          <p:cNvSpPr>
            <a:spLocks noGrp="1"/>
          </p:cNvSpPr>
          <p:nvPr>
            <p:ph type="sldNum" sz="quarter" idx="12"/>
          </p:nvPr>
        </p:nvSpPr>
        <p:spPr/>
        <p:txBody>
          <a:bodyPr/>
          <a:lstStyle/>
          <a:p>
            <a:fld id="{CD1A2129-BFC2-4831-BFB6-1AEDB9813983}" type="slidenum">
              <a:rPr lang="en-US" smtClean="0"/>
              <a:t>‹#›</a:t>
            </a:fld>
            <a:endParaRPr lang="en-US"/>
          </a:p>
        </p:txBody>
      </p:sp>
    </p:spTree>
    <p:extLst>
      <p:ext uri="{BB962C8B-B14F-4D97-AF65-F5344CB8AC3E}">
        <p14:creationId xmlns:p14="http://schemas.microsoft.com/office/powerpoint/2010/main" val="4178014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D3E6C-9266-3162-61FB-12F6E86217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C14622-4579-25B5-E56E-10002BE7DB76}"/>
              </a:ext>
            </a:extLst>
          </p:cNvPr>
          <p:cNvSpPr>
            <a:spLocks noGrp="1"/>
          </p:cNvSpPr>
          <p:nvPr>
            <p:ph type="dt" sz="half" idx="10"/>
          </p:nvPr>
        </p:nvSpPr>
        <p:spPr/>
        <p:txBody>
          <a:bodyPr/>
          <a:lstStyle/>
          <a:p>
            <a:fld id="{B0B456EA-C12E-4398-9BB0-295CEB74F004}" type="datetimeFigureOut">
              <a:rPr lang="en-US" smtClean="0"/>
              <a:t>6/12/2025</a:t>
            </a:fld>
            <a:endParaRPr lang="en-US"/>
          </a:p>
        </p:txBody>
      </p:sp>
      <p:sp>
        <p:nvSpPr>
          <p:cNvPr id="4" name="Footer Placeholder 3">
            <a:extLst>
              <a:ext uri="{FF2B5EF4-FFF2-40B4-BE49-F238E27FC236}">
                <a16:creationId xmlns:a16="http://schemas.microsoft.com/office/drawing/2014/main" id="{9E771554-BD58-BA6D-ED69-3909DAC9CB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E0663F-BF37-8BF1-E418-A9383EA87F49}"/>
              </a:ext>
            </a:extLst>
          </p:cNvPr>
          <p:cNvSpPr>
            <a:spLocks noGrp="1"/>
          </p:cNvSpPr>
          <p:nvPr>
            <p:ph type="sldNum" sz="quarter" idx="12"/>
          </p:nvPr>
        </p:nvSpPr>
        <p:spPr/>
        <p:txBody>
          <a:bodyPr/>
          <a:lstStyle/>
          <a:p>
            <a:fld id="{CD1A2129-BFC2-4831-BFB6-1AEDB9813983}" type="slidenum">
              <a:rPr lang="en-US" smtClean="0"/>
              <a:t>‹#›</a:t>
            </a:fld>
            <a:endParaRPr lang="en-US"/>
          </a:p>
        </p:txBody>
      </p:sp>
    </p:spTree>
    <p:extLst>
      <p:ext uri="{BB962C8B-B14F-4D97-AF65-F5344CB8AC3E}">
        <p14:creationId xmlns:p14="http://schemas.microsoft.com/office/powerpoint/2010/main" val="783815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0C3706-19D9-BAC9-E691-89C0CA769592}"/>
              </a:ext>
            </a:extLst>
          </p:cNvPr>
          <p:cNvSpPr>
            <a:spLocks noGrp="1"/>
          </p:cNvSpPr>
          <p:nvPr>
            <p:ph type="dt" sz="half" idx="10"/>
          </p:nvPr>
        </p:nvSpPr>
        <p:spPr/>
        <p:txBody>
          <a:bodyPr/>
          <a:lstStyle/>
          <a:p>
            <a:fld id="{B0B456EA-C12E-4398-9BB0-295CEB74F004}" type="datetimeFigureOut">
              <a:rPr lang="en-US" smtClean="0"/>
              <a:t>6/12/2025</a:t>
            </a:fld>
            <a:endParaRPr lang="en-US"/>
          </a:p>
        </p:txBody>
      </p:sp>
      <p:sp>
        <p:nvSpPr>
          <p:cNvPr id="3" name="Footer Placeholder 2">
            <a:extLst>
              <a:ext uri="{FF2B5EF4-FFF2-40B4-BE49-F238E27FC236}">
                <a16:creationId xmlns:a16="http://schemas.microsoft.com/office/drawing/2014/main" id="{FAF2AA1A-1EF6-1D93-24B3-16230F3C26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A101F9-BFD7-A12C-382E-7F11B8BED4B2}"/>
              </a:ext>
            </a:extLst>
          </p:cNvPr>
          <p:cNvSpPr>
            <a:spLocks noGrp="1"/>
          </p:cNvSpPr>
          <p:nvPr>
            <p:ph type="sldNum" sz="quarter" idx="12"/>
          </p:nvPr>
        </p:nvSpPr>
        <p:spPr/>
        <p:txBody>
          <a:bodyPr/>
          <a:lstStyle/>
          <a:p>
            <a:fld id="{CD1A2129-BFC2-4831-BFB6-1AEDB9813983}" type="slidenum">
              <a:rPr lang="en-US" smtClean="0"/>
              <a:t>‹#›</a:t>
            </a:fld>
            <a:endParaRPr lang="en-US"/>
          </a:p>
        </p:txBody>
      </p:sp>
    </p:spTree>
    <p:extLst>
      <p:ext uri="{BB962C8B-B14F-4D97-AF65-F5344CB8AC3E}">
        <p14:creationId xmlns:p14="http://schemas.microsoft.com/office/powerpoint/2010/main" val="1422232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3AEFF-A262-1743-59F9-64390C4E9B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10134-7A8D-1DEE-C141-88CD498BFF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524782-698B-4CCD-9758-E1251A3CAC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11FBB1-1CC5-7507-2861-90C0F9AF5654}"/>
              </a:ext>
            </a:extLst>
          </p:cNvPr>
          <p:cNvSpPr>
            <a:spLocks noGrp="1"/>
          </p:cNvSpPr>
          <p:nvPr>
            <p:ph type="dt" sz="half" idx="10"/>
          </p:nvPr>
        </p:nvSpPr>
        <p:spPr/>
        <p:txBody>
          <a:bodyPr/>
          <a:lstStyle/>
          <a:p>
            <a:fld id="{B0B456EA-C12E-4398-9BB0-295CEB74F004}" type="datetimeFigureOut">
              <a:rPr lang="en-US" smtClean="0"/>
              <a:t>6/12/2025</a:t>
            </a:fld>
            <a:endParaRPr lang="en-US"/>
          </a:p>
        </p:txBody>
      </p:sp>
      <p:sp>
        <p:nvSpPr>
          <p:cNvPr id="6" name="Footer Placeholder 5">
            <a:extLst>
              <a:ext uri="{FF2B5EF4-FFF2-40B4-BE49-F238E27FC236}">
                <a16:creationId xmlns:a16="http://schemas.microsoft.com/office/drawing/2014/main" id="{CBD1D9AF-F1CA-B770-0A8B-C9736CB1B0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F7E5CA-5FF4-1AFB-92DC-7C2CAA69313D}"/>
              </a:ext>
            </a:extLst>
          </p:cNvPr>
          <p:cNvSpPr>
            <a:spLocks noGrp="1"/>
          </p:cNvSpPr>
          <p:nvPr>
            <p:ph type="sldNum" sz="quarter" idx="12"/>
          </p:nvPr>
        </p:nvSpPr>
        <p:spPr/>
        <p:txBody>
          <a:bodyPr/>
          <a:lstStyle/>
          <a:p>
            <a:fld id="{CD1A2129-BFC2-4831-BFB6-1AEDB9813983}" type="slidenum">
              <a:rPr lang="en-US" smtClean="0"/>
              <a:t>‹#›</a:t>
            </a:fld>
            <a:endParaRPr lang="en-US"/>
          </a:p>
        </p:txBody>
      </p:sp>
    </p:spTree>
    <p:extLst>
      <p:ext uri="{BB962C8B-B14F-4D97-AF65-F5344CB8AC3E}">
        <p14:creationId xmlns:p14="http://schemas.microsoft.com/office/powerpoint/2010/main" val="4098716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8915F-838C-4FBD-17B4-9F05CD16E5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282296-8DAD-E6AF-8480-ECD5178138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697841-CD0E-744F-F565-468CCD4717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9150E-C551-9E7F-60AB-91FAC9F04659}"/>
              </a:ext>
            </a:extLst>
          </p:cNvPr>
          <p:cNvSpPr>
            <a:spLocks noGrp="1"/>
          </p:cNvSpPr>
          <p:nvPr>
            <p:ph type="dt" sz="half" idx="10"/>
          </p:nvPr>
        </p:nvSpPr>
        <p:spPr/>
        <p:txBody>
          <a:bodyPr/>
          <a:lstStyle/>
          <a:p>
            <a:fld id="{B0B456EA-C12E-4398-9BB0-295CEB74F004}" type="datetimeFigureOut">
              <a:rPr lang="en-US" smtClean="0"/>
              <a:t>6/12/2025</a:t>
            </a:fld>
            <a:endParaRPr lang="en-US"/>
          </a:p>
        </p:txBody>
      </p:sp>
      <p:sp>
        <p:nvSpPr>
          <p:cNvPr id="6" name="Footer Placeholder 5">
            <a:extLst>
              <a:ext uri="{FF2B5EF4-FFF2-40B4-BE49-F238E27FC236}">
                <a16:creationId xmlns:a16="http://schemas.microsoft.com/office/drawing/2014/main" id="{FDBE2D22-A89D-0F5E-47A7-F2C646A2F8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9962D8-44D3-1206-0CDD-C822F0500258}"/>
              </a:ext>
            </a:extLst>
          </p:cNvPr>
          <p:cNvSpPr>
            <a:spLocks noGrp="1"/>
          </p:cNvSpPr>
          <p:nvPr>
            <p:ph type="sldNum" sz="quarter" idx="12"/>
          </p:nvPr>
        </p:nvSpPr>
        <p:spPr/>
        <p:txBody>
          <a:bodyPr/>
          <a:lstStyle/>
          <a:p>
            <a:fld id="{CD1A2129-BFC2-4831-BFB6-1AEDB9813983}" type="slidenum">
              <a:rPr lang="en-US" smtClean="0"/>
              <a:t>‹#›</a:t>
            </a:fld>
            <a:endParaRPr lang="en-US"/>
          </a:p>
        </p:txBody>
      </p:sp>
    </p:spTree>
    <p:extLst>
      <p:ext uri="{BB962C8B-B14F-4D97-AF65-F5344CB8AC3E}">
        <p14:creationId xmlns:p14="http://schemas.microsoft.com/office/powerpoint/2010/main" val="1561704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742ADD-095B-1B03-FF13-488D6E73E1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6A6B0F-9F85-28E8-D515-718CC87E70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C728B-8026-A407-A94B-E11A09146B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0B456EA-C12E-4398-9BB0-295CEB74F004}" type="datetimeFigureOut">
              <a:rPr lang="en-US" smtClean="0"/>
              <a:t>6/12/2025</a:t>
            </a:fld>
            <a:endParaRPr lang="en-US"/>
          </a:p>
        </p:txBody>
      </p:sp>
      <p:sp>
        <p:nvSpPr>
          <p:cNvPr id="5" name="Footer Placeholder 4">
            <a:extLst>
              <a:ext uri="{FF2B5EF4-FFF2-40B4-BE49-F238E27FC236}">
                <a16:creationId xmlns:a16="http://schemas.microsoft.com/office/drawing/2014/main" id="{F18F2CBB-E14D-BB96-D49B-9C772EAB84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39A5BC2-58EA-E862-B00C-E69DA1E1FD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D1A2129-BFC2-4831-BFB6-1AEDB9813983}" type="slidenum">
              <a:rPr lang="en-US" smtClean="0"/>
              <a:t>‹#›</a:t>
            </a:fld>
            <a:endParaRPr lang="en-US"/>
          </a:p>
        </p:txBody>
      </p:sp>
    </p:spTree>
    <p:extLst>
      <p:ext uri="{BB962C8B-B14F-4D97-AF65-F5344CB8AC3E}">
        <p14:creationId xmlns:p14="http://schemas.microsoft.com/office/powerpoint/2010/main" val="3893727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Slide Background Fill">
            <a:extLst>
              <a:ext uri="{FF2B5EF4-FFF2-40B4-BE49-F238E27FC236}">
                <a16:creationId xmlns:a16="http://schemas.microsoft.com/office/drawing/2014/main" id="{C3420C89-0B09-4632-A4AF-3971D08BF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Color Cover">
            <a:extLst>
              <a:ext uri="{FF2B5EF4-FFF2-40B4-BE49-F238E27FC236}">
                <a16:creationId xmlns:a16="http://schemas.microsoft.com/office/drawing/2014/main" id="{4E5CBA61-BF74-40B4-A3A8-366BBA626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AC27E70C-5470-4262-B9CE-AE52C51CF4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20" name="Color">
              <a:extLst>
                <a:ext uri="{FF2B5EF4-FFF2-40B4-BE49-F238E27FC236}">
                  <a16:creationId xmlns:a16="http://schemas.microsoft.com/office/drawing/2014/main" id="{B5C7D35F-738C-47DF-AD6E-859806E46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Color">
              <a:extLst>
                <a:ext uri="{FF2B5EF4-FFF2-40B4-BE49-F238E27FC236}">
                  <a16:creationId xmlns:a16="http://schemas.microsoft.com/office/drawing/2014/main" id="{740F8C8B-E52F-46CF-89C7-51C6A037C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Content Placeholder 4" descr="Wheelchair with internet symbol isolated on white background">
            <a:extLst>
              <a:ext uri="{FF2B5EF4-FFF2-40B4-BE49-F238E27FC236}">
                <a16:creationId xmlns:a16="http://schemas.microsoft.com/office/drawing/2014/main" id="{5A58A09B-96BD-4BD8-8BF8-050D5967B5A8}"/>
              </a:ext>
            </a:extLst>
          </p:cNvPr>
          <p:cNvPicPr>
            <a:picLocks noGrp="1" noChangeAspect="1"/>
          </p:cNvPicPr>
          <p:nvPr>
            <p:ph sz="half" idx="1"/>
          </p:nvPr>
        </p:nvPicPr>
        <p:blipFill>
          <a:blip r:embed="rId3"/>
          <a:stretch>
            <a:fillRect/>
          </a:stretch>
        </p:blipFill>
        <p:spPr>
          <a:xfrm>
            <a:off x="6803647" y="1655170"/>
            <a:ext cx="4730214" cy="3547660"/>
          </a:xfrm>
          <a:prstGeom prst="rect">
            <a:avLst/>
          </a:prstGeom>
        </p:spPr>
      </p:pic>
      <p:grpSp>
        <p:nvGrpSpPr>
          <p:cNvPr id="23" name="Group 22">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4" name="Freeform: Shape 23">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6">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8" name="Freeform: Shape 27">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9" name="Freeform: Shape 28">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29">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AD62676F-5357-520C-8F2F-301862B4B8AA}"/>
              </a:ext>
            </a:extLst>
          </p:cNvPr>
          <p:cNvSpPr>
            <a:spLocks noGrp="1"/>
          </p:cNvSpPr>
          <p:nvPr>
            <p:ph type="title"/>
          </p:nvPr>
        </p:nvSpPr>
        <p:spPr>
          <a:xfrm>
            <a:off x="786384" y="841249"/>
            <a:ext cx="5692953" cy="2587131"/>
          </a:xfrm>
        </p:spPr>
        <p:txBody>
          <a:bodyPr vert="horz" lIns="91440" tIns="45720" rIns="91440" bIns="45720" rtlCol="0" anchor="b">
            <a:normAutofit/>
          </a:bodyPr>
          <a:lstStyle/>
          <a:p>
            <a:r>
              <a:rPr lang="en-US" sz="4800" b="1" kern="1200">
                <a:solidFill>
                  <a:schemeClr val="bg1"/>
                </a:solidFill>
                <a:latin typeface="+mj-lt"/>
                <a:ea typeface="+mj-ea"/>
                <a:cs typeface="+mj-cs"/>
              </a:rPr>
              <a:t>Accessibility Testing: A Vital Component</a:t>
            </a:r>
          </a:p>
        </p:txBody>
      </p:sp>
      <p:sp>
        <p:nvSpPr>
          <p:cNvPr id="4" name="Content Placeholder 3">
            <a:extLst>
              <a:ext uri="{FF2B5EF4-FFF2-40B4-BE49-F238E27FC236}">
                <a16:creationId xmlns:a16="http://schemas.microsoft.com/office/drawing/2014/main" id="{F5241069-72AF-9815-B2D6-6BE1416AC726}"/>
              </a:ext>
            </a:extLst>
          </p:cNvPr>
          <p:cNvSpPr>
            <a:spLocks noGrp="1"/>
          </p:cNvSpPr>
          <p:nvPr>
            <p:ph sz="half" idx="2"/>
          </p:nvPr>
        </p:nvSpPr>
        <p:spPr>
          <a:xfrm>
            <a:off x="786383" y="3566810"/>
            <a:ext cx="5692953" cy="2651110"/>
          </a:xfrm>
        </p:spPr>
        <p:txBody>
          <a:bodyPr vert="horz" lIns="91440" tIns="45720" rIns="91440" bIns="45720" rtlCol="0" anchor="ctr">
            <a:normAutofit/>
          </a:bodyPr>
          <a:lstStyle/>
          <a:p>
            <a:r>
              <a:rPr lang="en-US" sz="1800">
                <a:solidFill>
                  <a:schemeClr val="tx2"/>
                </a:solidFill>
              </a:rPr>
              <a:t>Understanding the importance of accessibility in development.</a:t>
            </a:r>
          </a:p>
          <a:p>
            <a:r>
              <a:rPr lang="en-US" sz="1800">
                <a:solidFill>
                  <a:schemeClr val="tx2"/>
                </a:solidFill>
              </a:rPr>
              <a:t>Tools and methodologies for effective testing.</a:t>
            </a:r>
          </a:p>
          <a:p>
            <a:r>
              <a:rPr lang="en-US" sz="1800">
                <a:solidFill>
                  <a:schemeClr val="tx2"/>
                </a:solidFill>
              </a:rPr>
              <a:t>Enhancing user experience for all.</a:t>
            </a:r>
          </a:p>
        </p:txBody>
      </p:sp>
    </p:spTree>
    <p:extLst>
      <p:ext uri="{BB962C8B-B14F-4D97-AF65-F5344CB8AC3E}">
        <p14:creationId xmlns:p14="http://schemas.microsoft.com/office/powerpoint/2010/main" val="534873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0CE451-818C-E63D-258B-234B6C543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20C231-FA9B-3FC0-3105-A86283A28D9A}"/>
              </a:ext>
            </a:extLst>
          </p:cNvPr>
          <p:cNvSpPr>
            <a:spLocks noGrp="1"/>
          </p:cNvSpPr>
          <p:nvPr>
            <p:ph type="title"/>
          </p:nvPr>
        </p:nvSpPr>
        <p:spPr>
          <a:xfrm>
            <a:off x="612648" y="603504"/>
            <a:ext cx="4361686" cy="1527048"/>
          </a:xfrm>
        </p:spPr>
        <p:txBody>
          <a:bodyPr vert="horz" lIns="91440" tIns="45720" rIns="91440" bIns="45720" rtlCol="0" anchor="b">
            <a:normAutofit/>
          </a:bodyPr>
          <a:lstStyle/>
          <a:p>
            <a:r>
              <a:rPr lang="en-US" sz="3600" b="1" kern="1200" dirty="0">
                <a:solidFill>
                  <a:schemeClr val="tx1"/>
                </a:solidFill>
                <a:latin typeface="+mj-lt"/>
                <a:ea typeface="+mj-ea"/>
                <a:cs typeface="+mj-cs"/>
              </a:rPr>
              <a:t>The Testing Philosophy &amp; Setup</a:t>
            </a:r>
          </a:p>
        </p:txBody>
      </p:sp>
      <p:sp>
        <p:nvSpPr>
          <p:cNvPr id="4" name="Content Placeholder 3">
            <a:extLst>
              <a:ext uri="{FF2B5EF4-FFF2-40B4-BE49-F238E27FC236}">
                <a16:creationId xmlns:a16="http://schemas.microsoft.com/office/drawing/2014/main" id="{3BD470D2-631B-0B17-1545-A6F226AEAB0A}"/>
              </a:ext>
            </a:extLst>
          </p:cNvPr>
          <p:cNvSpPr>
            <a:spLocks noGrp="1"/>
          </p:cNvSpPr>
          <p:nvPr>
            <p:ph sz="half" idx="2"/>
          </p:nvPr>
        </p:nvSpPr>
        <p:spPr>
          <a:xfrm>
            <a:off x="612647" y="2212848"/>
            <a:ext cx="4361687" cy="4096512"/>
          </a:xfrm>
        </p:spPr>
        <p:txBody>
          <a:bodyPr vert="horz" lIns="91440" tIns="45720" rIns="91440" bIns="45720" rtlCol="0">
            <a:normAutofit/>
          </a:bodyPr>
          <a:lstStyle/>
          <a:p>
            <a:pPr>
              <a:lnSpc>
                <a:spcPct val="120000"/>
              </a:lnSpc>
            </a:pPr>
            <a:r>
              <a:rPr lang="en-US" sz="1800"/>
              <a:t>Foundation built on React Testing Library and jest-axe.</a:t>
            </a:r>
          </a:p>
          <a:p>
            <a:pPr>
              <a:lnSpc>
                <a:spcPct val="120000"/>
              </a:lnSpc>
            </a:pPr>
            <a:r>
              <a:rPr lang="en-US" sz="1800"/>
              <a:t>Accessibility testing focuses on user interaction.</a:t>
            </a:r>
          </a:p>
          <a:p>
            <a:pPr>
              <a:lnSpc>
                <a:spcPct val="120000"/>
              </a:lnSpc>
            </a:pPr>
            <a:r>
              <a:rPr lang="en-US" sz="1800"/>
              <a:t>Automated validation with every component scanned.</a:t>
            </a:r>
          </a:p>
          <a:p>
            <a:pPr>
              <a:lnSpc>
                <a:spcPct val="120000"/>
              </a:lnSpc>
            </a:pPr>
            <a:r>
              <a:rPr lang="en-US" sz="1800"/>
              <a:t>Global test configuration ensures compliance with WCAG 2.1.</a:t>
            </a:r>
          </a:p>
          <a:p>
            <a:pPr>
              <a:lnSpc>
                <a:spcPct val="120000"/>
              </a:lnSpc>
            </a:pPr>
            <a:r>
              <a:rPr lang="en-US" sz="1800"/>
              <a:t>Custom utilities streamline accessibility testing for components.</a:t>
            </a:r>
          </a:p>
        </p:txBody>
      </p:sp>
      <p:pic>
        <p:nvPicPr>
          <p:cNvPr id="5" name="Content Placeholder 4" descr="Atom model">
            <a:extLst>
              <a:ext uri="{FF2B5EF4-FFF2-40B4-BE49-F238E27FC236}">
                <a16:creationId xmlns:a16="http://schemas.microsoft.com/office/drawing/2014/main" id="{0E038737-94DF-426F-816F-1B14EB765E3D}"/>
              </a:ext>
            </a:extLst>
          </p:cNvPr>
          <p:cNvPicPr>
            <a:picLocks noGrp="1" noChangeAspect="1"/>
          </p:cNvPicPr>
          <p:nvPr>
            <p:ph sz="half" idx="1"/>
          </p:nvPr>
        </p:nvPicPr>
        <p:blipFill>
          <a:blip r:embed="rId3"/>
          <a:srcRect l="3988" r="3078"/>
          <a:stretch>
            <a:fillRect/>
          </a:stretch>
        </p:blipFill>
        <p:spPr>
          <a:xfrm>
            <a:off x="5818632" y="-1"/>
            <a:ext cx="6373368" cy="6858001"/>
          </a:xfrm>
          <a:prstGeom prst="rect">
            <a:avLst/>
          </a:prstGeom>
        </p:spPr>
      </p:pic>
    </p:spTree>
    <p:extLst>
      <p:ext uri="{BB962C8B-B14F-4D97-AF65-F5344CB8AC3E}">
        <p14:creationId xmlns:p14="http://schemas.microsoft.com/office/powerpoint/2010/main" val="407162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F4009A-BC92-EFE1-E92A-70F68A84CBC0}"/>
              </a:ext>
            </a:extLst>
          </p:cNvPr>
          <p:cNvSpPr>
            <a:spLocks noGrp="1"/>
          </p:cNvSpPr>
          <p:nvPr>
            <p:ph type="title"/>
          </p:nvPr>
        </p:nvSpPr>
        <p:spPr>
          <a:xfrm>
            <a:off x="7123007" y="603501"/>
            <a:ext cx="4361693" cy="1527049"/>
          </a:xfrm>
        </p:spPr>
        <p:txBody>
          <a:bodyPr vert="horz" lIns="91440" tIns="45720" rIns="91440" bIns="45720" rtlCol="0" anchor="b">
            <a:normAutofit/>
          </a:bodyPr>
          <a:lstStyle/>
          <a:p>
            <a:r>
              <a:rPr lang="en-US" sz="3600" b="1" kern="1200" dirty="0">
                <a:solidFill>
                  <a:schemeClr val="tx1"/>
                </a:solidFill>
                <a:latin typeface="+mj-lt"/>
                <a:ea typeface="+mj-ea"/>
                <a:cs typeface="+mj-cs"/>
              </a:rPr>
              <a:t>Real Examples from Our Codebase</a:t>
            </a:r>
          </a:p>
        </p:txBody>
      </p:sp>
      <p:pic>
        <p:nvPicPr>
          <p:cNvPr id="5" name="Content Placeholder 4" descr="DNA code on large LED screen">
            <a:extLst>
              <a:ext uri="{FF2B5EF4-FFF2-40B4-BE49-F238E27FC236}">
                <a16:creationId xmlns:a16="http://schemas.microsoft.com/office/drawing/2014/main" id="{38CCBC5E-AAD8-4E0E-8C76-5B52F2A1A9AB}"/>
              </a:ext>
            </a:extLst>
          </p:cNvPr>
          <p:cNvPicPr>
            <a:picLocks noGrp="1" noChangeAspect="1"/>
          </p:cNvPicPr>
          <p:nvPr>
            <p:ph sz="half" idx="1"/>
          </p:nvPr>
        </p:nvPicPr>
        <p:blipFill>
          <a:blip r:embed="rId3"/>
          <a:srcRect r="37966" b="-1"/>
          <a:stretch>
            <a:fillRect/>
          </a:stretch>
        </p:blipFill>
        <p:spPr>
          <a:xfrm>
            <a:off x="1" y="10"/>
            <a:ext cx="6373368" cy="6857990"/>
          </a:xfrm>
          <a:prstGeom prst="rect">
            <a:avLst/>
          </a:prstGeom>
        </p:spPr>
      </p:pic>
      <p:sp>
        <p:nvSpPr>
          <p:cNvPr id="4" name="Content Placeholder 3">
            <a:extLst>
              <a:ext uri="{FF2B5EF4-FFF2-40B4-BE49-F238E27FC236}">
                <a16:creationId xmlns:a16="http://schemas.microsoft.com/office/drawing/2014/main" id="{3CE71011-BF07-4FD1-46EA-38AC89B04A6B}"/>
              </a:ext>
            </a:extLst>
          </p:cNvPr>
          <p:cNvSpPr>
            <a:spLocks noGrp="1"/>
          </p:cNvSpPr>
          <p:nvPr>
            <p:ph sz="half" idx="2"/>
          </p:nvPr>
        </p:nvSpPr>
        <p:spPr>
          <a:xfrm>
            <a:off x="7123007" y="2212846"/>
            <a:ext cx="4361693" cy="4096514"/>
          </a:xfrm>
        </p:spPr>
        <p:txBody>
          <a:bodyPr vert="horz" lIns="91440" tIns="45720" rIns="91440" bIns="45720" rtlCol="0">
            <a:normAutofit/>
          </a:bodyPr>
          <a:lstStyle/>
          <a:p>
            <a:pPr>
              <a:lnSpc>
                <a:spcPct val="120000"/>
              </a:lnSpc>
            </a:pPr>
            <a:r>
              <a:rPr lang="en-US" sz="1800"/>
              <a:t>Accessibility testing in real components enhances user experience.</a:t>
            </a:r>
          </a:p>
          <a:p>
            <a:pPr>
              <a:lnSpc>
                <a:spcPct val="120000"/>
              </a:lnSpc>
            </a:pPr>
            <a:r>
              <a:rPr lang="en-US" sz="1800"/>
              <a:t>Closed and open states must be tested for navigation components.</a:t>
            </a:r>
          </a:p>
          <a:p>
            <a:pPr>
              <a:lnSpc>
                <a:spcPct val="120000"/>
              </a:lnSpc>
            </a:pPr>
            <a:r>
              <a:rPr lang="en-US" sz="1800"/>
              <a:t>Keyboard navigation is crucial for user accessibility.</a:t>
            </a:r>
          </a:p>
          <a:p>
            <a:pPr>
              <a:lnSpc>
                <a:spcPct val="120000"/>
              </a:lnSpc>
            </a:pPr>
            <a:r>
              <a:rPr lang="en-US" sz="1800"/>
              <a:t>Descriptive ARIA labels improve screen reader interaction.</a:t>
            </a:r>
          </a:p>
          <a:p>
            <a:pPr>
              <a:lnSpc>
                <a:spcPct val="120000"/>
              </a:lnSpc>
            </a:pPr>
            <a:r>
              <a:rPr lang="en-US" sz="1800"/>
              <a:t>Links must be both accessible and semantically correct.</a:t>
            </a:r>
          </a:p>
        </p:txBody>
      </p:sp>
    </p:spTree>
    <p:extLst>
      <p:ext uri="{BB962C8B-B14F-4D97-AF65-F5344CB8AC3E}">
        <p14:creationId xmlns:p14="http://schemas.microsoft.com/office/powerpoint/2010/main" val="3773137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258B31-7A51-063C-E978-0542D4C0E6D1}"/>
              </a:ext>
            </a:extLst>
          </p:cNvPr>
          <p:cNvSpPr>
            <a:spLocks noGrp="1"/>
          </p:cNvSpPr>
          <p:nvPr>
            <p:ph type="title"/>
          </p:nvPr>
        </p:nvSpPr>
        <p:spPr>
          <a:xfrm>
            <a:off x="612648" y="1114923"/>
            <a:ext cx="4621553" cy="1360728"/>
          </a:xfrm>
        </p:spPr>
        <p:txBody>
          <a:bodyPr vert="horz" lIns="91440" tIns="45720" rIns="91440" bIns="45720" rtlCol="0" anchor="b">
            <a:normAutofit/>
          </a:bodyPr>
          <a:lstStyle/>
          <a:p>
            <a:r>
              <a:rPr lang="en-US" sz="3100" b="1" kern="1200">
                <a:solidFill>
                  <a:schemeClr val="tx1"/>
                </a:solidFill>
                <a:latin typeface="+mj-lt"/>
                <a:ea typeface="+mj-ea"/>
                <a:cs typeface="+mj-cs"/>
              </a:rPr>
              <a:t>Effective Testing Patterns for Accessibility</a:t>
            </a:r>
          </a:p>
        </p:txBody>
      </p:sp>
      <p:sp>
        <p:nvSpPr>
          <p:cNvPr id="4" name="Content Placeholder 3">
            <a:extLst>
              <a:ext uri="{FF2B5EF4-FFF2-40B4-BE49-F238E27FC236}">
                <a16:creationId xmlns:a16="http://schemas.microsoft.com/office/drawing/2014/main" id="{4D39EC16-9549-CC73-EA93-C32762F4181B}"/>
              </a:ext>
            </a:extLst>
          </p:cNvPr>
          <p:cNvSpPr>
            <a:spLocks noGrp="1"/>
          </p:cNvSpPr>
          <p:nvPr>
            <p:ph sz="half" idx="2"/>
          </p:nvPr>
        </p:nvSpPr>
        <p:spPr>
          <a:xfrm>
            <a:off x="612648" y="2584058"/>
            <a:ext cx="4621553" cy="3159018"/>
          </a:xfrm>
        </p:spPr>
        <p:txBody>
          <a:bodyPr vert="horz" lIns="91440" tIns="45720" rIns="91440" bIns="45720" rtlCol="0">
            <a:normAutofit/>
          </a:bodyPr>
          <a:lstStyle/>
          <a:p>
            <a:pPr>
              <a:lnSpc>
                <a:spcPct val="110000"/>
              </a:lnSpc>
            </a:pPr>
            <a:r>
              <a:rPr lang="en-US" sz="1500"/>
              <a:t>Prioritize queries based on assistive technology standards.</a:t>
            </a:r>
          </a:p>
          <a:p>
            <a:pPr>
              <a:lnSpc>
                <a:spcPct val="110000"/>
              </a:lnSpc>
            </a:pPr>
            <a:r>
              <a:rPr lang="en-US" sz="1500"/>
              <a:t>Test components for static, interactive, and dynamic accessibility.</a:t>
            </a:r>
          </a:p>
          <a:p>
            <a:pPr>
              <a:lnSpc>
                <a:spcPct val="110000"/>
              </a:lnSpc>
            </a:pPr>
            <a:r>
              <a:rPr lang="en-US" sz="1500"/>
              <a:t>Ensure proper ARIA compliance for labeling and relationships.</a:t>
            </a:r>
          </a:p>
          <a:p>
            <a:pPr>
              <a:lnSpc>
                <a:spcPct val="110000"/>
              </a:lnSpc>
            </a:pPr>
            <a:r>
              <a:rPr lang="en-US" sz="1500"/>
              <a:t>Utilize mock strategies to maintain accessibility structure.</a:t>
            </a:r>
          </a:p>
          <a:p>
            <a:pPr>
              <a:lnSpc>
                <a:spcPct val="110000"/>
              </a:lnSpc>
            </a:pPr>
            <a:r>
              <a:rPr lang="en-US" sz="1500"/>
              <a:t>Specialized functions streamline accessibility testing in navigation.</a:t>
            </a:r>
          </a:p>
        </p:txBody>
      </p:sp>
      <p:pic>
        <p:nvPicPr>
          <p:cNvPr id="5" name="Content Placeholder 4" descr="Accessibility computer icon">
            <a:extLst>
              <a:ext uri="{FF2B5EF4-FFF2-40B4-BE49-F238E27FC236}">
                <a16:creationId xmlns:a16="http://schemas.microsoft.com/office/drawing/2014/main" id="{AAC471BC-436A-429E-ABDE-2FB0AEB64367}"/>
              </a:ext>
            </a:extLst>
          </p:cNvPr>
          <p:cNvPicPr>
            <a:picLocks noGrp="1" noChangeAspect="1"/>
          </p:cNvPicPr>
          <p:nvPr>
            <p:ph sz="half" idx="1"/>
          </p:nvPr>
        </p:nvPicPr>
        <p:blipFill>
          <a:blip r:embed="rId3"/>
          <a:stretch>
            <a:fillRect/>
          </a:stretch>
        </p:blipFill>
        <p:spPr>
          <a:xfrm>
            <a:off x="5691261" y="1239832"/>
            <a:ext cx="5837780" cy="4378335"/>
          </a:xfrm>
          <a:prstGeom prst="rect">
            <a:avLst/>
          </a:prstGeom>
        </p:spPr>
      </p:pic>
    </p:spTree>
    <p:extLst>
      <p:ext uri="{BB962C8B-B14F-4D97-AF65-F5344CB8AC3E}">
        <p14:creationId xmlns:p14="http://schemas.microsoft.com/office/powerpoint/2010/main" val="3230883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185B4F-0AD7-0085-71D7-C00100501D4F}"/>
              </a:ext>
            </a:extLst>
          </p:cNvPr>
          <p:cNvSpPr>
            <a:spLocks noGrp="1"/>
          </p:cNvSpPr>
          <p:nvPr>
            <p:ph type="title"/>
          </p:nvPr>
        </p:nvSpPr>
        <p:spPr>
          <a:xfrm>
            <a:off x="612648" y="1114923"/>
            <a:ext cx="4621553" cy="1360728"/>
          </a:xfrm>
        </p:spPr>
        <p:txBody>
          <a:bodyPr vert="horz" lIns="91440" tIns="45720" rIns="91440" bIns="45720" rtlCol="0" anchor="b">
            <a:normAutofit/>
          </a:bodyPr>
          <a:lstStyle/>
          <a:p>
            <a:r>
              <a:rPr lang="en-US" sz="3600" b="1" kern="1200">
                <a:solidFill>
                  <a:schemeClr val="tx1"/>
                </a:solidFill>
                <a:latin typeface="+mj-lt"/>
                <a:ea typeface="+mj-ea"/>
                <a:cs typeface="+mj-cs"/>
              </a:rPr>
              <a:t>Measurable Impact of Accessibility Testing</a:t>
            </a:r>
          </a:p>
        </p:txBody>
      </p:sp>
      <p:sp>
        <p:nvSpPr>
          <p:cNvPr id="4" name="Content Placeholder 3">
            <a:extLst>
              <a:ext uri="{FF2B5EF4-FFF2-40B4-BE49-F238E27FC236}">
                <a16:creationId xmlns:a16="http://schemas.microsoft.com/office/drawing/2014/main" id="{4180D679-2D0C-C1AE-1D9A-45192CA3F090}"/>
              </a:ext>
            </a:extLst>
          </p:cNvPr>
          <p:cNvSpPr>
            <a:spLocks noGrp="1"/>
          </p:cNvSpPr>
          <p:nvPr>
            <p:ph sz="half" idx="2"/>
          </p:nvPr>
        </p:nvSpPr>
        <p:spPr>
          <a:xfrm>
            <a:off x="612648" y="2584058"/>
            <a:ext cx="4621553" cy="3159018"/>
          </a:xfrm>
        </p:spPr>
        <p:txBody>
          <a:bodyPr vert="horz" lIns="91440" tIns="45720" rIns="91440" bIns="45720" rtlCol="0">
            <a:normAutofit/>
          </a:bodyPr>
          <a:lstStyle/>
          <a:p>
            <a:pPr>
              <a:lnSpc>
                <a:spcPct val="110000"/>
              </a:lnSpc>
            </a:pPr>
            <a:r>
              <a:rPr lang="en-US" sz="1500"/>
              <a:t>95% of interactive elements have accessible names</a:t>
            </a:r>
          </a:p>
          <a:p>
            <a:pPr>
              <a:lnSpc>
                <a:spcPct val="110000"/>
              </a:lnSpc>
            </a:pPr>
            <a:r>
              <a:rPr lang="en-US" sz="1500"/>
              <a:t>100% of form inputs linked to labels</a:t>
            </a:r>
          </a:p>
          <a:p>
            <a:pPr>
              <a:lnSpc>
                <a:spcPct val="110000"/>
              </a:lnSpc>
            </a:pPr>
            <a:r>
              <a:rPr lang="en-US" sz="1500"/>
              <a:t>Zero accessibility regressions in the past 6 months</a:t>
            </a:r>
          </a:p>
          <a:p>
            <a:pPr>
              <a:lnSpc>
                <a:spcPct val="110000"/>
              </a:lnSpc>
            </a:pPr>
            <a:r>
              <a:rPr lang="en-US" sz="1500"/>
              <a:t>Automated tests ensure WCAG 2.1 AA compliance</a:t>
            </a:r>
          </a:p>
          <a:p>
            <a:pPr>
              <a:lnSpc>
                <a:spcPct val="110000"/>
              </a:lnSpc>
            </a:pPr>
            <a:r>
              <a:rPr lang="en-US" sz="1500"/>
              <a:t>Faster feedback loop identifies issues during development</a:t>
            </a:r>
          </a:p>
          <a:p>
            <a:pPr>
              <a:lnSpc>
                <a:spcPct val="110000"/>
              </a:lnSpc>
            </a:pPr>
            <a:r>
              <a:rPr lang="en-US" sz="1500"/>
              <a:t>Enhanced user experience for keyboard-only and screen reader users</a:t>
            </a:r>
          </a:p>
        </p:txBody>
      </p:sp>
      <p:pic>
        <p:nvPicPr>
          <p:cNvPr id="5" name="Content Placeholder 4" descr="Disabled logo on the road">
            <a:extLst>
              <a:ext uri="{FF2B5EF4-FFF2-40B4-BE49-F238E27FC236}">
                <a16:creationId xmlns:a16="http://schemas.microsoft.com/office/drawing/2014/main" id="{49E319DD-EF50-4E71-BF2C-BEA9AAD4C5CC}"/>
              </a:ext>
            </a:extLst>
          </p:cNvPr>
          <p:cNvPicPr>
            <a:picLocks noGrp="1" noChangeAspect="1"/>
          </p:cNvPicPr>
          <p:nvPr>
            <p:ph sz="half" idx="1"/>
          </p:nvPr>
        </p:nvPicPr>
        <p:blipFill>
          <a:blip r:embed="rId3"/>
          <a:stretch>
            <a:fillRect/>
          </a:stretch>
        </p:blipFill>
        <p:spPr>
          <a:xfrm>
            <a:off x="5691261" y="1247128"/>
            <a:ext cx="5837780" cy="4363742"/>
          </a:xfrm>
          <a:prstGeom prst="rect">
            <a:avLst/>
          </a:prstGeom>
        </p:spPr>
      </p:pic>
    </p:spTree>
    <p:extLst>
      <p:ext uri="{BB962C8B-B14F-4D97-AF65-F5344CB8AC3E}">
        <p14:creationId xmlns:p14="http://schemas.microsoft.com/office/powerpoint/2010/main" val="3478875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2EE7AD-A057-6FAE-49B4-53099925B846}"/>
              </a:ext>
            </a:extLst>
          </p:cNvPr>
          <p:cNvSpPr>
            <a:spLocks noGrp="1"/>
          </p:cNvSpPr>
          <p:nvPr>
            <p:ph type="title"/>
          </p:nvPr>
        </p:nvSpPr>
        <p:spPr>
          <a:xfrm>
            <a:off x="612648" y="1114923"/>
            <a:ext cx="4621553" cy="1360728"/>
          </a:xfrm>
        </p:spPr>
        <p:txBody>
          <a:bodyPr vert="horz" lIns="91440" tIns="45720" rIns="91440" bIns="45720" rtlCol="0" anchor="b">
            <a:normAutofit/>
          </a:bodyPr>
          <a:lstStyle/>
          <a:p>
            <a:r>
              <a:rPr lang="en-US" sz="3600" b="1" kern="1200">
                <a:solidFill>
                  <a:schemeClr val="tx1"/>
                </a:solidFill>
                <a:latin typeface="+mj-lt"/>
                <a:ea typeface="+mj-ea"/>
                <a:cs typeface="+mj-cs"/>
              </a:rPr>
              <a:t>Final Thoughts on Accessibility Testing</a:t>
            </a:r>
          </a:p>
        </p:txBody>
      </p:sp>
      <p:sp>
        <p:nvSpPr>
          <p:cNvPr id="4" name="Content Placeholder 3">
            <a:extLst>
              <a:ext uri="{FF2B5EF4-FFF2-40B4-BE49-F238E27FC236}">
                <a16:creationId xmlns:a16="http://schemas.microsoft.com/office/drawing/2014/main" id="{7E4086D4-51DB-A4C4-5A0F-A89294BE7834}"/>
              </a:ext>
            </a:extLst>
          </p:cNvPr>
          <p:cNvSpPr>
            <a:spLocks noGrp="1"/>
          </p:cNvSpPr>
          <p:nvPr>
            <p:ph sz="half" idx="2"/>
          </p:nvPr>
        </p:nvSpPr>
        <p:spPr>
          <a:xfrm>
            <a:off x="612648" y="2584058"/>
            <a:ext cx="4621553" cy="3159018"/>
          </a:xfrm>
        </p:spPr>
        <p:txBody>
          <a:bodyPr vert="horz" lIns="91440" tIns="45720" rIns="91440" bIns="45720" rtlCol="0">
            <a:normAutofit/>
          </a:bodyPr>
          <a:lstStyle/>
          <a:p>
            <a:pPr>
              <a:lnSpc>
                <a:spcPct val="110000"/>
              </a:lnSpc>
            </a:pPr>
            <a:r>
              <a:rPr lang="en-US" sz="1500"/>
              <a:t>Integrate accessibility into every development stage.</a:t>
            </a:r>
          </a:p>
          <a:p>
            <a:pPr>
              <a:lnSpc>
                <a:spcPct val="110000"/>
              </a:lnSpc>
            </a:pPr>
            <a:r>
              <a:rPr lang="en-US" sz="1500"/>
              <a:t>Utilize semantic testing for better clarity and focus.</a:t>
            </a:r>
          </a:p>
          <a:p>
            <a:pPr>
              <a:lnSpc>
                <a:spcPct val="110000"/>
              </a:lnSpc>
            </a:pPr>
            <a:r>
              <a:rPr lang="en-US" sz="1500"/>
              <a:t>Automate validation processes to minimize human error.</a:t>
            </a:r>
          </a:p>
          <a:p>
            <a:pPr>
              <a:lnSpc>
                <a:spcPct val="110000"/>
              </a:lnSpc>
            </a:pPr>
            <a:r>
              <a:rPr lang="en-US" sz="1500"/>
              <a:t>Focus on the entire user journey for inclusivity.</a:t>
            </a:r>
          </a:p>
          <a:p>
            <a:pPr>
              <a:lnSpc>
                <a:spcPct val="110000"/>
              </a:lnSpc>
            </a:pPr>
            <a:r>
              <a:rPr lang="en-US" sz="1500"/>
              <a:t>Ensure technology benefits all users in the yoga app.</a:t>
            </a:r>
          </a:p>
        </p:txBody>
      </p:sp>
      <p:pic>
        <p:nvPicPr>
          <p:cNvPr id="5" name="Content Placeholder 4" descr="Abstract metaphorical images that describe digital workplace solutions whilst including elements of humans.">
            <a:extLst>
              <a:ext uri="{FF2B5EF4-FFF2-40B4-BE49-F238E27FC236}">
                <a16:creationId xmlns:a16="http://schemas.microsoft.com/office/drawing/2014/main" id="{A834E1DA-98C6-46AA-B0A8-77CB4EAD399D}"/>
              </a:ext>
            </a:extLst>
          </p:cNvPr>
          <p:cNvPicPr>
            <a:picLocks noGrp="1" noChangeAspect="1"/>
          </p:cNvPicPr>
          <p:nvPr>
            <p:ph sz="half" idx="1"/>
          </p:nvPr>
        </p:nvPicPr>
        <p:blipFill>
          <a:blip r:embed="rId3"/>
          <a:stretch>
            <a:fillRect/>
          </a:stretch>
        </p:blipFill>
        <p:spPr>
          <a:xfrm>
            <a:off x="5691261" y="1787124"/>
            <a:ext cx="5837780" cy="3283751"/>
          </a:xfrm>
          <a:prstGeom prst="rect">
            <a:avLst/>
          </a:prstGeom>
        </p:spPr>
      </p:pic>
    </p:spTree>
    <p:extLst>
      <p:ext uri="{BB962C8B-B14F-4D97-AF65-F5344CB8AC3E}">
        <p14:creationId xmlns:p14="http://schemas.microsoft.com/office/powerpoint/2010/main" val="259922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8" name="Rectangle 17">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72BE8F-F121-113C-5FC3-C525175CA690}"/>
              </a:ext>
            </a:extLst>
          </p:cNvPr>
          <p:cNvSpPr>
            <a:spLocks noGrp="1"/>
          </p:cNvSpPr>
          <p:nvPr>
            <p:ph type="title"/>
          </p:nvPr>
        </p:nvSpPr>
        <p:spPr>
          <a:xfrm>
            <a:off x="1099425" y="1238081"/>
            <a:ext cx="4709345" cy="962953"/>
          </a:xfrm>
        </p:spPr>
        <p:txBody>
          <a:bodyPr vert="horz" lIns="91440" tIns="45720" rIns="91440" bIns="45720" rtlCol="0" anchor="b">
            <a:normAutofit/>
          </a:bodyPr>
          <a:lstStyle/>
          <a:p>
            <a:r>
              <a:rPr lang="en-US" sz="3500"/>
              <a:t>(Tre') Lewis King Grisby III</a:t>
            </a:r>
          </a:p>
        </p:txBody>
      </p:sp>
      <p:sp>
        <p:nvSpPr>
          <p:cNvPr id="23" name="Rectangle 22">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BF48DD5-EC22-2AB1-3BBA-D8D59F6779E0}"/>
              </a:ext>
            </a:extLst>
          </p:cNvPr>
          <p:cNvSpPr txBox="1"/>
          <p:nvPr/>
        </p:nvSpPr>
        <p:spPr>
          <a:xfrm>
            <a:off x="1100736" y="2508105"/>
            <a:ext cx="4709345" cy="3632493"/>
          </a:xfrm>
          <a:prstGeom prst="rect">
            <a:avLst/>
          </a:prstGeom>
        </p:spPr>
        <p:txBody>
          <a:bodyPr vert="horz" lIns="91440" tIns="45720" rIns="91440" bIns="45720" rtlCol="0" anchor="ctr">
            <a:normAutofit/>
          </a:bodyPr>
          <a:lstStyle/>
          <a:p>
            <a:pPr>
              <a:lnSpc>
                <a:spcPct val="90000"/>
              </a:lnSpc>
              <a:spcAft>
                <a:spcPts val="600"/>
              </a:spcAft>
            </a:pPr>
            <a:r>
              <a:rPr lang="en-US" sz="2000" dirty="0"/>
              <a:t>Front-End Engineer | </a:t>
            </a:r>
            <a:br>
              <a:rPr lang="en-US" sz="2000" dirty="0"/>
            </a:br>
            <a:r>
              <a:rPr lang="en-US" sz="2000" dirty="0"/>
              <a:t>Accessibility Advocate | </a:t>
            </a:r>
            <a:br>
              <a:rPr lang="en-US" sz="2000" dirty="0"/>
            </a:br>
            <a:r>
              <a:rPr lang="en-US" sz="2000" dirty="0"/>
              <a:t>Creator of the Happy Yoga App</a:t>
            </a:r>
          </a:p>
          <a:p>
            <a:pPr>
              <a:lnSpc>
                <a:spcPct val="90000"/>
              </a:lnSpc>
              <a:spcAft>
                <a:spcPts val="600"/>
              </a:spcAft>
            </a:pPr>
            <a:endParaRPr lang="en-US" sz="2000" dirty="0"/>
          </a:p>
          <a:p>
            <a:pPr algn="ctr">
              <a:lnSpc>
                <a:spcPct val="90000"/>
              </a:lnSpc>
              <a:spcAft>
                <a:spcPts val="600"/>
              </a:spcAft>
            </a:pPr>
            <a:r>
              <a:rPr lang="en-US" sz="2000" dirty="0"/>
              <a:t>linkedin.com/in/trewaters</a:t>
            </a:r>
          </a:p>
          <a:p>
            <a:pPr algn="ctr">
              <a:lnSpc>
                <a:spcPct val="90000"/>
              </a:lnSpc>
              <a:spcAft>
                <a:spcPts val="600"/>
              </a:spcAft>
            </a:pPr>
            <a:endParaRPr lang="en-US" sz="2000" dirty="0"/>
          </a:p>
          <a:p>
            <a:pPr algn="ctr">
              <a:lnSpc>
                <a:spcPct val="90000"/>
              </a:lnSpc>
              <a:spcAft>
                <a:spcPts val="600"/>
              </a:spcAft>
            </a:pPr>
            <a:r>
              <a:rPr lang="en-US" sz="2000" dirty="0"/>
              <a:t>github.com/Trewaters/soar</a:t>
            </a:r>
          </a:p>
          <a:p>
            <a:pPr algn="ctr">
              <a:lnSpc>
                <a:spcPct val="90000"/>
              </a:lnSpc>
              <a:spcAft>
                <a:spcPts val="600"/>
              </a:spcAft>
            </a:pPr>
            <a:endParaRPr lang="en-US" sz="2000" dirty="0"/>
          </a:p>
          <a:p>
            <a:pPr algn="ctr">
              <a:lnSpc>
                <a:spcPct val="90000"/>
              </a:lnSpc>
              <a:spcAft>
                <a:spcPts val="600"/>
              </a:spcAft>
            </a:pPr>
            <a:r>
              <a:rPr lang="en-US" sz="2000" dirty="0"/>
              <a:t>www.happyyoga.app</a:t>
            </a:r>
          </a:p>
          <a:p>
            <a:pPr indent="-228600">
              <a:lnSpc>
                <a:spcPct val="90000"/>
              </a:lnSpc>
              <a:spcAft>
                <a:spcPts val="600"/>
              </a:spcAft>
              <a:buFont typeface="Arial" panose="020B0604020202020204" pitchFamily="34" charset="0"/>
              <a:buChar char="•"/>
            </a:pPr>
            <a:endParaRPr lang="en-US" sz="2000" dirty="0"/>
          </a:p>
        </p:txBody>
      </p:sp>
      <p:pic>
        <p:nvPicPr>
          <p:cNvPr id="10" name="Picture 9">
            <a:extLst>
              <a:ext uri="{FF2B5EF4-FFF2-40B4-BE49-F238E27FC236}">
                <a16:creationId xmlns:a16="http://schemas.microsoft.com/office/drawing/2014/main" id="{E17155BA-0658-6DE7-37AF-A3E59C5F8417}"/>
              </a:ext>
            </a:extLst>
          </p:cNvPr>
          <p:cNvPicPr>
            <a:picLocks noChangeAspect="1"/>
          </p:cNvPicPr>
          <p:nvPr/>
        </p:nvPicPr>
        <p:blipFill>
          <a:blip r:embed="rId2"/>
          <a:srcRect r="2" b="3496"/>
          <a:stretch>
            <a:fillRect/>
          </a:stretch>
        </p:blipFill>
        <p:spPr>
          <a:xfrm>
            <a:off x="6538366" y="1383738"/>
            <a:ext cx="4929098" cy="4756870"/>
          </a:xfrm>
          <a:prstGeom prst="rect">
            <a:avLst/>
          </a:prstGeom>
        </p:spPr>
      </p:pic>
    </p:spTree>
    <p:extLst>
      <p:ext uri="{BB962C8B-B14F-4D97-AF65-F5344CB8AC3E}">
        <p14:creationId xmlns:p14="http://schemas.microsoft.com/office/powerpoint/2010/main" val="43909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767</TotalTime>
  <Words>667</Words>
  <Application>Microsoft Office PowerPoint</Application>
  <PresentationFormat>Widescreen</PresentationFormat>
  <Paragraphs>55</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Accessibility Testing: A Vital Component</vt:lpstr>
      <vt:lpstr>The Testing Philosophy &amp; Setup</vt:lpstr>
      <vt:lpstr>Real Examples from Our Codebase</vt:lpstr>
      <vt:lpstr>Effective Testing Patterns for Accessibility</vt:lpstr>
      <vt:lpstr>Measurable Impact of Accessibility Testing</vt:lpstr>
      <vt:lpstr>Final Thoughts on Accessibility Testing</vt:lpstr>
      <vt:lpstr>(Tre') Lewis King Grisby III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Tre' Grisby</dc:creator>
  <cp:lastModifiedBy>Tre' Grisby</cp:lastModifiedBy>
  <cp:revision>3</cp:revision>
  <dcterms:created xsi:type="dcterms:W3CDTF">2025-06-12T14:07:10Z</dcterms:created>
  <dcterms:modified xsi:type="dcterms:W3CDTF">2025-06-13T05:00:17Z</dcterms:modified>
</cp:coreProperties>
</file>