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288" r:id="rId6"/>
    <p:sldId id="282" r:id="rId7"/>
    <p:sldId id="286" r:id="rId8"/>
    <p:sldId id="283" r:id="rId9"/>
    <p:sldId id="284" r:id="rId10"/>
    <p:sldId id="287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7AC27-C5B3-4EE9-8BDF-296F0E255BF9}" v="6" dt="2024-04-04T20:52:01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y Sholes" userId="9f6e1428e5983691" providerId="LiveId" clId="{DB97AC27-C5B3-4EE9-8BDF-296F0E255BF9}"/>
    <pc:docChg chg="undo redo custSel addSld delSld modSld">
      <pc:chgData name="Trey Sholes" userId="9f6e1428e5983691" providerId="LiveId" clId="{DB97AC27-C5B3-4EE9-8BDF-296F0E255BF9}" dt="2024-04-04T20:53:12.231" v="830" actId="1076"/>
      <pc:docMkLst>
        <pc:docMk/>
      </pc:docMkLst>
      <pc:sldChg chg="delSp modSp del mod">
        <pc:chgData name="Trey Sholes" userId="9f6e1428e5983691" providerId="LiveId" clId="{DB97AC27-C5B3-4EE9-8BDF-296F0E255BF9}" dt="2024-04-04T20:29:54.083" v="113" actId="2696"/>
        <pc:sldMkLst>
          <pc:docMk/>
          <pc:sldMk cId="1924744802" sldId="285"/>
        </pc:sldMkLst>
        <pc:spChg chg="mod">
          <ac:chgData name="Trey Sholes" userId="9f6e1428e5983691" providerId="LiveId" clId="{DB97AC27-C5B3-4EE9-8BDF-296F0E255BF9}" dt="2024-04-04T20:29:48.818" v="112" actId="20577"/>
          <ac:spMkLst>
            <pc:docMk/>
            <pc:sldMk cId="1924744802" sldId="285"/>
            <ac:spMk id="2" creationId="{F75AD998-EB1E-9124-7072-037007F6D3CB}"/>
          </ac:spMkLst>
        </pc:spChg>
        <pc:picChg chg="del">
          <ac:chgData name="Trey Sholes" userId="9f6e1428e5983691" providerId="LiveId" clId="{DB97AC27-C5B3-4EE9-8BDF-296F0E255BF9}" dt="2024-04-04T20:28:50.791" v="105" actId="478"/>
          <ac:picMkLst>
            <pc:docMk/>
            <pc:sldMk cId="1924744802" sldId="285"/>
            <ac:picMk id="7" creationId="{69344770-A78D-88C3-A214-427911985C35}"/>
          </ac:picMkLst>
        </pc:picChg>
      </pc:sldChg>
      <pc:sldChg chg="modSp mod">
        <pc:chgData name="Trey Sholes" userId="9f6e1428e5983691" providerId="LiveId" clId="{DB97AC27-C5B3-4EE9-8BDF-296F0E255BF9}" dt="2024-04-04T20:28:07.915" v="104" actId="20577"/>
        <pc:sldMkLst>
          <pc:docMk/>
          <pc:sldMk cId="3417253134" sldId="286"/>
        </pc:sldMkLst>
        <pc:spChg chg="mod">
          <ac:chgData name="Trey Sholes" userId="9f6e1428e5983691" providerId="LiveId" clId="{DB97AC27-C5B3-4EE9-8BDF-296F0E255BF9}" dt="2024-04-04T20:28:07.915" v="104" actId="20577"/>
          <ac:spMkLst>
            <pc:docMk/>
            <pc:sldMk cId="3417253134" sldId="286"/>
            <ac:spMk id="3" creationId="{486E370C-7451-3E84-043E-DF5868D0D1EB}"/>
          </ac:spMkLst>
        </pc:spChg>
      </pc:sldChg>
      <pc:sldChg chg="addSp modSp mod">
        <pc:chgData name="Trey Sholes" userId="9f6e1428e5983691" providerId="LiveId" clId="{DB97AC27-C5B3-4EE9-8BDF-296F0E255BF9}" dt="2024-04-04T20:53:12.231" v="830" actId="1076"/>
        <pc:sldMkLst>
          <pc:docMk/>
          <pc:sldMk cId="2180697078" sldId="287"/>
        </pc:sldMkLst>
        <pc:spChg chg="mod">
          <ac:chgData name="Trey Sholes" userId="9f6e1428e5983691" providerId="LiveId" clId="{DB97AC27-C5B3-4EE9-8BDF-296F0E255BF9}" dt="2024-04-04T20:46:18.095" v="614" actId="20577"/>
          <ac:spMkLst>
            <pc:docMk/>
            <pc:sldMk cId="2180697078" sldId="287"/>
            <ac:spMk id="3" creationId="{8CDC990E-36B3-FACD-591D-50439163420C}"/>
          </ac:spMkLst>
        </pc:spChg>
        <pc:spChg chg="add mod">
          <ac:chgData name="Trey Sholes" userId="9f6e1428e5983691" providerId="LiveId" clId="{DB97AC27-C5B3-4EE9-8BDF-296F0E255BF9}" dt="2024-04-04T20:53:12.231" v="830" actId="1076"/>
          <ac:spMkLst>
            <pc:docMk/>
            <pc:sldMk cId="2180697078" sldId="287"/>
            <ac:spMk id="7" creationId="{31003230-0D81-BB94-6B8E-7C7DF914B64B}"/>
          </ac:spMkLst>
        </pc:spChg>
        <pc:picChg chg="add mod">
          <ac:chgData name="Trey Sholes" userId="9f6e1428e5983691" providerId="LiveId" clId="{DB97AC27-C5B3-4EE9-8BDF-296F0E255BF9}" dt="2024-04-04T20:48:53.488" v="620" actId="1076"/>
          <ac:picMkLst>
            <pc:docMk/>
            <pc:sldMk cId="2180697078" sldId="287"/>
            <ac:picMk id="5" creationId="{F0A2209A-99AC-B062-F67F-F6AD3D5C3970}"/>
          </ac:picMkLst>
        </pc:picChg>
      </pc:sldChg>
      <pc:sldChg chg="new del">
        <pc:chgData name="Trey Sholes" userId="9f6e1428e5983691" providerId="LiveId" clId="{DB97AC27-C5B3-4EE9-8BDF-296F0E255BF9}" dt="2024-04-04T20:30:18.204" v="115" actId="47"/>
        <pc:sldMkLst>
          <pc:docMk/>
          <pc:sldMk cId="479805717" sldId="288"/>
        </pc:sldMkLst>
      </pc:sldChg>
      <pc:sldChg chg="delSp modSp new mod">
        <pc:chgData name="Trey Sholes" userId="9f6e1428e5983691" providerId="LiveId" clId="{DB97AC27-C5B3-4EE9-8BDF-296F0E255BF9}" dt="2024-04-04T20:49:25.053" v="660" actId="20577"/>
        <pc:sldMkLst>
          <pc:docMk/>
          <pc:sldMk cId="3245347279" sldId="288"/>
        </pc:sldMkLst>
        <pc:spChg chg="mod">
          <ac:chgData name="Trey Sholes" userId="9f6e1428e5983691" providerId="LiveId" clId="{DB97AC27-C5B3-4EE9-8BDF-296F0E255BF9}" dt="2024-04-04T20:30:39.164" v="152" actId="20577"/>
          <ac:spMkLst>
            <pc:docMk/>
            <pc:sldMk cId="3245347279" sldId="288"/>
            <ac:spMk id="2" creationId="{AF5705B4-D96F-FA3A-623A-251C2C801B31}"/>
          </ac:spMkLst>
        </pc:spChg>
        <pc:spChg chg="mod">
          <ac:chgData name="Trey Sholes" userId="9f6e1428e5983691" providerId="LiveId" clId="{DB97AC27-C5B3-4EE9-8BDF-296F0E255BF9}" dt="2024-04-04T20:49:25.053" v="660" actId="20577"/>
          <ac:spMkLst>
            <pc:docMk/>
            <pc:sldMk cId="3245347279" sldId="288"/>
            <ac:spMk id="3" creationId="{1125FC7A-B5EB-14E4-B074-22043938036D}"/>
          </ac:spMkLst>
        </pc:spChg>
        <pc:spChg chg="del">
          <ac:chgData name="Trey Sholes" userId="9f6e1428e5983691" providerId="LiveId" clId="{DB97AC27-C5B3-4EE9-8BDF-296F0E255BF9}" dt="2024-04-04T20:35:05.368" v="325" actId="478"/>
          <ac:spMkLst>
            <pc:docMk/>
            <pc:sldMk cId="3245347279" sldId="288"/>
            <ac:spMk id="4" creationId="{73F28398-1E56-8B02-4D62-7A31C6C5ED0E}"/>
          </ac:spMkLst>
        </pc:spChg>
        <pc:spChg chg="del">
          <ac:chgData name="Trey Sholes" userId="9f6e1428e5983691" providerId="LiveId" clId="{DB97AC27-C5B3-4EE9-8BDF-296F0E255BF9}" dt="2024-04-04T20:35:07.522" v="326" actId="478"/>
          <ac:spMkLst>
            <pc:docMk/>
            <pc:sldMk cId="3245347279" sldId="288"/>
            <ac:spMk id="5" creationId="{D25A464B-CFDE-C715-99D7-9E06D388BD76}"/>
          </ac:spMkLst>
        </pc:spChg>
      </pc:sldChg>
      <pc:sldChg chg="addSp delSp modSp new mod">
        <pc:chgData name="Trey Sholes" userId="9f6e1428e5983691" providerId="LiveId" clId="{DB97AC27-C5B3-4EE9-8BDF-296F0E255BF9}" dt="2024-04-04T20:49:49.639" v="662" actId="20577"/>
        <pc:sldMkLst>
          <pc:docMk/>
          <pc:sldMk cId="3892614766" sldId="289"/>
        </pc:sldMkLst>
        <pc:spChg chg="mod">
          <ac:chgData name="Trey Sholes" userId="9f6e1428e5983691" providerId="LiveId" clId="{DB97AC27-C5B3-4EE9-8BDF-296F0E255BF9}" dt="2024-04-04T20:40:49.287" v="416" actId="20577"/>
          <ac:spMkLst>
            <pc:docMk/>
            <pc:sldMk cId="3892614766" sldId="289"/>
            <ac:spMk id="2" creationId="{E23353D8-A8CD-9F72-9999-D6C895BAB03C}"/>
          </ac:spMkLst>
        </pc:spChg>
        <pc:spChg chg="add del mod">
          <ac:chgData name="Trey Sholes" userId="9f6e1428e5983691" providerId="LiveId" clId="{DB97AC27-C5B3-4EE9-8BDF-296F0E255BF9}" dt="2024-04-04T20:49:49.639" v="662" actId="20577"/>
          <ac:spMkLst>
            <pc:docMk/>
            <pc:sldMk cId="3892614766" sldId="289"/>
            <ac:spMk id="3" creationId="{5AC28DF7-8468-C9BE-A42A-A9B4993BDE7C}"/>
          </ac:spMkLst>
        </pc:spChg>
        <pc:spChg chg="del">
          <ac:chgData name="Trey Sholes" userId="9f6e1428e5983691" providerId="LiveId" clId="{DB97AC27-C5B3-4EE9-8BDF-296F0E255BF9}" dt="2024-04-04T20:44:56.501" v="597" actId="478"/>
          <ac:spMkLst>
            <pc:docMk/>
            <pc:sldMk cId="3892614766" sldId="289"/>
            <ac:spMk id="4" creationId="{37F2CAA0-4920-E300-BC21-EB3F95545B9C}"/>
          </ac:spMkLst>
        </pc:spChg>
        <pc:spChg chg="mod">
          <ac:chgData name="Trey Sholes" userId="9f6e1428e5983691" providerId="LiveId" clId="{DB97AC27-C5B3-4EE9-8BDF-296F0E255BF9}" dt="2024-04-04T20:45:04.645" v="599" actId="14100"/>
          <ac:spMkLst>
            <pc:docMk/>
            <pc:sldMk cId="3892614766" sldId="289"/>
            <ac:spMk id="5" creationId="{E673AA43-A178-568C-DC41-088810CD20DE}"/>
          </ac:spMkLst>
        </pc:spChg>
        <pc:picChg chg="add mod">
          <ac:chgData name="Trey Sholes" userId="9f6e1428e5983691" providerId="LiveId" clId="{DB97AC27-C5B3-4EE9-8BDF-296F0E255BF9}" dt="2024-04-04T20:39:48.900" v="391"/>
          <ac:picMkLst>
            <pc:docMk/>
            <pc:sldMk cId="3892614766" sldId="289"/>
            <ac:picMk id="7" creationId="{D8C01E70-AB4E-BCB5-D9DD-9540629AF7F1}"/>
          </ac:picMkLst>
        </pc:picChg>
        <pc:picChg chg="add mod">
          <ac:chgData name="Trey Sholes" userId="9f6e1428e5983691" providerId="LiveId" clId="{DB97AC27-C5B3-4EE9-8BDF-296F0E255BF9}" dt="2024-04-04T20:45:32.762" v="603" actId="1076"/>
          <ac:picMkLst>
            <pc:docMk/>
            <pc:sldMk cId="3892614766" sldId="289"/>
            <ac:picMk id="8" creationId="{E1016A01-18A9-5E9C-ED3D-B7E94185759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rs.usda.gov/reports.aspx?ID=17827" TargetMode="External"/><Relationship Id="rId7" Type="http://schemas.openxmlformats.org/officeDocument/2006/relationships/hyperlink" Target="https://cde.ucr.cjis.gov/LATEST/webapp/#/pages/explorer/crime/crime-trend" TargetMode="External"/><Relationship Id="rId2" Type="http://schemas.openxmlformats.org/officeDocument/2006/relationships/hyperlink" Target="https://worldpopulationreview.com/state-rankings/median-household-income-by-stat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orldpopulationreview.com/state-rankings/police-officers-by-state" TargetMode="External"/><Relationship Id="rId5" Type="http://schemas.openxmlformats.org/officeDocument/2006/relationships/hyperlink" Target="https://www.cdc.gov/nchs/pressroom/sosmap/divorce_states/divorce_rates.htm" TargetMode="External"/><Relationship Id="rId4" Type="http://schemas.openxmlformats.org/officeDocument/2006/relationships/hyperlink" Target="https://www.census.gov/programs-surveys/geography/guidance/geo-areas/urban-rural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r.fbi.gov/hate-crime/2011/resources/variables-affecting-crime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eysholes.shinyapps.io/CrimeData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States Crime Data (2022)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Trey Sholes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05B4-D96F-FA3A-623A-251C2C80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Me/Purpose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FC7A-B5EB-14E4-B074-22043938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at South Dakota State University</a:t>
            </a:r>
          </a:p>
          <a:p>
            <a:pPr lvl="1"/>
            <a:r>
              <a:rPr lang="en-US" dirty="0"/>
              <a:t>Mathematics and Data Science</a:t>
            </a:r>
          </a:p>
          <a:p>
            <a:pPr lvl="1"/>
            <a:r>
              <a:rPr lang="en-US" dirty="0"/>
              <a:t>From Volga, SD</a:t>
            </a:r>
          </a:p>
          <a:p>
            <a:r>
              <a:rPr lang="en-US" dirty="0"/>
              <a:t>Originally a Final Project from Dr. Ge</a:t>
            </a:r>
          </a:p>
          <a:p>
            <a:pPr lvl="1"/>
            <a:r>
              <a:rPr lang="en-US" dirty="0"/>
              <a:t>Expanded on the Project</a:t>
            </a:r>
          </a:p>
          <a:p>
            <a:pPr lvl="1"/>
            <a:r>
              <a:rPr lang="en-US" dirty="0"/>
              <a:t>Created using R studio/Shiny Apps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0351-7146-4BB4-AB35-3E9CDDF9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C9DD-7D33-0E3D-D14C-7B6E27C5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499D-7250-44F7-DE2A-70A48008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Median Household Income by State 2023 (worldpopulationreview.com)</a:t>
            </a:r>
            <a:endParaRPr lang="en-US" dirty="0"/>
          </a:p>
          <a:p>
            <a:r>
              <a:rPr lang="en-US" dirty="0">
                <a:hlinkClick r:id="rId3"/>
              </a:rPr>
              <a:t>Population (usda.gov)</a:t>
            </a:r>
            <a:endParaRPr lang="en-US" dirty="0"/>
          </a:p>
          <a:p>
            <a:r>
              <a:rPr lang="en-US" dirty="0">
                <a:hlinkClick r:id="rId4"/>
              </a:rPr>
              <a:t>Urban and Rural (census.gov)</a:t>
            </a:r>
            <a:endParaRPr lang="en-US" dirty="0"/>
          </a:p>
          <a:p>
            <a:r>
              <a:rPr lang="en-US" dirty="0">
                <a:hlinkClick r:id="rId5"/>
              </a:rPr>
              <a:t>Divorce Rates by State: 2019-2021 (cdc.gov)</a:t>
            </a:r>
            <a:endParaRPr lang="en-US" dirty="0"/>
          </a:p>
          <a:p>
            <a:r>
              <a:rPr lang="en-US" dirty="0">
                <a:hlinkClick r:id="rId6"/>
              </a:rPr>
              <a:t>Police Officers by State 2023 (worldpopulationreview.com)</a:t>
            </a:r>
            <a:endParaRPr lang="en-US" dirty="0"/>
          </a:p>
          <a:p>
            <a:r>
              <a:rPr lang="en-US" dirty="0">
                <a:hlinkClick r:id="rId7"/>
              </a:rPr>
              <a:t>CDE (cjis.gov)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56E3-B9F1-4DF3-D537-C47DFEC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1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966C-C92A-95CB-F030-39CC4029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370C-7451-3E84-043E-DF5868D0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compare crime in each Midwest state</a:t>
            </a:r>
          </a:p>
          <a:p>
            <a:pPr lvl="1"/>
            <a:r>
              <a:rPr lang="en-US" dirty="0"/>
              <a:t>At Surface Level</a:t>
            </a:r>
          </a:p>
          <a:p>
            <a:pPr lvl="1"/>
            <a:r>
              <a:rPr lang="en-US" dirty="0"/>
              <a:t>By Population</a:t>
            </a:r>
          </a:p>
          <a:p>
            <a:r>
              <a:rPr lang="en-US" dirty="0"/>
              <a:t>Also investigate possible factors that could contribute to crime</a:t>
            </a:r>
          </a:p>
          <a:p>
            <a:pPr lvl="1"/>
            <a:r>
              <a:rPr lang="en-US" dirty="0"/>
              <a:t>This supplementary data was chosen based on the: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FBI – Variables Affecting Crime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42FAA-D2E8-D5B5-5321-EECB54C8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5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1553-4236-01A7-FDE5-31E6B35C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8CA7-E950-7BDC-34B0-C781E080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71" y="2026839"/>
            <a:ext cx="3580158" cy="4831161"/>
          </a:xfrm>
        </p:spPr>
        <p:txBody>
          <a:bodyPr>
            <a:normAutofit/>
          </a:bodyPr>
          <a:lstStyle/>
          <a:p>
            <a:r>
              <a:rPr lang="en-US" sz="1500" dirty="0"/>
              <a:t>"State"                         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"</a:t>
            </a:r>
            <a:r>
              <a:rPr lang="en-US" sz="1500" dirty="0" err="1">
                <a:solidFill>
                  <a:srgbClr val="FF0000"/>
                </a:solidFill>
              </a:rPr>
              <a:t>Assault_Offenses</a:t>
            </a:r>
            <a:r>
              <a:rPr lang="en-US" sz="1500" dirty="0">
                <a:solidFill>
                  <a:srgbClr val="FF0000"/>
                </a:solidFill>
              </a:rPr>
              <a:t>"              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"</a:t>
            </a:r>
            <a:r>
              <a:rPr lang="en-US" sz="1500" dirty="0" err="1">
                <a:solidFill>
                  <a:srgbClr val="FF0000"/>
                </a:solidFill>
              </a:rPr>
              <a:t>Homicide_Offenses</a:t>
            </a:r>
            <a:r>
              <a:rPr lang="en-US" sz="1500" dirty="0">
                <a:solidFill>
                  <a:srgbClr val="FF0000"/>
                </a:solidFill>
              </a:rPr>
              <a:t>"             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"</a:t>
            </a:r>
            <a:r>
              <a:rPr lang="en-US" sz="1500" dirty="0" err="1">
                <a:solidFill>
                  <a:srgbClr val="FF0000"/>
                </a:solidFill>
              </a:rPr>
              <a:t>Human_Trafficking_Offenses</a:t>
            </a:r>
            <a:r>
              <a:rPr lang="en-US" sz="1500" dirty="0">
                <a:solidFill>
                  <a:srgbClr val="FF0000"/>
                </a:solidFill>
              </a:rPr>
              <a:t>"   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"Kidnapping/_Abduction"         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"</a:t>
            </a:r>
            <a:r>
              <a:rPr lang="en-US" sz="1500" dirty="0" err="1">
                <a:solidFill>
                  <a:srgbClr val="FF0000"/>
                </a:solidFill>
              </a:rPr>
              <a:t>Sex_Offenses</a:t>
            </a:r>
            <a:r>
              <a:rPr lang="en-US" sz="1500" dirty="0">
                <a:solidFill>
                  <a:srgbClr val="FF0000"/>
                </a:solidFill>
              </a:rPr>
              <a:t>"                   </a:t>
            </a:r>
          </a:p>
          <a:p>
            <a:r>
              <a:rPr lang="en-US" sz="1500" dirty="0">
                <a:solidFill>
                  <a:srgbClr val="0070C0"/>
                </a:solidFill>
              </a:rPr>
              <a:t>"Arson"                         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"Bribery“</a:t>
            </a:r>
          </a:p>
          <a:p>
            <a:r>
              <a:rPr lang="en-US" sz="1500" dirty="0">
                <a:solidFill>
                  <a:srgbClr val="0070C0"/>
                </a:solidFill>
              </a:rPr>
              <a:t>"Burglary/_</a:t>
            </a:r>
            <a:r>
              <a:rPr lang="en-US" sz="1500" dirty="0" err="1">
                <a:solidFill>
                  <a:srgbClr val="0070C0"/>
                </a:solidFill>
              </a:rPr>
              <a:t>Breaking_&amp;_Entering</a:t>
            </a:r>
            <a:r>
              <a:rPr lang="en-US" sz="1500" dirty="0">
                <a:solidFill>
                  <a:srgbClr val="0070C0"/>
                </a:solidFill>
              </a:rPr>
              <a:t>"  </a:t>
            </a:r>
          </a:p>
          <a:p>
            <a:r>
              <a:rPr lang="en-US" sz="1500" dirty="0">
                <a:solidFill>
                  <a:srgbClr val="0070C0"/>
                </a:solidFill>
              </a:rPr>
              <a:t>"Counterfeiting/_Forgery"        </a:t>
            </a:r>
          </a:p>
          <a:p>
            <a:r>
              <a:rPr lang="en-US" sz="1500" dirty="0">
                <a:solidFill>
                  <a:srgbClr val="0070C0"/>
                </a:solidFill>
              </a:rPr>
              <a:t>"Destruction/_Damage/_Vandalism“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"Embezzlement"    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FE8F-40C6-EE89-1E64-E587354C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272A34-F8A8-4468-A567-FF483E73BC7D}"/>
              </a:ext>
            </a:extLst>
          </p:cNvPr>
          <p:cNvSpPr txBox="1">
            <a:spLocks/>
          </p:cNvSpPr>
          <p:nvPr/>
        </p:nvSpPr>
        <p:spPr>
          <a:xfrm>
            <a:off x="7074568" y="2058406"/>
            <a:ext cx="3077634" cy="326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F3EB7D-5B35-D390-8FBC-0D224228C28C}"/>
              </a:ext>
            </a:extLst>
          </p:cNvPr>
          <p:cNvSpPr txBox="1">
            <a:spLocks/>
          </p:cNvSpPr>
          <p:nvPr/>
        </p:nvSpPr>
        <p:spPr>
          <a:xfrm>
            <a:off x="4154029" y="2032372"/>
            <a:ext cx="3580159" cy="469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0070C0"/>
                </a:solidFill>
              </a:rPr>
              <a:t>"Extortion/_Blackmail"           </a:t>
            </a:r>
          </a:p>
          <a:p>
            <a:r>
              <a:rPr lang="en-US" sz="1500" dirty="0">
                <a:solidFill>
                  <a:srgbClr val="0070C0"/>
                </a:solidFill>
              </a:rPr>
              <a:t>"</a:t>
            </a:r>
            <a:r>
              <a:rPr lang="en-US" sz="1500" dirty="0" err="1">
                <a:solidFill>
                  <a:srgbClr val="0070C0"/>
                </a:solidFill>
              </a:rPr>
              <a:t>Fraud_Offenses</a:t>
            </a:r>
            <a:r>
              <a:rPr lang="en-US" sz="1500" dirty="0">
                <a:solidFill>
                  <a:srgbClr val="0070C0"/>
                </a:solidFill>
              </a:rPr>
              <a:t>"                </a:t>
            </a:r>
          </a:p>
          <a:p>
            <a:r>
              <a:rPr lang="en-US" sz="1500" dirty="0">
                <a:solidFill>
                  <a:srgbClr val="0070C0"/>
                </a:solidFill>
              </a:rPr>
              <a:t> "Larceny/_</a:t>
            </a:r>
            <a:r>
              <a:rPr lang="en-US" sz="1500" dirty="0" err="1">
                <a:solidFill>
                  <a:srgbClr val="0070C0"/>
                </a:solidFill>
              </a:rPr>
              <a:t>Theft_Offenses</a:t>
            </a:r>
            <a:r>
              <a:rPr lang="en-US" sz="1500" dirty="0">
                <a:solidFill>
                  <a:srgbClr val="0070C0"/>
                </a:solidFill>
              </a:rPr>
              <a:t>"        </a:t>
            </a:r>
          </a:p>
          <a:p>
            <a:r>
              <a:rPr lang="en-US" sz="1500" dirty="0">
                <a:solidFill>
                  <a:srgbClr val="0070C0"/>
                </a:solidFill>
              </a:rPr>
              <a:t>"</a:t>
            </a:r>
            <a:r>
              <a:rPr lang="en-US" sz="1500" dirty="0" err="1">
                <a:solidFill>
                  <a:srgbClr val="0070C0"/>
                </a:solidFill>
              </a:rPr>
              <a:t>Motor_Vehicle_Theft</a:t>
            </a:r>
            <a:r>
              <a:rPr lang="en-US" sz="1500" dirty="0">
                <a:solidFill>
                  <a:srgbClr val="0070C0"/>
                </a:solidFill>
              </a:rPr>
              <a:t>“</a:t>
            </a:r>
          </a:p>
          <a:p>
            <a:r>
              <a:rPr lang="en-US" sz="1500" dirty="0">
                <a:solidFill>
                  <a:srgbClr val="0070C0"/>
                </a:solidFill>
              </a:rPr>
              <a:t>"Robbery"                        </a:t>
            </a:r>
          </a:p>
          <a:p>
            <a:r>
              <a:rPr lang="en-US" sz="1500" dirty="0">
                <a:solidFill>
                  <a:srgbClr val="0070C0"/>
                </a:solidFill>
              </a:rPr>
              <a:t>"</a:t>
            </a:r>
            <a:r>
              <a:rPr lang="en-US" sz="1500" dirty="0" err="1">
                <a:solidFill>
                  <a:srgbClr val="0070C0"/>
                </a:solidFill>
              </a:rPr>
              <a:t>Stolen_Property_Offenses</a:t>
            </a:r>
            <a:r>
              <a:rPr lang="en-US" sz="1500" dirty="0">
                <a:solidFill>
                  <a:srgbClr val="0070C0"/>
                </a:solidFill>
              </a:rPr>
              <a:t>"       </a:t>
            </a:r>
          </a:p>
          <a:p>
            <a:r>
              <a:rPr lang="en-US" sz="1500" dirty="0">
                <a:solidFill>
                  <a:srgbClr val="00B050"/>
                </a:solidFill>
              </a:rPr>
              <a:t>"</a:t>
            </a:r>
            <a:r>
              <a:rPr lang="en-US" sz="1500" dirty="0" err="1">
                <a:solidFill>
                  <a:srgbClr val="00B050"/>
                </a:solidFill>
              </a:rPr>
              <a:t>Animal_Cruelty</a:t>
            </a:r>
            <a:r>
              <a:rPr lang="en-US" sz="1500" dirty="0">
                <a:solidFill>
                  <a:srgbClr val="00B050"/>
                </a:solidFill>
              </a:rPr>
              <a:t>"                 </a:t>
            </a:r>
          </a:p>
          <a:p>
            <a:r>
              <a:rPr lang="en-US" sz="1500" dirty="0">
                <a:solidFill>
                  <a:srgbClr val="00B050"/>
                </a:solidFill>
              </a:rPr>
              <a:t>"Drug/_</a:t>
            </a:r>
            <a:r>
              <a:rPr lang="en-US" sz="1500" dirty="0" err="1">
                <a:solidFill>
                  <a:srgbClr val="00B050"/>
                </a:solidFill>
              </a:rPr>
              <a:t>Narcotic_Offenses</a:t>
            </a:r>
            <a:r>
              <a:rPr lang="en-US" sz="1500" dirty="0">
                <a:solidFill>
                  <a:srgbClr val="00B050"/>
                </a:solidFill>
              </a:rPr>
              <a:t>"       </a:t>
            </a:r>
          </a:p>
          <a:p>
            <a:r>
              <a:rPr lang="en-US" sz="1500" dirty="0">
                <a:solidFill>
                  <a:srgbClr val="00B050"/>
                </a:solidFill>
              </a:rPr>
              <a:t>"</a:t>
            </a:r>
            <a:r>
              <a:rPr lang="en-US" sz="1500" dirty="0" err="1">
                <a:solidFill>
                  <a:srgbClr val="00B050"/>
                </a:solidFill>
              </a:rPr>
              <a:t>Gambling_Offenses</a:t>
            </a:r>
            <a:r>
              <a:rPr lang="en-US" sz="1500" dirty="0">
                <a:solidFill>
                  <a:srgbClr val="00B050"/>
                </a:solidFill>
              </a:rPr>
              <a:t>"              </a:t>
            </a:r>
          </a:p>
          <a:p>
            <a:r>
              <a:rPr lang="en-US" sz="1500" dirty="0">
                <a:solidFill>
                  <a:srgbClr val="00B050"/>
                </a:solidFill>
              </a:rPr>
              <a:t>"Pornography/_</a:t>
            </a:r>
            <a:r>
              <a:rPr lang="en-US" sz="1500" dirty="0" err="1">
                <a:solidFill>
                  <a:srgbClr val="00B050"/>
                </a:solidFill>
              </a:rPr>
              <a:t>Obscene_Material</a:t>
            </a:r>
            <a:r>
              <a:rPr lang="en-US" sz="1500" dirty="0">
                <a:solidFill>
                  <a:srgbClr val="00B050"/>
                </a:solidFill>
              </a:rPr>
              <a:t>"  </a:t>
            </a:r>
          </a:p>
          <a:p>
            <a:r>
              <a:rPr lang="en-US" sz="1500" dirty="0">
                <a:solidFill>
                  <a:srgbClr val="00B050"/>
                </a:solidFill>
              </a:rPr>
              <a:t>"</a:t>
            </a:r>
            <a:r>
              <a:rPr lang="en-US" sz="1500" dirty="0" err="1">
                <a:solidFill>
                  <a:srgbClr val="00B050"/>
                </a:solidFill>
              </a:rPr>
              <a:t>Prostitution_Offenses</a:t>
            </a:r>
            <a:r>
              <a:rPr lang="en-US" sz="1500" dirty="0">
                <a:solidFill>
                  <a:srgbClr val="00B050"/>
                </a:solidFill>
              </a:rPr>
              <a:t>"          </a:t>
            </a:r>
          </a:p>
          <a:p>
            <a:r>
              <a:rPr lang="en-US" sz="1500" dirty="0">
                <a:solidFill>
                  <a:srgbClr val="00B050"/>
                </a:solidFill>
              </a:rPr>
              <a:t>"</a:t>
            </a:r>
            <a:r>
              <a:rPr lang="en-US" sz="1500" dirty="0" err="1">
                <a:solidFill>
                  <a:srgbClr val="00B050"/>
                </a:solidFill>
              </a:rPr>
              <a:t>Weapon_Law_Violations</a:t>
            </a:r>
            <a:r>
              <a:rPr lang="en-US" sz="1500" dirty="0">
                <a:solidFill>
                  <a:srgbClr val="00B050"/>
                </a:solidFill>
              </a:rPr>
              <a:t>"         </a:t>
            </a:r>
          </a:p>
          <a:p>
            <a:endParaRPr lang="en-US" sz="15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FC0041-33CB-A50F-D553-B56BD3FE151E}"/>
              </a:ext>
            </a:extLst>
          </p:cNvPr>
          <p:cNvSpPr txBox="1">
            <a:spLocks/>
          </p:cNvSpPr>
          <p:nvPr/>
        </p:nvSpPr>
        <p:spPr>
          <a:xfrm>
            <a:off x="7734187" y="2058406"/>
            <a:ext cx="3580159" cy="469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Columns I used from datasets named </a:t>
            </a:r>
          </a:p>
          <a:p>
            <a:pPr marL="0" indent="0">
              <a:buNone/>
            </a:pPr>
            <a:r>
              <a:rPr lang="en-US" sz="1500" b="1" dirty="0"/>
              <a:t>Crimes against:</a:t>
            </a:r>
          </a:p>
          <a:p>
            <a:r>
              <a:rPr lang="en-US" sz="1500" dirty="0">
                <a:solidFill>
                  <a:srgbClr val="FF0000"/>
                </a:solidFill>
              </a:rPr>
              <a:t>Persons (2022)</a:t>
            </a:r>
          </a:p>
          <a:p>
            <a:r>
              <a:rPr lang="en-US" sz="1500" dirty="0">
                <a:solidFill>
                  <a:srgbClr val="0070C0"/>
                </a:solidFill>
              </a:rPr>
              <a:t>Property (2022)</a:t>
            </a:r>
          </a:p>
          <a:p>
            <a:r>
              <a:rPr lang="en-US" sz="1500" dirty="0">
                <a:solidFill>
                  <a:srgbClr val="00B050"/>
                </a:solidFill>
              </a:rPr>
              <a:t>Society (2022)</a:t>
            </a:r>
          </a:p>
          <a:p>
            <a:pPr marL="0" indent="0">
              <a:buNone/>
            </a:pPr>
            <a:r>
              <a:rPr lang="en-US" sz="1200" dirty="0"/>
              <a:t>(State column is used in all datasets)</a:t>
            </a:r>
          </a:p>
        </p:txBody>
      </p:sp>
    </p:spTree>
    <p:extLst>
      <p:ext uri="{BB962C8B-B14F-4D97-AF65-F5344CB8AC3E}">
        <p14:creationId xmlns:p14="http://schemas.microsoft.com/office/powerpoint/2010/main" val="408989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1553-4236-01A7-FDE5-31E6B35C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at the Data Cont.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FE8F-40C6-EE89-1E64-E587354C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272A34-F8A8-4468-A567-FF483E73BC7D}"/>
              </a:ext>
            </a:extLst>
          </p:cNvPr>
          <p:cNvSpPr txBox="1">
            <a:spLocks/>
          </p:cNvSpPr>
          <p:nvPr/>
        </p:nvSpPr>
        <p:spPr>
          <a:xfrm>
            <a:off x="7074568" y="2058406"/>
            <a:ext cx="3077634" cy="326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C4FA19-6714-E0C1-C119-3A1F06D92420}"/>
              </a:ext>
            </a:extLst>
          </p:cNvPr>
          <p:cNvSpPr txBox="1">
            <a:spLocks/>
          </p:cNvSpPr>
          <p:nvPr/>
        </p:nvSpPr>
        <p:spPr>
          <a:xfrm>
            <a:off x="559796" y="2303479"/>
            <a:ext cx="3248199" cy="369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FFC000"/>
                </a:solidFill>
              </a:rPr>
              <a:t>"Population"                     </a:t>
            </a:r>
          </a:p>
          <a:p>
            <a:r>
              <a:rPr lang="en-US" sz="1500" dirty="0">
                <a:solidFill>
                  <a:srgbClr val="7030A0"/>
                </a:solidFill>
              </a:rPr>
              <a:t>"URBAN_POP"                      </a:t>
            </a:r>
          </a:p>
          <a:p>
            <a:r>
              <a:rPr lang="en-US" sz="1500" dirty="0">
                <a:solidFill>
                  <a:srgbClr val="7030A0"/>
                </a:solidFill>
              </a:rPr>
              <a:t>"PCT_URBAN_POP"                  </a:t>
            </a:r>
          </a:p>
          <a:p>
            <a:r>
              <a:rPr lang="en-US" sz="1500" dirty="0">
                <a:solidFill>
                  <a:srgbClr val="7030A0"/>
                </a:solidFill>
              </a:rPr>
              <a:t>"RURAL_POP"                     </a:t>
            </a:r>
          </a:p>
          <a:p>
            <a:r>
              <a:rPr lang="en-US" sz="1500" dirty="0">
                <a:solidFill>
                  <a:srgbClr val="7030A0"/>
                </a:solidFill>
              </a:rPr>
              <a:t>"PCT_RURAL_POP"                  </a:t>
            </a:r>
          </a:p>
          <a:p>
            <a:r>
              <a:rPr lang="en-US" sz="1500" dirty="0">
                <a:solidFill>
                  <a:srgbClr val="0070C0"/>
                </a:solidFill>
              </a:rPr>
              <a:t>"</a:t>
            </a:r>
            <a:r>
              <a:rPr lang="en-US" sz="1500" dirty="0" err="1">
                <a:solidFill>
                  <a:srgbClr val="0070C0"/>
                </a:solidFill>
              </a:rPr>
              <a:t>Median.Household.Income</a:t>
            </a:r>
            <a:r>
              <a:rPr lang="en-US" sz="1500" dirty="0">
                <a:solidFill>
                  <a:srgbClr val="0070C0"/>
                </a:solidFill>
              </a:rPr>
              <a:t>"       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"</a:t>
            </a:r>
            <a:r>
              <a:rPr lang="en-US" sz="1500" dirty="0" err="1">
                <a:solidFill>
                  <a:srgbClr val="FF0000"/>
                </a:solidFill>
              </a:rPr>
              <a:t>Divorce.Rate</a:t>
            </a:r>
            <a:r>
              <a:rPr lang="en-US" sz="1500" dirty="0">
                <a:solidFill>
                  <a:srgbClr val="FF0000"/>
                </a:solidFill>
              </a:rPr>
              <a:t>"                   </a:t>
            </a:r>
          </a:p>
          <a:p>
            <a:r>
              <a:rPr lang="en-US" sz="1500" dirty="0">
                <a:solidFill>
                  <a:srgbClr val="00B050"/>
                </a:solidFill>
              </a:rPr>
              <a:t>"Police"                        </a:t>
            </a:r>
          </a:p>
          <a:p>
            <a:r>
              <a:rPr lang="en-US" sz="1500" dirty="0">
                <a:solidFill>
                  <a:srgbClr val="00B050"/>
                </a:solidFill>
              </a:rPr>
              <a:t>"</a:t>
            </a:r>
            <a:r>
              <a:rPr lang="en-US" sz="1500" dirty="0" err="1">
                <a:solidFill>
                  <a:srgbClr val="00B050"/>
                </a:solidFill>
              </a:rPr>
              <a:t>First.Line.Police.Detectives</a:t>
            </a:r>
            <a:r>
              <a:rPr lang="en-US" sz="1500" dirty="0">
                <a:solidFill>
                  <a:srgbClr val="00B050"/>
                </a:solidFill>
              </a:rPr>
              <a:t>"   </a:t>
            </a:r>
          </a:p>
          <a:p>
            <a:r>
              <a:rPr lang="en-US" sz="1500" dirty="0">
                <a:solidFill>
                  <a:srgbClr val="00B050"/>
                </a:solidFill>
              </a:rPr>
              <a:t>"</a:t>
            </a:r>
            <a:r>
              <a:rPr lang="en-US" sz="1500" dirty="0" err="1">
                <a:solidFill>
                  <a:srgbClr val="00B050"/>
                </a:solidFill>
              </a:rPr>
              <a:t>Tranzit.Police</a:t>
            </a:r>
            <a:r>
              <a:rPr lang="en-US" sz="1500" dirty="0">
                <a:solidFill>
                  <a:srgbClr val="00B050"/>
                </a:solidFill>
              </a:rPr>
              <a:t>"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39C882-A9B2-A8B8-52BF-5611D4BF6913}"/>
              </a:ext>
            </a:extLst>
          </p:cNvPr>
          <p:cNvSpPr txBox="1">
            <a:spLocks/>
          </p:cNvSpPr>
          <p:nvPr/>
        </p:nvSpPr>
        <p:spPr>
          <a:xfrm>
            <a:off x="7734187" y="2058406"/>
            <a:ext cx="3580159" cy="469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Columns I used from datasets named: </a:t>
            </a:r>
          </a:p>
          <a:p>
            <a:r>
              <a:rPr lang="en-US" sz="1500" dirty="0">
                <a:solidFill>
                  <a:srgbClr val="FF0000"/>
                </a:solidFill>
              </a:rPr>
              <a:t>Divorce (2021)</a:t>
            </a:r>
          </a:p>
          <a:p>
            <a:r>
              <a:rPr lang="en-US" sz="1500" dirty="0">
                <a:solidFill>
                  <a:srgbClr val="0070C0"/>
                </a:solidFill>
              </a:rPr>
              <a:t>Household (2021)</a:t>
            </a:r>
          </a:p>
          <a:p>
            <a:r>
              <a:rPr lang="en-US" sz="1500" dirty="0">
                <a:solidFill>
                  <a:srgbClr val="00B050"/>
                </a:solidFill>
              </a:rPr>
              <a:t>Police (2021)</a:t>
            </a:r>
          </a:p>
          <a:p>
            <a:r>
              <a:rPr lang="en-US" sz="1500" dirty="0">
                <a:solidFill>
                  <a:srgbClr val="FFC000"/>
                </a:solidFill>
              </a:rPr>
              <a:t>Population (2023)</a:t>
            </a:r>
          </a:p>
          <a:p>
            <a:r>
              <a:rPr lang="en-US" sz="1500" dirty="0">
                <a:solidFill>
                  <a:srgbClr val="7030A0"/>
                </a:solidFill>
              </a:rPr>
              <a:t>Urban/Rural (2021)</a:t>
            </a:r>
          </a:p>
          <a:p>
            <a:pPr marL="0" indent="0">
              <a:buNone/>
            </a:pPr>
            <a:r>
              <a:rPr lang="en-US" sz="1200" dirty="0"/>
              <a:t>(State column is used in all datasets)</a:t>
            </a:r>
          </a:p>
        </p:txBody>
      </p:sp>
    </p:spTree>
    <p:extLst>
      <p:ext uri="{BB962C8B-B14F-4D97-AF65-F5344CB8AC3E}">
        <p14:creationId xmlns:p14="http://schemas.microsoft.com/office/powerpoint/2010/main" val="149416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0D7-A63A-BA7B-C5ED-F2F02B94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990E-36B3-FACD-591D-50439163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United States Crime Data (shinyapps.io)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https://treysholes.shinyapps.io/CrimeData/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4243-5174-1667-8E5F-9E08CC75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F0A2209A-99AC-B062-F67F-F6AD3D5C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17" y="3610245"/>
            <a:ext cx="3111230" cy="3111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003230-0D81-BB94-6B8E-7C7DF914B64B}"/>
              </a:ext>
            </a:extLst>
          </p:cNvPr>
          <p:cNvSpPr txBox="1"/>
          <p:nvPr/>
        </p:nvSpPr>
        <p:spPr>
          <a:xfrm>
            <a:off x="7755247" y="4842694"/>
            <a:ext cx="41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*May not have the same functionality for mobile use</a:t>
            </a:r>
          </a:p>
        </p:txBody>
      </p:sp>
    </p:spTree>
    <p:extLst>
      <p:ext uri="{BB962C8B-B14F-4D97-AF65-F5344CB8AC3E}">
        <p14:creationId xmlns:p14="http://schemas.microsoft.com/office/powerpoint/2010/main" val="21806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53D8-A8CD-9F72-9999-D6C895BA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8DF7-8468-C9BE-A42A-A9B4993B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52" y="2681142"/>
            <a:ext cx="5145273" cy="3694176"/>
          </a:xfrm>
        </p:spPr>
        <p:txBody>
          <a:bodyPr/>
          <a:lstStyle/>
          <a:p>
            <a:r>
              <a:rPr lang="en-US" dirty="0"/>
              <a:t>Think of it as a recipe</a:t>
            </a:r>
          </a:p>
          <a:p>
            <a:pPr lvl="1"/>
            <a:r>
              <a:rPr lang="en-US" dirty="0"/>
              <a:t>Y is what you’re trying to make</a:t>
            </a:r>
          </a:p>
          <a:p>
            <a:pPr lvl="1"/>
            <a:r>
              <a:rPr lang="en-US" dirty="0"/>
              <a:t>X(s) are your ingredients</a:t>
            </a:r>
          </a:p>
          <a:p>
            <a:pPr lvl="1"/>
            <a:r>
              <a:rPr lang="en-US" dirty="0"/>
              <a:t>AIC is the rating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AA43-A178-568C-DC41-088810C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943531" cy="365125"/>
          </a:xfrm>
        </p:spPr>
        <p:txBody>
          <a:bodyPr/>
          <a:lstStyle/>
          <a:p>
            <a:r>
              <a:rPr lang="en-US" dirty="0"/>
              <a:t>https://sphweb.bumc.bu.edu/otlt/mph-modules/bs/bs704-ep713_multivariablemethods/lessonimages/equation_image23.gif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E0DD-19E1-F9BA-C7CC-1799D38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16A01-18A9-5E9C-ED3D-B7E94185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93" y="2213203"/>
            <a:ext cx="5823603" cy="6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47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92</TotalTime>
  <Words>525</Words>
  <Application>Microsoft Office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AccentBoxVTI</vt:lpstr>
      <vt:lpstr>United States Crime Data (2022)</vt:lpstr>
      <vt:lpstr>About Me/Purpose</vt:lpstr>
      <vt:lpstr>Data Used</vt:lpstr>
      <vt:lpstr>Why this Data?</vt:lpstr>
      <vt:lpstr>A Glance at the Data</vt:lpstr>
      <vt:lpstr>A Glance at the Data Cont.</vt:lpstr>
      <vt:lpstr>Shiny App</vt:lpstr>
      <vt:lpstr>Stepwise Multiple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Crime Data (2022)</dc:title>
  <dc:creator>Trey Sholes</dc:creator>
  <cp:lastModifiedBy>Trey Sholes</cp:lastModifiedBy>
  <cp:revision>1</cp:revision>
  <dcterms:created xsi:type="dcterms:W3CDTF">2023-12-13T19:01:27Z</dcterms:created>
  <dcterms:modified xsi:type="dcterms:W3CDTF">2024-04-04T20:53:12Z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