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5"/>
  </p:notesMasterIdLst>
  <p:sldIdLst>
    <p:sldId id="274" r:id="rId2"/>
    <p:sldId id="263" r:id="rId3"/>
    <p:sldId id="257" r:id="rId4"/>
    <p:sldId id="258" r:id="rId5"/>
    <p:sldId id="260" r:id="rId6"/>
    <p:sldId id="264" r:id="rId7"/>
    <p:sldId id="266" r:id="rId8"/>
    <p:sldId id="267" r:id="rId9"/>
    <p:sldId id="265" r:id="rId10"/>
    <p:sldId id="268" r:id="rId11"/>
    <p:sldId id="273" r:id="rId12"/>
    <p:sldId id="269" r:id="rId13"/>
    <p:sldId id="271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043" userDrawn="1">
          <p15:clr>
            <a:srgbClr val="9AA0A6"/>
          </p15:clr>
        </p15:guide>
        <p15:guide id="4" pos="3787" userDrawn="1">
          <p15:clr>
            <a:srgbClr val="9AA0A6"/>
          </p15:clr>
        </p15:guide>
        <p15:guide id="5" pos="1973" userDrawn="1">
          <p15:clr>
            <a:srgbClr val="9AA0A6"/>
          </p15:clr>
        </p15:guide>
        <p15:guide id="6" pos="4694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B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>
        <p:guide orient="horz" pos="1620"/>
        <p:guide pos="2880"/>
        <p:guide pos="1043"/>
        <p:guide pos="3787"/>
        <p:guide pos="1973"/>
        <p:guide pos="46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3af416654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83af416654_0_35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83af416654_0_35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83af416654_0_35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9239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804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af41665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83af416654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83af416654_0_16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83af416654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8450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1679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6873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5431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524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4426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슬라이드">
  <p:cSld name="5_제목 슬라이드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4"/>
          <p:cNvCxnSpPr/>
          <p:nvPr/>
        </p:nvCxnSpPr>
        <p:spPr>
          <a:xfrm>
            <a:off x="211455" y="4679409"/>
            <a:ext cx="8721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" name="Google Shape;63;p14"/>
          <p:cNvCxnSpPr/>
          <p:nvPr/>
        </p:nvCxnSpPr>
        <p:spPr>
          <a:xfrm>
            <a:off x="211455" y="580672"/>
            <a:ext cx="87210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1">
          <p15:clr>
            <a:srgbClr val="FBAE40"/>
          </p15:clr>
        </p15:guide>
        <p15:guide id="4" orient="horz" pos="429">
          <p15:clr>
            <a:srgbClr val="FBAE40"/>
          </p15:clr>
        </p15:guide>
        <p15:guide id="5" orient="horz" pos="752">
          <p15:clr>
            <a:srgbClr val="FBAE40"/>
          </p15:clr>
        </p15:guide>
        <p15:guide id="6" orient="horz" pos="838">
          <p15:clr>
            <a:srgbClr val="FBAE40"/>
          </p15:clr>
        </p15:guide>
        <p15:guide id="7" pos="5602">
          <p15:clr>
            <a:srgbClr val="FBAE40"/>
          </p15:clr>
        </p15:guide>
        <p15:guide id="8" pos="158">
          <p15:clr>
            <a:srgbClr val="FBAE40"/>
          </p15:clr>
        </p15:guide>
        <p15:guide id="9" orient="horz" pos="28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>
          <a:xfrm>
            <a:off x="581555" y="1049022"/>
            <a:ext cx="1913995" cy="504005"/>
          </a:xfrm>
        </p:spPr>
        <p:txBody>
          <a:bodyPr lIns="0" anchor="t">
            <a:normAutofit/>
          </a:bodyPr>
          <a:lstStyle>
            <a:lvl1pPr marL="0" algn="l" defTabSz="685800" rtl="0" eaLnBrk="1" latinLnBrk="1" hangingPunct="1">
              <a:lnSpc>
                <a:spcPts val="3000"/>
              </a:lnSpc>
              <a:spcBef>
                <a:spcPct val="0"/>
              </a:spcBef>
              <a:buNone/>
              <a:defRPr lang="en-US" sz="3000" b="0" kern="1200" spc="-45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AGENDA</a:t>
            </a:r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1455" y="580672"/>
            <a:ext cx="872109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3425190" y="1091808"/>
            <a:ext cx="0" cy="330898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12" b="4898"/>
          <a:stretch/>
        </p:blipFill>
        <p:spPr>
          <a:xfrm>
            <a:off x="6048375" y="3240311"/>
            <a:ext cx="3095624" cy="190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6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svg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6.svg"/><Relationship Id="rId4" Type="http://schemas.openxmlformats.org/officeDocument/2006/relationships/image" Target="../media/image10.png"/><Relationship Id="rId9" Type="http://schemas.openxmlformats.org/officeDocument/2006/relationships/image" Target="../media/image5.png"/><Relationship Id="rId1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ECE07-C47D-44DA-8A9D-F7610D6CC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Monitoring E-mail Architecture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943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+mj-lt"/>
              <a:buAutoNum type="arabicPeriod" startAt="4"/>
            </a:pPr>
            <a:r>
              <a:rPr lang="ko-KR" altLang="en-US" dirty="0"/>
              <a:t>세부 사항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ko-KR" altLang="en-US" dirty="0">
                <a:solidFill>
                  <a:schemeClr val="tx1"/>
                </a:solidFill>
              </a:rPr>
              <a:t>공지 메일 예시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9;p18">
            <a:extLst>
              <a:ext uri="{FF2B5EF4-FFF2-40B4-BE49-F238E27FC236}">
                <a16:creationId xmlns:a16="http://schemas.microsoft.com/office/drawing/2014/main" id="{6E39FDC1-A4C7-4B3A-8957-D12A7A900DC3}"/>
              </a:ext>
            </a:extLst>
          </p:cNvPr>
          <p:cNvSpPr/>
          <p:nvPr/>
        </p:nvSpPr>
        <p:spPr>
          <a:xfrm>
            <a:off x="374693" y="1035425"/>
            <a:ext cx="6412684" cy="341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sz="105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안녕하세요 </a:t>
            </a:r>
            <a:endParaRPr lang="en-US" altLang="ko-KR" sz="1050" dirty="0">
              <a:solidFill>
                <a:schemeClr val="tx1"/>
              </a:solidFill>
              <a:latin typeface="Arial" panose="020B0604020202020204" pitchFamily="34" charset="0"/>
              <a:ea typeface="Helvetica Neu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sz="105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AWS 계정 담당자입니다.</a:t>
            </a:r>
            <a:endParaRPr lang="en-US" altLang="ko-KR" sz="1050" dirty="0">
              <a:solidFill>
                <a:schemeClr val="tx1"/>
              </a:solidFill>
              <a:latin typeface="Arial" panose="020B0604020202020204" pitchFamily="34" charset="0"/>
              <a:ea typeface="Helvetica Neu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ko-KR" sz="105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en-US" sz="1050" dirty="0">
                <a:solidFill>
                  <a:schemeClr val="tx1"/>
                </a:solidFill>
                <a:latin typeface="Arial" panose="020B0604020202020204" pitchFamily="34" charset="0"/>
              </a:rPr>
              <a:t>삭제 권고 대상이 되는 </a:t>
            </a:r>
            <a:r>
              <a:rPr lang="en-US" altLang="ko-KR" sz="1050" dirty="0">
                <a:solidFill>
                  <a:schemeClr val="tx1"/>
                </a:solidFill>
                <a:latin typeface="Arial" panose="020B0604020202020204" pitchFamily="34" charset="0"/>
              </a:rPr>
              <a:t>Instance</a:t>
            </a:r>
            <a:r>
              <a:rPr lang="ko-KR" altLang="en-US" sz="1050" dirty="0">
                <a:solidFill>
                  <a:schemeClr val="tx1"/>
                </a:solidFill>
                <a:latin typeface="Arial" panose="020B0604020202020204" pitchFamily="34" charset="0"/>
              </a:rPr>
              <a:t>는 </a:t>
            </a:r>
            <a:r>
              <a:rPr lang="en-US" altLang="ko-KR" sz="1050" dirty="0">
                <a:solidFill>
                  <a:schemeClr val="tx1"/>
                </a:solidFill>
                <a:latin typeface="Arial" panose="020B0604020202020204" pitchFamily="34" charset="0"/>
              </a:rPr>
              <a:t>terminate </a:t>
            </a:r>
            <a:r>
              <a:rPr lang="ko-KR" altLang="en-US" sz="1050" dirty="0">
                <a:solidFill>
                  <a:schemeClr val="tx1"/>
                </a:solidFill>
                <a:latin typeface="Arial" panose="020B0604020202020204" pitchFamily="34" charset="0"/>
              </a:rPr>
              <a:t>되도록 모니터링 서비스를 기획 중입니다</a:t>
            </a:r>
            <a:r>
              <a:rPr lang="en-US" altLang="ko-KR" sz="105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en-US" sz="1050" dirty="0">
                <a:solidFill>
                  <a:schemeClr val="tx1"/>
                </a:solidFill>
                <a:latin typeface="Arial" panose="020B0604020202020204" pitchFamily="34" charset="0"/>
              </a:rPr>
              <a:t>향후 삭제 권고 대상 목록에는 </a:t>
            </a:r>
            <a:r>
              <a:rPr lang="en-US" altLang="ko-KR" sz="1050" dirty="0">
                <a:solidFill>
                  <a:schemeClr val="tx1"/>
                </a:solidFill>
                <a:latin typeface="Arial" panose="020B0604020202020204" pitchFamily="34" charset="0"/>
              </a:rPr>
              <a:t>expiry-date </a:t>
            </a:r>
            <a:r>
              <a:rPr lang="ko-KR" altLang="en-US" sz="1050" dirty="0">
                <a:solidFill>
                  <a:schemeClr val="tx1"/>
                </a:solidFill>
                <a:latin typeface="Arial" panose="020B0604020202020204" pitchFamily="34" charset="0"/>
              </a:rPr>
              <a:t>옆에 </a:t>
            </a:r>
            <a:r>
              <a:rPr lang="en-US" altLang="ko-KR" sz="1050" dirty="0">
                <a:solidFill>
                  <a:schemeClr val="tx1"/>
                </a:solidFill>
                <a:latin typeface="Arial" panose="020B0604020202020204" pitchFamily="34" charset="0"/>
              </a:rPr>
              <a:t>deletion-date</a:t>
            </a:r>
            <a:r>
              <a:rPr lang="ko-KR" altLang="en-US" sz="1050" dirty="0">
                <a:solidFill>
                  <a:schemeClr val="tx1"/>
                </a:solidFill>
                <a:latin typeface="Arial" panose="020B0604020202020204" pitchFamily="34" charset="0"/>
              </a:rPr>
              <a:t>로 삭제 예정일이 함께 입력될 예정입니다</a:t>
            </a:r>
            <a:r>
              <a:rPr lang="en-US" altLang="ko-KR" sz="105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en-US" sz="1050" dirty="0">
                <a:solidFill>
                  <a:schemeClr val="tx1"/>
                </a:solidFill>
                <a:latin typeface="Arial" panose="020B0604020202020204" pitchFamily="34" charset="0"/>
              </a:rPr>
              <a:t>삭제 예정일은 모니터링 일자로부터 </a:t>
            </a:r>
            <a:r>
              <a:rPr lang="en-US" altLang="ko-KR" sz="1050" dirty="0">
                <a:solidFill>
                  <a:schemeClr val="tx1"/>
                </a:solidFill>
                <a:latin typeface="Arial" panose="020B0604020202020204" pitchFamily="34" charset="0"/>
              </a:rPr>
              <a:t>7</a:t>
            </a:r>
            <a:r>
              <a:rPr lang="ko-KR" altLang="en-US" sz="1050" dirty="0">
                <a:solidFill>
                  <a:schemeClr val="tx1"/>
                </a:solidFill>
                <a:latin typeface="Arial" panose="020B0604020202020204" pitchFamily="34" charset="0"/>
              </a:rPr>
              <a:t>일 뒤이며 변동이 없을 시에 삭제됩니다</a:t>
            </a:r>
            <a:r>
              <a:rPr lang="en-US" altLang="ko-KR" sz="105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ko-KR" altLang="ko-KR" sz="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sz="1050" b="1" dirty="0">
                <a:solidFill>
                  <a:srgbClr val="FF0000"/>
                </a:solidFill>
                <a:latin typeface="Arial" panose="020B0604020202020204" pitchFamily="34" charset="0"/>
                <a:ea typeface="Helvetica Neue"/>
              </a:rPr>
              <a:t>MSP 서비스에서 활용 또는 </a:t>
            </a:r>
            <a:r>
              <a:rPr lang="ko-KR" altLang="en-US" sz="1050" b="1" dirty="0">
                <a:solidFill>
                  <a:srgbClr val="FF0000"/>
                </a:solidFill>
                <a:latin typeface="Arial" panose="020B0604020202020204" pitchFamily="34" charset="0"/>
                <a:ea typeface="Helvetica Neue"/>
              </a:rPr>
              <a:t>부서장</a:t>
            </a:r>
            <a:r>
              <a:rPr lang="ko-KR" altLang="ko-KR" sz="1050" b="1" dirty="0">
                <a:solidFill>
                  <a:srgbClr val="FF0000"/>
                </a:solidFill>
                <a:latin typeface="Arial" panose="020B0604020202020204" pitchFamily="34" charset="0"/>
                <a:ea typeface="Helvetica Neue"/>
              </a:rPr>
              <a:t>님 승인하에 사용하는 리소스</a:t>
            </a:r>
            <a:r>
              <a:rPr lang="en-US" altLang="ko-KR" sz="1050" b="1" dirty="0">
                <a:solidFill>
                  <a:srgbClr val="FF0000"/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ko-KR" altLang="en-US" sz="1050" b="1" dirty="0">
                <a:solidFill>
                  <a:srgbClr val="FF0000"/>
                </a:solidFill>
                <a:latin typeface="Arial" panose="020B0604020202020204" pitchFamily="34" charset="0"/>
                <a:ea typeface="Helvetica Neue"/>
              </a:rPr>
              <a:t>삭제 대상에서 제외 되어야 하니 </a:t>
            </a:r>
            <a:br>
              <a:rPr lang="en-US" altLang="ko-KR" sz="1050" b="1" dirty="0">
                <a:solidFill>
                  <a:srgbClr val="FF0000"/>
                </a:solidFill>
                <a:latin typeface="Arial" panose="020B0604020202020204" pitchFamily="34" charset="0"/>
                <a:ea typeface="Helvetica Neue"/>
              </a:rPr>
            </a:br>
            <a:r>
              <a:rPr lang="ko-KR" altLang="en-US" sz="1050" b="1" dirty="0">
                <a:solidFill>
                  <a:srgbClr val="FF0000"/>
                </a:solidFill>
                <a:latin typeface="Arial" panose="020B0604020202020204" pitchFamily="34" charset="0"/>
                <a:ea typeface="Helvetica Neue"/>
              </a:rPr>
              <a:t>본 메일 주소로 승인된 </a:t>
            </a:r>
            <a:r>
              <a:rPr lang="en-US" altLang="ko-KR" sz="1050" b="1" dirty="0">
                <a:solidFill>
                  <a:srgbClr val="FF0000"/>
                </a:solidFill>
                <a:latin typeface="Arial" panose="020B0604020202020204" pitchFamily="34" charset="0"/>
                <a:ea typeface="Helvetica Neue"/>
              </a:rPr>
              <a:t>resource</a:t>
            </a:r>
            <a:r>
              <a:rPr lang="ko-KR" altLang="en-US" sz="1050" b="1" dirty="0">
                <a:solidFill>
                  <a:srgbClr val="FF0000"/>
                </a:solidFill>
                <a:latin typeface="Arial" panose="020B0604020202020204" pitchFamily="34" charset="0"/>
                <a:ea typeface="Helvetica Neue"/>
              </a:rPr>
              <a:t>에 대한 정보를 전달해주시기 바랍니다</a:t>
            </a:r>
            <a:r>
              <a:rPr lang="en-US" altLang="ko-KR" sz="1050" b="1" dirty="0">
                <a:solidFill>
                  <a:srgbClr val="FF0000"/>
                </a:solidFill>
                <a:latin typeface="Arial" panose="020B0604020202020204" pitchFamily="34" charset="0"/>
                <a:ea typeface="Helvetica Neue"/>
              </a:rPr>
              <a:t>.</a:t>
            </a:r>
            <a:r>
              <a:rPr lang="ko-KR" altLang="en-US" sz="1050" b="1" dirty="0">
                <a:solidFill>
                  <a:srgbClr val="FF0000"/>
                </a:solidFill>
                <a:latin typeface="Arial" panose="020B0604020202020204" pitchFamily="34" charset="0"/>
                <a:ea typeface="Helvetica Neue"/>
              </a:rPr>
              <a:t> </a:t>
            </a:r>
            <a:endParaRPr lang="en-US" altLang="ko-KR" sz="1050" b="1" dirty="0">
              <a:solidFill>
                <a:srgbClr val="FF0000"/>
              </a:solidFill>
              <a:latin typeface="Arial" panose="020B0604020202020204" pitchFamily="34" charset="0"/>
              <a:ea typeface="Helvetica Neue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en-US" sz="105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예</a:t>
            </a:r>
            <a:r>
              <a:rPr lang="en-US" altLang="ko-KR" sz="105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) </a:t>
            </a:r>
            <a:br>
              <a:rPr lang="en-US" altLang="ko-KR" sz="105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</a:br>
            <a:br>
              <a:rPr lang="en-US" altLang="ko-KR" sz="105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</a:br>
            <a:br>
              <a:rPr lang="en-US" altLang="ko-KR" sz="105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</a:br>
            <a:endParaRPr lang="en-US" altLang="ko-KR" sz="1050" dirty="0">
              <a:solidFill>
                <a:schemeClr val="tx1"/>
              </a:solidFill>
              <a:latin typeface="Arial" panose="020B0604020202020204" pitchFamily="34" charset="0"/>
              <a:ea typeface="Helvetica Neue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en-US" sz="105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위와 같이 전달해주시면 예외 처리 시켜 수행중인 업무에 지장이 업도록 하겠습니다</a:t>
            </a:r>
            <a:r>
              <a:rPr lang="en-US" altLang="ko-KR" sz="105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sz="105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감사합니다.</a:t>
            </a:r>
            <a:endParaRPr lang="ko-KR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24B51DB-64ED-44CD-A982-6DAFD030D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003993"/>
              </p:ext>
            </p:extLst>
          </p:nvPr>
        </p:nvGraphicFramePr>
        <p:xfrm>
          <a:off x="805045" y="2647772"/>
          <a:ext cx="4318389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0392">
                  <a:extLst>
                    <a:ext uri="{9D8B030D-6E8A-4147-A177-3AD203B41FA5}">
                      <a16:colId xmlns:a16="http://schemas.microsoft.com/office/drawing/2014/main" val="1762873309"/>
                    </a:ext>
                  </a:extLst>
                </a:gridCol>
                <a:gridCol w="1030625">
                  <a:extLst>
                    <a:ext uri="{9D8B030D-6E8A-4147-A177-3AD203B41FA5}">
                      <a16:colId xmlns:a16="http://schemas.microsoft.com/office/drawing/2014/main" val="52547951"/>
                    </a:ext>
                  </a:extLst>
                </a:gridCol>
                <a:gridCol w="1917372">
                  <a:extLst>
                    <a:ext uri="{9D8B030D-6E8A-4147-A177-3AD203B41FA5}">
                      <a16:colId xmlns:a16="http://schemas.microsoft.com/office/drawing/2014/main" val="180055733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Region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Resource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Instance-id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4014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ap-northeast-2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EC2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i</a:t>
                      </a:r>
                      <a:r>
                        <a:rPr lang="en-US" altLang="ko-KR" sz="1200" dirty="0"/>
                        <a:t>-*******ee7fd70eae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87921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ap-northeast-2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RDS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***le0507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157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11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+mj-lt"/>
              <a:buAutoNum type="arabicPeriod" startAt="4"/>
            </a:pPr>
            <a:r>
              <a:rPr lang="ko-KR" altLang="en-US" dirty="0"/>
              <a:t>세부 사항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altLang="ko-KR" dirty="0">
                <a:solidFill>
                  <a:schemeClr val="tx1"/>
                </a:solidFill>
              </a:rPr>
              <a:t>Step Functions workflow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9;p18">
            <a:extLst>
              <a:ext uri="{FF2B5EF4-FFF2-40B4-BE49-F238E27FC236}">
                <a16:creationId xmlns:a16="http://schemas.microsoft.com/office/drawing/2014/main" id="{6E39FDC1-A4C7-4B3A-8957-D12A7A900DC3}"/>
              </a:ext>
            </a:extLst>
          </p:cNvPr>
          <p:cNvSpPr/>
          <p:nvPr/>
        </p:nvSpPr>
        <p:spPr>
          <a:xfrm>
            <a:off x="278049" y="1035425"/>
            <a:ext cx="8561151" cy="341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600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Deletion Lambda 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실행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ea typeface="Helvetica Neue"/>
            </a:endParaRPr>
          </a:p>
          <a:p>
            <a:pPr marL="3600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삭제 여부 확인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ea typeface="Helvetica Neue"/>
            </a:endParaRPr>
          </a:p>
          <a:p>
            <a:pPr marL="3600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삭제 실패하면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 15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분 대기 후 </a:t>
            </a:r>
            <a:b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</a:b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다시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Deletion Lambda 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실행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ea typeface="Helvetica Neue"/>
            </a:endParaRPr>
          </a:p>
          <a:p>
            <a:pPr marL="3600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삭제 성공하면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Send Email Lambda</a:t>
            </a:r>
            <a:b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</a:b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실행 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EB4AD7-50B1-407E-9031-D1DA3F2C8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388" y="1228393"/>
            <a:ext cx="4869016" cy="2944812"/>
          </a:xfrm>
          <a:prstGeom prst="rect">
            <a:avLst/>
          </a:prstGeom>
          <a:ln>
            <a:solidFill>
              <a:srgbClr val="535B63"/>
            </a:solidFill>
          </a:ln>
        </p:spPr>
      </p:pic>
    </p:spTree>
    <p:extLst>
      <p:ext uri="{BB962C8B-B14F-4D97-AF65-F5344CB8AC3E}">
        <p14:creationId xmlns:p14="http://schemas.microsoft.com/office/powerpoint/2010/main" val="2431990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+mj-lt"/>
              <a:buAutoNum type="arabicPeriod" startAt="4"/>
            </a:pPr>
            <a:r>
              <a:rPr lang="ko-KR" altLang="en-US" dirty="0"/>
              <a:t>세부 사항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ko-KR" altLang="en-US" dirty="0">
                <a:solidFill>
                  <a:schemeClr val="tx1"/>
                </a:solidFill>
              </a:rPr>
              <a:t>삭제 </a:t>
            </a:r>
            <a:r>
              <a:rPr lang="en-US" dirty="0">
                <a:solidFill>
                  <a:schemeClr val="tx1"/>
                </a:solidFill>
              </a:rPr>
              <a:t>Lambda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workflow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9;p18">
            <a:extLst>
              <a:ext uri="{FF2B5EF4-FFF2-40B4-BE49-F238E27FC236}">
                <a16:creationId xmlns:a16="http://schemas.microsoft.com/office/drawing/2014/main" id="{6E39FDC1-A4C7-4B3A-8957-D12A7A900DC3}"/>
              </a:ext>
            </a:extLst>
          </p:cNvPr>
          <p:cNvSpPr/>
          <p:nvPr/>
        </p:nvSpPr>
        <p:spPr>
          <a:xfrm>
            <a:off x="278049" y="1035425"/>
            <a:ext cx="8561151" cy="341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600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 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예외 대상 목록 수집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: S3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에서 획득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ea typeface="Helvetica Neue"/>
            </a:endParaRPr>
          </a:p>
          <a:p>
            <a:pPr marL="3600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목록 수집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: EC2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와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RDS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수집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00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DynamoDB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로부터 작일 삭제 대상 목록 획득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00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금일 삭제 대상 목록에서 예외 대상 목록에 있는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Instance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들 제거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00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작일 및 금일 삭제 대상 목록에 </a:t>
            </a:r>
            <a:b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모두 등록되어 있는 </a:t>
            </a: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Instance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중에서 </a:t>
            </a:r>
            <a:b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	- deletion-date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가 지났으면 </a:t>
            </a: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Instance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삭제</a:t>
            </a:r>
            <a:b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	- deletion-date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가 안 지났으면 금일 삭제 대상 목록에 </a:t>
            </a: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deletion-date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유지</a:t>
            </a:r>
            <a:b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금일 삭제 대상 목록에만 등록되어 있으면 </a:t>
            </a: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금일 삭제 대상 목록에</a:t>
            </a: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금일 일자 </a:t>
            </a: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+7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으로 </a:t>
            </a: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deletion-date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추가</a:t>
            </a:r>
            <a:endParaRPr lang="en-US" altLang="ko-KR" sz="11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00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수집한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정보들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DynamoDB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에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upload</a:t>
            </a:r>
          </a:p>
          <a:p>
            <a:pPr marL="3600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메일 전송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Lambda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에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501204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7293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+mj-lt"/>
              <a:buAutoNum type="arabicPeriod" startAt="4"/>
            </a:pPr>
            <a:r>
              <a:rPr lang="ko-KR" altLang="en-US" dirty="0"/>
              <a:t>세부 사항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ko-KR" altLang="en-US" dirty="0">
                <a:solidFill>
                  <a:schemeClr val="tx1"/>
                </a:solidFill>
              </a:rPr>
              <a:t>메일 전송 </a:t>
            </a:r>
            <a:r>
              <a:rPr lang="en-US" dirty="0">
                <a:solidFill>
                  <a:schemeClr val="tx1"/>
                </a:solidFill>
              </a:rPr>
              <a:t>Lambda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workflow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9;p18">
            <a:extLst>
              <a:ext uri="{FF2B5EF4-FFF2-40B4-BE49-F238E27FC236}">
                <a16:creationId xmlns:a16="http://schemas.microsoft.com/office/drawing/2014/main" id="{6E39FDC1-A4C7-4B3A-8957-D12A7A900DC3}"/>
              </a:ext>
            </a:extLst>
          </p:cNvPr>
          <p:cNvSpPr/>
          <p:nvPr/>
        </p:nvSpPr>
        <p:spPr>
          <a:xfrm>
            <a:off x="278049" y="1035425"/>
            <a:ext cx="8561151" cy="341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600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 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EC2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와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RDS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의 필수 태그 내용 수집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ea typeface="Helvetica Neue"/>
            </a:endParaRPr>
          </a:p>
          <a:p>
            <a:pPr marL="3600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DynamoDB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로부터 금일 삭제 대상 목록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수정 대상 목록 획득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00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메일에 첨부할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table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이 있다면 메일 전송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00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없다면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function 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종료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Google Shape;106;p18">
            <a:extLst>
              <a:ext uri="{FF2B5EF4-FFF2-40B4-BE49-F238E27FC236}">
                <a16:creationId xmlns:a16="http://schemas.microsoft.com/office/drawing/2014/main" id="{CDD82BE9-9562-486D-AEC7-4E4898883924}"/>
              </a:ext>
            </a:extLst>
          </p:cNvPr>
          <p:cNvSpPr/>
          <p:nvPr/>
        </p:nvSpPr>
        <p:spPr>
          <a:xfrm>
            <a:off x="5925410" y="1279280"/>
            <a:ext cx="2933100" cy="3220800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08;p18">
            <a:extLst>
              <a:ext uri="{FF2B5EF4-FFF2-40B4-BE49-F238E27FC236}">
                <a16:creationId xmlns:a16="http://schemas.microsoft.com/office/drawing/2014/main" id="{0516C26D-B929-4CB4-9421-646A07C122E5}"/>
              </a:ext>
            </a:extLst>
          </p:cNvPr>
          <p:cNvSpPr/>
          <p:nvPr/>
        </p:nvSpPr>
        <p:spPr>
          <a:xfrm>
            <a:off x="5925410" y="1116444"/>
            <a:ext cx="2933100" cy="226200"/>
          </a:xfrm>
          <a:prstGeom prst="rect">
            <a:avLst/>
          </a:prstGeom>
          <a:solidFill>
            <a:srgbClr val="2E68B2"/>
          </a:solidFill>
          <a:ln w="9525" cap="flat" cmpd="sng">
            <a:solidFill>
              <a:srgbClr val="2E68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500" tIns="35100" rIns="67500" bIns="35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Explanation</a:t>
            </a:r>
            <a:endParaRPr sz="1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09;p18">
            <a:extLst>
              <a:ext uri="{FF2B5EF4-FFF2-40B4-BE49-F238E27FC236}">
                <a16:creationId xmlns:a16="http://schemas.microsoft.com/office/drawing/2014/main" id="{37EAD871-8C09-4675-94E9-A7FBD646BB5E}"/>
              </a:ext>
            </a:extLst>
          </p:cNvPr>
          <p:cNvSpPr/>
          <p:nvPr/>
        </p:nvSpPr>
        <p:spPr>
          <a:xfrm>
            <a:off x="5957868" y="1354097"/>
            <a:ext cx="2865900" cy="309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900" b="1" dirty="0">
                <a:solidFill>
                  <a:srgbClr val="000000"/>
                </a:solidFill>
              </a:rPr>
              <a:t>[</a:t>
            </a:r>
            <a:r>
              <a:rPr lang="ko-KR" altLang="en-US" sz="1100" b="1" dirty="0">
                <a:solidFill>
                  <a:srgbClr val="000000"/>
                </a:solidFill>
              </a:rPr>
              <a:t>수정된 </a:t>
            </a:r>
            <a:r>
              <a:rPr lang="ko" sz="1100" b="1" dirty="0">
                <a:solidFill>
                  <a:srgbClr val="000000"/>
                </a:solidFill>
              </a:rPr>
              <a:t>사항</a:t>
            </a:r>
            <a:r>
              <a:rPr lang="ko" sz="900" b="1" dirty="0">
                <a:solidFill>
                  <a:srgbClr val="000000"/>
                </a:solidFill>
              </a:rPr>
              <a:t>]</a:t>
            </a:r>
            <a:endParaRPr lang="ko-KR" altLang="en-US" sz="1100" dirty="0"/>
          </a:p>
          <a:p>
            <a:pPr marL="171450" marR="0" lvl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</a:pPr>
            <a:endParaRPr lang="ko-KR" altLang="en-US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-US" altLang="ko-KR" sz="800" dirty="0"/>
              <a:t>EC2</a:t>
            </a:r>
            <a:r>
              <a:rPr lang="ko-KR" altLang="en-US" sz="800" dirty="0"/>
              <a:t>와 </a:t>
            </a:r>
            <a:r>
              <a:rPr lang="en-US" altLang="ko-KR" sz="800" dirty="0"/>
              <a:t>RDS</a:t>
            </a:r>
            <a:r>
              <a:rPr lang="ko-KR" altLang="en-US" sz="800" dirty="0"/>
              <a:t>의 삭제 및 수정 대상 목록을 직접 모니터링 하지 않고 </a:t>
            </a:r>
            <a:r>
              <a:rPr lang="en-US" altLang="ko-KR" sz="800" dirty="0"/>
              <a:t>DynamoDB</a:t>
            </a:r>
            <a:r>
              <a:rPr lang="ko-KR" altLang="en-US" sz="800" dirty="0"/>
              <a:t>로부터 불러옴</a:t>
            </a:r>
            <a:endParaRPr lang="en-US" altLang="ko-KR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-KR" altLang="en-US" sz="800" dirty="0"/>
              <a:t>삭제 대상 </a:t>
            </a:r>
            <a:r>
              <a:rPr lang="en-US" altLang="ko-KR" sz="800" dirty="0"/>
              <a:t>table</a:t>
            </a:r>
            <a:r>
              <a:rPr lang="ko-KR" altLang="en-US" sz="800" dirty="0"/>
              <a:t>에 삭제 예정일인 </a:t>
            </a:r>
            <a:r>
              <a:rPr lang="en-US" altLang="ko-KR" sz="800" dirty="0"/>
              <a:t>deletion-date</a:t>
            </a:r>
            <a:r>
              <a:rPr lang="ko-KR" altLang="en-US" sz="800" dirty="0"/>
              <a:t>가 추가됨</a:t>
            </a:r>
            <a:endParaRPr lang="en-US" altLang="ko-KR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-KR" altLang="en-US" sz="800" dirty="0"/>
              <a:t>항상 메일 전송하는 것이 아닌 첨부할 </a:t>
            </a:r>
            <a:r>
              <a:rPr lang="en-US" altLang="ko-KR" sz="800" dirty="0"/>
              <a:t>table</a:t>
            </a:r>
            <a:r>
              <a:rPr lang="ko-KR" altLang="en-US" sz="800" dirty="0"/>
              <a:t>이 있을 경우에만 메일 전송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298290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679789" y="802550"/>
            <a:ext cx="2025362" cy="504005"/>
          </a:xfrm>
          <a:prstGeom prst="rect">
            <a:avLst/>
          </a:prstGeom>
        </p:spPr>
        <p:txBody>
          <a:bodyPr vert="horz" lIns="0" tIns="34290" rIns="68580" bIns="34290" rtlCol="0" anchor="t">
            <a:normAutofit/>
          </a:bodyPr>
          <a:lstStyle>
            <a:lvl1pPr algn="l" defTabSz="914400" rtl="0" eaLnBrk="1" latinLnBrk="1" hangingPunct="1">
              <a:lnSpc>
                <a:spcPts val="4000"/>
              </a:lnSpc>
              <a:spcBef>
                <a:spcPct val="0"/>
              </a:spcBef>
              <a:buNone/>
              <a:defRPr sz="3600" b="1" kern="1200" spc="-6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500" b="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001. </a:t>
            </a:r>
            <a:r>
              <a:rPr lang="ko" altLang="ko-KR" sz="1600" dirty="0"/>
              <a:t>aws service 선정</a:t>
            </a:r>
            <a:endParaRPr lang="en-US" sz="1500" b="0" spc="-15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3425190" y="879499"/>
            <a:ext cx="0" cy="369948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3679789" y="1697639"/>
            <a:ext cx="2025362" cy="504005"/>
          </a:xfrm>
          <a:prstGeom prst="rect">
            <a:avLst/>
          </a:prstGeom>
        </p:spPr>
        <p:txBody>
          <a:bodyPr vert="horz" lIns="0" tIns="34290" rIns="68580" bIns="34290" rtlCol="0" anchor="t">
            <a:normAutofit/>
          </a:bodyPr>
          <a:lstStyle>
            <a:lvl1pPr algn="l" defTabSz="914400" rtl="0" eaLnBrk="1" latinLnBrk="1" hangingPunct="1">
              <a:lnSpc>
                <a:spcPts val="4000"/>
              </a:lnSpc>
              <a:spcBef>
                <a:spcPct val="0"/>
              </a:spcBef>
              <a:buNone/>
              <a:defRPr sz="3600" b="1" kern="1200" spc="-6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500" b="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002. </a:t>
            </a:r>
            <a:r>
              <a:rPr lang="ko" altLang="ko-KR" sz="1600" dirty="0"/>
              <a:t>Architecture</a:t>
            </a:r>
            <a:endParaRPr lang="en-US" sz="1500" b="0" spc="-15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679789" y="2592728"/>
            <a:ext cx="2025362" cy="504005"/>
          </a:xfrm>
          <a:prstGeom prst="rect">
            <a:avLst/>
          </a:prstGeom>
        </p:spPr>
        <p:txBody>
          <a:bodyPr vert="horz" lIns="0" tIns="34290" rIns="68580" bIns="34290" rtlCol="0" anchor="t">
            <a:normAutofit fontScale="85000" lnSpcReduction="10000"/>
          </a:bodyPr>
          <a:lstStyle>
            <a:lvl1pPr algn="l" defTabSz="914400" rtl="0" eaLnBrk="1" latinLnBrk="1" hangingPunct="1">
              <a:lnSpc>
                <a:spcPts val="4000"/>
              </a:lnSpc>
              <a:spcBef>
                <a:spcPct val="0"/>
              </a:spcBef>
              <a:buNone/>
              <a:defRPr sz="3600" b="1" kern="1200" spc="-6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500" b="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003. </a:t>
            </a:r>
            <a:r>
              <a:rPr lang="ko" altLang="ko-KR" sz="1600" dirty="0"/>
              <a:t>Sequence Diagram</a:t>
            </a:r>
            <a:endParaRPr lang="en-US" sz="1500" b="0" spc="-15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679789" y="3487817"/>
            <a:ext cx="2025362" cy="504005"/>
          </a:xfrm>
          <a:prstGeom prst="rect">
            <a:avLst/>
          </a:prstGeom>
        </p:spPr>
        <p:txBody>
          <a:bodyPr vert="horz" lIns="0" tIns="34290" rIns="68580" bIns="34290" rtlCol="0" anchor="t">
            <a:normAutofit/>
          </a:bodyPr>
          <a:lstStyle>
            <a:lvl1pPr algn="l" defTabSz="914400" rtl="0" eaLnBrk="1" latinLnBrk="1" hangingPunct="1">
              <a:lnSpc>
                <a:spcPts val="4000"/>
              </a:lnSpc>
              <a:spcBef>
                <a:spcPct val="0"/>
              </a:spcBef>
              <a:buNone/>
              <a:defRPr sz="3600" b="1" kern="1200" spc="-6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500" b="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004. </a:t>
            </a:r>
            <a:r>
              <a:rPr lang="ko-KR" altLang="en-US" sz="15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세부 사항</a:t>
            </a:r>
            <a:endParaRPr lang="en-US" sz="1500" spc="-15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024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90;p17">
            <a:extLst>
              <a:ext uri="{FF2B5EF4-FFF2-40B4-BE49-F238E27FC236}">
                <a16:creationId xmlns:a16="http://schemas.microsoft.com/office/drawing/2014/main" id="{C4DB3CC1-D023-47C9-A197-C9809722A8A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2530" y="1171541"/>
            <a:ext cx="859319" cy="86673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/>
              <a:t>aws service 선정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ko" dirty="0">
                <a:solidFill>
                  <a:srgbClr val="262626"/>
                </a:solidFill>
              </a:rPr>
              <a:t>모니터링 및 </a:t>
            </a:r>
            <a:r>
              <a:rPr lang="en-US" altLang="ko" dirty="0">
                <a:solidFill>
                  <a:srgbClr val="262626"/>
                </a:solidFill>
              </a:rPr>
              <a:t>Instance </a:t>
            </a:r>
            <a:r>
              <a:rPr lang="ko-KR" altLang="en-US" dirty="0">
                <a:solidFill>
                  <a:srgbClr val="262626"/>
                </a:solidFill>
              </a:rPr>
              <a:t>삭제를</a:t>
            </a:r>
            <a:r>
              <a:rPr lang="ko" dirty="0">
                <a:solidFill>
                  <a:srgbClr val="262626"/>
                </a:solidFill>
              </a:rPr>
              <a:t> 위한 AWS service 선정</a:t>
            </a:r>
            <a:endParaRPr dirty="0"/>
          </a:p>
        </p:txBody>
      </p:sp>
      <p:sp>
        <p:nvSpPr>
          <p:cNvPr id="88" name="Google Shape;88;p17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948387" y="2154665"/>
            <a:ext cx="12474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dirty="0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Amazon Simple Email Service</a:t>
            </a:r>
            <a:endParaRPr lang="en-US" altLang="ko-KR" sz="1000" dirty="0"/>
          </a:p>
        </p:txBody>
      </p:sp>
      <p:sp>
        <p:nvSpPr>
          <p:cNvPr id="92" name="Google Shape;92;p17"/>
          <p:cNvSpPr txBox="1"/>
          <p:nvPr/>
        </p:nvSpPr>
        <p:spPr>
          <a:xfrm>
            <a:off x="2729762" y="2154675"/>
            <a:ext cx="8166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AWS Lambda</a:t>
            </a:r>
            <a:endParaRPr sz="1000" dirty="0"/>
          </a:p>
        </p:txBody>
      </p:sp>
      <p:sp>
        <p:nvSpPr>
          <p:cNvPr id="93" name="Google Shape;93;p17"/>
          <p:cNvSpPr txBox="1"/>
          <p:nvPr/>
        </p:nvSpPr>
        <p:spPr>
          <a:xfrm>
            <a:off x="1042008" y="2154673"/>
            <a:ext cx="12474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Amazon CloudWatch</a:t>
            </a:r>
            <a:endParaRPr sz="1000" dirty="0"/>
          </a:p>
        </p:txBody>
      </p:sp>
      <p:sp>
        <p:nvSpPr>
          <p:cNvPr id="95" name="Google Shape;95;p17"/>
          <p:cNvSpPr txBox="1"/>
          <p:nvPr/>
        </p:nvSpPr>
        <p:spPr>
          <a:xfrm>
            <a:off x="969273" y="2571736"/>
            <a:ext cx="1401420" cy="1744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altLang="ko" sz="1000" dirty="0"/>
              <a:t>Rule event trigger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000" dirty="0"/>
              <a:t>Scheduling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000" dirty="0"/>
              <a:t>Monitoring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sz="1000" dirty="0"/>
          </a:p>
        </p:txBody>
      </p:sp>
      <p:sp>
        <p:nvSpPr>
          <p:cNvPr id="96" name="Google Shape;96;p17"/>
          <p:cNvSpPr txBox="1"/>
          <p:nvPr/>
        </p:nvSpPr>
        <p:spPr>
          <a:xfrm>
            <a:off x="2416413" y="2571736"/>
            <a:ext cx="1400400" cy="1744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altLang="ko-KR" sz="1000" dirty="0"/>
              <a:t>EC2, RDS tag </a:t>
            </a:r>
            <a:r>
              <a:rPr lang="ko-KR" altLang="en-US" sz="1000" dirty="0"/>
              <a:t>수집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altLang="ko-KR" sz="1000" dirty="0"/>
              <a:t> 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-KR" altLang="en-US" sz="1000" dirty="0"/>
              <a:t>삭제 대상 획득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-KR" altLang="en-US" sz="1000" dirty="0"/>
              <a:t>삭제 여부 확인 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-KR" altLang="en-US" sz="1000" dirty="0"/>
              <a:t>삭제 수행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-KR" altLang="en-US" sz="1000" dirty="0"/>
              <a:t>삭제 대상 목록 업데이트</a:t>
            </a:r>
            <a:endParaRPr lang="en-US" altLang="ko-KR" sz="1000" dirty="0"/>
          </a:p>
        </p:txBody>
      </p:sp>
      <p:sp>
        <p:nvSpPr>
          <p:cNvPr id="97" name="Google Shape;97;p17"/>
          <p:cNvSpPr txBox="1"/>
          <p:nvPr/>
        </p:nvSpPr>
        <p:spPr>
          <a:xfrm>
            <a:off x="3873509" y="2571736"/>
            <a:ext cx="1400400" cy="1744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altLang="ko" sz="1000" dirty="0"/>
              <a:t>SES</a:t>
            </a:r>
            <a:r>
              <a:rPr lang="ko-KR" altLang="en-US" sz="1000" dirty="0"/>
              <a:t>를 통한 </a:t>
            </a:r>
            <a:r>
              <a:rPr lang="en-US" altLang="ko" sz="1000" dirty="0"/>
              <a:t>e-mail address </a:t>
            </a:r>
            <a:r>
              <a:rPr lang="ko-KR" altLang="en-US" sz="1000" dirty="0"/>
              <a:t>정보 확인</a:t>
            </a:r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04415" y="1175754"/>
            <a:ext cx="866699" cy="86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1714" y="1175816"/>
            <a:ext cx="864941" cy="8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89;p17">
            <a:extLst>
              <a:ext uri="{FF2B5EF4-FFF2-40B4-BE49-F238E27FC236}">
                <a16:creationId xmlns:a16="http://schemas.microsoft.com/office/drawing/2014/main" id="{044DEAE3-0DF4-4564-91BF-73217191221C}"/>
              </a:ext>
            </a:extLst>
          </p:cNvPr>
          <p:cNvSpPr txBox="1"/>
          <p:nvPr/>
        </p:nvSpPr>
        <p:spPr>
          <a:xfrm>
            <a:off x="5392302" y="2154665"/>
            <a:ext cx="12474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altLang="ko-KR" sz="1000" dirty="0"/>
              <a:t>Amazon DynamoDB</a:t>
            </a:r>
          </a:p>
        </p:txBody>
      </p:sp>
      <p:pic>
        <p:nvPicPr>
          <p:cNvPr id="18" name="Graphic 47">
            <a:extLst>
              <a:ext uri="{FF2B5EF4-FFF2-40B4-BE49-F238E27FC236}">
                <a16:creationId xmlns:a16="http://schemas.microsoft.com/office/drawing/2014/main" id="{31EC5872-AFE2-49CD-B9A4-C4D548546C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2419" y="1175793"/>
            <a:ext cx="866698" cy="866698"/>
          </a:xfrm>
          <a:prstGeom prst="rect">
            <a:avLst/>
          </a:prstGeom>
        </p:spPr>
      </p:pic>
      <p:sp>
        <p:nvSpPr>
          <p:cNvPr id="19" name="Google Shape;97;p17">
            <a:extLst>
              <a:ext uri="{FF2B5EF4-FFF2-40B4-BE49-F238E27FC236}">
                <a16:creationId xmlns:a16="http://schemas.microsoft.com/office/drawing/2014/main" id="{11EC97E4-EBCD-4EC0-8819-FE6866587117}"/>
              </a:ext>
            </a:extLst>
          </p:cNvPr>
          <p:cNvSpPr txBox="1"/>
          <p:nvPr/>
        </p:nvSpPr>
        <p:spPr>
          <a:xfrm>
            <a:off x="5316211" y="2573568"/>
            <a:ext cx="1400400" cy="1744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-KR" altLang="en-US" sz="1000" dirty="0"/>
              <a:t>삭제 및 수정 대상 목록 저장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altLang="ko-KR" sz="1000" dirty="0"/>
              <a:t>TTL</a:t>
            </a:r>
            <a:r>
              <a:rPr lang="ko-KR" altLang="en-US" sz="1000" dirty="0"/>
              <a:t>로 수명주기 규칙 생성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000" dirty="0"/>
              <a:t>Primary key : instance-id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000" dirty="0"/>
              <a:t>Sort key : Date</a:t>
            </a:r>
            <a:endParaRPr sz="1000" dirty="0"/>
          </a:p>
        </p:txBody>
      </p:sp>
      <p:pic>
        <p:nvPicPr>
          <p:cNvPr id="21" name="Graphic 10">
            <a:extLst>
              <a:ext uri="{FF2B5EF4-FFF2-40B4-BE49-F238E27FC236}">
                <a16:creationId xmlns:a16="http://schemas.microsoft.com/office/drawing/2014/main" id="{C0C90998-50D3-41C6-B469-84D21640A5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19687" y="1171580"/>
            <a:ext cx="866698" cy="866698"/>
          </a:xfrm>
          <a:prstGeom prst="rect">
            <a:avLst/>
          </a:prstGeom>
        </p:spPr>
      </p:pic>
      <p:sp>
        <p:nvSpPr>
          <p:cNvPr id="22" name="Google Shape;89;p17">
            <a:extLst>
              <a:ext uri="{FF2B5EF4-FFF2-40B4-BE49-F238E27FC236}">
                <a16:creationId xmlns:a16="http://schemas.microsoft.com/office/drawing/2014/main" id="{95FEF5F9-AFC6-496B-B566-583890FEA5F9}"/>
              </a:ext>
            </a:extLst>
          </p:cNvPr>
          <p:cNvSpPr txBox="1"/>
          <p:nvPr/>
        </p:nvSpPr>
        <p:spPr>
          <a:xfrm>
            <a:off x="6836028" y="2146525"/>
            <a:ext cx="12474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altLang="ko-KR" sz="1000" dirty="0"/>
              <a:t>Amazon </a:t>
            </a:r>
          </a:p>
          <a:p>
            <a:pPr algn="ctr"/>
            <a:r>
              <a:rPr lang="en-US" altLang="ko-KR" sz="1000" dirty="0"/>
              <a:t>Step Functions</a:t>
            </a:r>
          </a:p>
        </p:txBody>
      </p:sp>
      <p:sp>
        <p:nvSpPr>
          <p:cNvPr id="23" name="Google Shape;97;p17">
            <a:extLst>
              <a:ext uri="{FF2B5EF4-FFF2-40B4-BE49-F238E27FC236}">
                <a16:creationId xmlns:a16="http://schemas.microsoft.com/office/drawing/2014/main" id="{26F3C9D1-21F5-410E-8A52-8B00F551BA15}"/>
              </a:ext>
            </a:extLst>
          </p:cNvPr>
          <p:cNvSpPr txBox="1"/>
          <p:nvPr/>
        </p:nvSpPr>
        <p:spPr>
          <a:xfrm>
            <a:off x="6754147" y="2572407"/>
            <a:ext cx="1400400" cy="1744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-KR" altLang="en-US" sz="1000" dirty="0"/>
              <a:t>삭제 및 수정 대상 목록 저장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altLang="ko-KR" sz="1000" dirty="0"/>
              <a:t>TTL</a:t>
            </a:r>
            <a:r>
              <a:rPr lang="ko-KR" altLang="en-US" sz="1000" dirty="0"/>
              <a:t>로 수명주기 규칙 생성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000" dirty="0"/>
              <a:t>Primary key : instance-id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000" dirty="0"/>
              <a:t>Sort key : Date</a:t>
            </a:r>
            <a:endParaRPr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 startAt="2"/>
            </a:pPr>
            <a:r>
              <a:rPr lang="ko"/>
              <a:t>Architecture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ko-KR" altLang="en-US" dirty="0">
                <a:solidFill>
                  <a:srgbClr val="262626"/>
                </a:solidFill>
              </a:rPr>
              <a:t>대상 목록에서</a:t>
            </a:r>
            <a:r>
              <a:rPr lang="ko" dirty="0">
                <a:solidFill>
                  <a:srgbClr val="262626"/>
                </a:solidFill>
              </a:rPr>
              <a:t> </a:t>
            </a:r>
            <a:r>
              <a:rPr lang="ko-KR" altLang="en-US" dirty="0">
                <a:solidFill>
                  <a:srgbClr val="262626"/>
                </a:solidFill>
              </a:rPr>
              <a:t>삭제일 </a:t>
            </a:r>
            <a:r>
              <a:rPr lang="ko" dirty="0">
                <a:solidFill>
                  <a:srgbClr val="262626"/>
                </a:solidFill>
              </a:rPr>
              <a:t>기준</a:t>
            </a:r>
            <a:r>
              <a:rPr lang="ko-KR" altLang="en-US" dirty="0">
                <a:solidFill>
                  <a:srgbClr val="262626"/>
                </a:solidFill>
              </a:rPr>
              <a:t>을 지난</a:t>
            </a:r>
            <a:r>
              <a:rPr lang="ko" dirty="0">
                <a:solidFill>
                  <a:srgbClr val="262626"/>
                </a:solidFill>
              </a:rPr>
              <a:t> Instance를 </a:t>
            </a:r>
            <a:r>
              <a:rPr lang="ko-KR" altLang="en-US" dirty="0">
                <a:solidFill>
                  <a:srgbClr val="262626"/>
                </a:solidFill>
              </a:rPr>
              <a:t>삭제 및 대상 목록 </a:t>
            </a:r>
            <a:r>
              <a:rPr lang="en-US" altLang="ko-KR" dirty="0">
                <a:solidFill>
                  <a:srgbClr val="262626"/>
                </a:solidFill>
              </a:rPr>
              <a:t>update</a:t>
            </a:r>
            <a:endParaRPr dirty="0"/>
          </a:p>
        </p:txBody>
      </p:sp>
      <p:sp>
        <p:nvSpPr>
          <p:cNvPr id="106" name="Google Shape;106;p18"/>
          <p:cNvSpPr/>
          <p:nvPr/>
        </p:nvSpPr>
        <p:spPr>
          <a:xfrm>
            <a:off x="5960310" y="1370020"/>
            <a:ext cx="2933100" cy="3220800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5960310" y="1207184"/>
            <a:ext cx="2933100" cy="226200"/>
          </a:xfrm>
          <a:prstGeom prst="rect">
            <a:avLst/>
          </a:prstGeom>
          <a:solidFill>
            <a:srgbClr val="2E68B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500" tIns="35100" rIns="67500" bIns="35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Explanation</a:t>
            </a:r>
            <a:endParaRPr sz="1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5992768" y="1444837"/>
            <a:ext cx="2865900" cy="309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000" b="1" dirty="0"/>
              <a:t>[Service 수행과정]</a:t>
            </a:r>
            <a:endParaRPr sz="10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US" altLang="ko" sz="800" dirty="0"/>
              <a:t>CloudWatch</a:t>
            </a:r>
            <a:r>
              <a:rPr lang="ko-KR" altLang="en-US" sz="800" dirty="0"/>
              <a:t>가 </a:t>
            </a:r>
            <a:r>
              <a:rPr lang="en-US" altLang="ko-KR" sz="800" dirty="0"/>
              <a:t>Step Functions</a:t>
            </a:r>
            <a:r>
              <a:rPr lang="ko-KR" altLang="en-US" sz="800" dirty="0"/>
              <a:t>에 </a:t>
            </a:r>
            <a:r>
              <a:rPr lang="en-US" altLang="ko-KR" sz="800" dirty="0"/>
              <a:t>trigger</a:t>
            </a:r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US" altLang="ko-KR" sz="800" dirty="0"/>
              <a:t>Step Functions</a:t>
            </a:r>
            <a:r>
              <a:rPr lang="ko-KR" altLang="en-US" sz="800" dirty="0"/>
              <a:t>에서 </a:t>
            </a:r>
            <a:r>
              <a:rPr lang="en-US" altLang="ko-KR" sz="800" dirty="0"/>
              <a:t>Deletion Lambda </a:t>
            </a:r>
            <a:r>
              <a:rPr lang="ko-KR" altLang="en-US" sz="800" dirty="0"/>
              <a:t>실행</a:t>
            </a:r>
            <a:endParaRPr lang="en-US" altLang="ko-KR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US" altLang="ko-KR" sz="800" dirty="0"/>
              <a:t>Deletion Lambda</a:t>
            </a:r>
            <a:r>
              <a:rPr lang="ko-KR" altLang="en-US" sz="800" dirty="0"/>
              <a:t>가 </a:t>
            </a:r>
            <a:r>
              <a:rPr lang="en-US" altLang="ko-KR" sz="800" dirty="0"/>
              <a:t>S3</a:t>
            </a:r>
            <a:r>
              <a:rPr lang="ko-KR" altLang="en-US" sz="800" dirty="0"/>
              <a:t>에서 예외 대상 목록과</a:t>
            </a:r>
            <a:br>
              <a:rPr lang="en-US" altLang="ko-KR" sz="800" dirty="0"/>
            </a:br>
            <a:r>
              <a:rPr lang="en-US" altLang="ko-KR" sz="800" dirty="0"/>
              <a:t>DynamoDB</a:t>
            </a:r>
            <a:r>
              <a:rPr lang="ko-KR" altLang="en-US" sz="800" dirty="0"/>
              <a:t>에서 작일 삭제 대상 목록 획득</a:t>
            </a:r>
            <a:endParaRPr lang="en-US" altLang="ko-KR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ko-KR" altLang="en-US" sz="800" dirty="0"/>
              <a:t>삭제 수행</a:t>
            </a:r>
            <a:endParaRPr lang="en-US" altLang="ko-KR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ko-KR" altLang="en-US" sz="800" dirty="0"/>
              <a:t>삭제 실패 시 </a:t>
            </a:r>
            <a:r>
              <a:rPr lang="en-US" altLang="ko-KR" sz="800" dirty="0"/>
              <a:t>15</a:t>
            </a:r>
            <a:r>
              <a:rPr lang="ko-KR" altLang="en-US" sz="800" dirty="0"/>
              <a:t>분 대기 후 다시 삭제</a:t>
            </a:r>
            <a:endParaRPr lang="en-US" altLang="ko-KR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ko-KR" altLang="en-US" sz="800" dirty="0"/>
              <a:t>삭제가 완료 되면 </a:t>
            </a:r>
            <a:r>
              <a:rPr lang="en-US" altLang="ko-KR" sz="800" dirty="0"/>
              <a:t>Send Email Lambda </a:t>
            </a:r>
            <a:r>
              <a:rPr lang="ko-KR" altLang="en-US" sz="800" dirty="0"/>
              <a:t>수행</a:t>
            </a:r>
            <a:endParaRPr lang="en-US" altLang="ko" sz="900" b="1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900" b="1" dirty="0">
                <a:solidFill>
                  <a:srgbClr val="000000"/>
                </a:solidFill>
              </a:rPr>
              <a:t>[</a:t>
            </a:r>
            <a:r>
              <a:rPr lang="ko" sz="1100" b="1" dirty="0">
                <a:solidFill>
                  <a:srgbClr val="000000"/>
                </a:solidFill>
              </a:rPr>
              <a:t>고려사항</a:t>
            </a:r>
            <a:r>
              <a:rPr lang="ko" sz="900" b="1" dirty="0">
                <a:solidFill>
                  <a:srgbClr val="000000"/>
                </a:solidFill>
              </a:rPr>
              <a:t>]</a:t>
            </a:r>
            <a:endParaRPr lang="ko-KR" altLang="en-US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-KR" altLang="en-US" sz="800" dirty="0"/>
              <a:t>예외 대상 목록에 포함된 </a:t>
            </a:r>
            <a:r>
              <a:rPr lang="en-US" altLang="ko-KR" sz="800" dirty="0"/>
              <a:t>Instance</a:t>
            </a:r>
            <a:r>
              <a:rPr lang="ko-KR" altLang="en-US" sz="800" dirty="0"/>
              <a:t>는 삭제 대상에서 제외 됩니다</a:t>
            </a:r>
            <a:r>
              <a:rPr lang="en-US" altLang="ko-KR" sz="800" dirty="0"/>
              <a:t>.</a:t>
            </a:r>
            <a:endParaRPr lang="ko-KR" altLang="en-US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-US" altLang="ko-KR" sz="800" dirty="0"/>
              <a:t>DynamoDB TTL</a:t>
            </a:r>
            <a:r>
              <a:rPr lang="ko-KR" altLang="en-US" sz="800" dirty="0"/>
              <a:t>로 삭제 대상 목록 저장 기간을 제한 합니다</a:t>
            </a:r>
            <a:r>
              <a:rPr lang="en-US" altLang="ko-KR" sz="800" dirty="0"/>
              <a:t>.</a:t>
            </a:r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-KR" altLang="en-US" sz="800" dirty="0"/>
              <a:t>예외 대상 목록은 별도로 조사하여 </a:t>
            </a:r>
            <a:r>
              <a:rPr lang="en-US" altLang="ko-KR" sz="800" dirty="0"/>
              <a:t>csv </a:t>
            </a:r>
            <a:r>
              <a:rPr lang="ko-KR" altLang="en-US" sz="800" dirty="0"/>
              <a:t>파일로 </a:t>
            </a:r>
            <a:r>
              <a:rPr lang="en-US" altLang="ko-KR" sz="800" dirty="0"/>
              <a:t>s3</a:t>
            </a:r>
            <a:r>
              <a:rPr lang="ko-KR" altLang="en-US" sz="800" dirty="0"/>
              <a:t>에 저장</a:t>
            </a:r>
            <a:endParaRPr lang="en-US" altLang="ko-KR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-US" altLang="ko-KR" sz="800" dirty="0"/>
              <a:t>DB cluster</a:t>
            </a:r>
            <a:r>
              <a:rPr lang="ko-KR" altLang="en-US" sz="800" dirty="0"/>
              <a:t>가 중지 상태이면 실행시키고 다시 삭제 수행</a:t>
            </a:r>
            <a:endParaRPr lang="en-US" altLang="ko-KR" sz="8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61464D-B4A4-4C0B-83CD-4B87948B0CC4}"/>
              </a:ext>
            </a:extLst>
          </p:cNvPr>
          <p:cNvGrpSpPr/>
          <p:nvPr/>
        </p:nvGrpSpPr>
        <p:grpSpPr>
          <a:xfrm>
            <a:off x="250824" y="1202075"/>
            <a:ext cx="5605523" cy="3341475"/>
            <a:chOff x="250824" y="1202075"/>
            <a:chExt cx="5605523" cy="3341475"/>
          </a:xfrm>
        </p:grpSpPr>
        <p:sp>
          <p:nvSpPr>
            <p:cNvPr id="107" name="Google Shape;107;p18"/>
            <p:cNvSpPr/>
            <p:nvPr/>
          </p:nvSpPr>
          <p:spPr>
            <a:xfrm>
              <a:off x="250824" y="1202075"/>
              <a:ext cx="5605455" cy="233700"/>
            </a:xfrm>
            <a:prstGeom prst="rect">
              <a:avLst/>
            </a:prstGeom>
            <a:solidFill>
              <a:srgbClr val="000000"/>
            </a:solidFill>
            <a:ln w="127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" sz="11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Architecture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251224" y="1425050"/>
              <a:ext cx="5605123" cy="311850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200" tIns="91425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AWS Cloud</a:t>
              </a:r>
              <a:endParaRPr dirty="0"/>
            </a:p>
          </p:txBody>
        </p:sp>
        <p:pic>
          <p:nvPicPr>
            <p:cNvPr id="111" name="Google Shape;111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1125" y="1425038"/>
              <a:ext cx="201397" cy="2203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18"/>
            <p:cNvSpPr/>
            <p:nvPr/>
          </p:nvSpPr>
          <p:spPr>
            <a:xfrm>
              <a:off x="452524" y="1718475"/>
              <a:ext cx="5292142" cy="2735860"/>
            </a:xfrm>
            <a:prstGeom prst="rect">
              <a:avLst/>
            </a:prstGeom>
            <a:noFill/>
            <a:ln w="12700" cap="flat" cmpd="sng">
              <a:solidFill>
                <a:srgbClr val="007CBC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457200" tIns="91425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>
                  <a:solidFill>
                    <a:srgbClr val="007CBC"/>
                  </a:solidFill>
                </a:rPr>
                <a:t>us-west-2</a:t>
              </a:r>
              <a:endParaRPr dirty="0"/>
            </a:p>
          </p:txBody>
        </p:sp>
        <p:pic>
          <p:nvPicPr>
            <p:cNvPr id="113" name="Google Shape;113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52523" y="1718484"/>
              <a:ext cx="201397" cy="2162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18"/>
            <p:cNvSpPr txBox="1"/>
            <p:nvPr/>
          </p:nvSpPr>
          <p:spPr>
            <a:xfrm>
              <a:off x="2241981" y="3941330"/>
              <a:ext cx="1247400" cy="371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altLang="ko-KR" sz="1000" dirty="0"/>
                <a:t>Amazon Simple Storage Service</a:t>
              </a:r>
            </a:p>
          </p:txBody>
        </p:sp>
        <p:sp>
          <p:nvSpPr>
            <p:cNvPr id="117" name="Google Shape;117;p18"/>
            <p:cNvSpPr txBox="1"/>
            <p:nvPr/>
          </p:nvSpPr>
          <p:spPr>
            <a:xfrm>
              <a:off x="2171053" y="2981544"/>
              <a:ext cx="816600" cy="3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>
                  <a:solidFill>
                    <a:srgbClr val="232F3D"/>
                  </a:solidFill>
                  <a:latin typeface="Arial"/>
                  <a:ea typeface="Arial"/>
                  <a:cs typeface="Arial"/>
                  <a:sym typeface="Arial"/>
                </a:rPr>
                <a:t>AWS Lambda</a:t>
              </a:r>
              <a:endParaRPr sz="1000" dirty="0"/>
            </a:p>
          </p:txBody>
        </p:sp>
        <p:sp>
          <p:nvSpPr>
            <p:cNvPr id="118" name="Google Shape;118;p18"/>
            <p:cNvSpPr txBox="1"/>
            <p:nvPr/>
          </p:nvSpPr>
          <p:spPr>
            <a:xfrm>
              <a:off x="488048" y="3023051"/>
              <a:ext cx="923661" cy="3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>
                  <a:solidFill>
                    <a:srgbClr val="232F3D"/>
                  </a:solidFill>
                  <a:latin typeface="Arial"/>
                  <a:ea typeface="Arial"/>
                  <a:cs typeface="Arial"/>
                  <a:sym typeface="Arial"/>
                </a:rPr>
                <a:t>Amazon CloudWatch</a:t>
              </a:r>
              <a:endParaRPr sz="1000" dirty="0"/>
            </a:p>
          </p:txBody>
        </p:sp>
        <p:cxnSp>
          <p:nvCxnSpPr>
            <p:cNvPr id="120" name="Google Shape;120;p18"/>
            <p:cNvCxnSpPr/>
            <p:nvPr/>
          </p:nvCxnSpPr>
          <p:spPr>
            <a:xfrm rot="10800000" flipH="1">
              <a:off x="1204722" y="2774920"/>
              <a:ext cx="360000" cy="1200"/>
            </a:xfrm>
            <a:prstGeom prst="straightConnector1">
              <a:avLst/>
            </a:prstGeom>
            <a:noFill/>
            <a:ln w="12700" cap="flat" cmpd="sng">
              <a:solidFill>
                <a:srgbClr val="535B63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28" name="Google Shape;120;p18">
              <a:extLst>
                <a:ext uri="{FF2B5EF4-FFF2-40B4-BE49-F238E27FC236}">
                  <a16:creationId xmlns:a16="http://schemas.microsoft.com/office/drawing/2014/main" id="{E6A408D0-9261-4DD9-89D6-200EF1AD5827}"/>
                </a:ext>
              </a:extLst>
            </p:cNvPr>
            <p:cNvCxnSpPr>
              <a:cxnSpLocks/>
              <a:stCxn id="33" idx="0"/>
              <a:endCxn id="117" idx="2"/>
            </p:cNvCxnSpPr>
            <p:nvPr/>
          </p:nvCxnSpPr>
          <p:spPr>
            <a:xfrm flipH="1" flipV="1">
              <a:off x="2579353" y="3330744"/>
              <a:ext cx="1101346" cy="154503"/>
            </a:xfrm>
            <a:prstGeom prst="straightConnector1">
              <a:avLst/>
            </a:prstGeom>
            <a:noFill/>
            <a:ln w="12700" cap="flat" cmpd="sng">
              <a:solidFill>
                <a:srgbClr val="535B63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pic>
          <p:nvPicPr>
            <p:cNvPr id="21" name="Graphic 71">
              <a:extLst>
                <a:ext uri="{FF2B5EF4-FFF2-40B4-BE49-F238E27FC236}">
                  <a16:creationId xmlns:a16="http://schemas.microsoft.com/office/drawing/2014/main" id="{C1D14E0E-A6FB-4E85-B75D-76A85CDA8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9462" y="3485252"/>
              <a:ext cx="452439" cy="452439"/>
            </a:xfrm>
            <a:prstGeom prst="rect">
              <a:avLst/>
            </a:prstGeom>
          </p:spPr>
        </p:pic>
        <p:pic>
          <p:nvPicPr>
            <p:cNvPr id="116" name="Google Shape;116;p1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353530" y="2572311"/>
              <a:ext cx="452439" cy="4344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8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24696" y="2572318"/>
              <a:ext cx="450366" cy="4524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117;p18">
              <a:extLst>
                <a:ext uri="{FF2B5EF4-FFF2-40B4-BE49-F238E27FC236}">
                  <a16:creationId xmlns:a16="http://schemas.microsoft.com/office/drawing/2014/main" id="{6F7284AD-F97D-45F6-88B4-DB60D50E987F}"/>
                </a:ext>
              </a:extLst>
            </p:cNvPr>
            <p:cNvSpPr txBox="1"/>
            <p:nvPr/>
          </p:nvSpPr>
          <p:spPr>
            <a:xfrm>
              <a:off x="4611177" y="2986856"/>
              <a:ext cx="816600" cy="3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>
                  <a:solidFill>
                    <a:srgbClr val="232F3D"/>
                  </a:solidFill>
                  <a:latin typeface="Arial"/>
                  <a:ea typeface="Arial"/>
                  <a:cs typeface="Arial"/>
                  <a:sym typeface="Arial"/>
                </a:rPr>
                <a:t>AWS Lambda</a:t>
              </a:r>
              <a:endParaRPr sz="1000" dirty="0"/>
            </a:p>
          </p:txBody>
        </p:sp>
        <p:pic>
          <p:nvPicPr>
            <p:cNvPr id="29" name="Google Shape;116;p18">
              <a:extLst>
                <a:ext uri="{FF2B5EF4-FFF2-40B4-BE49-F238E27FC236}">
                  <a16:creationId xmlns:a16="http://schemas.microsoft.com/office/drawing/2014/main" id="{8265D560-525F-46D2-8DF4-AD2E33FF6E9D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93654" y="2577623"/>
              <a:ext cx="452439" cy="43441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" name="Google Shape;120;p18">
              <a:extLst>
                <a:ext uri="{FF2B5EF4-FFF2-40B4-BE49-F238E27FC236}">
                  <a16:creationId xmlns:a16="http://schemas.microsoft.com/office/drawing/2014/main" id="{F6B85E34-CA52-46A3-A483-ACE308173CDE}"/>
                </a:ext>
              </a:extLst>
            </p:cNvPr>
            <p:cNvCxnSpPr>
              <a:cxnSpLocks/>
              <a:stCxn id="21" idx="0"/>
              <a:endCxn id="117" idx="2"/>
            </p:cNvCxnSpPr>
            <p:nvPr/>
          </p:nvCxnSpPr>
          <p:spPr>
            <a:xfrm flipH="1" flipV="1">
              <a:off x="2579353" y="3330744"/>
              <a:ext cx="286329" cy="154508"/>
            </a:xfrm>
            <a:prstGeom prst="straightConnector1">
              <a:avLst/>
            </a:prstGeom>
            <a:noFill/>
            <a:ln w="12700" cap="flat" cmpd="sng">
              <a:solidFill>
                <a:srgbClr val="535B63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32" name="Google Shape;89;p17">
              <a:extLst>
                <a:ext uri="{FF2B5EF4-FFF2-40B4-BE49-F238E27FC236}">
                  <a16:creationId xmlns:a16="http://schemas.microsoft.com/office/drawing/2014/main" id="{7E898ABD-BAEE-4A6A-AD4E-6745CA9D6614}"/>
                </a:ext>
              </a:extLst>
            </p:cNvPr>
            <p:cNvSpPr txBox="1"/>
            <p:nvPr/>
          </p:nvSpPr>
          <p:spPr>
            <a:xfrm>
              <a:off x="3258204" y="3938648"/>
              <a:ext cx="844990" cy="3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altLang="ko-KR" sz="1000" dirty="0"/>
                <a:t>Amazon DynamoDB</a:t>
              </a:r>
            </a:p>
          </p:txBody>
        </p:sp>
        <p:pic>
          <p:nvPicPr>
            <p:cNvPr id="33" name="Graphic 47">
              <a:extLst>
                <a:ext uri="{FF2B5EF4-FFF2-40B4-BE49-F238E27FC236}">
                  <a16:creationId xmlns:a16="http://schemas.microsoft.com/office/drawing/2014/main" id="{7449BD3A-1829-4659-826A-2A9123D0F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48804" y="3485247"/>
              <a:ext cx="463790" cy="452069"/>
            </a:xfrm>
            <a:prstGeom prst="rect">
              <a:avLst/>
            </a:prstGeom>
          </p:spPr>
        </p:pic>
        <p:sp>
          <p:nvSpPr>
            <p:cNvPr id="36" name="Rectangle 56">
              <a:extLst>
                <a:ext uri="{FF2B5EF4-FFF2-40B4-BE49-F238E27FC236}">
                  <a16:creationId xmlns:a16="http://schemas.microsoft.com/office/drawing/2014/main" id="{3631BE29-1BAC-40E1-BC9D-05C7D3673A37}"/>
                </a:ext>
              </a:extLst>
            </p:cNvPr>
            <p:cNvSpPr/>
            <p:nvPr/>
          </p:nvSpPr>
          <p:spPr>
            <a:xfrm>
              <a:off x="2324065" y="1780937"/>
              <a:ext cx="3308918" cy="2581657"/>
            </a:xfrm>
            <a:prstGeom prst="rect">
              <a:avLst/>
            </a:prstGeom>
            <a:noFill/>
            <a:ln w="12700">
              <a:solidFill>
                <a:srgbClr val="CD22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CD2264"/>
                  </a:solidFill>
                  <a:latin typeface="+mj-lt"/>
                </a:rPr>
                <a:t>AWS Step Functions workflow</a:t>
              </a:r>
            </a:p>
          </p:txBody>
        </p:sp>
        <p:pic>
          <p:nvPicPr>
            <p:cNvPr id="37" name="Graphic 14">
              <a:extLst>
                <a:ext uri="{FF2B5EF4-FFF2-40B4-BE49-F238E27FC236}">
                  <a16:creationId xmlns:a16="http://schemas.microsoft.com/office/drawing/2014/main" id="{5DA9D8E5-78A6-4D54-A4ED-5BAFF4128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322743" y="1780938"/>
              <a:ext cx="330200" cy="330200"/>
            </a:xfrm>
            <a:prstGeom prst="rect">
              <a:avLst/>
            </a:prstGeom>
          </p:spPr>
        </p:pic>
        <p:pic>
          <p:nvPicPr>
            <p:cNvPr id="40" name="Graphic 10">
              <a:extLst>
                <a:ext uri="{FF2B5EF4-FFF2-40B4-BE49-F238E27FC236}">
                  <a16:creationId xmlns:a16="http://schemas.microsoft.com/office/drawing/2014/main" id="{65613985-D726-42C1-87F4-030881B05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658048" y="2573981"/>
              <a:ext cx="449422" cy="449422"/>
            </a:xfrm>
            <a:prstGeom prst="rect">
              <a:avLst/>
            </a:prstGeom>
          </p:spPr>
        </p:pic>
        <p:sp>
          <p:nvSpPr>
            <p:cNvPr id="41" name="Google Shape;118;p18">
              <a:extLst>
                <a:ext uri="{FF2B5EF4-FFF2-40B4-BE49-F238E27FC236}">
                  <a16:creationId xmlns:a16="http://schemas.microsoft.com/office/drawing/2014/main" id="{BBF61600-6762-440A-91C1-ED329BD56A45}"/>
                </a:ext>
              </a:extLst>
            </p:cNvPr>
            <p:cNvSpPr txBox="1"/>
            <p:nvPr/>
          </p:nvSpPr>
          <p:spPr>
            <a:xfrm>
              <a:off x="1370560" y="3031249"/>
              <a:ext cx="1024397" cy="3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/>
              <a:r>
                <a:rPr lang="ko" sz="1000" dirty="0">
                  <a:solidFill>
                    <a:srgbClr val="232F3D"/>
                  </a:solidFill>
                  <a:latin typeface="Arial"/>
                  <a:ea typeface="Arial"/>
                  <a:cs typeface="Arial"/>
                  <a:sym typeface="Arial"/>
                </a:rPr>
                <a:t>Amazon </a:t>
              </a:r>
              <a:endParaRPr lang="en-US" altLang="ko" sz="1000" dirty="0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algn="ctr"/>
              <a:r>
                <a:rPr lang="en-US" altLang="ko" sz="1000" dirty="0">
                  <a:solidFill>
                    <a:srgbClr val="232F3D"/>
                  </a:solidFill>
                </a:rPr>
                <a:t>Step Functions</a:t>
              </a:r>
              <a:endParaRPr sz="1000" dirty="0"/>
            </a:p>
          </p:txBody>
        </p:sp>
        <p:sp>
          <p:nvSpPr>
            <p:cNvPr id="25" name="순서도: 판단 24">
              <a:extLst>
                <a:ext uri="{FF2B5EF4-FFF2-40B4-BE49-F238E27FC236}">
                  <a16:creationId xmlns:a16="http://schemas.microsoft.com/office/drawing/2014/main" id="{8D0EB028-3590-45BD-84B8-63D46F28AA22}"/>
                </a:ext>
              </a:extLst>
            </p:cNvPr>
            <p:cNvSpPr/>
            <p:nvPr/>
          </p:nvSpPr>
          <p:spPr>
            <a:xfrm>
              <a:off x="3379298" y="2572393"/>
              <a:ext cx="844989" cy="4356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ko-KR" sz="800" dirty="0"/>
                <a:t>Pass</a:t>
              </a:r>
              <a:endParaRPr lang="ko-KR" altLang="en-US" sz="800" dirty="0"/>
            </a:p>
          </p:txBody>
        </p:sp>
        <p:cxnSp>
          <p:nvCxnSpPr>
            <p:cNvPr id="57" name="Google Shape;120;p18">
              <a:extLst>
                <a:ext uri="{FF2B5EF4-FFF2-40B4-BE49-F238E27FC236}">
                  <a16:creationId xmlns:a16="http://schemas.microsoft.com/office/drawing/2014/main" id="{47EB5129-DB30-4F3D-8962-A68B6403D31F}"/>
                </a:ext>
              </a:extLst>
            </p:cNvPr>
            <p:cNvCxnSpPr>
              <a:cxnSpLocks/>
              <a:stCxn id="116" idx="3"/>
              <a:endCxn id="25" idx="1"/>
            </p:cNvCxnSpPr>
            <p:nvPr/>
          </p:nvCxnSpPr>
          <p:spPr>
            <a:xfrm>
              <a:off x="2805969" y="2789520"/>
              <a:ext cx="573329" cy="673"/>
            </a:xfrm>
            <a:prstGeom prst="straightConnector1">
              <a:avLst/>
            </a:prstGeom>
            <a:noFill/>
            <a:ln w="12700" cap="flat" cmpd="sng">
              <a:solidFill>
                <a:srgbClr val="535B63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60" name="Google Shape;120;p18">
              <a:extLst>
                <a:ext uri="{FF2B5EF4-FFF2-40B4-BE49-F238E27FC236}">
                  <a16:creationId xmlns:a16="http://schemas.microsoft.com/office/drawing/2014/main" id="{90E837A8-9F43-4A56-B115-F9C3ED135319}"/>
                </a:ext>
              </a:extLst>
            </p:cNvPr>
            <p:cNvCxnSpPr>
              <a:cxnSpLocks/>
              <a:stCxn id="25" idx="3"/>
              <a:endCxn id="29" idx="1"/>
            </p:cNvCxnSpPr>
            <p:nvPr/>
          </p:nvCxnSpPr>
          <p:spPr>
            <a:xfrm>
              <a:off x="4224287" y="2790193"/>
              <a:ext cx="569367" cy="4639"/>
            </a:xfrm>
            <a:prstGeom prst="straightConnector1">
              <a:avLst/>
            </a:prstGeom>
            <a:noFill/>
            <a:ln w="12700" cap="flat" cmpd="sng">
              <a:solidFill>
                <a:srgbClr val="535B63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46" name="연결선: 구부러짐 45">
              <a:extLst>
                <a:ext uri="{FF2B5EF4-FFF2-40B4-BE49-F238E27FC236}">
                  <a16:creationId xmlns:a16="http://schemas.microsoft.com/office/drawing/2014/main" id="{126BD2E2-67AF-4484-9EF8-224BFC4EA8B0}"/>
                </a:ext>
              </a:extLst>
            </p:cNvPr>
            <p:cNvCxnSpPr>
              <a:cxnSpLocks/>
              <a:stCxn id="25" idx="0"/>
              <a:endCxn id="116" idx="0"/>
            </p:cNvCxnSpPr>
            <p:nvPr/>
          </p:nvCxnSpPr>
          <p:spPr>
            <a:xfrm rot="16200000" flipV="1">
              <a:off x="3190731" y="1961330"/>
              <a:ext cx="82" cy="1222043"/>
            </a:xfrm>
            <a:prstGeom prst="curvedConnector3">
              <a:avLst>
                <a:gd name="adj1" fmla="val 470539024"/>
              </a:avLst>
            </a:prstGeom>
            <a:ln>
              <a:solidFill>
                <a:srgbClr val="535B63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2F7F73-7EC8-4924-8217-CB21D5186173}"/>
                </a:ext>
              </a:extLst>
            </p:cNvPr>
            <p:cNvSpPr txBox="1"/>
            <p:nvPr/>
          </p:nvSpPr>
          <p:spPr>
            <a:xfrm>
              <a:off x="4256991" y="2497921"/>
              <a:ext cx="449097" cy="276999"/>
            </a:xfrm>
            <a:prstGeom prst="rect">
              <a:avLst/>
            </a:prstGeom>
            <a:noFill/>
            <a:ln>
              <a:solidFill>
                <a:srgbClr val="535B6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Yes</a:t>
              </a:r>
              <a:endParaRPr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FA349CD-B8DD-4874-83A9-5F1745E9975F}"/>
                </a:ext>
              </a:extLst>
            </p:cNvPr>
            <p:cNvSpPr txBox="1"/>
            <p:nvPr/>
          </p:nvSpPr>
          <p:spPr>
            <a:xfrm>
              <a:off x="3737853" y="2111059"/>
              <a:ext cx="449097" cy="276999"/>
            </a:xfrm>
            <a:prstGeom prst="rect">
              <a:avLst/>
            </a:prstGeom>
            <a:noFill/>
            <a:ln>
              <a:solidFill>
                <a:srgbClr val="535B6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No</a:t>
              </a:r>
              <a:endParaRPr lang="ko-KR" altLang="en-US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 startAt="3"/>
            </a:pPr>
            <a:r>
              <a:rPr lang="ko" dirty="0"/>
              <a:t>Sequence Diagram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en-US" altLang="ko" dirty="0">
                <a:solidFill>
                  <a:srgbClr val="262626"/>
                </a:solidFill>
              </a:rPr>
              <a:t>Monitoring &amp; delete service</a:t>
            </a:r>
            <a:endParaRPr dirty="0"/>
          </a:p>
        </p:txBody>
      </p:sp>
      <p:sp>
        <p:nvSpPr>
          <p:cNvPr id="50" name="Google Shape;106;p18">
            <a:extLst>
              <a:ext uri="{FF2B5EF4-FFF2-40B4-BE49-F238E27FC236}">
                <a16:creationId xmlns:a16="http://schemas.microsoft.com/office/drawing/2014/main" id="{A5F4E4C0-794F-4093-96ED-C932654FBF15}"/>
              </a:ext>
            </a:extLst>
          </p:cNvPr>
          <p:cNvSpPr/>
          <p:nvPr/>
        </p:nvSpPr>
        <p:spPr>
          <a:xfrm>
            <a:off x="6734232" y="1148395"/>
            <a:ext cx="2159178" cy="3305940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108;p18">
            <a:extLst>
              <a:ext uri="{FF2B5EF4-FFF2-40B4-BE49-F238E27FC236}">
                <a16:creationId xmlns:a16="http://schemas.microsoft.com/office/drawing/2014/main" id="{0B0F3A96-60DF-4268-953D-24D951816A7B}"/>
              </a:ext>
            </a:extLst>
          </p:cNvPr>
          <p:cNvSpPr/>
          <p:nvPr/>
        </p:nvSpPr>
        <p:spPr>
          <a:xfrm>
            <a:off x="6734232" y="1010952"/>
            <a:ext cx="2159178" cy="226200"/>
          </a:xfrm>
          <a:prstGeom prst="rect">
            <a:avLst/>
          </a:prstGeom>
          <a:solidFill>
            <a:srgbClr val="2E68B2"/>
          </a:solidFill>
          <a:ln w="9525" cap="flat" cmpd="sng">
            <a:solidFill>
              <a:srgbClr val="2E68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500" tIns="35100" rIns="67500" bIns="35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Explanation</a:t>
            </a:r>
            <a:endParaRPr sz="1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109;p18">
            <a:extLst>
              <a:ext uri="{FF2B5EF4-FFF2-40B4-BE49-F238E27FC236}">
                <a16:creationId xmlns:a16="http://schemas.microsoft.com/office/drawing/2014/main" id="{1C0B1009-457F-4B0B-8AD7-9B8626216068}"/>
              </a:ext>
            </a:extLst>
          </p:cNvPr>
          <p:cNvSpPr/>
          <p:nvPr/>
        </p:nvSpPr>
        <p:spPr>
          <a:xfrm>
            <a:off x="6748958" y="1237152"/>
            <a:ext cx="2109709" cy="31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500"/>
              </a:spcBef>
            </a:pPr>
            <a:r>
              <a:rPr lang="ko" sz="1000" b="1" dirty="0"/>
              <a:t>[</a:t>
            </a:r>
            <a:r>
              <a:rPr lang="en-US" altLang="ko" sz="1000" b="1" dirty="0"/>
              <a:t>Sequence</a:t>
            </a:r>
            <a:r>
              <a:rPr lang="ko" sz="1000" b="1" dirty="0"/>
              <a:t> 수행과정]</a:t>
            </a:r>
            <a:endParaRPr sz="10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US" altLang="ko-KR" sz="900" dirty="0"/>
              <a:t>CloudWatch</a:t>
            </a:r>
            <a:r>
              <a:rPr lang="ko-KR" altLang="en-US" sz="900" dirty="0"/>
              <a:t> 규칙에서 </a:t>
            </a:r>
            <a:r>
              <a:rPr lang="en-US" altLang="ko-KR" sz="900" dirty="0"/>
              <a:t>Step functions</a:t>
            </a:r>
            <a:r>
              <a:rPr lang="ko-KR" altLang="en-US" sz="900" dirty="0"/>
              <a:t>로 </a:t>
            </a:r>
            <a:r>
              <a:rPr lang="en-US" altLang="ko-KR" sz="900" dirty="0"/>
              <a:t>trigger</a:t>
            </a:r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US" altLang="ko-KR" sz="900" dirty="0"/>
              <a:t>Step Functions</a:t>
            </a:r>
            <a:r>
              <a:rPr lang="ko-KR" altLang="en-US" sz="900" dirty="0"/>
              <a:t>에서 </a:t>
            </a:r>
            <a:r>
              <a:rPr lang="en-US" altLang="ko-KR" sz="900" dirty="0"/>
              <a:t>Deletion Lambda </a:t>
            </a:r>
            <a:r>
              <a:rPr lang="ko-KR" altLang="en-US" sz="900" dirty="0"/>
              <a:t>실행</a:t>
            </a:r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-US" altLang="ko-KR" sz="900" dirty="0"/>
              <a:t>Lambda</a:t>
            </a:r>
            <a:r>
              <a:rPr lang="ko-KR" altLang="en-US" sz="900" dirty="0"/>
              <a:t>에서 </a:t>
            </a:r>
            <a:r>
              <a:rPr lang="en-US" altLang="ko-KR" sz="900" dirty="0"/>
              <a:t>EC2</a:t>
            </a:r>
            <a:r>
              <a:rPr lang="ko-KR" altLang="en-US" sz="900" dirty="0"/>
              <a:t>와</a:t>
            </a:r>
            <a:r>
              <a:rPr lang="en-US" altLang="ko-KR" sz="900" dirty="0"/>
              <a:t> RDS</a:t>
            </a:r>
            <a:r>
              <a:rPr lang="ko-KR" altLang="en-US" sz="900" dirty="0"/>
              <a:t>의 전체 </a:t>
            </a:r>
            <a:r>
              <a:rPr lang="en-US" altLang="ko-KR" sz="900" dirty="0"/>
              <a:t>Instance</a:t>
            </a:r>
            <a:r>
              <a:rPr lang="ko-KR" altLang="en-US" sz="900" dirty="0"/>
              <a:t>에서 </a:t>
            </a:r>
            <a:r>
              <a:rPr lang="en-US" altLang="ko-KR" sz="900" dirty="0"/>
              <a:t>tag </a:t>
            </a:r>
            <a:r>
              <a:rPr lang="ko-KR" altLang="en-US" sz="900" dirty="0"/>
              <a:t>정보를 받아와 삭제 대상 목록 수정 대상 목록 획득</a:t>
            </a:r>
            <a:endParaRPr lang="en-US" altLang="ko-KR" sz="9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-US" altLang="ko-KR" sz="900" dirty="0"/>
              <a:t>S3</a:t>
            </a:r>
            <a:r>
              <a:rPr lang="ko-KR" altLang="en-US" sz="900" dirty="0"/>
              <a:t>에서 예외 대상 목록 획득</a:t>
            </a:r>
            <a:endParaRPr lang="en-US" altLang="ko-KR" sz="9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-US" altLang="ko" sz="900" dirty="0"/>
              <a:t>DynamoDB</a:t>
            </a:r>
            <a:r>
              <a:rPr lang="ko" sz="900" dirty="0"/>
              <a:t>에서</a:t>
            </a:r>
            <a:r>
              <a:rPr lang="en-US" altLang="ko" sz="900" dirty="0"/>
              <a:t> </a:t>
            </a:r>
            <a:r>
              <a:rPr lang="ko-KR" altLang="en-US" sz="900" dirty="0"/>
              <a:t>작일 삭제 대상 목록 획득</a:t>
            </a:r>
            <a:endParaRPr lang="en-US" altLang="ko" sz="9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-KR" altLang="en-US" sz="900" dirty="0"/>
              <a:t>삭제 여부 확인 및 삭제</a:t>
            </a:r>
            <a:endParaRPr lang="en-US" altLang="ko-KR" sz="9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-KR" altLang="en-US" sz="900" dirty="0"/>
              <a:t>작일 삭제 대상 목록 </a:t>
            </a:r>
            <a:r>
              <a:rPr lang="en-US" altLang="ko-KR" sz="900" dirty="0"/>
              <a:t>update, </a:t>
            </a:r>
            <a:r>
              <a:rPr lang="ko-KR" altLang="en-US" sz="900" dirty="0"/>
              <a:t>금일 삭제 대상 목록</a:t>
            </a:r>
            <a:r>
              <a:rPr lang="en-US" altLang="ko-KR" sz="900" dirty="0"/>
              <a:t> </a:t>
            </a:r>
            <a:r>
              <a:rPr lang="ko-KR" altLang="en-US" sz="900" dirty="0"/>
              <a:t>및 수정 대상 목록 업로드</a:t>
            </a:r>
            <a:endParaRPr lang="en-US" altLang="ko-KR" sz="9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-KR" altLang="en-US" sz="900" dirty="0"/>
              <a:t>성공 시 </a:t>
            </a:r>
            <a:r>
              <a:rPr lang="en-US" sz="900" dirty="0"/>
              <a:t>E-mail service </a:t>
            </a:r>
            <a:r>
              <a:rPr lang="ko-KR" altLang="en-US" sz="900" dirty="0"/>
              <a:t>비동기 호출</a:t>
            </a:r>
            <a:endParaRPr sz="9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0CA2DCD-BB65-422E-9D29-5EEA567ADF5D}"/>
              </a:ext>
            </a:extLst>
          </p:cNvPr>
          <p:cNvGrpSpPr/>
          <p:nvPr/>
        </p:nvGrpSpPr>
        <p:grpSpPr>
          <a:xfrm>
            <a:off x="148683" y="906966"/>
            <a:ext cx="6663711" cy="3636609"/>
            <a:chOff x="251225" y="982431"/>
            <a:chExt cx="6561169" cy="3561144"/>
          </a:xfrm>
        </p:grpSpPr>
        <p:sp>
          <p:nvSpPr>
            <p:cNvPr id="163" name="Google Shape;163;p20"/>
            <p:cNvSpPr/>
            <p:nvPr/>
          </p:nvSpPr>
          <p:spPr>
            <a:xfrm>
              <a:off x="251225" y="984675"/>
              <a:ext cx="6462990" cy="3558900"/>
            </a:xfrm>
            <a:prstGeom prst="rect">
              <a:avLst/>
            </a:prstGeom>
            <a:noFill/>
            <a:ln w="12700" cap="flat" cmpd="sng">
              <a:solidFill>
                <a:srgbClr val="232F3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200" tIns="91425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4;p20">
              <a:extLst>
                <a:ext uri="{FF2B5EF4-FFF2-40B4-BE49-F238E27FC236}">
                  <a16:creationId xmlns:a16="http://schemas.microsoft.com/office/drawing/2014/main" id="{AF685A48-6A02-47F5-AFEF-370FE1BD2152}"/>
                </a:ext>
              </a:extLst>
            </p:cNvPr>
            <p:cNvSpPr txBox="1"/>
            <p:nvPr/>
          </p:nvSpPr>
          <p:spPr>
            <a:xfrm>
              <a:off x="298127" y="984675"/>
              <a:ext cx="1323600" cy="44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/>
                <a:t>CloudWatch</a:t>
              </a:r>
              <a:endParaRPr sz="1200" dirty="0"/>
            </a:p>
          </p:txBody>
        </p:sp>
        <p:sp>
          <p:nvSpPr>
            <p:cNvPr id="44" name="Google Shape;165;p20">
              <a:extLst>
                <a:ext uri="{FF2B5EF4-FFF2-40B4-BE49-F238E27FC236}">
                  <a16:creationId xmlns:a16="http://schemas.microsoft.com/office/drawing/2014/main" id="{75F4AED9-A2BC-4909-B47F-99C0BB4DEC7B}"/>
                </a:ext>
              </a:extLst>
            </p:cNvPr>
            <p:cNvSpPr txBox="1"/>
            <p:nvPr/>
          </p:nvSpPr>
          <p:spPr>
            <a:xfrm>
              <a:off x="1522946" y="984675"/>
              <a:ext cx="1323600" cy="44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/>
                <a:t>Step Functions</a:t>
              </a:r>
              <a:endParaRPr sz="1200" dirty="0"/>
            </a:p>
          </p:txBody>
        </p:sp>
        <p:sp>
          <p:nvSpPr>
            <p:cNvPr id="45" name="Google Shape;166;p20">
              <a:extLst>
                <a:ext uri="{FF2B5EF4-FFF2-40B4-BE49-F238E27FC236}">
                  <a16:creationId xmlns:a16="http://schemas.microsoft.com/office/drawing/2014/main" id="{5D7E8163-5789-42EB-ADC0-C734295A1E76}"/>
                </a:ext>
              </a:extLst>
            </p:cNvPr>
            <p:cNvSpPr txBox="1"/>
            <p:nvPr/>
          </p:nvSpPr>
          <p:spPr>
            <a:xfrm>
              <a:off x="3556004" y="984675"/>
              <a:ext cx="1323600" cy="44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/>
                <a:t>EC2</a:t>
              </a:r>
              <a:r>
                <a:rPr lang="en-US" altLang="ko" sz="1200" dirty="0"/>
                <a:t>, RDS</a:t>
              </a:r>
              <a:endParaRPr sz="1200" dirty="0"/>
            </a:p>
          </p:txBody>
        </p:sp>
        <p:sp>
          <p:nvSpPr>
            <p:cNvPr id="46" name="Google Shape;167;p20">
              <a:extLst>
                <a:ext uri="{FF2B5EF4-FFF2-40B4-BE49-F238E27FC236}">
                  <a16:creationId xmlns:a16="http://schemas.microsoft.com/office/drawing/2014/main" id="{7221B016-45FE-4058-A7D9-9A4F3E320F2B}"/>
                </a:ext>
              </a:extLst>
            </p:cNvPr>
            <p:cNvSpPr txBox="1"/>
            <p:nvPr/>
          </p:nvSpPr>
          <p:spPr>
            <a:xfrm>
              <a:off x="4520515" y="984675"/>
              <a:ext cx="1323600" cy="44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/>
                <a:t>DynamoDB</a:t>
              </a:r>
              <a:endParaRPr sz="1200" dirty="0"/>
            </a:p>
          </p:txBody>
        </p:sp>
        <p:cxnSp>
          <p:nvCxnSpPr>
            <p:cNvPr id="47" name="Google Shape;169;p20">
              <a:extLst>
                <a:ext uri="{FF2B5EF4-FFF2-40B4-BE49-F238E27FC236}">
                  <a16:creationId xmlns:a16="http://schemas.microsoft.com/office/drawing/2014/main" id="{7DF75F21-8F35-4F2F-A215-E475EE2DF7A3}"/>
                </a:ext>
              </a:extLst>
            </p:cNvPr>
            <p:cNvCxnSpPr>
              <a:stCxn id="43" idx="2"/>
            </p:cNvCxnSpPr>
            <p:nvPr/>
          </p:nvCxnSpPr>
          <p:spPr>
            <a:xfrm>
              <a:off x="959927" y="1433175"/>
              <a:ext cx="600" cy="3032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170;p20">
              <a:extLst>
                <a:ext uri="{FF2B5EF4-FFF2-40B4-BE49-F238E27FC236}">
                  <a16:creationId xmlns:a16="http://schemas.microsoft.com/office/drawing/2014/main" id="{BC563B7D-705D-404F-9601-DE8AA110401B}"/>
                </a:ext>
              </a:extLst>
            </p:cNvPr>
            <p:cNvCxnSpPr/>
            <p:nvPr/>
          </p:nvCxnSpPr>
          <p:spPr>
            <a:xfrm>
              <a:off x="2184497" y="1433165"/>
              <a:ext cx="600" cy="3032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171;p20">
              <a:extLst>
                <a:ext uri="{FF2B5EF4-FFF2-40B4-BE49-F238E27FC236}">
                  <a16:creationId xmlns:a16="http://schemas.microsoft.com/office/drawing/2014/main" id="{886F0DB7-6208-408C-AD54-DF4DAD3B495F}"/>
                </a:ext>
              </a:extLst>
            </p:cNvPr>
            <p:cNvCxnSpPr/>
            <p:nvPr/>
          </p:nvCxnSpPr>
          <p:spPr>
            <a:xfrm>
              <a:off x="4202613" y="1433165"/>
              <a:ext cx="600" cy="3032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172;p20">
              <a:extLst>
                <a:ext uri="{FF2B5EF4-FFF2-40B4-BE49-F238E27FC236}">
                  <a16:creationId xmlns:a16="http://schemas.microsoft.com/office/drawing/2014/main" id="{2DFFC25F-A0A9-4C6A-8EE2-42649AAE6F13}"/>
                </a:ext>
              </a:extLst>
            </p:cNvPr>
            <p:cNvCxnSpPr/>
            <p:nvPr/>
          </p:nvCxnSpPr>
          <p:spPr>
            <a:xfrm>
              <a:off x="5182066" y="1433165"/>
              <a:ext cx="600" cy="3032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174;p20">
              <a:extLst>
                <a:ext uri="{FF2B5EF4-FFF2-40B4-BE49-F238E27FC236}">
                  <a16:creationId xmlns:a16="http://schemas.microsoft.com/office/drawing/2014/main" id="{0474FC0C-5322-4188-834A-1EE54B7672F1}"/>
                </a:ext>
              </a:extLst>
            </p:cNvPr>
            <p:cNvCxnSpPr>
              <a:cxnSpLocks/>
            </p:cNvCxnSpPr>
            <p:nvPr/>
          </p:nvCxnSpPr>
          <p:spPr>
            <a:xfrm>
              <a:off x="1041822" y="1701664"/>
              <a:ext cx="101277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" name="Google Shape;178;p20">
              <a:extLst>
                <a:ext uri="{FF2B5EF4-FFF2-40B4-BE49-F238E27FC236}">
                  <a16:creationId xmlns:a16="http://schemas.microsoft.com/office/drawing/2014/main" id="{81742D1B-4697-4F7C-93F5-6B104BEE71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952" y="4386538"/>
              <a:ext cx="1012640" cy="1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" name="Google Shape;180;p20">
              <a:extLst>
                <a:ext uri="{FF2B5EF4-FFF2-40B4-BE49-F238E27FC236}">
                  <a16:creationId xmlns:a16="http://schemas.microsoft.com/office/drawing/2014/main" id="{5DBED8B2-615C-477E-963A-B873D13FC7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7435" y="2980833"/>
              <a:ext cx="1831615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8" name="Google Shape;181;p20">
              <a:extLst>
                <a:ext uri="{FF2B5EF4-FFF2-40B4-BE49-F238E27FC236}">
                  <a16:creationId xmlns:a16="http://schemas.microsoft.com/office/drawing/2014/main" id="{32F9E42A-2945-4800-89B1-DD3D976FA50A}"/>
                </a:ext>
              </a:extLst>
            </p:cNvPr>
            <p:cNvSpPr txBox="1"/>
            <p:nvPr/>
          </p:nvSpPr>
          <p:spPr>
            <a:xfrm>
              <a:off x="1114782" y="1428696"/>
              <a:ext cx="748360" cy="229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/>
                <a:t>trigger()</a:t>
              </a:r>
              <a:endParaRPr sz="1200" dirty="0"/>
            </a:p>
          </p:txBody>
        </p:sp>
        <p:sp>
          <p:nvSpPr>
            <p:cNvPr id="60" name="Google Shape;185;p20">
              <a:extLst>
                <a:ext uri="{FF2B5EF4-FFF2-40B4-BE49-F238E27FC236}">
                  <a16:creationId xmlns:a16="http://schemas.microsoft.com/office/drawing/2014/main" id="{63677437-2A80-4B31-B2ED-31E04755AEC7}"/>
                </a:ext>
              </a:extLst>
            </p:cNvPr>
            <p:cNvSpPr txBox="1"/>
            <p:nvPr/>
          </p:nvSpPr>
          <p:spPr>
            <a:xfrm>
              <a:off x="3583851" y="2692141"/>
              <a:ext cx="991414" cy="23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/>
                <a:t>notify_</a:t>
              </a:r>
              <a:r>
                <a:rPr lang="en-US" altLang="ko" sz="1200" dirty="0"/>
                <a:t>list</a:t>
              </a:r>
              <a:r>
                <a:rPr lang="ko" sz="1200" dirty="0"/>
                <a:t>()</a:t>
              </a:r>
              <a:endParaRPr sz="1200" dirty="0"/>
            </a:p>
          </p:txBody>
        </p:sp>
        <p:sp>
          <p:nvSpPr>
            <p:cNvPr id="61" name="Google Shape;187;p20">
              <a:extLst>
                <a:ext uri="{FF2B5EF4-FFF2-40B4-BE49-F238E27FC236}">
                  <a16:creationId xmlns:a16="http://schemas.microsoft.com/office/drawing/2014/main" id="{5F63E306-CC60-4456-B7C9-8BA2B134822C}"/>
                </a:ext>
              </a:extLst>
            </p:cNvPr>
            <p:cNvSpPr txBox="1"/>
            <p:nvPr/>
          </p:nvSpPr>
          <p:spPr>
            <a:xfrm>
              <a:off x="939557" y="4085157"/>
              <a:ext cx="1257300" cy="23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/>
                <a:t>response_log()</a:t>
              </a:r>
              <a:endParaRPr sz="1200" dirty="0"/>
            </a:p>
          </p:txBody>
        </p:sp>
        <p:cxnSp>
          <p:nvCxnSpPr>
            <p:cNvPr id="62" name="Google Shape;175;p20">
              <a:extLst>
                <a:ext uri="{FF2B5EF4-FFF2-40B4-BE49-F238E27FC236}">
                  <a16:creationId xmlns:a16="http://schemas.microsoft.com/office/drawing/2014/main" id="{9ECF4F87-C740-4AB0-8E9B-A2C7FFA691A8}"/>
                </a:ext>
              </a:extLst>
            </p:cNvPr>
            <p:cNvCxnSpPr>
              <a:cxnSpLocks/>
            </p:cNvCxnSpPr>
            <p:nvPr/>
          </p:nvCxnSpPr>
          <p:spPr>
            <a:xfrm>
              <a:off x="3273180" y="2278448"/>
              <a:ext cx="882895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3" name="Google Shape;179;p20">
              <a:extLst>
                <a:ext uri="{FF2B5EF4-FFF2-40B4-BE49-F238E27FC236}">
                  <a16:creationId xmlns:a16="http://schemas.microsoft.com/office/drawing/2014/main" id="{9B518AA7-71BF-476F-BC10-2785CCC5D2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3313" y="2644841"/>
              <a:ext cx="882762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4" name="Google Shape;182;p20">
              <a:extLst>
                <a:ext uri="{FF2B5EF4-FFF2-40B4-BE49-F238E27FC236}">
                  <a16:creationId xmlns:a16="http://schemas.microsoft.com/office/drawing/2014/main" id="{7B20A0AB-D231-440E-9FDF-D828C7494695}"/>
                </a:ext>
              </a:extLst>
            </p:cNvPr>
            <p:cNvSpPr txBox="1"/>
            <p:nvPr/>
          </p:nvSpPr>
          <p:spPr>
            <a:xfrm>
              <a:off x="3273180" y="1987916"/>
              <a:ext cx="824562" cy="23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200" dirty="0"/>
                <a:t>tag</a:t>
              </a:r>
              <a:r>
                <a:rPr lang="ko" sz="1200" dirty="0"/>
                <a:t>_</a:t>
              </a:r>
              <a:r>
                <a:rPr lang="en-US" altLang="ko" sz="1200" dirty="0"/>
                <a:t>info</a:t>
              </a:r>
              <a:r>
                <a:rPr lang="ko" sz="1200" dirty="0"/>
                <a:t>()</a:t>
              </a:r>
              <a:endParaRPr sz="1200" dirty="0"/>
            </a:p>
          </p:txBody>
        </p:sp>
        <p:sp>
          <p:nvSpPr>
            <p:cNvPr id="65" name="Google Shape;183;p20">
              <a:extLst>
                <a:ext uri="{FF2B5EF4-FFF2-40B4-BE49-F238E27FC236}">
                  <a16:creationId xmlns:a16="http://schemas.microsoft.com/office/drawing/2014/main" id="{7DE7C912-B26B-4021-BE2C-85C6B0D08BD5}"/>
                </a:ext>
              </a:extLst>
            </p:cNvPr>
            <p:cNvSpPr txBox="1"/>
            <p:nvPr/>
          </p:nvSpPr>
          <p:spPr>
            <a:xfrm>
              <a:off x="3273180" y="2369588"/>
              <a:ext cx="923939" cy="23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/>
                <a:t>notify_</a:t>
              </a:r>
              <a:r>
                <a:rPr lang="en-US" altLang="ko" sz="1200" dirty="0"/>
                <a:t>tag</a:t>
              </a:r>
              <a:r>
                <a:rPr lang="ko" sz="1200" dirty="0"/>
                <a:t>()</a:t>
              </a:r>
              <a:endParaRPr sz="1200" dirty="0"/>
            </a:p>
          </p:txBody>
        </p:sp>
        <p:cxnSp>
          <p:nvCxnSpPr>
            <p:cNvPr id="66" name="Google Shape;176;p20">
              <a:extLst>
                <a:ext uri="{FF2B5EF4-FFF2-40B4-BE49-F238E27FC236}">
                  <a16:creationId xmlns:a16="http://schemas.microsoft.com/office/drawing/2014/main" id="{0CE12903-A385-4744-8737-7D4A38656A3A}"/>
                </a:ext>
              </a:extLst>
            </p:cNvPr>
            <p:cNvCxnSpPr>
              <a:cxnSpLocks/>
            </p:cNvCxnSpPr>
            <p:nvPr/>
          </p:nvCxnSpPr>
          <p:spPr>
            <a:xfrm>
              <a:off x="3253684" y="3716441"/>
              <a:ext cx="1845366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7" name="Google Shape;184;p20">
              <a:extLst>
                <a:ext uri="{FF2B5EF4-FFF2-40B4-BE49-F238E27FC236}">
                  <a16:creationId xmlns:a16="http://schemas.microsoft.com/office/drawing/2014/main" id="{6DCDC173-2D7D-43F9-9FEA-28E04AE548D5}"/>
                </a:ext>
              </a:extLst>
            </p:cNvPr>
            <p:cNvSpPr txBox="1"/>
            <p:nvPr/>
          </p:nvSpPr>
          <p:spPr>
            <a:xfrm>
              <a:off x="3570175" y="3446829"/>
              <a:ext cx="992460" cy="23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200" dirty="0"/>
                <a:t>update</a:t>
              </a:r>
              <a:r>
                <a:rPr lang="ko" sz="1200" dirty="0"/>
                <a:t>_</a:t>
              </a:r>
              <a:r>
                <a:rPr lang="en-US" altLang="ko" sz="1200" dirty="0"/>
                <a:t>list</a:t>
              </a:r>
              <a:r>
                <a:rPr lang="ko" sz="1200" dirty="0"/>
                <a:t>()</a:t>
              </a:r>
              <a:endParaRPr sz="1200" dirty="0"/>
            </a:p>
          </p:txBody>
        </p:sp>
        <p:cxnSp>
          <p:nvCxnSpPr>
            <p:cNvPr id="68" name="Google Shape;175;p20">
              <a:extLst>
                <a:ext uri="{FF2B5EF4-FFF2-40B4-BE49-F238E27FC236}">
                  <a16:creationId xmlns:a16="http://schemas.microsoft.com/office/drawing/2014/main" id="{81DA9AB7-BF33-424F-BAAC-B259CA2AE1A5}"/>
                </a:ext>
              </a:extLst>
            </p:cNvPr>
            <p:cNvCxnSpPr>
              <a:cxnSpLocks/>
            </p:cNvCxnSpPr>
            <p:nvPr/>
          </p:nvCxnSpPr>
          <p:spPr>
            <a:xfrm>
              <a:off x="3257485" y="3331993"/>
              <a:ext cx="89859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" name="Google Shape;182;p20">
              <a:extLst>
                <a:ext uri="{FF2B5EF4-FFF2-40B4-BE49-F238E27FC236}">
                  <a16:creationId xmlns:a16="http://schemas.microsoft.com/office/drawing/2014/main" id="{8B90D508-A89F-4C2D-B454-32F098294C07}"/>
                </a:ext>
              </a:extLst>
            </p:cNvPr>
            <p:cNvSpPr txBox="1"/>
            <p:nvPr/>
          </p:nvSpPr>
          <p:spPr>
            <a:xfrm>
              <a:off x="3294656" y="3067235"/>
              <a:ext cx="882762" cy="23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200" dirty="0"/>
                <a:t>delete</a:t>
              </a:r>
              <a:r>
                <a:rPr lang="ko" sz="1200" dirty="0"/>
                <a:t>()</a:t>
              </a:r>
              <a:endParaRPr sz="1200" dirty="0"/>
            </a:p>
          </p:txBody>
        </p:sp>
        <p:sp>
          <p:nvSpPr>
            <p:cNvPr id="70" name="Google Shape;165;p20">
              <a:extLst>
                <a:ext uri="{FF2B5EF4-FFF2-40B4-BE49-F238E27FC236}">
                  <a16:creationId xmlns:a16="http://schemas.microsoft.com/office/drawing/2014/main" id="{7F234333-E3F6-468F-856F-6479252738D7}"/>
                </a:ext>
              </a:extLst>
            </p:cNvPr>
            <p:cNvSpPr txBox="1"/>
            <p:nvPr/>
          </p:nvSpPr>
          <p:spPr>
            <a:xfrm>
              <a:off x="5488794" y="982431"/>
              <a:ext cx="1323600" cy="44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/>
                <a:t>Lambda</a:t>
              </a:r>
              <a:endParaRPr lang="en-US" altLang="ko" sz="1200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/>
                <a:t>E-mail</a:t>
              </a:r>
              <a:endParaRPr sz="1200" dirty="0"/>
            </a:p>
          </p:txBody>
        </p:sp>
        <p:cxnSp>
          <p:nvCxnSpPr>
            <p:cNvPr id="71" name="Google Shape;170;p20">
              <a:extLst>
                <a:ext uri="{FF2B5EF4-FFF2-40B4-BE49-F238E27FC236}">
                  <a16:creationId xmlns:a16="http://schemas.microsoft.com/office/drawing/2014/main" id="{74C9ED3B-D7DC-4113-95F1-98B03409552D}"/>
                </a:ext>
              </a:extLst>
            </p:cNvPr>
            <p:cNvCxnSpPr/>
            <p:nvPr/>
          </p:nvCxnSpPr>
          <p:spPr>
            <a:xfrm>
              <a:off x="6150345" y="1430921"/>
              <a:ext cx="600" cy="3032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176;p20">
              <a:extLst>
                <a:ext uri="{FF2B5EF4-FFF2-40B4-BE49-F238E27FC236}">
                  <a16:creationId xmlns:a16="http://schemas.microsoft.com/office/drawing/2014/main" id="{1C605F49-4867-4B81-B2CB-5715F5078B6C}"/>
                </a:ext>
              </a:extLst>
            </p:cNvPr>
            <p:cNvCxnSpPr>
              <a:cxnSpLocks/>
            </p:cNvCxnSpPr>
            <p:nvPr/>
          </p:nvCxnSpPr>
          <p:spPr>
            <a:xfrm>
              <a:off x="2260600" y="4061287"/>
              <a:ext cx="3889745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3" name="Google Shape;184;p20">
              <a:extLst>
                <a:ext uri="{FF2B5EF4-FFF2-40B4-BE49-F238E27FC236}">
                  <a16:creationId xmlns:a16="http://schemas.microsoft.com/office/drawing/2014/main" id="{889FD861-FD9E-45D7-B18B-DBF807118BB9}"/>
                </a:ext>
              </a:extLst>
            </p:cNvPr>
            <p:cNvSpPr txBox="1"/>
            <p:nvPr/>
          </p:nvSpPr>
          <p:spPr>
            <a:xfrm>
              <a:off x="3620602" y="3798025"/>
              <a:ext cx="951398" cy="23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200" dirty="0"/>
                <a:t>invocation</a:t>
              </a:r>
              <a:r>
                <a:rPr lang="ko" sz="1200" dirty="0"/>
                <a:t>()</a:t>
              </a:r>
              <a:endParaRPr sz="1200" dirty="0"/>
            </a:p>
          </p:txBody>
        </p:sp>
        <p:sp>
          <p:nvSpPr>
            <p:cNvPr id="34" name="Google Shape;165;p20">
              <a:extLst>
                <a:ext uri="{FF2B5EF4-FFF2-40B4-BE49-F238E27FC236}">
                  <a16:creationId xmlns:a16="http://schemas.microsoft.com/office/drawing/2014/main" id="{0EDDDB37-6AB0-491F-A8DC-A726DAD7A7D0}"/>
                </a:ext>
              </a:extLst>
            </p:cNvPr>
            <p:cNvSpPr txBox="1"/>
            <p:nvPr/>
          </p:nvSpPr>
          <p:spPr>
            <a:xfrm>
              <a:off x="2536406" y="999915"/>
              <a:ext cx="1323600" cy="44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/>
                <a:t>Lambda</a:t>
              </a:r>
              <a:endParaRPr lang="en-US" altLang="ko" sz="1200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/>
                <a:t>Delete</a:t>
              </a:r>
              <a:endParaRPr sz="1200" dirty="0"/>
            </a:p>
          </p:txBody>
        </p:sp>
        <p:cxnSp>
          <p:nvCxnSpPr>
            <p:cNvPr id="35" name="Google Shape;170;p20">
              <a:extLst>
                <a:ext uri="{FF2B5EF4-FFF2-40B4-BE49-F238E27FC236}">
                  <a16:creationId xmlns:a16="http://schemas.microsoft.com/office/drawing/2014/main" id="{33957C6E-9A8D-4982-B732-E19DEE0CA64D}"/>
                </a:ext>
              </a:extLst>
            </p:cNvPr>
            <p:cNvCxnSpPr/>
            <p:nvPr/>
          </p:nvCxnSpPr>
          <p:spPr>
            <a:xfrm>
              <a:off x="3197957" y="1448405"/>
              <a:ext cx="600" cy="3032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174;p20">
              <a:extLst>
                <a:ext uri="{FF2B5EF4-FFF2-40B4-BE49-F238E27FC236}">
                  <a16:creationId xmlns:a16="http://schemas.microsoft.com/office/drawing/2014/main" id="{B48F2CC1-9394-401D-AA16-B735B9936980}"/>
                </a:ext>
              </a:extLst>
            </p:cNvPr>
            <p:cNvCxnSpPr>
              <a:cxnSpLocks/>
            </p:cNvCxnSpPr>
            <p:nvPr/>
          </p:nvCxnSpPr>
          <p:spPr>
            <a:xfrm>
              <a:off x="2261022" y="1994540"/>
              <a:ext cx="871116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9" name="Google Shape;181;p20">
              <a:extLst>
                <a:ext uri="{FF2B5EF4-FFF2-40B4-BE49-F238E27FC236}">
                  <a16:creationId xmlns:a16="http://schemas.microsoft.com/office/drawing/2014/main" id="{19CB2730-113F-46EF-AF47-8FA5A1C74E2F}"/>
                </a:ext>
              </a:extLst>
            </p:cNvPr>
            <p:cNvSpPr txBox="1"/>
            <p:nvPr/>
          </p:nvSpPr>
          <p:spPr>
            <a:xfrm>
              <a:off x="2222472" y="1684402"/>
              <a:ext cx="891300" cy="23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/>
                <a:t>trigger()</a:t>
              </a:r>
              <a:endParaRPr sz="12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+mj-lt"/>
              <a:buAutoNum type="arabicPeriod" startAt="4"/>
            </a:pPr>
            <a:r>
              <a:rPr lang="ko-KR" altLang="en-US" dirty="0"/>
              <a:t>세부 사항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ko-KR" altLang="en-US" dirty="0">
                <a:solidFill>
                  <a:schemeClr val="tx1"/>
                </a:solidFill>
              </a:rPr>
              <a:t>규칙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9;p18">
            <a:extLst>
              <a:ext uri="{FF2B5EF4-FFF2-40B4-BE49-F238E27FC236}">
                <a16:creationId xmlns:a16="http://schemas.microsoft.com/office/drawing/2014/main" id="{6E39FDC1-A4C7-4B3A-8957-D12A7A900DC3}"/>
              </a:ext>
            </a:extLst>
          </p:cNvPr>
          <p:cNvSpPr/>
          <p:nvPr/>
        </p:nvSpPr>
        <p:spPr>
          <a:xfrm>
            <a:off x="374693" y="1126237"/>
            <a:ext cx="7889808" cy="3272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000" b="1" dirty="0"/>
              <a:t>[</a:t>
            </a:r>
            <a:r>
              <a:rPr lang="ko-KR" altLang="en-US" sz="1000" b="1" dirty="0"/>
              <a:t>대상 목록 저장</a:t>
            </a:r>
            <a:r>
              <a:rPr lang="ko" sz="1000" b="1" dirty="0"/>
              <a:t>]</a:t>
            </a:r>
            <a:endParaRPr sz="1000" dirty="0"/>
          </a:p>
          <a:p>
            <a:pPr marL="171450" indent="-1714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b="1" dirty="0">
                <a:solidFill>
                  <a:srgbClr val="000000"/>
                </a:solidFill>
              </a:rPr>
              <a:t>DynamoDB </a:t>
            </a:r>
            <a:r>
              <a:rPr lang="en-US" altLang="ko-KR" sz="900" b="1" dirty="0"/>
              <a:t>table</a:t>
            </a:r>
            <a:r>
              <a:rPr lang="ko-KR" altLang="en-US" sz="900" b="1" dirty="0"/>
              <a:t> 생성</a:t>
            </a:r>
            <a:br>
              <a:rPr lang="en-US" altLang="ko-KR" sz="900" b="1" dirty="0"/>
            </a:br>
            <a:r>
              <a:rPr lang="en-US" altLang="ko-KR" sz="900" b="1" dirty="0"/>
              <a:t>Columns : [instance-id, Date, deletion, deletion-date, expiration-time, expiry-date, instance-name, region, resource]</a:t>
            </a:r>
            <a:br>
              <a:rPr lang="en-US" altLang="ko-KR" sz="900" b="1" dirty="0"/>
            </a:br>
            <a:r>
              <a:rPr lang="ko-KR" altLang="ko-KR" sz="900" b="1" dirty="0">
                <a:latin typeface="Arial" panose="020B0604020202020204" pitchFamily="34" charset="0"/>
              </a:rPr>
              <a:t>기본 파티션 키</a:t>
            </a:r>
            <a:r>
              <a:rPr lang="en-US" altLang="ko-KR" sz="900" b="1" dirty="0">
                <a:latin typeface="Arial" panose="020B0604020202020204" pitchFamily="34" charset="0"/>
              </a:rPr>
              <a:t> : instance-id (</a:t>
            </a:r>
            <a:r>
              <a:rPr lang="ko-KR" altLang="ko-KR" sz="900" b="1" dirty="0">
                <a:latin typeface="Arial" panose="020B0604020202020204" pitchFamily="34" charset="0"/>
              </a:rPr>
              <a:t>문자열</a:t>
            </a:r>
            <a:r>
              <a:rPr lang="en-US" altLang="ko-KR" sz="900" b="1" dirty="0">
                <a:latin typeface="Arial" panose="020B0604020202020204" pitchFamily="34" charset="0"/>
              </a:rPr>
              <a:t>)</a:t>
            </a:r>
            <a:br>
              <a:rPr lang="en-US" altLang="ko-KR" sz="900" b="1" dirty="0">
                <a:latin typeface="Arial" panose="020B0604020202020204" pitchFamily="34" charset="0"/>
              </a:rPr>
            </a:br>
            <a:r>
              <a:rPr lang="ko-KR" altLang="ko-KR" sz="900" b="1" dirty="0">
                <a:latin typeface="Arial" panose="020B0604020202020204" pitchFamily="34" charset="0"/>
              </a:rPr>
              <a:t>기본 정렬 키</a:t>
            </a:r>
            <a:r>
              <a:rPr lang="en-US" altLang="ko-KR" sz="900" b="1" dirty="0">
                <a:latin typeface="Arial" panose="020B0604020202020204" pitchFamily="34" charset="0"/>
              </a:rPr>
              <a:t> : Date (</a:t>
            </a:r>
            <a:r>
              <a:rPr lang="ko-KR" altLang="ko-KR" sz="900" b="1" dirty="0">
                <a:latin typeface="Arial" panose="020B0604020202020204" pitchFamily="34" charset="0"/>
              </a:rPr>
              <a:t>문자열</a:t>
            </a:r>
            <a:r>
              <a:rPr lang="en-US" altLang="ko-KR" sz="900" b="1" dirty="0">
                <a:latin typeface="Arial" panose="020B0604020202020204" pitchFamily="34" charset="0"/>
              </a:rPr>
              <a:t>)</a:t>
            </a:r>
            <a:endParaRPr lang="en-US" altLang="ko-KR" sz="900" b="1" dirty="0">
              <a:solidFill>
                <a:srgbClr val="000000"/>
              </a:solidFill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900" b="1" dirty="0"/>
              <a:t>예외 대상 목록 </a:t>
            </a:r>
            <a:r>
              <a:rPr lang="en-US" altLang="ko-KR" sz="900" b="1" dirty="0"/>
              <a:t>: Except-list.csv </a:t>
            </a:r>
            <a:r>
              <a:rPr lang="ko-KR" altLang="en-US" sz="900" b="1" dirty="0"/>
              <a:t>형태로 저장</a:t>
            </a:r>
            <a:endParaRPr lang="en-US" altLang="ko" sz="900" b="1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900" b="1" dirty="0">
                <a:solidFill>
                  <a:srgbClr val="000000"/>
                </a:solidFill>
              </a:rPr>
              <a:t>[</a:t>
            </a:r>
            <a:r>
              <a:rPr lang="ko" sz="1100" b="1" dirty="0">
                <a:solidFill>
                  <a:srgbClr val="000000"/>
                </a:solidFill>
              </a:rPr>
              <a:t>고려사항</a:t>
            </a:r>
            <a:r>
              <a:rPr lang="ko" sz="900" b="1" dirty="0">
                <a:solidFill>
                  <a:srgbClr val="000000"/>
                </a:solidFill>
              </a:rPr>
              <a:t>]</a:t>
            </a:r>
            <a:endParaRPr lang="en-US" altLang="ko" sz="900" b="1" dirty="0">
              <a:solidFill>
                <a:srgbClr val="000000"/>
              </a:solidFill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900" b="1" dirty="0"/>
              <a:t>삭제 예상 일자는 모니터링 일자로부터 </a:t>
            </a:r>
            <a:r>
              <a:rPr lang="en-US" altLang="ko-KR" sz="900" b="1" dirty="0"/>
              <a:t>3</a:t>
            </a:r>
            <a:r>
              <a:rPr lang="ko-KR" altLang="en-US" sz="900" b="1" dirty="0"/>
              <a:t>일 뒤</a:t>
            </a:r>
            <a:endParaRPr lang="en-US" altLang="ko-KR" sz="900" b="1" dirty="0"/>
          </a:p>
          <a:p>
            <a:pPr marL="171450" lvl="0" indent="-1714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900" b="1" dirty="0"/>
              <a:t>삭제 예상 일자가 존재하지 않는 경우 </a:t>
            </a:r>
            <a:br>
              <a:rPr lang="en-US" altLang="ko-KR" sz="900" b="1" dirty="0"/>
            </a:br>
            <a:r>
              <a:rPr lang="en-US" altLang="ko-KR" sz="900" b="1" dirty="0"/>
              <a:t>: </a:t>
            </a:r>
            <a:r>
              <a:rPr lang="ko-KR" altLang="en-US" sz="900" b="1" dirty="0"/>
              <a:t>삭제 예상 일자를 등록</a:t>
            </a:r>
            <a:endParaRPr lang="en-US" altLang="ko-KR" sz="900" b="1" dirty="0"/>
          </a:p>
          <a:p>
            <a:pPr marL="171450" marR="0" lvl="0" indent="-171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900" b="1" dirty="0"/>
              <a:t>삭제 예상 일자가 이미 존재하는 경우</a:t>
            </a:r>
            <a:br>
              <a:rPr lang="en-US" altLang="ko-KR" sz="900" b="1" dirty="0"/>
            </a:br>
            <a:r>
              <a:rPr lang="en-US" altLang="ko-KR" sz="900" b="1" dirty="0"/>
              <a:t>-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7</a:t>
            </a:r>
            <a:r>
              <a:rPr lang="ko-KR" altLang="en-US" sz="900" b="1" dirty="0"/>
              <a:t>일 동안 </a:t>
            </a:r>
            <a:r>
              <a:rPr lang="ko-KR" altLang="en-US" sz="900" b="1" u="sng" dirty="0">
                <a:solidFill>
                  <a:srgbClr val="FF0000"/>
                </a:solidFill>
              </a:rPr>
              <a:t>연속해서</a:t>
            </a:r>
            <a:r>
              <a:rPr lang="ko-KR" altLang="en-US" sz="900" b="1" dirty="0"/>
              <a:t> 삭제 대상 목록에 등록되어 있었던 경우 삭제</a:t>
            </a:r>
            <a:br>
              <a:rPr lang="en-US" altLang="ko-KR" sz="900" b="1" dirty="0"/>
            </a:br>
            <a:r>
              <a:rPr lang="en-US" altLang="ko-KR" sz="900" b="1" dirty="0"/>
              <a:t>- 7</a:t>
            </a:r>
            <a:r>
              <a:rPr lang="ko-KR" altLang="en-US" sz="900" b="1" dirty="0"/>
              <a:t>일이 안된 경우 삭제 예정일이 되지 않았으므로 금일 삭제 예정일에 예정일 그대로 유지</a:t>
            </a:r>
            <a:endParaRPr lang="en-US" altLang="ko-KR" sz="900" b="1" dirty="0"/>
          </a:p>
          <a:p>
            <a:pPr marL="171450" marR="0" lvl="0" indent="-171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900" b="1" dirty="0"/>
              <a:t>삭제 된 경우 </a:t>
            </a:r>
            <a:r>
              <a:rPr lang="en-US" altLang="ko-KR" sz="900" b="1" dirty="0"/>
              <a:t>: </a:t>
            </a:r>
            <a:r>
              <a:rPr lang="ko-KR" altLang="en-US" sz="900" b="1" dirty="0"/>
              <a:t>작일 삭제 대상 목록에서 </a:t>
            </a:r>
            <a:r>
              <a:rPr lang="en-US" altLang="ko-KR" sz="900" b="1" dirty="0"/>
              <a:t>expiration-time,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deletion</a:t>
            </a:r>
            <a:r>
              <a:rPr lang="ko-KR" altLang="en-US" sz="900" b="1" dirty="0"/>
              <a:t> 항목 </a:t>
            </a:r>
            <a:r>
              <a:rPr lang="en-US" altLang="ko-KR" sz="900" b="1" dirty="0"/>
              <a:t>update</a:t>
            </a:r>
          </a:p>
          <a:p>
            <a:pPr marL="171450" marR="0" lvl="0" indent="-171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900" b="1" dirty="0"/>
              <a:t>월요일의 경우 작일 데이터가 없으므로 금요일 데이터를 기준으로 모니터링</a:t>
            </a:r>
            <a:endParaRPr sz="900" b="1" dirty="0"/>
          </a:p>
        </p:txBody>
      </p:sp>
    </p:spTree>
    <p:extLst>
      <p:ext uri="{BB962C8B-B14F-4D97-AF65-F5344CB8AC3E}">
        <p14:creationId xmlns:p14="http://schemas.microsoft.com/office/powerpoint/2010/main" val="197328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+mj-lt"/>
              <a:buAutoNum type="arabicPeriod" startAt="4"/>
            </a:pPr>
            <a:r>
              <a:rPr lang="ko-KR" altLang="en-US" dirty="0"/>
              <a:t>세부 사항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altLang="ko-KR" dirty="0">
                <a:solidFill>
                  <a:schemeClr val="tx1"/>
                </a:solidFill>
              </a:rPr>
              <a:t>Instance </a:t>
            </a:r>
            <a:r>
              <a:rPr lang="ko-KR" altLang="en-US" dirty="0">
                <a:solidFill>
                  <a:schemeClr val="tx1"/>
                </a:solidFill>
              </a:rPr>
              <a:t>삭제 규칙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9;p18">
            <a:extLst>
              <a:ext uri="{FF2B5EF4-FFF2-40B4-BE49-F238E27FC236}">
                <a16:creationId xmlns:a16="http://schemas.microsoft.com/office/drawing/2014/main" id="{6E39FDC1-A4C7-4B3A-8957-D12A7A900DC3}"/>
              </a:ext>
            </a:extLst>
          </p:cNvPr>
          <p:cNvSpPr/>
          <p:nvPr/>
        </p:nvSpPr>
        <p:spPr>
          <a:xfrm>
            <a:off x="374693" y="1007262"/>
            <a:ext cx="2099566" cy="29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000" b="1" dirty="0"/>
              <a:t>[</a:t>
            </a:r>
            <a:r>
              <a:rPr lang="ko-KR" altLang="en-US" sz="1000" b="1" dirty="0"/>
              <a:t>수동 생성 </a:t>
            </a:r>
            <a:r>
              <a:rPr lang="en-US" altLang="ko-KR" sz="1000" b="1" dirty="0"/>
              <a:t>2020-05-08</a:t>
            </a:r>
            <a:r>
              <a:rPr lang="ko" sz="1000" b="1" dirty="0"/>
              <a:t>]</a:t>
            </a:r>
            <a:endParaRPr sz="1000" dirty="0"/>
          </a:p>
        </p:txBody>
      </p:sp>
      <p:sp>
        <p:nvSpPr>
          <p:cNvPr id="7" name="Google Shape;109;p18">
            <a:extLst>
              <a:ext uri="{FF2B5EF4-FFF2-40B4-BE49-F238E27FC236}">
                <a16:creationId xmlns:a16="http://schemas.microsoft.com/office/drawing/2014/main" id="{CE7FF501-1BAB-40B2-9CF1-4A29F17B6A70}"/>
              </a:ext>
            </a:extLst>
          </p:cNvPr>
          <p:cNvSpPr/>
          <p:nvPr/>
        </p:nvSpPr>
        <p:spPr>
          <a:xfrm>
            <a:off x="372447" y="1737885"/>
            <a:ext cx="2099566" cy="29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000" b="1" dirty="0"/>
              <a:t>[</a:t>
            </a:r>
            <a:r>
              <a:rPr lang="ko-KR" altLang="en-US" sz="1000" b="1" dirty="0"/>
              <a:t>최초 모니터링 </a:t>
            </a:r>
            <a:r>
              <a:rPr lang="en-US" altLang="ko-KR" sz="1000" b="1" dirty="0"/>
              <a:t>2020-05-08</a:t>
            </a:r>
            <a:r>
              <a:rPr lang="ko" sz="1000" b="1" dirty="0"/>
              <a:t>]</a:t>
            </a:r>
            <a:endParaRPr sz="10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BC0829D-50C7-4CA2-9242-D9DEC16A92EC}"/>
              </a:ext>
            </a:extLst>
          </p:cNvPr>
          <p:cNvCxnSpPr>
            <a:cxnSpLocks/>
          </p:cNvCxnSpPr>
          <p:nvPr/>
        </p:nvCxnSpPr>
        <p:spPr>
          <a:xfrm flipH="1">
            <a:off x="5531221" y="1955040"/>
            <a:ext cx="3899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109;p18">
            <a:extLst>
              <a:ext uri="{FF2B5EF4-FFF2-40B4-BE49-F238E27FC236}">
                <a16:creationId xmlns:a16="http://schemas.microsoft.com/office/drawing/2014/main" id="{A0DFE60B-D7E1-41F7-9A16-176B7DA5123A}"/>
              </a:ext>
            </a:extLst>
          </p:cNvPr>
          <p:cNvSpPr/>
          <p:nvPr/>
        </p:nvSpPr>
        <p:spPr>
          <a:xfrm>
            <a:off x="5970896" y="1769257"/>
            <a:ext cx="1976315" cy="26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altLang="en-US" sz="800" b="1" dirty="0"/>
              <a:t>연속되어 등록 되었으므로 예정일 유지</a:t>
            </a:r>
            <a:endParaRPr sz="800" dirty="0"/>
          </a:p>
        </p:txBody>
      </p:sp>
      <p:sp>
        <p:nvSpPr>
          <p:cNvPr id="14" name="Google Shape;109;p18">
            <a:extLst>
              <a:ext uri="{FF2B5EF4-FFF2-40B4-BE49-F238E27FC236}">
                <a16:creationId xmlns:a16="http://schemas.microsoft.com/office/drawing/2014/main" id="{7783E483-B77E-45DA-80A9-EA9031CBB4EF}"/>
              </a:ext>
            </a:extLst>
          </p:cNvPr>
          <p:cNvSpPr/>
          <p:nvPr/>
        </p:nvSpPr>
        <p:spPr>
          <a:xfrm>
            <a:off x="370203" y="2441601"/>
            <a:ext cx="2099566" cy="29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000" b="1" dirty="0"/>
              <a:t>[</a:t>
            </a:r>
            <a:r>
              <a:rPr lang="en-US" altLang="ko-KR" sz="1000" b="1" dirty="0"/>
              <a:t>2020-05-09</a:t>
            </a:r>
            <a:r>
              <a:rPr lang="ko" sz="1000" b="1" dirty="0"/>
              <a:t>]</a:t>
            </a:r>
            <a:endParaRPr sz="10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370931E-E294-4C5E-B77D-020C3C681867}"/>
              </a:ext>
            </a:extLst>
          </p:cNvPr>
          <p:cNvCxnSpPr>
            <a:cxnSpLocks/>
          </p:cNvCxnSpPr>
          <p:nvPr/>
        </p:nvCxnSpPr>
        <p:spPr>
          <a:xfrm flipH="1">
            <a:off x="5531221" y="2835814"/>
            <a:ext cx="3899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D981460-FC9E-4153-809C-7E70D66F69DD}"/>
              </a:ext>
            </a:extLst>
          </p:cNvPr>
          <p:cNvCxnSpPr>
            <a:cxnSpLocks/>
          </p:cNvCxnSpPr>
          <p:nvPr/>
        </p:nvCxnSpPr>
        <p:spPr>
          <a:xfrm flipH="1">
            <a:off x="5528977" y="2658756"/>
            <a:ext cx="3899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109;p18">
            <a:extLst>
              <a:ext uri="{FF2B5EF4-FFF2-40B4-BE49-F238E27FC236}">
                <a16:creationId xmlns:a16="http://schemas.microsoft.com/office/drawing/2014/main" id="{BD6E3524-49D5-474E-A64A-6A6298FF84A0}"/>
              </a:ext>
            </a:extLst>
          </p:cNvPr>
          <p:cNvSpPr/>
          <p:nvPr/>
        </p:nvSpPr>
        <p:spPr>
          <a:xfrm>
            <a:off x="5968652" y="2472973"/>
            <a:ext cx="1976315" cy="26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altLang="en-US" sz="800" b="1" dirty="0"/>
              <a:t>연속되어 등록 되었으므로 예정일 유지</a:t>
            </a:r>
            <a:endParaRPr sz="800" dirty="0"/>
          </a:p>
        </p:txBody>
      </p:sp>
      <p:sp>
        <p:nvSpPr>
          <p:cNvPr id="19" name="Google Shape;109;p18">
            <a:extLst>
              <a:ext uri="{FF2B5EF4-FFF2-40B4-BE49-F238E27FC236}">
                <a16:creationId xmlns:a16="http://schemas.microsoft.com/office/drawing/2014/main" id="{9889ECDC-B93B-4D8F-923D-FF8B72780BF4}"/>
              </a:ext>
            </a:extLst>
          </p:cNvPr>
          <p:cNvSpPr/>
          <p:nvPr/>
        </p:nvSpPr>
        <p:spPr>
          <a:xfrm>
            <a:off x="5973129" y="2665717"/>
            <a:ext cx="2301292" cy="26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altLang="en-US" sz="800" b="1" dirty="0"/>
              <a:t>연속 되지 않았으므로 예정일 </a:t>
            </a:r>
            <a:r>
              <a:rPr lang="en-US" altLang="ko-KR" sz="800" b="1" dirty="0"/>
              <a:t>: </a:t>
            </a:r>
            <a:r>
              <a:rPr lang="ko-KR" altLang="en-US" sz="800" b="1" dirty="0"/>
              <a:t>현재 일자 </a:t>
            </a:r>
            <a:r>
              <a:rPr lang="en-US" altLang="ko-KR" sz="800" b="1" dirty="0"/>
              <a:t>+ 7</a:t>
            </a:r>
            <a:endParaRPr sz="800" dirty="0"/>
          </a:p>
        </p:txBody>
      </p:sp>
      <p:sp>
        <p:nvSpPr>
          <p:cNvPr id="20" name="Google Shape;109;p18">
            <a:extLst>
              <a:ext uri="{FF2B5EF4-FFF2-40B4-BE49-F238E27FC236}">
                <a16:creationId xmlns:a16="http://schemas.microsoft.com/office/drawing/2014/main" id="{22778254-4BC7-4F7C-ABA0-7D583CFA253D}"/>
              </a:ext>
            </a:extLst>
          </p:cNvPr>
          <p:cNvSpPr/>
          <p:nvPr/>
        </p:nvSpPr>
        <p:spPr>
          <a:xfrm>
            <a:off x="370201" y="3161046"/>
            <a:ext cx="2099566" cy="29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000" b="1" dirty="0"/>
              <a:t>[</a:t>
            </a:r>
            <a:r>
              <a:rPr lang="en-US" altLang="ko-KR" sz="1000" b="1" dirty="0"/>
              <a:t>2020-05-10</a:t>
            </a:r>
            <a:r>
              <a:rPr lang="ko" sz="1000" b="1" dirty="0"/>
              <a:t>]</a:t>
            </a:r>
            <a:endParaRPr sz="10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AFB5761-B54F-480E-83FD-5040AC049220}"/>
              </a:ext>
            </a:extLst>
          </p:cNvPr>
          <p:cNvCxnSpPr>
            <a:cxnSpLocks/>
          </p:cNvCxnSpPr>
          <p:nvPr/>
        </p:nvCxnSpPr>
        <p:spPr>
          <a:xfrm flipH="1">
            <a:off x="5528975" y="3378201"/>
            <a:ext cx="3899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09;p18">
            <a:extLst>
              <a:ext uri="{FF2B5EF4-FFF2-40B4-BE49-F238E27FC236}">
                <a16:creationId xmlns:a16="http://schemas.microsoft.com/office/drawing/2014/main" id="{E24176A8-8846-40AD-ABE0-837FEC87B8D2}"/>
              </a:ext>
            </a:extLst>
          </p:cNvPr>
          <p:cNvSpPr/>
          <p:nvPr/>
        </p:nvSpPr>
        <p:spPr>
          <a:xfrm>
            <a:off x="5968650" y="3192418"/>
            <a:ext cx="1976315" cy="26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altLang="en-US" sz="800" b="1" dirty="0"/>
              <a:t>연속되어 등록 되었으므로 예정일 유지</a:t>
            </a:r>
            <a:endParaRPr sz="800" dirty="0"/>
          </a:p>
        </p:txBody>
      </p:sp>
      <p:sp>
        <p:nvSpPr>
          <p:cNvPr id="26" name="Google Shape;109;p18">
            <a:extLst>
              <a:ext uri="{FF2B5EF4-FFF2-40B4-BE49-F238E27FC236}">
                <a16:creationId xmlns:a16="http://schemas.microsoft.com/office/drawing/2014/main" id="{5FE2851C-DB62-4E33-9144-2427B25AC672}"/>
              </a:ext>
            </a:extLst>
          </p:cNvPr>
          <p:cNvSpPr/>
          <p:nvPr/>
        </p:nvSpPr>
        <p:spPr>
          <a:xfrm>
            <a:off x="367957" y="3891658"/>
            <a:ext cx="2099566" cy="29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000" b="1" dirty="0"/>
              <a:t>[</a:t>
            </a:r>
            <a:r>
              <a:rPr lang="en-US" altLang="ko-KR" sz="1000" b="1" dirty="0"/>
              <a:t>2020-05-11</a:t>
            </a:r>
            <a:r>
              <a:rPr lang="ko" sz="1000" b="1" dirty="0"/>
              <a:t>]</a:t>
            </a:r>
            <a:endParaRPr sz="10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813AB90-F197-4648-B82C-DF747AD79E3F}"/>
              </a:ext>
            </a:extLst>
          </p:cNvPr>
          <p:cNvCxnSpPr>
            <a:cxnSpLocks/>
          </p:cNvCxnSpPr>
          <p:nvPr/>
        </p:nvCxnSpPr>
        <p:spPr>
          <a:xfrm flipH="1">
            <a:off x="5526731" y="4108813"/>
            <a:ext cx="3899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109;p18">
            <a:extLst>
              <a:ext uri="{FF2B5EF4-FFF2-40B4-BE49-F238E27FC236}">
                <a16:creationId xmlns:a16="http://schemas.microsoft.com/office/drawing/2014/main" id="{6697C372-DE06-4853-9041-B6DBCB025111}"/>
              </a:ext>
            </a:extLst>
          </p:cNvPr>
          <p:cNvSpPr/>
          <p:nvPr/>
        </p:nvSpPr>
        <p:spPr>
          <a:xfrm>
            <a:off x="5966406" y="3923030"/>
            <a:ext cx="1976315" cy="26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altLang="en-US" sz="800" b="1" dirty="0"/>
              <a:t>예정일이 지났으므로 삭제</a:t>
            </a:r>
            <a:endParaRPr sz="8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1BE981D-0050-4EB2-B3FB-90BF346890DE}"/>
              </a:ext>
            </a:extLst>
          </p:cNvPr>
          <p:cNvCxnSpPr>
            <a:cxnSpLocks/>
          </p:cNvCxnSpPr>
          <p:nvPr/>
        </p:nvCxnSpPr>
        <p:spPr>
          <a:xfrm flipH="1">
            <a:off x="5524484" y="4422583"/>
            <a:ext cx="3899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109;p18">
            <a:extLst>
              <a:ext uri="{FF2B5EF4-FFF2-40B4-BE49-F238E27FC236}">
                <a16:creationId xmlns:a16="http://schemas.microsoft.com/office/drawing/2014/main" id="{E0D671C5-348A-4CCC-950A-79F1F829682A}"/>
              </a:ext>
            </a:extLst>
          </p:cNvPr>
          <p:cNvSpPr/>
          <p:nvPr/>
        </p:nvSpPr>
        <p:spPr>
          <a:xfrm>
            <a:off x="5964159" y="4236800"/>
            <a:ext cx="1976315" cy="26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altLang="en-US" sz="800" b="1" dirty="0"/>
              <a:t>예정일이 지났으므로 삭제</a:t>
            </a:r>
            <a:endParaRPr sz="800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B32C7356-0157-40A7-B8C9-711E23CEE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364032"/>
              </p:ext>
            </p:extLst>
          </p:nvPr>
        </p:nvGraphicFramePr>
        <p:xfrm>
          <a:off x="2393580" y="1016374"/>
          <a:ext cx="2998693" cy="6456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170">
                  <a:extLst>
                    <a:ext uri="{9D8B030D-6E8A-4147-A177-3AD203B41FA5}">
                      <a16:colId xmlns:a16="http://schemas.microsoft.com/office/drawing/2014/main" val="4024776289"/>
                    </a:ext>
                  </a:extLst>
                </a:gridCol>
                <a:gridCol w="388600">
                  <a:extLst>
                    <a:ext uri="{9D8B030D-6E8A-4147-A177-3AD203B41FA5}">
                      <a16:colId xmlns:a16="http://schemas.microsoft.com/office/drawing/2014/main" val="2669565884"/>
                    </a:ext>
                  </a:extLst>
                </a:gridCol>
                <a:gridCol w="518132">
                  <a:extLst>
                    <a:ext uri="{9D8B030D-6E8A-4147-A177-3AD203B41FA5}">
                      <a16:colId xmlns:a16="http://schemas.microsoft.com/office/drawing/2014/main" val="3227661472"/>
                    </a:ext>
                  </a:extLst>
                </a:gridCol>
                <a:gridCol w="783676">
                  <a:extLst>
                    <a:ext uri="{9D8B030D-6E8A-4147-A177-3AD203B41FA5}">
                      <a16:colId xmlns:a16="http://schemas.microsoft.com/office/drawing/2014/main" val="2278812042"/>
                    </a:ext>
                  </a:extLst>
                </a:gridCol>
                <a:gridCol w="446889">
                  <a:extLst>
                    <a:ext uri="{9D8B030D-6E8A-4147-A177-3AD203B41FA5}">
                      <a16:colId xmlns:a16="http://schemas.microsoft.com/office/drawing/2014/main" val="774759203"/>
                    </a:ext>
                  </a:extLst>
                </a:gridCol>
                <a:gridCol w="492226">
                  <a:extLst>
                    <a:ext uri="{9D8B030D-6E8A-4147-A177-3AD203B41FA5}">
                      <a16:colId xmlns:a16="http://schemas.microsoft.com/office/drawing/2014/main" val="1769959451"/>
                    </a:ext>
                  </a:extLst>
                </a:gridCol>
              </a:tblGrid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 resource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region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instance-name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instance-id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expiry-date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deletion-date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860024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EC2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us-west-2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lhw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i-02a1eb87f146fadde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2020-05-07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39590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EC2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cjm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 i-02a1eb87f146fadab</a:t>
                      </a:r>
                      <a:endParaRPr lang="en-US" sz="5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r>
                        <a:rPr lang="en-US" altLang="ko-KR" sz="500" u="none" strike="noStrike">
                          <a:effectLst/>
                        </a:rPr>
                        <a:t>2020-05-07</a:t>
                      </a:r>
                      <a:endParaRPr lang="en-US" altLang="ko-KR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852365"/>
                  </a:ext>
                </a:extLst>
              </a:tr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RDS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        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           cwh-test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r>
                        <a:rPr lang="en-US" altLang="ko-KR" sz="500" u="none" strike="noStrike">
                          <a:effectLst/>
                        </a:rPr>
                        <a:t>2020-05-07</a:t>
                      </a:r>
                      <a:endParaRPr lang="en-US" altLang="ko-KR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288132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EE98E558-BEC9-408D-9A57-CF960D389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509129"/>
              </p:ext>
            </p:extLst>
          </p:nvPr>
        </p:nvGraphicFramePr>
        <p:xfrm>
          <a:off x="2391334" y="1713380"/>
          <a:ext cx="2998693" cy="6456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170">
                  <a:extLst>
                    <a:ext uri="{9D8B030D-6E8A-4147-A177-3AD203B41FA5}">
                      <a16:colId xmlns:a16="http://schemas.microsoft.com/office/drawing/2014/main" val="4024776289"/>
                    </a:ext>
                  </a:extLst>
                </a:gridCol>
                <a:gridCol w="388600">
                  <a:extLst>
                    <a:ext uri="{9D8B030D-6E8A-4147-A177-3AD203B41FA5}">
                      <a16:colId xmlns:a16="http://schemas.microsoft.com/office/drawing/2014/main" val="2669565884"/>
                    </a:ext>
                  </a:extLst>
                </a:gridCol>
                <a:gridCol w="518132">
                  <a:extLst>
                    <a:ext uri="{9D8B030D-6E8A-4147-A177-3AD203B41FA5}">
                      <a16:colId xmlns:a16="http://schemas.microsoft.com/office/drawing/2014/main" val="3227661472"/>
                    </a:ext>
                  </a:extLst>
                </a:gridCol>
                <a:gridCol w="783676">
                  <a:extLst>
                    <a:ext uri="{9D8B030D-6E8A-4147-A177-3AD203B41FA5}">
                      <a16:colId xmlns:a16="http://schemas.microsoft.com/office/drawing/2014/main" val="2278812042"/>
                    </a:ext>
                  </a:extLst>
                </a:gridCol>
                <a:gridCol w="446889">
                  <a:extLst>
                    <a:ext uri="{9D8B030D-6E8A-4147-A177-3AD203B41FA5}">
                      <a16:colId xmlns:a16="http://schemas.microsoft.com/office/drawing/2014/main" val="774759203"/>
                    </a:ext>
                  </a:extLst>
                </a:gridCol>
                <a:gridCol w="492226">
                  <a:extLst>
                    <a:ext uri="{9D8B030D-6E8A-4147-A177-3AD203B41FA5}">
                      <a16:colId xmlns:a16="http://schemas.microsoft.com/office/drawing/2014/main" val="1769959451"/>
                    </a:ext>
                  </a:extLst>
                </a:gridCol>
              </a:tblGrid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 resource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region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instance-name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instance-id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expiry-date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deletion-date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860024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EC2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us-west-2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lhw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i-02a1eb87f146fadde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2020-05-07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39590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EC2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cjm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i-02a1eb87f146fadac</a:t>
                      </a:r>
                      <a:endParaRPr lang="en-US" sz="5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r>
                        <a:rPr lang="en-US" altLang="ko-KR" sz="500" u="none" strike="noStrike">
                          <a:effectLst/>
                        </a:rPr>
                        <a:t>2020-05-07</a:t>
                      </a:r>
                      <a:endParaRPr lang="en-US" altLang="ko-KR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852365"/>
                  </a:ext>
                </a:extLst>
              </a:tr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RDS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        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           </a:t>
                      </a:r>
                      <a:r>
                        <a:rPr lang="en-US" sz="500" u="none" strike="noStrike" dirty="0" err="1">
                          <a:effectLst/>
                        </a:rPr>
                        <a:t>cwh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r>
                        <a:rPr lang="en-US" altLang="ko-KR" sz="500" u="none" strike="noStrike">
                          <a:effectLst/>
                        </a:rPr>
                        <a:t>2020-05-07</a:t>
                      </a:r>
                      <a:endParaRPr lang="en-US" altLang="ko-KR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288132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B92453B0-29A8-45E2-882E-3BB68133B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463706"/>
              </p:ext>
            </p:extLst>
          </p:nvPr>
        </p:nvGraphicFramePr>
        <p:xfrm>
          <a:off x="2389090" y="2417096"/>
          <a:ext cx="2998693" cy="6456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170">
                  <a:extLst>
                    <a:ext uri="{9D8B030D-6E8A-4147-A177-3AD203B41FA5}">
                      <a16:colId xmlns:a16="http://schemas.microsoft.com/office/drawing/2014/main" val="4024776289"/>
                    </a:ext>
                  </a:extLst>
                </a:gridCol>
                <a:gridCol w="388600">
                  <a:extLst>
                    <a:ext uri="{9D8B030D-6E8A-4147-A177-3AD203B41FA5}">
                      <a16:colId xmlns:a16="http://schemas.microsoft.com/office/drawing/2014/main" val="2669565884"/>
                    </a:ext>
                  </a:extLst>
                </a:gridCol>
                <a:gridCol w="518132">
                  <a:extLst>
                    <a:ext uri="{9D8B030D-6E8A-4147-A177-3AD203B41FA5}">
                      <a16:colId xmlns:a16="http://schemas.microsoft.com/office/drawing/2014/main" val="3227661472"/>
                    </a:ext>
                  </a:extLst>
                </a:gridCol>
                <a:gridCol w="783676">
                  <a:extLst>
                    <a:ext uri="{9D8B030D-6E8A-4147-A177-3AD203B41FA5}">
                      <a16:colId xmlns:a16="http://schemas.microsoft.com/office/drawing/2014/main" val="2278812042"/>
                    </a:ext>
                  </a:extLst>
                </a:gridCol>
                <a:gridCol w="446889">
                  <a:extLst>
                    <a:ext uri="{9D8B030D-6E8A-4147-A177-3AD203B41FA5}">
                      <a16:colId xmlns:a16="http://schemas.microsoft.com/office/drawing/2014/main" val="774759203"/>
                    </a:ext>
                  </a:extLst>
                </a:gridCol>
                <a:gridCol w="492226">
                  <a:extLst>
                    <a:ext uri="{9D8B030D-6E8A-4147-A177-3AD203B41FA5}">
                      <a16:colId xmlns:a16="http://schemas.microsoft.com/office/drawing/2014/main" val="1769959451"/>
                    </a:ext>
                  </a:extLst>
                </a:gridCol>
              </a:tblGrid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 resource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region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instance-name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instance-id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expiry-date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deletion-date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860024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EC2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us-west-2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lhw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i-02a1eb87f146fadde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2020-05-07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39590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EC2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cjm-test2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 i-02a1eb87f146fadab</a:t>
                      </a:r>
                      <a:endParaRPr lang="en-US" sz="5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2020-05-07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2020-05-16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852365"/>
                  </a:ext>
                </a:extLst>
              </a:tr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RDS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        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           </a:t>
                      </a:r>
                      <a:r>
                        <a:rPr lang="en-US" sz="500" u="none" strike="noStrike" dirty="0" err="1">
                          <a:effectLst/>
                        </a:rPr>
                        <a:t>cwh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r>
                        <a:rPr lang="en-US" altLang="ko-KR" sz="500" u="none" strike="noStrike">
                          <a:effectLst/>
                        </a:rPr>
                        <a:t>2020-05-07</a:t>
                      </a:r>
                      <a:endParaRPr lang="en-US" altLang="ko-KR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288132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AD08BFD1-ED5B-4016-8C03-00A6E8F3E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319031"/>
              </p:ext>
            </p:extLst>
          </p:nvPr>
        </p:nvGraphicFramePr>
        <p:xfrm>
          <a:off x="2389088" y="3136541"/>
          <a:ext cx="2998693" cy="6456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170">
                  <a:extLst>
                    <a:ext uri="{9D8B030D-6E8A-4147-A177-3AD203B41FA5}">
                      <a16:colId xmlns:a16="http://schemas.microsoft.com/office/drawing/2014/main" val="4024776289"/>
                    </a:ext>
                  </a:extLst>
                </a:gridCol>
                <a:gridCol w="388600">
                  <a:extLst>
                    <a:ext uri="{9D8B030D-6E8A-4147-A177-3AD203B41FA5}">
                      <a16:colId xmlns:a16="http://schemas.microsoft.com/office/drawing/2014/main" val="2669565884"/>
                    </a:ext>
                  </a:extLst>
                </a:gridCol>
                <a:gridCol w="518132">
                  <a:extLst>
                    <a:ext uri="{9D8B030D-6E8A-4147-A177-3AD203B41FA5}">
                      <a16:colId xmlns:a16="http://schemas.microsoft.com/office/drawing/2014/main" val="3227661472"/>
                    </a:ext>
                  </a:extLst>
                </a:gridCol>
                <a:gridCol w="783676">
                  <a:extLst>
                    <a:ext uri="{9D8B030D-6E8A-4147-A177-3AD203B41FA5}">
                      <a16:colId xmlns:a16="http://schemas.microsoft.com/office/drawing/2014/main" val="2278812042"/>
                    </a:ext>
                  </a:extLst>
                </a:gridCol>
                <a:gridCol w="446889">
                  <a:extLst>
                    <a:ext uri="{9D8B030D-6E8A-4147-A177-3AD203B41FA5}">
                      <a16:colId xmlns:a16="http://schemas.microsoft.com/office/drawing/2014/main" val="774759203"/>
                    </a:ext>
                  </a:extLst>
                </a:gridCol>
                <a:gridCol w="492226">
                  <a:extLst>
                    <a:ext uri="{9D8B030D-6E8A-4147-A177-3AD203B41FA5}">
                      <a16:colId xmlns:a16="http://schemas.microsoft.com/office/drawing/2014/main" val="1769959451"/>
                    </a:ext>
                  </a:extLst>
                </a:gridCol>
              </a:tblGrid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 resource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region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instance-name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instance-id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expiry-date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deletion-date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860024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EC2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us-west-2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lhw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i-02a1eb87f146fadde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2020-05-07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39590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EC2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cjm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i-02a1eb87f146fadac</a:t>
                      </a:r>
                      <a:endParaRPr lang="en-US" sz="5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2020-05-09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2020-05-17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852365"/>
                  </a:ext>
                </a:extLst>
              </a:tr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RDS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cjm-test2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 i-02a1eb87f146fadab</a:t>
                      </a:r>
                      <a:endParaRPr lang="en-US" sz="5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2020-05-07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2020-05-16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288132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BD9F7FB9-E42D-4C15-937A-2206881FC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950451"/>
              </p:ext>
            </p:extLst>
          </p:nvPr>
        </p:nvGraphicFramePr>
        <p:xfrm>
          <a:off x="2386844" y="3867153"/>
          <a:ext cx="2998693" cy="6456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170">
                  <a:extLst>
                    <a:ext uri="{9D8B030D-6E8A-4147-A177-3AD203B41FA5}">
                      <a16:colId xmlns:a16="http://schemas.microsoft.com/office/drawing/2014/main" val="4024776289"/>
                    </a:ext>
                  </a:extLst>
                </a:gridCol>
                <a:gridCol w="388600">
                  <a:extLst>
                    <a:ext uri="{9D8B030D-6E8A-4147-A177-3AD203B41FA5}">
                      <a16:colId xmlns:a16="http://schemas.microsoft.com/office/drawing/2014/main" val="2669565884"/>
                    </a:ext>
                  </a:extLst>
                </a:gridCol>
                <a:gridCol w="518132">
                  <a:extLst>
                    <a:ext uri="{9D8B030D-6E8A-4147-A177-3AD203B41FA5}">
                      <a16:colId xmlns:a16="http://schemas.microsoft.com/office/drawing/2014/main" val="3227661472"/>
                    </a:ext>
                  </a:extLst>
                </a:gridCol>
                <a:gridCol w="783676">
                  <a:extLst>
                    <a:ext uri="{9D8B030D-6E8A-4147-A177-3AD203B41FA5}">
                      <a16:colId xmlns:a16="http://schemas.microsoft.com/office/drawing/2014/main" val="2278812042"/>
                    </a:ext>
                  </a:extLst>
                </a:gridCol>
                <a:gridCol w="446889">
                  <a:extLst>
                    <a:ext uri="{9D8B030D-6E8A-4147-A177-3AD203B41FA5}">
                      <a16:colId xmlns:a16="http://schemas.microsoft.com/office/drawing/2014/main" val="774759203"/>
                    </a:ext>
                  </a:extLst>
                </a:gridCol>
                <a:gridCol w="492226">
                  <a:extLst>
                    <a:ext uri="{9D8B030D-6E8A-4147-A177-3AD203B41FA5}">
                      <a16:colId xmlns:a16="http://schemas.microsoft.com/office/drawing/2014/main" val="1769959451"/>
                    </a:ext>
                  </a:extLst>
                </a:gridCol>
              </a:tblGrid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 resource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region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instance-name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instance-id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expiry-date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deletion-date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860024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sngStrike" dirty="0">
                          <a:effectLst/>
                        </a:rPr>
                        <a:t>EC2</a:t>
                      </a:r>
                      <a:endParaRPr lang="en-US" sz="500" b="1" i="0" u="none" strike="sng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sngStrike" dirty="0">
                          <a:effectLst/>
                        </a:rPr>
                        <a:t>us-west-2</a:t>
                      </a:r>
                      <a:endParaRPr lang="en-US" sz="500" b="1" i="0" u="none" strike="sng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sngStrike" dirty="0">
                          <a:effectLst/>
                        </a:rPr>
                        <a:t> </a:t>
                      </a:r>
                      <a:r>
                        <a:rPr lang="en-US" sz="500" u="none" strike="sngStrike" dirty="0" err="1">
                          <a:effectLst/>
                        </a:rPr>
                        <a:t>lhw</a:t>
                      </a:r>
                      <a:r>
                        <a:rPr lang="en-US" sz="500" u="none" strike="sngStrike" dirty="0">
                          <a:effectLst/>
                        </a:rPr>
                        <a:t>-test</a:t>
                      </a:r>
                      <a:endParaRPr lang="en-US" sz="500" b="1" i="0" u="none" strike="sng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sngStrike" dirty="0">
                          <a:effectLst/>
                        </a:rPr>
                        <a:t>i-02a1eb87f146fadde</a:t>
                      </a:r>
                      <a:endParaRPr lang="en-US" sz="500" b="1" i="0" u="none" strike="sng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sngStrike" dirty="0">
                          <a:effectLst/>
                        </a:rPr>
                        <a:t>2020-05-07</a:t>
                      </a:r>
                      <a:endParaRPr lang="en-US" altLang="ko-KR" sz="500" b="1" i="0" u="none" strike="sng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sngStrike" dirty="0">
                          <a:effectLst/>
                        </a:rPr>
                        <a:t>2020-05-10</a:t>
                      </a:r>
                      <a:endParaRPr lang="en-US" altLang="ko-KR" sz="500" b="1" i="0" u="none" strike="sng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39590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EC2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cjm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i-02a1eb87f146fadab</a:t>
                      </a:r>
                      <a:endParaRPr lang="en-US" sz="5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2020-05-09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2020-05-17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852365"/>
                  </a:ext>
                </a:extLst>
              </a:tr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sngStrike">
                          <a:effectLst/>
                        </a:rPr>
                        <a:t>RDS</a:t>
                      </a:r>
                      <a:endParaRPr lang="en-US" sz="500" b="1" i="0" u="none" strike="sng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sngStrike">
                          <a:effectLst/>
                        </a:rPr>
                        <a:t> us-west-2</a:t>
                      </a:r>
                      <a:endParaRPr lang="en-US" sz="500" b="1" i="0" u="none" strike="sng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cjm-test2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 i-02a1eb87f146fadab</a:t>
                      </a:r>
                      <a:endParaRPr lang="en-US" sz="5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2020-05-07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2020-05-16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288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153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+mj-lt"/>
              <a:buAutoNum type="arabicPeriod" startAt="4"/>
            </a:pPr>
            <a:r>
              <a:rPr lang="ko-KR" altLang="en-US" dirty="0"/>
              <a:t>세부 사항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altLang="ko-KR" dirty="0">
                <a:solidFill>
                  <a:schemeClr val="tx1"/>
                </a:solidFill>
              </a:rPr>
              <a:t>DynamoDB TTL </a:t>
            </a:r>
            <a:r>
              <a:rPr lang="ko-KR" altLang="en-US" dirty="0">
                <a:solidFill>
                  <a:schemeClr val="tx1"/>
                </a:solidFill>
              </a:rPr>
              <a:t>규칙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09;p18">
            <a:extLst>
              <a:ext uri="{FF2B5EF4-FFF2-40B4-BE49-F238E27FC236}">
                <a16:creationId xmlns:a16="http://schemas.microsoft.com/office/drawing/2014/main" id="{210BB179-47F7-4362-8766-97A301CC69FD}"/>
              </a:ext>
            </a:extLst>
          </p:cNvPr>
          <p:cNvSpPr/>
          <p:nvPr/>
        </p:nvSpPr>
        <p:spPr>
          <a:xfrm>
            <a:off x="374693" y="1007262"/>
            <a:ext cx="2099566" cy="65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altLang="en-US" sz="1000" b="1" dirty="0"/>
              <a:t>만료일 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객체 생성 후 </a:t>
            </a:r>
            <a:r>
              <a:rPr lang="en-US" altLang="ko-KR" sz="1000" b="1" dirty="0"/>
              <a:t>30</a:t>
            </a:r>
            <a:r>
              <a:rPr lang="ko-KR" altLang="en-US" sz="1000" b="1" dirty="0"/>
              <a:t>일 뒤</a:t>
            </a:r>
            <a:endParaRPr sz="1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35C2911-4520-41F1-BB31-27CD247F6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25" y="1333987"/>
            <a:ext cx="4103068" cy="30612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4D007D-EA83-4338-8DEE-5F596DBA4C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485"/>
          <a:stretch/>
        </p:blipFill>
        <p:spPr>
          <a:xfrm>
            <a:off x="4648310" y="1330325"/>
            <a:ext cx="4040537" cy="30638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5252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+mj-lt"/>
              <a:buAutoNum type="arabicPeriod" startAt="4"/>
            </a:pPr>
            <a:r>
              <a:rPr lang="ko-KR" altLang="en-US" dirty="0"/>
              <a:t>세부 사항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ko-KR" altLang="en-US" dirty="0">
                <a:solidFill>
                  <a:schemeClr val="tx1"/>
                </a:solidFill>
              </a:rPr>
              <a:t>고려사항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9;p18">
            <a:extLst>
              <a:ext uri="{FF2B5EF4-FFF2-40B4-BE49-F238E27FC236}">
                <a16:creationId xmlns:a16="http://schemas.microsoft.com/office/drawing/2014/main" id="{6E39FDC1-A4C7-4B3A-8957-D12A7A900DC3}"/>
              </a:ext>
            </a:extLst>
          </p:cNvPr>
          <p:cNvSpPr/>
          <p:nvPr/>
        </p:nvSpPr>
        <p:spPr>
          <a:xfrm>
            <a:off x="374693" y="984525"/>
            <a:ext cx="5614278" cy="3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950" b="1" dirty="0"/>
              <a:t>[</a:t>
            </a:r>
            <a:r>
              <a:rPr lang="en-US" altLang="ko" sz="950" b="1" dirty="0"/>
              <a:t>E-mail </a:t>
            </a:r>
            <a:r>
              <a:rPr lang="ko-KR" altLang="en-US" sz="950" b="1" dirty="0"/>
              <a:t>전송</a:t>
            </a:r>
            <a:r>
              <a:rPr lang="ko" sz="950" b="1" dirty="0"/>
              <a:t>]</a:t>
            </a:r>
            <a:endParaRPr sz="950" dirty="0"/>
          </a:p>
          <a:p>
            <a:pPr marL="171450" marR="0" lvl="0" indent="-171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900" b="1" dirty="0">
                <a:solidFill>
                  <a:srgbClr val="000000"/>
                </a:solidFill>
              </a:rPr>
              <a:t>삭제 및 수정용 모니터링 제거</a:t>
            </a:r>
            <a:endParaRPr lang="en-US" altLang="ko-KR" sz="900" b="1" dirty="0">
              <a:solidFill>
                <a:srgbClr val="000000"/>
              </a:solidFill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900" b="1" dirty="0"/>
              <a:t>삭제 및 수정용 </a:t>
            </a:r>
            <a:r>
              <a:rPr lang="en-US" altLang="ko-KR" sz="900" b="1" dirty="0"/>
              <a:t>data</a:t>
            </a:r>
            <a:r>
              <a:rPr lang="ko-KR" altLang="en-US" sz="900" b="1" dirty="0"/>
              <a:t>는 </a:t>
            </a:r>
            <a:r>
              <a:rPr lang="en-US" altLang="ko-KR" sz="900" b="1" dirty="0"/>
              <a:t>DynamoDB</a:t>
            </a:r>
            <a:r>
              <a:rPr lang="ko-KR" altLang="en-US" sz="900" b="1" dirty="0"/>
              <a:t>에서 획득</a:t>
            </a:r>
            <a:endParaRPr lang="en-US" altLang="ko-KR" sz="900" b="1" dirty="0">
              <a:solidFill>
                <a:srgbClr val="000000"/>
              </a:solidFill>
            </a:endParaRPr>
          </a:p>
          <a:p>
            <a:pPr marL="171450" lvl="0" indent="-1714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900" b="1" dirty="0">
                <a:solidFill>
                  <a:srgbClr val="000000"/>
                </a:solidFill>
              </a:rPr>
              <a:t>추가적으로 필요한 </a:t>
            </a:r>
            <a:r>
              <a:rPr lang="en-US" altLang="ko-KR" sz="900" b="1" dirty="0">
                <a:solidFill>
                  <a:srgbClr val="000000"/>
                </a:solidFill>
              </a:rPr>
              <a:t>input parameter : </a:t>
            </a:r>
            <a:r>
              <a:rPr lang="en-US" altLang="ko-KR" sz="900" b="1" dirty="0"/>
              <a:t>[</a:t>
            </a:r>
            <a:r>
              <a:rPr lang="en-US" altLang="ko-KR" sz="900" b="1" dirty="0" err="1"/>
              <a:t>TableName</a:t>
            </a:r>
            <a:r>
              <a:rPr lang="en-US" altLang="ko-KR" sz="900" b="1" dirty="0"/>
              <a:t>]</a:t>
            </a:r>
            <a:br>
              <a:rPr lang="en-US" altLang="ko-KR" sz="900" b="1" dirty="0"/>
            </a:br>
            <a:endParaRPr lang="en-US" altLang="ko" sz="900" b="1" dirty="0">
              <a:solidFill>
                <a:srgbClr val="000000"/>
              </a:solidFill>
            </a:endParaRPr>
          </a:p>
          <a:p>
            <a:pPr marR="0" lvl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</a:pPr>
            <a:r>
              <a:rPr lang="ko" sz="950" b="1" dirty="0">
                <a:solidFill>
                  <a:srgbClr val="000000"/>
                </a:solidFill>
              </a:rPr>
              <a:t>[</a:t>
            </a:r>
            <a:r>
              <a:rPr lang="en-US" altLang="ko" sz="950" b="1" dirty="0"/>
              <a:t>Instance </a:t>
            </a:r>
            <a:r>
              <a:rPr lang="ko-KR" altLang="en-US" sz="950" b="1" dirty="0"/>
              <a:t>중지</a:t>
            </a:r>
            <a:r>
              <a:rPr lang="ko" sz="950" b="1" dirty="0">
                <a:solidFill>
                  <a:srgbClr val="000000"/>
                </a:solidFill>
              </a:rPr>
              <a:t>]</a:t>
            </a:r>
            <a:endParaRPr lang="en-US" altLang="ko" sz="950" b="1" dirty="0">
              <a:solidFill>
                <a:srgbClr val="000000"/>
              </a:solidFill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900" b="1" dirty="0"/>
              <a:t>필수 </a:t>
            </a:r>
            <a:r>
              <a:rPr lang="en-US" altLang="ko-KR" sz="900" b="1" dirty="0"/>
              <a:t>tag</a:t>
            </a:r>
            <a:r>
              <a:rPr lang="ko-KR" altLang="en-US" sz="900" b="1" dirty="0"/>
              <a:t>가 없는 인스턴스 조사 및 중지</a:t>
            </a:r>
            <a:br>
              <a:rPr lang="en-US" altLang="ko-KR" sz="900" b="1" dirty="0"/>
            </a:br>
            <a:endParaRPr lang="en-US" altLang="ko-KR" sz="900" b="1" dirty="0"/>
          </a:p>
          <a:p>
            <a:pPr lvl="0">
              <a:lnSpc>
                <a:spcPct val="115000"/>
              </a:lnSpc>
              <a:spcBef>
                <a:spcPts val="500"/>
              </a:spcBef>
            </a:pPr>
            <a:r>
              <a:rPr lang="en-US" altLang="ko" sz="950" b="1" dirty="0"/>
              <a:t>[Instance </a:t>
            </a:r>
            <a:r>
              <a:rPr lang="ko-KR" altLang="en-US" sz="950" b="1" dirty="0"/>
              <a:t>삭제</a:t>
            </a:r>
            <a:r>
              <a:rPr lang="en-US" altLang="ko" sz="950" b="1" dirty="0"/>
              <a:t>]</a:t>
            </a:r>
          </a:p>
          <a:p>
            <a:pPr marL="171450" lvl="0" indent="-1714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900" b="1" dirty="0"/>
              <a:t>필요한 </a:t>
            </a:r>
            <a:r>
              <a:rPr lang="en-US" altLang="ko-KR" sz="900" b="1" dirty="0"/>
              <a:t>input parameter : </a:t>
            </a:r>
            <a:br>
              <a:rPr lang="en-US" altLang="ko-KR" sz="900" b="1" dirty="0"/>
            </a:br>
            <a:r>
              <a:rPr lang="en-US" altLang="ko-KR" sz="900" b="1" dirty="0"/>
              <a:t>[bucket-name, extension, </a:t>
            </a:r>
            <a:r>
              <a:rPr lang="en-US" altLang="ko-KR" sz="900" b="1" dirty="0" err="1"/>
              <a:t>exceptName</a:t>
            </a:r>
            <a:r>
              <a:rPr lang="en-US" altLang="ko-KR" sz="900" b="1" dirty="0"/>
              <a:t>, </a:t>
            </a:r>
            <a:r>
              <a:rPr lang="en-US" altLang="ko-KR" sz="900" b="1" dirty="0" err="1"/>
              <a:t>TableName</a:t>
            </a:r>
            <a:r>
              <a:rPr lang="en-US" altLang="ko-KR" sz="900" b="1" dirty="0"/>
              <a:t>]</a:t>
            </a:r>
          </a:p>
          <a:p>
            <a:pPr marL="171450" lvl="0" indent="-1714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900" b="1" dirty="0"/>
              <a:t>예외 대상 목록 </a:t>
            </a:r>
            <a:r>
              <a:rPr lang="en-US" altLang="ko-KR" sz="900" b="1" dirty="0"/>
              <a:t>column : Region, Resource, Instance-id</a:t>
            </a:r>
          </a:p>
          <a:p>
            <a:pPr marL="171450" lvl="0" indent="-1714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900" b="1" dirty="0"/>
              <a:t>삭제 시에 작일 삭제 대상 목록의 </a:t>
            </a:r>
            <a:r>
              <a:rPr lang="en-US" altLang="ko-KR" sz="900" b="1" dirty="0"/>
              <a:t>deletion</a:t>
            </a:r>
            <a:r>
              <a:rPr lang="ko-KR" altLang="en-US" sz="900" b="1" dirty="0"/>
              <a:t>에 </a:t>
            </a:r>
            <a:r>
              <a:rPr lang="en-US" altLang="ko-KR" sz="900" b="1" dirty="0"/>
              <a:t>“Y” </a:t>
            </a:r>
            <a:r>
              <a:rPr lang="ko-KR" altLang="en-US" sz="900" b="1" dirty="0"/>
              <a:t>추가 </a:t>
            </a:r>
            <a:r>
              <a:rPr lang="en-US" altLang="ko-KR" sz="900" b="1" dirty="0"/>
              <a:t>default </a:t>
            </a:r>
            <a:r>
              <a:rPr lang="ko-KR" altLang="en-US" sz="900" b="1" dirty="0"/>
              <a:t>값은 </a:t>
            </a:r>
            <a:r>
              <a:rPr lang="en-US" altLang="ko-KR" sz="900" b="1" dirty="0"/>
              <a:t>“N”</a:t>
            </a:r>
            <a:endParaRPr lang="en-US" altLang="ko" sz="900" b="1" dirty="0"/>
          </a:p>
          <a:p>
            <a:pPr marR="0" lvl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</a:pPr>
            <a:endParaRPr sz="900" b="1" dirty="0"/>
          </a:p>
        </p:txBody>
      </p:sp>
    </p:spTree>
    <p:extLst>
      <p:ext uri="{BB962C8B-B14F-4D97-AF65-F5344CB8AC3E}">
        <p14:creationId xmlns:p14="http://schemas.microsoft.com/office/powerpoint/2010/main" val="26513648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1167</Words>
  <Application>Microsoft Office PowerPoint</Application>
  <PresentationFormat>화면 슬라이드 쇼(16:9)</PresentationFormat>
  <Paragraphs>313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Calibri</vt:lpstr>
      <vt:lpstr>Simple Light</vt:lpstr>
      <vt:lpstr>Monitoring E-mail Architecture</vt:lpstr>
      <vt:lpstr>PowerPoint 프레젠테이션</vt:lpstr>
      <vt:lpstr>aws service 선정</vt:lpstr>
      <vt:lpstr>Architecture</vt:lpstr>
      <vt:lpstr>Sequence Diagram</vt:lpstr>
      <vt:lpstr>세부 사항</vt:lpstr>
      <vt:lpstr>세부 사항</vt:lpstr>
      <vt:lpstr>세부 사항</vt:lpstr>
      <vt:lpstr>세부 사항</vt:lpstr>
      <vt:lpstr>세부 사항</vt:lpstr>
      <vt:lpstr>세부 사항</vt:lpstr>
      <vt:lpstr>세부 사항</vt:lpstr>
      <vt:lpstr>세부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DMS AWS 관리 기능</dc:title>
  <dc:creator>Jungmin Choi (최정민)</dc:creator>
  <cp:lastModifiedBy>Hyeongwon Lee (이형원)</cp:lastModifiedBy>
  <cp:revision>94</cp:revision>
  <dcterms:modified xsi:type="dcterms:W3CDTF">2021-07-05T02:52:14Z</dcterms:modified>
</cp:coreProperties>
</file>