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91" r:id="rId2"/>
    <p:sldId id="263" r:id="rId3"/>
    <p:sldId id="257" r:id="rId4"/>
    <p:sldId id="258" r:id="rId5"/>
    <p:sldId id="288" r:id="rId6"/>
    <p:sldId id="290" r:id="rId7"/>
    <p:sldId id="264" r:id="rId8"/>
    <p:sldId id="272" r:id="rId9"/>
    <p:sldId id="273" r:id="rId10"/>
    <p:sldId id="276" r:id="rId11"/>
    <p:sldId id="277" r:id="rId12"/>
    <p:sldId id="282" r:id="rId13"/>
    <p:sldId id="266" r:id="rId14"/>
    <p:sldId id="283" r:id="rId15"/>
    <p:sldId id="289" r:id="rId16"/>
    <p:sldId id="259" r:id="rId17"/>
    <p:sldId id="279" r:id="rId18"/>
    <p:sldId id="267" r:id="rId19"/>
    <p:sldId id="285" r:id="rId20"/>
    <p:sldId id="286" r:id="rId21"/>
    <p:sldId id="287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1519" userDrawn="1">
          <p15:clr>
            <a:srgbClr val="9AA0A6"/>
          </p15:clr>
        </p15:guide>
        <p15:guide id="4" pos="424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4" y="110"/>
      </p:cViewPr>
      <p:guideLst>
        <p:guide orient="horz" pos="1620"/>
        <p:guide pos="2880"/>
        <p:guide pos="1519"/>
        <p:guide pos="42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3af416654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83af416654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g83af416654_0_35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83af416654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3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637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774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4885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83434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16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780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274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3178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73455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3af416654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83af416654_0_27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83af416654_0_27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g83af416654_0_27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2221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1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78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979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889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786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5169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3af416654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83af416654_0_168:notes"/>
          <p:cNvSpPr txBox="1">
            <a:spLocks noGrp="1"/>
          </p:cNvSpPr>
          <p:nvPr>
            <p:ph type="body" idx="1"/>
          </p:nvPr>
        </p:nvSpPr>
        <p:spPr>
          <a:xfrm>
            <a:off x="685800" y="4400556"/>
            <a:ext cx="5486400" cy="3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83af416654_0_168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83af416654_0_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25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99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제목 슬라이드">
  <p:cSld name="5_제목 슬라이드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14"/>
          <p:cNvCxnSpPr/>
          <p:nvPr/>
        </p:nvCxnSpPr>
        <p:spPr>
          <a:xfrm>
            <a:off x="211455" y="4679409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/>
          <p:nvPr/>
        </p:nvCxnSpPr>
        <p:spPr>
          <a:xfrm>
            <a:off x="211455" y="580672"/>
            <a:ext cx="8721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2pPr>
            <a:lvl3pPr marL="1371600" lvl="2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/>
            </a:lvl3pPr>
            <a:lvl4pPr marL="1828800" lvl="3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marL="2286000" lvl="4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311">
          <p15:clr>
            <a:srgbClr val="FBAE40"/>
          </p15:clr>
        </p15:guide>
        <p15:guide id="4" orient="horz" pos="429">
          <p15:clr>
            <a:srgbClr val="FBAE40"/>
          </p15:clr>
        </p15:guide>
        <p15:guide id="5" orient="horz" pos="752">
          <p15:clr>
            <a:srgbClr val="FBAE40"/>
          </p15:clr>
        </p15:guide>
        <p15:guide id="6" orient="horz" pos="838">
          <p15:clr>
            <a:srgbClr val="FBAE40"/>
          </p15:clr>
        </p15:guide>
        <p15:guide id="7" pos="5602">
          <p15:clr>
            <a:srgbClr val="FBAE40"/>
          </p15:clr>
        </p15:guide>
        <p15:guide id="8" pos="158">
          <p15:clr>
            <a:srgbClr val="FBAE40"/>
          </p15:clr>
        </p15:guide>
        <p15:guide id="9" orient="horz" pos="28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ctrTitle" hasCustomPrompt="1"/>
          </p:nvPr>
        </p:nvSpPr>
        <p:spPr>
          <a:xfrm>
            <a:off x="581555" y="1049022"/>
            <a:ext cx="1913995" cy="504005"/>
          </a:xfrm>
        </p:spPr>
        <p:txBody>
          <a:bodyPr lIns="0" anchor="t">
            <a:normAutofit/>
          </a:bodyPr>
          <a:lstStyle>
            <a:lvl1pPr marL="0" algn="l" defTabSz="685800" rtl="0" eaLnBrk="1" latinLnBrk="1" hangingPunct="1">
              <a:lnSpc>
                <a:spcPts val="3000"/>
              </a:lnSpc>
              <a:spcBef>
                <a:spcPct val="0"/>
              </a:spcBef>
              <a:buNone/>
              <a:defRPr lang="en-US" sz="3000" b="0" kern="1200" spc="-45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AGENDA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1455" y="580672"/>
            <a:ext cx="8721090" cy="0"/>
          </a:xfrm>
          <a:prstGeom prst="line">
            <a:avLst/>
          </a:prstGeom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 userDrawn="1"/>
        </p:nvCxnSpPr>
        <p:spPr>
          <a:xfrm>
            <a:off x="3425190" y="1091808"/>
            <a:ext cx="0" cy="330898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12" b="4898"/>
          <a:stretch/>
        </p:blipFill>
        <p:spPr>
          <a:xfrm>
            <a:off x="6048375" y="3240311"/>
            <a:ext cx="3095624" cy="190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yyD4KW47nWu7w9l2WqK04eRsLdikROod-XSZC_EYgbg/edit?usp=shar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91F795-C1D4-4684-9EF5-7D95EA6D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AWS Deletion Code &amp; Unit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4449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Code </a:t>
            </a:r>
            <a:r>
              <a:rPr lang="ko-KR" altLang="en-US" sz="1200" dirty="0"/>
              <a:t>작성 </a:t>
            </a:r>
            <a:r>
              <a:rPr lang="en-US" altLang="ko-KR" sz="1200" dirty="0"/>
              <a:t>: 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lambda_function.py : </a:t>
            </a:r>
            <a:r>
              <a:rPr lang="ko-KR" altLang="en-US" sz="1200" dirty="0"/>
              <a:t>삭제 내용 </a:t>
            </a:r>
            <a:r>
              <a:rPr lang="en-US" altLang="ko-KR" sz="1200" dirty="0"/>
              <a:t>filtering, Send E-mail </a:t>
            </a:r>
            <a:r>
              <a:rPr lang="ko-KR" altLang="en-US" sz="1200" dirty="0"/>
              <a:t>호출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ec2.py : EC2 tag </a:t>
            </a:r>
            <a:r>
              <a:rPr lang="ko-KR" altLang="en-US" sz="1200" dirty="0"/>
              <a:t>정보 취합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rds.py : RDS tag </a:t>
            </a:r>
            <a:r>
              <a:rPr lang="ko-KR" altLang="en-US" sz="1200" dirty="0"/>
              <a:t>정보 취합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deletion.py : instance</a:t>
            </a:r>
            <a:r>
              <a:rPr lang="ko-KR" altLang="en-US" sz="1200" dirty="0"/>
              <a:t> 및 </a:t>
            </a:r>
            <a:r>
              <a:rPr lang="en-US" altLang="ko-KR" sz="1200" dirty="0"/>
              <a:t>cluster </a:t>
            </a:r>
            <a:r>
              <a:rPr lang="ko-KR" altLang="en-US" sz="1200" dirty="0"/>
              <a:t>삭제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Essential.py : </a:t>
            </a:r>
            <a:r>
              <a:rPr lang="ko-KR" altLang="en-US" sz="1200" dirty="0"/>
              <a:t>공통 </a:t>
            </a:r>
            <a:r>
              <a:rPr lang="en-US" altLang="ko-KR" sz="1200" dirty="0"/>
              <a:t>method </a:t>
            </a:r>
            <a:r>
              <a:rPr lang="ko-KR" altLang="en-US" sz="1200" dirty="0"/>
              <a:t>및 변수</a:t>
            </a:r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hlinkClick r:id="rId3"/>
              </a:rPr>
              <a:t>Code link</a:t>
            </a:r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158678-76E6-4FCF-9D51-96177BCA4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360" y="1426344"/>
            <a:ext cx="5351933" cy="28053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BEEBB937-FD44-41E6-8656-992030436A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4775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기본 설정 </a:t>
            </a:r>
            <a:r>
              <a:rPr lang="en-US" altLang="ko-KR" sz="1200" dirty="0"/>
              <a:t>: </a:t>
            </a:r>
          </a:p>
          <a:p>
            <a:r>
              <a:rPr lang="ko-KR" altLang="en-US" sz="1200" dirty="0"/>
              <a:t>메모리 </a:t>
            </a:r>
            <a:r>
              <a:rPr lang="en-US" altLang="ko-KR" sz="1200" dirty="0"/>
              <a:t>:256MB</a:t>
            </a:r>
          </a:p>
          <a:p>
            <a:r>
              <a:rPr lang="ko-KR" altLang="en-US" sz="1200" dirty="0"/>
              <a:t>제한 시간 </a:t>
            </a:r>
            <a:r>
              <a:rPr lang="en-US" altLang="ko-KR" sz="1200" dirty="0"/>
              <a:t>: 15</a:t>
            </a:r>
            <a:r>
              <a:rPr lang="ko-KR" altLang="en-US" sz="1200" dirty="0"/>
              <a:t>분</a:t>
            </a:r>
            <a:endParaRPr lang="en-US" altLang="ko-KR" sz="1200" dirty="0"/>
          </a:p>
          <a:p>
            <a:r>
              <a:rPr lang="ko-KR" altLang="en-US" sz="1200" dirty="0"/>
              <a:t>역할 </a:t>
            </a:r>
            <a:r>
              <a:rPr lang="en-US" altLang="ko-KR" sz="1200" dirty="0"/>
              <a:t>:</a:t>
            </a:r>
            <a:r>
              <a:rPr lang="ko-KR" altLang="en-US" sz="1200" dirty="0"/>
              <a:t> 변동 없음</a:t>
            </a:r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35683B-95FD-4C9E-8E0C-78AA825D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4356" y="1430174"/>
            <a:ext cx="3976622" cy="271436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BD04AA85-4346-4DC2-862C-94A7280961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42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test</a:t>
            </a:r>
            <a:r>
              <a:rPr lang="ko-KR" altLang="en-US" dirty="0"/>
              <a:t> 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</a:rPr>
              <a:t>test</a:t>
            </a:r>
            <a:r>
              <a:rPr lang="ko-KR" altLang="en-US" sz="1200" dirty="0">
                <a:solidFill>
                  <a:srgbClr val="0070C0"/>
                </a:solidFill>
              </a:rPr>
              <a:t> 생성</a:t>
            </a:r>
            <a:endParaRPr lang="en-US" altLang="ko-KR" sz="1200" dirty="0">
              <a:solidFill>
                <a:srgbClr val="0070C0"/>
              </a:solidFill>
            </a:endParaRPr>
          </a:p>
          <a:p>
            <a:endParaRPr lang="en-US" altLang="ko-KR" sz="1200" dirty="0">
              <a:solidFill>
                <a:srgbClr val="0070C0"/>
              </a:solidFill>
            </a:endParaRPr>
          </a:p>
          <a:p>
            <a:r>
              <a:rPr lang="en-US" altLang="ko-KR" sz="1200" dirty="0">
                <a:solidFill>
                  <a:srgbClr val="0070C0"/>
                </a:solidFill>
              </a:rPr>
              <a:t>{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"SENDER": [</a:t>
            </a:r>
            <a:r>
              <a:rPr lang="ko-KR" altLang="en-US" sz="1200" dirty="0">
                <a:solidFill>
                  <a:srgbClr val="0070C0"/>
                </a:solidFill>
              </a:rPr>
              <a:t>발신정보</a:t>
            </a:r>
            <a:r>
              <a:rPr lang="en-US" altLang="ko-KR" sz="1200" dirty="0">
                <a:solidFill>
                  <a:srgbClr val="0070C0"/>
                </a:solidFill>
              </a:rPr>
              <a:t>],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"RECIPIENT": [</a:t>
            </a:r>
            <a:r>
              <a:rPr lang="ko-KR" altLang="en-US" sz="1200" dirty="0">
                <a:solidFill>
                  <a:srgbClr val="0070C0"/>
                </a:solidFill>
              </a:rPr>
              <a:t>수신정보</a:t>
            </a:r>
            <a:r>
              <a:rPr lang="en-US" altLang="ko-KR" sz="1200" dirty="0">
                <a:solidFill>
                  <a:srgbClr val="0070C0"/>
                </a:solidFill>
              </a:rPr>
              <a:t>], "AWS_REGION": [</a:t>
            </a:r>
            <a:r>
              <a:rPr lang="ko-KR" altLang="en-US" sz="1200" dirty="0">
                <a:solidFill>
                  <a:srgbClr val="0070C0"/>
                </a:solidFill>
              </a:rPr>
              <a:t>지역</a:t>
            </a:r>
            <a:r>
              <a:rPr lang="en-US" altLang="ko-KR" sz="1200" dirty="0">
                <a:solidFill>
                  <a:srgbClr val="0070C0"/>
                </a:solidFill>
              </a:rPr>
              <a:t>],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"SUBJECT": [</a:t>
            </a:r>
            <a:r>
              <a:rPr lang="ko-KR" altLang="en-US" sz="1200" dirty="0">
                <a:solidFill>
                  <a:srgbClr val="0070C0"/>
                </a:solidFill>
              </a:rPr>
              <a:t>제목정보</a:t>
            </a:r>
            <a:r>
              <a:rPr lang="en-US" altLang="ko-KR" sz="1200" dirty="0">
                <a:solidFill>
                  <a:srgbClr val="0070C0"/>
                </a:solidFill>
              </a:rPr>
              <a:t>],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"CHARSET": [</a:t>
            </a:r>
            <a:r>
              <a:rPr lang="ko-KR" altLang="en-US" sz="1200" dirty="0">
                <a:solidFill>
                  <a:srgbClr val="0070C0"/>
                </a:solidFill>
              </a:rPr>
              <a:t>인코딩 정보</a:t>
            </a:r>
            <a:r>
              <a:rPr lang="en-US" altLang="ko-KR" sz="1200" dirty="0">
                <a:solidFill>
                  <a:srgbClr val="0070C0"/>
                </a:solidFill>
              </a:rPr>
              <a:t>],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"BUCKET": [Bucket </a:t>
            </a:r>
            <a:r>
              <a:rPr lang="ko-KR" altLang="en-US" sz="1200" dirty="0">
                <a:solidFill>
                  <a:srgbClr val="0070C0"/>
                </a:solidFill>
              </a:rPr>
              <a:t>정보</a:t>
            </a:r>
            <a:r>
              <a:rPr lang="en-US" altLang="ko-KR" sz="1200" dirty="0">
                <a:solidFill>
                  <a:srgbClr val="0070C0"/>
                </a:solidFill>
              </a:rPr>
              <a:t>],  “EXTENSION</a:t>
            </a:r>
            <a:r>
              <a:rPr lang="ko-KR" altLang="en-US" sz="1200" dirty="0">
                <a:solidFill>
                  <a:srgbClr val="0070C0"/>
                </a:solidFill>
              </a:rPr>
              <a:t>＂</a:t>
            </a:r>
            <a:r>
              <a:rPr lang="en-US" altLang="ko-KR" sz="1200" dirty="0">
                <a:solidFill>
                  <a:srgbClr val="0070C0"/>
                </a:solidFill>
              </a:rPr>
              <a:t>: [</a:t>
            </a:r>
            <a:r>
              <a:rPr lang="ko-KR" altLang="en-US" sz="1200" dirty="0">
                <a:solidFill>
                  <a:srgbClr val="0070C0"/>
                </a:solidFill>
              </a:rPr>
              <a:t>확장자명</a:t>
            </a:r>
            <a:r>
              <a:rPr lang="en-US" altLang="ko-KR" sz="1200" dirty="0">
                <a:solidFill>
                  <a:srgbClr val="0070C0"/>
                </a:solidFill>
              </a:rPr>
              <a:t>],  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"EXCEPT-KEY": [</a:t>
            </a:r>
            <a:r>
              <a:rPr lang="ko-KR" altLang="en-US" sz="1200" dirty="0">
                <a:solidFill>
                  <a:srgbClr val="0070C0"/>
                </a:solidFill>
              </a:rPr>
              <a:t>예외 목록</a:t>
            </a:r>
            <a:r>
              <a:rPr lang="en-US" altLang="ko-KR" sz="1200" dirty="0">
                <a:solidFill>
                  <a:srgbClr val="0070C0"/>
                </a:solidFill>
              </a:rPr>
              <a:t>],  “</a:t>
            </a:r>
            <a:r>
              <a:rPr lang="en-US" altLang="ko-KR" sz="1200" dirty="0" err="1">
                <a:solidFill>
                  <a:srgbClr val="0070C0"/>
                </a:solidFill>
              </a:rPr>
              <a:t>TableName</a:t>
            </a:r>
            <a:r>
              <a:rPr lang="en-US" altLang="ko-KR" sz="1200" dirty="0">
                <a:solidFill>
                  <a:srgbClr val="0070C0"/>
                </a:solidFill>
              </a:rPr>
              <a:t>”: [table </a:t>
            </a:r>
            <a:r>
              <a:rPr lang="ko-KR" altLang="en-US" sz="1200" dirty="0">
                <a:solidFill>
                  <a:srgbClr val="0070C0"/>
                </a:solidFill>
              </a:rPr>
              <a:t>이름</a:t>
            </a:r>
            <a:r>
              <a:rPr lang="en-US" altLang="ko-KR" sz="1200" dirty="0">
                <a:solidFill>
                  <a:srgbClr val="0070C0"/>
                </a:solidFill>
              </a:rPr>
              <a:t>]</a:t>
            </a:r>
          </a:p>
          <a:p>
            <a:r>
              <a:rPr lang="en-US" altLang="ko-KR" sz="1200" dirty="0">
                <a:solidFill>
                  <a:srgbClr val="0070C0"/>
                </a:solidFill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193179-C12A-4C14-817A-25757CE0C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360" y="1429094"/>
            <a:ext cx="4751648" cy="27318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8F1C8AFD-9F78-4192-A60E-DE41381B7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7615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CloudWatch Event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BBB00-AEB8-4A09-80BE-83CFEF83E2FE}"/>
              </a:ext>
            </a:extLst>
          </p:cNvPr>
          <p:cNvSpPr txBox="1"/>
          <p:nvPr/>
        </p:nvSpPr>
        <p:spPr>
          <a:xfrm>
            <a:off x="362970" y="1196231"/>
            <a:ext cx="2911390" cy="37164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이벤트 소스 </a:t>
            </a:r>
            <a:r>
              <a:rPr lang="en-US" altLang="ko-KR" sz="1200" dirty="0"/>
              <a:t>: </a:t>
            </a:r>
            <a:r>
              <a:rPr lang="ko-KR" altLang="en-US" sz="1100" dirty="0"/>
              <a:t>일정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b="1" dirty="0"/>
              <a:t>Cron </a:t>
            </a:r>
            <a:r>
              <a:rPr lang="ko-KR" altLang="en-US" sz="1200" b="1" dirty="0"/>
              <a:t>표현식 </a:t>
            </a:r>
            <a:r>
              <a:rPr lang="en-US" altLang="ko-KR" sz="1200" b="1" dirty="0"/>
              <a:t>: </a:t>
            </a:r>
            <a:r>
              <a:rPr lang="en-US" altLang="ko-KR" sz="1100" dirty="0"/>
              <a:t>0 1 ? * MON-FRI *</a:t>
            </a:r>
          </a:p>
          <a:p>
            <a:endParaRPr lang="en-US" altLang="ko-KR" sz="1050" dirty="0"/>
          </a:p>
          <a:p>
            <a:r>
              <a:rPr lang="ko-KR" altLang="en-US" sz="1200" b="1" dirty="0"/>
              <a:t>대상 </a:t>
            </a:r>
            <a:r>
              <a:rPr lang="en-US" altLang="ko-KR" sz="1200" b="1" dirty="0"/>
              <a:t>:</a:t>
            </a:r>
            <a:r>
              <a:rPr lang="en-US" altLang="ko-KR" sz="1100" b="1" dirty="0"/>
              <a:t> </a:t>
            </a:r>
            <a:r>
              <a:rPr lang="ko-KR" altLang="en-US" sz="1100" dirty="0"/>
              <a:t>호출될 </a:t>
            </a:r>
            <a:r>
              <a:rPr lang="en-US" altLang="ko-KR" sz="1100" dirty="0"/>
              <a:t>Step Functions</a:t>
            </a:r>
          </a:p>
          <a:p>
            <a:endParaRPr lang="en-US" altLang="ko-KR" sz="1100" dirty="0"/>
          </a:p>
          <a:p>
            <a:r>
              <a:rPr lang="en-US" altLang="ko-KR" sz="1100" b="1" dirty="0">
                <a:solidFill>
                  <a:schemeClr val="tx1"/>
                </a:solidFill>
              </a:rPr>
              <a:t>input</a:t>
            </a:r>
            <a:r>
              <a:rPr lang="ko-KR" altLang="en-US" sz="1100" b="1" dirty="0">
                <a:solidFill>
                  <a:schemeClr val="tx1"/>
                </a:solidFill>
              </a:rPr>
              <a:t> 상수 값 추가 </a:t>
            </a:r>
            <a:r>
              <a:rPr lang="en-US" altLang="ko-KR" sz="1100" b="1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{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"SENDER": [</a:t>
            </a:r>
            <a:r>
              <a:rPr lang="ko-KR" altLang="en-US" sz="1100" dirty="0">
                <a:solidFill>
                  <a:schemeClr val="tx1"/>
                </a:solidFill>
              </a:rPr>
              <a:t>발신정보</a:t>
            </a:r>
            <a:r>
              <a:rPr lang="en-US" altLang="ko-KR" sz="1100" dirty="0">
                <a:solidFill>
                  <a:schemeClr val="tx1"/>
                </a:solidFill>
              </a:rPr>
              <a:t>],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"RECIPIENT": [</a:t>
            </a:r>
            <a:r>
              <a:rPr lang="ko-KR" altLang="en-US" sz="1100" dirty="0">
                <a:solidFill>
                  <a:schemeClr val="tx1"/>
                </a:solidFill>
              </a:rPr>
              <a:t>수신정보</a:t>
            </a:r>
            <a:r>
              <a:rPr lang="en-US" altLang="ko-KR" sz="1100" dirty="0">
                <a:solidFill>
                  <a:schemeClr val="tx1"/>
                </a:solidFill>
              </a:rPr>
              <a:t>],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"AWS_REGION": [</a:t>
            </a:r>
            <a:r>
              <a:rPr lang="ko-KR" altLang="en-US" sz="1100" dirty="0">
                <a:solidFill>
                  <a:schemeClr val="tx1"/>
                </a:solidFill>
              </a:rPr>
              <a:t>지역</a:t>
            </a:r>
            <a:r>
              <a:rPr lang="en-US" altLang="ko-KR" sz="1100" dirty="0">
                <a:solidFill>
                  <a:schemeClr val="tx1"/>
                </a:solidFill>
              </a:rPr>
              <a:t>],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"SUBJECT": [</a:t>
            </a:r>
            <a:r>
              <a:rPr lang="ko-KR" altLang="en-US" sz="1100" dirty="0">
                <a:solidFill>
                  <a:schemeClr val="tx1"/>
                </a:solidFill>
              </a:rPr>
              <a:t>제목정보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"CHARSET": [</a:t>
            </a:r>
            <a:r>
              <a:rPr lang="ko-KR" altLang="en-US" sz="1100" dirty="0">
                <a:solidFill>
                  <a:schemeClr val="tx1"/>
                </a:solidFill>
              </a:rPr>
              <a:t>인코딩 정보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"BUCKET": [Bucket </a:t>
            </a:r>
            <a:r>
              <a:rPr lang="ko-KR" altLang="en-US" sz="1100" dirty="0">
                <a:solidFill>
                  <a:schemeClr val="tx1"/>
                </a:solidFill>
              </a:rPr>
              <a:t>정보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“EXTENSION</a:t>
            </a:r>
            <a:r>
              <a:rPr lang="ko-KR" altLang="en-US" sz="1100" dirty="0">
                <a:solidFill>
                  <a:schemeClr val="tx1"/>
                </a:solidFill>
              </a:rPr>
              <a:t>＂</a:t>
            </a:r>
            <a:r>
              <a:rPr lang="en-US" altLang="ko-KR" sz="1100" dirty="0">
                <a:solidFill>
                  <a:schemeClr val="tx1"/>
                </a:solidFill>
              </a:rPr>
              <a:t>: [</a:t>
            </a:r>
            <a:r>
              <a:rPr lang="ko-KR" altLang="en-US" sz="1100" dirty="0">
                <a:solidFill>
                  <a:schemeClr val="tx1"/>
                </a:solidFill>
              </a:rPr>
              <a:t>확장자명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"EXCEPT-KEY": [</a:t>
            </a:r>
            <a:r>
              <a:rPr lang="ko-KR" altLang="en-US" sz="1100" dirty="0">
                <a:solidFill>
                  <a:schemeClr val="tx1"/>
                </a:solidFill>
              </a:rPr>
              <a:t>예외 목록</a:t>
            </a:r>
            <a:r>
              <a:rPr lang="en-US" altLang="ko-KR" sz="1100" dirty="0">
                <a:solidFill>
                  <a:schemeClr val="tx1"/>
                </a:solidFill>
              </a:rPr>
              <a:t>], 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“</a:t>
            </a:r>
            <a:r>
              <a:rPr lang="en-US" altLang="ko-KR" sz="1100" dirty="0" err="1">
                <a:solidFill>
                  <a:schemeClr val="tx1"/>
                </a:solidFill>
              </a:rPr>
              <a:t>TableName</a:t>
            </a:r>
            <a:r>
              <a:rPr lang="en-US" altLang="ko-KR" sz="1100" dirty="0">
                <a:solidFill>
                  <a:schemeClr val="tx1"/>
                </a:solidFill>
              </a:rPr>
              <a:t>”: [table </a:t>
            </a:r>
            <a:r>
              <a:rPr lang="ko-KR" altLang="en-US" sz="1100" dirty="0">
                <a:solidFill>
                  <a:schemeClr val="tx1"/>
                </a:solidFill>
              </a:rPr>
              <a:t>이름</a:t>
            </a:r>
            <a:r>
              <a:rPr lang="en-US" altLang="ko-KR" sz="11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}</a:t>
            </a:r>
          </a:p>
          <a:p>
            <a:endParaRPr lang="en-US" altLang="ko-KR" sz="1100" dirty="0"/>
          </a:p>
          <a:p>
            <a:endParaRPr lang="en-US" altLang="ko-KR" sz="1100" dirty="0"/>
          </a:p>
          <a:p>
            <a:endParaRPr lang="en-US" altLang="ko-KR" sz="12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4F99EE-1731-4CDE-855D-AB78D675A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63" y="1434585"/>
            <a:ext cx="5329743" cy="2397828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940D9B2E-8DA0-4C45-83B6-B984CA5E6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819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S3 Bucket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7C8A110-4E34-41E5-8D86-C8AD7A1EE3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431"/>
          <a:stretch/>
        </p:blipFill>
        <p:spPr>
          <a:xfrm>
            <a:off x="3275360" y="1444354"/>
            <a:ext cx="5505669" cy="2722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Bucket</a:t>
            </a:r>
            <a:r>
              <a:rPr lang="ko-KR" altLang="en-US" sz="1200" dirty="0"/>
              <a:t>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r>
              <a:rPr lang="en-US" altLang="ko-KR" dirty="0"/>
              <a:t>monitoring-prod-bucket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Region</a:t>
            </a:r>
            <a:r>
              <a:rPr lang="ko-KR" altLang="en-US" sz="1200" dirty="0"/>
              <a:t> </a:t>
            </a:r>
            <a:r>
              <a:rPr lang="en-US" altLang="ko-KR" sz="1200" dirty="0"/>
              <a:t>: ap-northeast-2</a:t>
            </a:r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E75F991-BD35-4701-B914-6D00D9AE7D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4224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Step Functions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D18D80-87EE-4D46-B6BB-7BB94ED010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12" r="8096"/>
          <a:stretch/>
        </p:blipFill>
        <p:spPr>
          <a:xfrm>
            <a:off x="3968751" y="1447093"/>
            <a:ext cx="4552950" cy="2709326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1C453B-67CF-4780-98D7-4C4377402311}"/>
              </a:ext>
            </a:extLst>
          </p:cNvPr>
          <p:cNvSpPr txBox="1"/>
          <p:nvPr/>
        </p:nvSpPr>
        <p:spPr>
          <a:xfrm>
            <a:off x="362969" y="1089071"/>
            <a:ext cx="4601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상태 머신 생성</a:t>
            </a:r>
          </a:p>
          <a:p>
            <a:endParaRPr lang="ko-KR" altLang="en-US" sz="1050" dirty="0"/>
          </a:p>
          <a:p>
            <a:r>
              <a:rPr lang="ko-KR" altLang="en-US" sz="1050" dirty="0"/>
              <a:t>코드 조각으로 작성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ko-KR" altLang="en-US" sz="1050" dirty="0"/>
              <a:t>유형 </a:t>
            </a:r>
            <a:r>
              <a:rPr lang="en-US" altLang="ko-KR" sz="1050" dirty="0"/>
              <a:t>: </a:t>
            </a:r>
            <a:r>
              <a:rPr lang="ko-KR" altLang="en-US" sz="1050" dirty="0"/>
              <a:t>표준</a:t>
            </a:r>
            <a:endParaRPr lang="en-US" altLang="ko-KR" sz="1050" dirty="0"/>
          </a:p>
          <a:p>
            <a:endParaRPr lang="en-US" altLang="ko-KR" sz="1050" dirty="0"/>
          </a:p>
          <a:p>
            <a:r>
              <a:rPr lang="en-US" altLang="ko-KR" sz="1050" dirty="0"/>
              <a:t>Name: </a:t>
            </a:r>
            <a:br>
              <a:rPr lang="en-US" altLang="ko-KR" sz="1050" dirty="0"/>
            </a:br>
            <a:r>
              <a:rPr lang="en-US" altLang="ko-KR" sz="1050" dirty="0" err="1"/>
              <a:t>stepfunctions</a:t>
            </a:r>
            <a:r>
              <a:rPr lang="en-US" altLang="ko-KR" sz="1050" dirty="0"/>
              <a:t>-monitoring-prod</a:t>
            </a:r>
          </a:p>
        </p:txBody>
      </p:sp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FEF3D8C5-F587-4C36-A188-AB9A5A5F1A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9163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Collect EC2 Tags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222" y="1018264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6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21D409-2A85-479D-8046-844630B31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989743"/>
              </p:ext>
            </p:extLst>
          </p:nvPr>
        </p:nvGraphicFramePr>
        <p:xfrm>
          <a:off x="305175" y="1075232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EC2 </a:t>
                      </a:r>
                      <a:r>
                        <a:rPr lang="en-US" altLang="ko-KR" sz="700" dirty="0" err="1"/>
                        <a:t>check_state</a:t>
                      </a:r>
                      <a:r>
                        <a:rPr lang="en-US" altLang="ko-KR" sz="700" dirty="0"/>
                        <a:t>() </a:t>
                      </a:r>
                      <a:r>
                        <a:rPr lang="ko-KR" altLang="en-US" sz="700" dirty="0"/>
                        <a:t>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전체 </a:t>
                      </a:r>
                      <a:r>
                        <a:rPr lang="en-US" altLang="ko-KR" sz="700" dirty="0"/>
                        <a:t>EC2 instance</a:t>
                      </a:r>
                      <a:r>
                        <a:rPr lang="ko-KR" altLang="en-US" sz="700" dirty="0"/>
                        <a:t>를 조회하여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 정보 수집</a:t>
                      </a:r>
                      <a:endParaRPr lang="en-US" altLang="ko-KR" sz="700" dirty="0"/>
                    </a:p>
                    <a:p>
                      <a:pPr algn="l" latinLnBrk="1"/>
                      <a:endParaRPr lang="ko-KR" altLang="en-US" sz="700" dirty="0"/>
                    </a:p>
                    <a:p>
                      <a:pPr algn="l" latinLnBrk="1"/>
                      <a:r>
                        <a:rPr lang="en-US" altLang="ko-KR" sz="700" dirty="0"/>
                        <a:t>parameter </a:t>
                      </a:r>
                      <a:r>
                        <a:rPr lang="ko-KR" altLang="en-US" sz="700" dirty="0"/>
                        <a:t>조건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  </a:t>
                      </a:r>
                      <a:r>
                        <a:rPr lang="en-US" altLang="ko-KR" sz="700" dirty="0"/>
                        <a:t>- resource : EC2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- region : [eu-west-1, ap-northeast-2, ap-northeast-1, us-east-1, us-west-2]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수집한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830D1697-22C6-41DD-9190-DE16E8929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616" y="1509012"/>
            <a:ext cx="3756718" cy="12633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Collect RDS Tags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821D409-2A85-479D-8046-844630B311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5119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TC-002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RDS </a:t>
                      </a:r>
                      <a:r>
                        <a:rPr lang="en-US" altLang="ko-KR" sz="700" dirty="0" err="1"/>
                        <a:t>check_state</a:t>
                      </a:r>
                      <a:r>
                        <a:rPr lang="en-US" altLang="ko-KR" sz="700" dirty="0"/>
                        <a:t>() </a:t>
                      </a:r>
                      <a:r>
                        <a:rPr lang="ko-KR" altLang="en-US" sz="700" dirty="0"/>
                        <a:t>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전체 </a:t>
                      </a:r>
                      <a:r>
                        <a:rPr lang="en-US" altLang="ko-KR" sz="700" dirty="0"/>
                        <a:t>RDS instance</a:t>
                      </a:r>
                      <a:r>
                        <a:rPr lang="ko-KR" altLang="en-US" sz="700" dirty="0"/>
                        <a:t>를 조회하여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 정보 수집</a:t>
                      </a:r>
                      <a:endParaRPr lang="en-US" altLang="ko-KR" sz="700" dirty="0"/>
                    </a:p>
                    <a:p>
                      <a:pPr algn="l" latinLnBrk="1"/>
                      <a:endParaRPr lang="ko-KR" altLang="en-US" sz="700" dirty="0"/>
                    </a:p>
                    <a:p>
                      <a:pPr algn="l" latinLnBrk="1"/>
                      <a:r>
                        <a:rPr lang="en-US" altLang="ko-KR" sz="700" dirty="0"/>
                        <a:t>parameter </a:t>
                      </a:r>
                      <a:r>
                        <a:rPr lang="ko-KR" altLang="en-US" sz="700" dirty="0"/>
                        <a:t>조건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  </a:t>
                      </a:r>
                      <a:r>
                        <a:rPr lang="en-US" altLang="ko-KR" sz="700" dirty="0"/>
                        <a:t>- resource : RDS</a:t>
                      </a:r>
                    </a:p>
                    <a:p>
                      <a:pPr algn="l" latinLnBrk="1"/>
                      <a:r>
                        <a:rPr lang="en-US" altLang="ko-KR" sz="700" dirty="0"/>
                        <a:t>  - region : [eu-west-1, ap-northeast-2, ap-northeast-1, us-east-1, us-west-2]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수집한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165E639F-3B5C-4BC2-BEC4-55799838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691" y="1477588"/>
            <a:ext cx="3763278" cy="90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37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DynamoDB data upload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327DF6D-CCC2-4767-A9D8-65FC1719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80273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2275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157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TC-003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Expiry-date</a:t>
                      </a:r>
                      <a:r>
                        <a:rPr lang="ko-KR" altLang="en-US" sz="700" dirty="0"/>
                        <a:t>를 비교하여 삭제 및 수정이 필요한 </a:t>
                      </a:r>
                      <a:r>
                        <a:rPr lang="en-US" altLang="ko-KR" sz="700" dirty="0"/>
                        <a:t>instance</a:t>
                      </a:r>
                      <a:r>
                        <a:rPr lang="ko-KR" altLang="en-US" sz="700" dirty="0"/>
                        <a:t>만 </a:t>
                      </a:r>
                      <a:r>
                        <a:rPr lang="en-US" altLang="ko-KR" sz="700" dirty="0"/>
                        <a:t>filtering </a:t>
                      </a:r>
                      <a:r>
                        <a:rPr lang="ko-KR" altLang="en-US" sz="700" dirty="0"/>
                        <a:t>수행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수집한 </a:t>
                      </a:r>
                      <a:r>
                        <a:rPr lang="en-US" altLang="ko-KR" sz="700" dirty="0"/>
                        <a:t>tag </a:t>
                      </a:r>
                      <a:r>
                        <a:rPr lang="ko-KR" altLang="en-US" sz="700" dirty="0"/>
                        <a:t>정보에서 </a:t>
                      </a:r>
                      <a:endParaRPr lang="en-US" altLang="ko-KR" sz="700" dirty="0"/>
                    </a:p>
                    <a:p>
                      <a:pPr algn="l" latinLnBrk="1"/>
                      <a:r>
                        <a:rPr lang="en-US" altLang="ko-KR" sz="700" dirty="0"/>
                        <a:t>expiry –date </a:t>
                      </a:r>
                      <a:r>
                        <a:rPr lang="ko-KR" altLang="en-US" sz="700" dirty="0"/>
                        <a:t>열을 비교하여 기준이 되는 </a:t>
                      </a:r>
                      <a:r>
                        <a:rPr lang="en-US" altLang="ko-KR" sz="700" dirty="0"/>
                        <a:t>date </a:t>
                      </a:r>
                      <a:r>
                        <a:rPr lang="ko-KR" altLang="en-US" sz="700" dirty="0"/>
                        <a:t>보다 낮거나 같은 행들만 추출</a:t>
                      </a:r>
                      <a:br>
                        <a:rPr lang="en-US" altLang="ko-KR" sz="700" dirty="0"/>
                      </a:b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parameter </a:t>
                      </a:r>
                      <a:r>
                        <a:rPr lang="ko-KR" altLang="en-US" sz="700" dirty="0"/>
                        <a:t>조건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 - </a:t>
                      </a:r>
                      <a:r>
                        <a:rPr lang="ko-KR" altLang="en-US" sz="700" dirty="0"/>
                        <a:t>기준 </a:t>
                      </a:r>
                      <a:r>
                        <a:rPr lang="en-US" altLang="ko-KR" sz="700" dirty="0"/>
                        <a:t>date : </a:t>
                      </a:r>
                      <a:r>
                        <a:rPr lang="ko-KR" altLang="en-US" sz="700" dirty="0"/>
                        <a:t>금일 날짜</a:t>
                      </a:r>
                      <a:r>
                        <a:rPr lang="en-US" altLang="ko-KR" sz="700" dirty="0"/>
                        <a:t>- 1 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- expiry-date &lt; </a:t>
                      </a:r>
                      <a:r>
                        <a:rPr lang="ko-KR" altLang="en-US" sz="700" dirty="0"/>
                        <a:t>기준 </a:t>
                      </a:r>
                      <a:r>
                        <a:rPr lang="en-US" altLang="ko-KR" sz="700" dirty="0"/>
                        <a:t>date or</a:t>
                      </a:r>
                      <a:r>
                        <a:rPr lang="ko-KR" altLang="en-US" sz="700" dirty="0"/>
                        <a:t> </a:t>
                      </a:r>
                      <a:r>
                        <a:rPr lang="en-US" altLang="ko-KR" sz="700" dirty="0"/>
                        <a:t>expiry-date &gt;</a:t>
                      </a:r>
                      <a:r>
                        <a:rPr lang="ko-KR" altLang="en-US" sz="700" dirty="0"/>
                        <a:t>기준 </a:t>
                      </a:r>
                      <a:r>
                        <a:rPr lang="en-US" altLang="ko-KR" sz="700" dirty="0"/>
                        <a:t>date+3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Upload</a:t>
                      </a:r>
                      <a:r>
                        <a:rPr lang="ko-KR" altLang="en-US" sz="700" dirty="0"/>
                        <a:t>된 </a:t>
                      </a:r>
                      <a:r>
                        <a:rPr lang="en-US" altLang="ko-KR" sz="700" dirty="0"/>
                        <a:t>tag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D0CA9FD-65E4-43C3-A4A3-C5FA7B2DE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069" y="1477587"/>
            <a:ext cx="3633518" cy="113581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6154AD9-D496-46AB-A965-E33943A26E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0085"/>
          <a:stretch/>
        </p:blipFill>
        <p:spPr>
          <a:xfrm>
            <a:off x="5074069" y="2802933"/>
            <a:ext cx="3633518" cy="132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9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altLang="ko-KR" dirty="0"/>
              <a:t>Read DynamoDB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D327DF6D-CCC2-4767-A9D8-65FC1719F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675900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2275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157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DynamoDB table</a:t>
                      </a:r>
                      <a:r>
                        <a:rPr lang="ko-KR" altLang="en-US" sz="700" dirty="0"/>
                        <a:t>에서 </a:t>
                      </a:r>
                      <a:r>
                        <a:rPr lang="en-US" altLang="ko-KR" sz="700" dirty="0"/>
                        <a:t>filtering</a:t>
                      </a:r>
                      <a:r>
                        <a:rPr lang="ko-KR" altLang="en-US" sz="700" dirty="0"/>
                        <a:t>하여 </a:t>
                      </a:r>
                      <a:r>
                        <a:rPr lang="en-US" altLang="ko-KR" sz="700" dirty="0"/>
                        <a:t>data read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금일을 제외한 마지막으로 </a:t>
                      </a:r>
                      <a:r>
                        <a:rPr lang="en-US" altLang="ko-KR" sz="700" dirty="0"/>
                        <a:t>upload</a:t>
                      </a:r>
                      <a:r>
                        <a:rPr lang="ko-KR" altLang="en-US" sz="700" dirty="0"/>
                        <a:t>한 </a:t>
                      </a:r>
                      <a:r>
                        <a:rPr lang="en-US" altLang="ko-KR" sz="700" dirty="0"/>
                        <a:t>data</a:t>
                      </a:r>
                      <a:r>
                        <a:rPr lang="ko-KR" altLang="en-US" sz="700" dirty="0"/>
                        <a:t>만 필터링하여 </a:t>
                      </a:r>
                      <a:r>
                        <a:rPr lang="en-US" altLang="ko-KR" sz="700" dirty="0"/>
                        <a:t>read</a:t>
                      </a:r>
                    </a:p>
                    <a:p>
                      <a:pPr algn="l" latinLnBrk="1"/>
                      <a:endParaRPr lang="en-US" altLang="ko-KR" sz="700" dirty="0"/>
                    </a:p>
                    <a:p>
                      <a:pPr algn="l" latinLnBrk="1"/>
                      <a:r>
                        <a:rPr lang="ko-KR" altLang="en-US" sz="700" dirty="0"/>
                        <a:t>화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수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목</a:t>
                      </a:r>
                      <a:r>
                        <a:rPr lang="en-US" altLang="ko-KR" sz="700" dirty="0"/>
                        <a:t>,</a:t>
                      </a:r>
                      <a:r>
                        <a:rPr lang="ko-KR" altLang="en-US" sz="700" dirty="0"/>
                        <a:t>금 </a:t>
                      </a:r>
                      <a:r>
                        <a:rPr lang="en-US" altLang="ko-KR" sz="700" dirty="0"/>
                        <a:t>-&gt; </a:t>
                      </a:r>
                      <a:r>
                        <a:rPr lang="ko-KR" altLang="en-US" sz="700" dirty="0"/>
                        <a:t>전 날 </a:t>
                      </a:r>
                      <a:r>
                        <a:rPr lang="en-US" altLang="ko-KR" sz="700" dirty="0"/>
                        <a:t>data</a:t>
                      </a:r>
                    </a:p>
                    <a:p>
                      <a:pPr algn="l" latinLnBrk="1"/>
                      <a:r>
                        <a:rPr lang="ko-KR" altLang="en-US" sz="700" dirty="0"/>
                        <a:t>월 </a:t>
                      </a:r>
                      <a:r>
                        <a:rPr lang="en-US" altLang="ko-KR" sz="700" dirty="0"/>
                        <a:t>-&gt; </a:t>
                      </a:r>
                      <a:r>
                        <a:rPr lang="ko-KR" altLang="en-US" sz="700" dirty="0"/>
                        <a:t>금요일 </a:t>
                      </a:r>
                      <a:r>
                        <a:rPr lang="en-US" altLang="ko-KR" sz="700" dirty="0"/>
                        <a:t>data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Read</a:t>
                      </a:r>
                      <a:r>
                        <a:rPr lang="ko-KR" altLang="en-US" sz="700" dirty="0"/>
                        <a:t>한 </a:t>
                      </a:r>
                      <a:r>
                        <a:rPr lang="en-US" altLang="ko-KR" sz="700" dirty="0"/>
                        <a:t>data</a:t>
                      </a:r>
                      <a:r>
                        <a:rPr lang="ko-KR" altLang="en-US" sz="700" dirty="0"/>
                        <a:t>를 </a:t>
                      </a:r>
                      <a:r>
                        <a:rPr lang="en-US" altLang="ko-KR" sz="700" dirty="0" err="1"/>
                        <a:t>Dataframe</a:t>
                      </a:r>
                      <a:r>
                        <a:rPr lang="en-US" altLang="ko-KR" sz="700" dirty="0"/>
                        <a:t>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9588B23C-A070-4C9A-960E-D9FF9AF1C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059" y="1776173"/>
            <a:ext cx="3767148" cy="10141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276A29-8716-4B2E-AB9D-200D189ED999}"/>
              </a:ext>
            </a:extLst>
          </p:cNvPr>
          <p:cNvSpPr txBox="1"/>
          <p:nvPr/>
        </p:nvSpPr>
        <p:spPr>
          <a:xfrm>
            <a:off x="4988859" y="1540336"/>
            <a:ext cx="36939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DynamoDB </a:t>
            </a:r>
            <a:r>
              <a:rPr lang="ko-KR" altLang="en-US" sz="700" dirty="0"/>
              <a:t>마지막 업로드 데이터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651B8D-C430-417F-8994-4349503C0A44}"/>
              </a:ext>
            </a:extLst>
          </p:cNvPr>
          <p:cNvSpPr txBox="1"/>
          <p:nvPr/>
        </p:nvSpPr>
        <p:spPr>
          <a:xfrm>
            <a:off x="4991092" y="2934350"/>
            <a:ext cx="369394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Read</a:t>
            </a:r>
            <a:r>
              <a:rPr lang="ko-KR" altLang="en-US" sz="700" dirty="0"/>
              <a:t>한 </a:t>
            </a:r>
            <a:r>
              <a:rPr lang="en-US" altLang="ko-KR" sz="700" dirty="0"/>
              <a:t>data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D67DFE4-B60C-45A4-8F83-F1F99CDDC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7059" y="3134405"/>
            <a:ext cx="3767148" cy="55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57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679788" y="411804"/>
            <a:ext cx="3809911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001. </a:t>
            </a:r>
            <a:r>
              <a:rPr lang="ko-KR" altLang="en-US" sz="1400" b="0" dirty="0"/>
              <a:t>개발 언어 및 활용 라이브러리 </a:t>
            </a:r>
            <a:r>
              <a:rPr lang="ko" altLang="ko-KR" sz="1400" b="0" dirty="0"/>
              <a:t>선정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cxnSp>
        <p:nvCxnSpPr>
          <p:cNvPr id="7" name="직선 연결선 6"/>
          <p:cNvCxnSpPr>
            <a:cxnSpLocks/>
          </p:cNvCxnSpPr>
          <p:nvPr/>
        </p:nvCxnSpPr>
        <p:spPr>
          <a:xfrm>
            <a:off x="3425190" y="640061"/>
            <a:ext cx="0" cy="4422757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 txBox="1">
            <a:spLocks/>
          </p:cNvSpPr>
          <p:nvPr/>
        </p:nvSpPr>
        <p:spPr>
          <a:xfrm>
            <a:off x="3679788" y="798434"/>
            <a:ext cx="2741942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002. Resource </a:t>
            </a:r>
            <a:r>
              <a:rPr lang="ko-KR" altLang="en-US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생성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628926" y="3092313"/>
            <a:ext cx="3286645" cy="1533469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Collect EC2 Tags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Collect RDS Tags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DynamoDB data upload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Read Except-list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Read DynamoDB</a:t>
            </a: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Invocate Lambda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3679788" y="2526765"/>
            <a:ext cx="2741950" cy="504005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algn="l" defTabSz="914400" rtl="0" eaLnBrk="1" latinLnBrk="1" hangingPunct="1">
              <a:lnSpc>
                <a:spcPts val="4000"/>
              </a:lnSpc>
              <a:spcBef>
                <a:spcPct val="0"/>
              </a:spcBef>
              <a:buNone/>
              <a:defRPr sz="3600" b="1" kern="1200" spc="-60" baseline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rPr>
              <a:t>003. M</a:t>
            </a:r>
            <a:r>
              <a:rPr lang="en-US" altLang="ko-KR" sz="1400" b="0" spc="-15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onitoring Unit Test</a:t>
            </a:r>
            <a:endParaRPr lang="en-US" sz="1400" b="0" spc="-15" dirty="0">
              <a:solidFill>
                <a:schemeClr val="tx1">
                  <a:lumMod val="95000"/>
                  <a:lumOff val="5000"/>
                </a:schemeClr>
              </a:solidFill>
              <a:latin typeface="+mn-lt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A4246B11-4FF1-4B02-B7CA-E239323C378F}"/>
              </a:ext>
            </a:extLst>
          </p:cNvPr>
          <p:cNvSpPr txBox="1">
            <a:spLocks/>
          </p:cNvSpPr>
          <p:nvPr/>
        </p:nvSpPr>
        <p:spPr>
          <a:xfrm>
            <a:off x="3628926" y="1363982"/>
            <a:ext cx="3286645" cy="1301621"/>
          </a:xfrm>
          <a:prstGeom prst="rect">
            <a:avLst/>
          </a:prstGeom>
        </p:spPr>
        <p:txBody>
          <a:bodyPr vert="horz" lIns="0" tIns="34290" rIns="68580" bIns="34290" rtlCol="0" anchor="t">
            <a:normAutofit/>
          </a:bodyPr>
          <a:lstStyle>
            <a:lvl1pPr marL="285750" marR="0" indent="-180000" algn="l" defTabSz="844083" rtl="0" eaLnBrk="1" fontAlgn="auto" latinLnBrk="1" hangingPunct="1">
              <a:lnSpc>
                <a:spcPct val="90000"/>
              </a:lnSpc>
              <a:spcBef>
                <a:spcPts val="92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kern="1200" spc="-6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IAM role </a:t>
            </a:r>
            <a:r>
              <a:rPr lang="ko-KR" altLang="en-US" sz="1050" spc="0" dirty="0">
                <a:latin typeface="+mn-lt"/>
              </a:rPr>
              <a:t>설정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DynamoDB table </a:t>
            </a:r>
            <a:r>
              <a:rPr lang="ko-KR" altLang="en-US" sz="1050" spc="0" dirty="0">
                <a:latin typeface="+mn-lt"/>
              </a:rPr>
              <a:t>생성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Lambda function </a:t>
            </a:r>
            <a:r>
              <a:rPr lang="ko-KR" altLang="en-US" sz="1050" spc="0" dirty="0">
                <a:latin typeface="+mn-lt"/>
              </a:rPr>
              <a:t>생성</a:t>
            </a:r>
            <a:endParaRPr lang="en-US" altLang="ko-KR" sz="1050" spc="0" dirty="0">
              <a:latin typeface="+mn-lt"/>
            </a:endParaRPr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/>
              <a:t>CloudWatch Event </a:t>
            </a:r>
            <a:r>
              <a:rPr lang="ko-KR" altLang="en-US" sz="1050" spc="0" dirty="0"/>
              <a:t>생성</a:t>
            </a:r>
            <a:endParaRPr lang="en-US" altLang="ko-KR" sz="1050" spc="0" dirty="0"/>
          </a:p>
          <a:p>
            <a:pPr>
              <a:lnSpc>
                <a:spcPts val="1125"/>
              </a:lnSpc>
              <a:buFontTx/>
              <a:buChar char="-"/>
            </a:pPr>
            <a:r>
              <a:rPr lang="en-US" altLang="ko-KR" sz="1050" spc="0" dirty="0">
                <a:latin typeface="+mn-lt"/>
              </a:rPr>
              <a:t>S3</a:t>
            </a:r>
            <a:r>
              <a:rPr lang="ko-KR" altLang="en-US" sz="1050" spc="0" dirty="0">
                <a:latin typeface="+mn-lt"/>
              </a:rPr>
              <a:t> </a:t>
            </a:r>
            <a:r>
              <a:rPr lang="en-US" altLang="ko-KR" sz="1050" spc="0" dirty="0">
                <a:latin typeface="+mn-lt"/>
              </a:rPr>
              <a:t>Bucket</a:t>
            </a:r>
            <a:r>
              <a:rPr lang="ko-KR" altLang="en-US" sz="1050" spc="0" dirty="0">
                <a:latin typeface="+mn-lt"/>
              </a:rPr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3420248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dirty="0" err="1">
                <a:solidFill>
                  <a:srgbClr val="262626"/>
                </a:solidFill>
              </a:rPr>
              <a:t>DeletionProtection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CE89EE-DDEF-433D-9DF0-CCA068388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904770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TC-007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Clr>
                          <a:srgbClr val="262626"/>
                        </a:buClr>
                      </a:pPr>
                      <a:r>
                        <a:rPr lang="en-US" altLang="ko-KR" sz="700" dirty="0" err="1">
                          <a:solidFill>
                            <a:srgbClr val="262626"/>
                          </a:solidFill>
                        </a:rPr>
                        <a:t>DeletionProtection</a:t>
                      </a:r>
                      <a:endParaRPr lang="en-US" altLang="ko-KR" sz="700" dirty="0">
                        <a:solidFill>
                          <a:srgbClr val="262626"/>
                        </a:solidFill>
                      </a:endParaRPr>
                    </a:p>
                    <a:p>
                      <a:pPr marL="0" lvl="0" indent="0">
                        <a:spcBef>
                          <a:spcPts val="0"/>
                        </a:spcBef>
                        <a:buClr>
                          <a:srgbClr val="262626"/>
                        </a:buClr>
                      </a:pPr>
                      <a:r>
                        <a:rPr lang="en-US" altLang="ko-KR" sz="700" dirty="0" err="1">
                          <a:solidFill>
                            <a:srgbClr val="262626"/>
                          </a:solidFill>
                        </a:rPr>
                        <a:t>DisableApiTermination</a:t>
                      </a:r>
                      <a:endParaRPr lang="en-US" altLang="ko-KR" sz="700" dirty="0">
                        <a:solidFill>
                          <a:srgbClr val="26262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/>
                        <a:t>삭제해야 하는 </a:t>
                      </a:r>
                      <a:r>
                        <a:rPr lang="en-US" altLang="ko-KR" sz="700" dirty="0"/>
                        <a:t>instance</a:t>
                      </a:r>
                      <a:r>
                        <a:rPr lang="ko-KR" altLang="en-US" sz="700" dirty="0"/>
                        <a:t>들의 삭제 방지 항목에 대한 검사</a:t>
                      </a:r>
                      <a:endParaRPr lang="en-US" altLang="ko-KR" sz="700" dirty="0"/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삭제 방지일 경우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삭제 방지 변경 후 삭제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- </a:t>
                      </a:r>
                      <a:r>
                        <a:rPr lang="ko-KR" altLang="en-US" sz="700" dirty="0"/>
                        <a:t>삭제 방지가 아닐 경우</a:t>
                      </a:r>
                      <a:br>
                        <a:rPr lang="en-US" altLang="ko-KR" sz="700" dirty="0"/>
                      </a:br>
                      <a:r>
                        <a:rPr lang="en-US" altLang="ko-KR" sz="700" dirty="0"/>
                        <a:t>: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호출 결과를 </a:t>
                      </a:r>
                      <a:r>
                        <a:rPr lang="en-US" altLang="ko-KR" sz="700" dirty="0"/>
                        <a:t>json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69CC82-3122-4E84-871B-8A595AAFF0A7}"/>
              </a:ext>
            </a:extLst>
          </p:cNvPr>
          <p:cNvSpPr txBox="1"/>
          <p:nvPr/>
        </p:nvSpPr>
        <p:spPr>
          <a:xfrm>
            <a:off x="5048041" y="1468906"/>
            <a:ext cx="3693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{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DisableApiTermination</a:t>
            </a:r>
            <a:r>
              <a:rPr lang="en-US" altLang="ko-KR" sz="700" dirty="0"/>
              <a:t>': {'Value': True},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InstanceId</a:t>
            </a:r>
            <a:r>
              <a:rPr lang="en-US" altLang="ko-KR" sz="700" dirty="0"/>
              <a:t>': 'i-0761e2dc372bff12a’,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ResponseMetadata</a:t>
            </a:r>
            <a:r>
              <a:rPr lang="en-US" altLang="ko-KR" sz="700" dirty="0"/>
              <a:t>’: {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RequestId</a:t>
            </a:r>
            <a:r>
              <a:rPr lang="en-US" altLang="ko-KR" sz="700" dirty="0"/>
              <a:t>': 'f9cd9f02-38a2-4091-9c84-2b756f697576’,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HTTPStatusCode</a:t>
            </a:r>
            <a:r>
              <a:rPr lang="en-US" altLang="ko-KR" sz="700" dirty="0"/>
              <a:t>': 200, 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HTTPHeaders</a:t>
            </a:r>
            <a:r>
              <a:rPr lang="en-US" altLang="ko-KR" sz="700" dirty="0"/>
              <a:t>’: {</a:t>
            </a:r>
          </a:p>
          <a:p>
            <a:r>
              <a:rPr lang="en-US" altLang="ko-KR" sz="700" dirty="0"/>
              <a:t>  'x-</a:t>
            </a:r>
            <a:r>
              <a:rPr lang="en-US" altLang="ko-KR" sz="700" dirty="0" err="1"/>
              <a:t>amzn</a:t>
            </a:r>
            <a:r>
              <a:rPr lang="en-US" altLang="ko-KR" sz="700" dirty="0"/>
              <a:t>-</a:t>
            </a:r>
            <a:r>
              <a:rPr lang="en-US" altLang="ko-KR" sz="700" dirty="0" err="1"/>
              <a:t>requestid</a:t>
            </a:r>
            <a:r>
              <a:rPr lang="en-US" altLang="ko-KR" sz="700" dirty="0"/>
              <a:t>': 'f9cd9f02-38a2-4091-9c84-2b756f697576’, </a:t>
            </a:r>
          </a:p>
          <a:p>
            <a:r>
              <a:rPr lang="en-US" altLang="ko-KR" sz="700" dirty="0"/>
              <a:t>  'content-type': 'text/</a:t>
            </a:r>
            <a:r>
              <a:rPr lang="en-US" altLang="ko-KR" sz="700" dirty="0" err="1"/>
              <a:t>xml;charset</a:t>
            </a:r>
            <a:r>
              <a:rPr lang="en-US" altLang="ko-KR" sz="700" dirty="0"/>
              <a:t>=UTF-8’, </a:t>
            </a:r>
          </a:p>
          <a:p>
            <a:r>
              <a:rPr lang="en-US" altLang="ko-KR" sz="700" dirty="0"/>
              <a:t>  'content-length': '358’, </a:t>
            </a:r>
          </a:p>
          <a:p>
            <a:r>
              <a:rPr lang="en-US" altLang="ko-KR" sz="700" dirty="0"/>
              <a:t>  'date': 'Mon, 15 Jun 2020 04:25:15 GMT’, </a:t>
            </a:r>
          </a:p>
          <a:p>
            <a:r>
              <a:rPr lang="en-US" altLang="ko-KR" sz="700" dirty="0"/>
              <a:t>  'server': 'AmazonEC2’</a:t>
            </a:r>
          </a:p>
          <a:p>
            <a:r>
              <a:rPr lang="en-US" altLang="ko-KR" sz="700" dirty="0"/>
              <a:t>  }, </a:t>
            </a:r>
          </a:p>
          <a:p>
            <a:r>
              <a:rPr lang="en-US" altLang="ko-KR" sz="700" dirty="0"/>
              <a:t> '</a:t>
            </a:r>
            <a:r>
              <a:rPr lang="en-US" altLang="ko-KR" sz="700" dirty="0" err="1"/>
              <a:t>RetryAttempts</a:t>
            </a:r>
            <a:r>
              <a:rPr lang="en-US" altLang="ko-KR" sz="700" dirty="0"/>
              <a:t>’: 0</a:t>
            </a:r>
          </a:p>
          <a:p>
            <a:r>
              <a:rPr lang="en-US" altLang="ko-KR" sz="700" dirty="0"/>
              <a:t> }</a:t>
            </a:r>
          </a:p>
          <a:p>
            <a:r>
              <a:rPr lang="en-US" altLang="ko-KR" sz="700" dirty="0"/>
              <a:t>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587145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buClr>
                <a:srgbClr val="262626"/>
              </a:buClr>
            </a:pPr>
            <a:r>
              <a:rPr lang="en-US" dirty="0">
                <a:solidFill>
                  <a:srgbClr val="262626"/>
                </a:solidFill>
              </a:rPr>
              <a:t>Deletion</a:t>
            </a:r>
            <a:endParaRPr dirty="0">
              <a:solidFill>
                <a:srgbClr val="262626"/>
              </a:solidFill>
            </a:endParaRPr>
          </a:p>
        </p:txBody>
      </p:sp>
      <p:sp>
        <p:nvSpPr>
          <p:cNvPr id="129" name="Google Shape;129;p19"/>
          <p:cNvSpPr/>
          <p:nvPr/>
        </p:nvSpPr>
        <p:spPr>
          <a:xfrm>
            <a:off x="25117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3"/>
            </a:pPr>
            <a:r>
              <a:rPr lang="en-US" altLang="ko-KR" sz="1400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Monitoring unit test</a:t>
            </a:r>
            <a:endParaRPr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BCE89EE-DDEF-433D-9DF0-CCA068388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160721"/>
              </p:ext>
            </p:extLst>
          </p:nvPr>
        </p:nvGraphicFramePr>
        <p:xfrm>
          <a:off x="305128" y="1041643"/>
          <a:ext cx="8521702" cy="337910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526">
                  <a:extLst>
                    <a:ext uri="{9D8B030D-6E8A-4147-A177-3AD203B41FA5}">
                      <a16:colId xmlns:a16="http://schemas.microsoft.com/office/drawing/2014/main" val="3931657280"/>
                    </a:ext>
                  </a:extLst>
                </a:gridCol>
                <a:gridCol w="996902">
                  <a:extLst>
                    <a:ext uri="{9D8B030D-6E8A-4147-A177-3AD203B41FA5}">
                      <a16:colId xmlns:a16="http://schemas.microsoft.com/office/drawing/2014/main" val="385891354"/>
                    </a:ext>
                  </a:extLst>
                </a:gridCol>
                <a:gridCol w="1161907">
                  <a:extLst>
                    <a:ext uri="{9D8B030D-6E8A-4147-A177-3AD203B41FA5}">
                      <a16:colId xmlns:a16="http://schemas.microsoft.com/office/drawing/2014/main" val="2145957552"/>
                    </a:ext>
                  </a:extLst>
                </a:gridCol>
                <a:gridCol w="907525">
                  <a:extLst>
                    <a:ext uri="{9D8B030D-6E8A-4147-A177-3AD203B41FA5}">
                      <a16:colId xmlns:a16="http://schemas.microsoft.com/office/drawing/2014/main" val="2922366559"/>
                    </a:ext>
                  </a:extLst>
                </a:gridCol>
                <a:gridCol w="419386">
                  <a:extLst>
                    <a:ext uri="{9D8B030D-6E8A-4147-A177-3AD203B41FA5}">
                      <a16:colId xmlns:a16="http://schemas.microsoft.com/office/drawing/2014/main" val="891372242"/>
                    </a:ext>
                  </a:extLst>
                </a:gridCol>
                <a:gridCol w="412512">
                  <a:extLst>
                    <a:ext uri="{9D8B030D-6E8A-4147-A177-3AD203B41FA5}">
                      <a16:colId xmlns:a16="http://schemas.microsoft.com/office/drawing/2014/main" val="1336534128"/>
                    </a:ext>
                  </a:extLst>
                </a:gridCol>
                <a:gridCol w="3862944">
                  <a:extLst>
                    <a:ext uri="{9D8B030D-6E8A-4147-A177-3AD203B41FA5}">
                      <a16:colId xmlns:a16="http://schemas.microsoft.com/office/drawing/2014/main" val="1063694559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케이스 </a:t>
                      </a:r>
                      <a:r>
                        <a:rPr lang="en-US" altLang="ko-KR" sz="600" dirty="0"/>
                        <a:t>ID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항목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테스트 수행내역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확인 사항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/>
                        <a:t>Unit test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94711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담당자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결과 상세 </a:t>
                      </a:r>
                      <a:r>
                        <a:rPr lang="en-US" altLang="ko-KR" sz="600" dirty="0"/>
                        <a:t>(</a:t>
                      </a:r>
                      <a:r>
                        <a:rPr lang="ko-KR" altLang="en-US" sz="600" dirty="0"/>
                        <a:t>스크린샷 포함</a:t>
                      </a:r>
                      <a:r>
                        <a:rPr lang="en-US" altLang="ko-KR" sz="600" dirty="0"/>
                        <a:t>)</a:t>
                      </a:r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671363"/>
                  </a:ext>
                </a:extLst>
              </a:tr>
              <a:tr h="3008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/>
                        <a:t>TC-008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Clr>
                          <a:srgbClr val="262626"/>
                        </a:buClr>
                      </a:pPr>
                      <a:r>
                        <a:rPr lang="en-US" altLang="ko-KR" sz="700" dirty="0">
                          <a:solidFill>
                            <a:srgbClr val="262626"/>
                          </a:solidFill>
                        </a:rPr>
                        <a:t>Resource Delete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EC2, RDS, AURORA </a:t>
                      </a:r>
                      <a:r>
                        <a:rPr lang="ko-KR" altLang="en-US" sz="700" dirty="0"/>
                        <a:t>삭제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/>
                        <a:t>1) </a:t>
                      </a:r>
                      <a:r>
                        <a:rPr lang="ko-KR" altLang="en-US" sz="700" dirty="0"/>
                        <a:t>호출 결과를 </a:t>
                      </a:r>
                      <a:r>
                        <a:rPr lang="en-US" altLang="ko-KR" sz="700" dirty="0"/>
                        <a:t>json </a:t>
                      </a:r>
                      <a:r>
                        <a:rPr lang="ko-KR" altLang="en-US" sz="700" dirty="0"/>
                        <a:t>형태로 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/>
                        <a:t>최정민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성공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1633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DAA9CCC-D730-4D28-B5C8-3FC5BC4704FF}"/>
              </a:ext>
            </a:extLst>
          </p:cNvPr>
          <p:cNvSpPr txBox="1"/>
          <p:nvPr/>
        </p:nvSpPr>
        <p:spPr>
          <a:xfrm>
            <a:off x="5048040" y="1501436"/>
            <a:ext cx="36939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/>
              <a:t>{</a:t>
            </a:r>
          </a:p>
          <a:p>
            <a:r>
              <a:rPr lang="en-US" altLang="ko-KR" sz="700" dirty="0"/>
              <a:t>  "status": "SUCCEEDED",</a:t>
            </a:r>
          </a:p>
          <a:p>
            <a:r>
              <a:rPr lang="en-US" altLang="ko-KR" sz="700" dirty="0"/>
              <a:t>  "SENDER": "DMS&lt;candy7manner@gmail.com&gt;",</a:t>
            </a:r>
          </a:p>
          <a:p>
            <a:r>
              <a:rPr lang="en-US" altLang="ko-KR" sz="700" dirty="0"/>
              <a:t>  "RECIPIENT": "candy7manner@gmail.com",</a:t>
            </a:r>
          </a:p>
          <a:p>
            <a:r>
              <a:rPr lang="en-US" altLang="ko-KR" sz="700" dirty="0"/>
              <a:t>  "AWS_REGION": "us-west-2",</a:t>
            </a:r>
          </a:p>
          <a:p>
            <a:r>
              <a:rPr lang="en-US" altLang="ko-KR" sz="700" dirty="0"/>
              <a:t>  "SUBJECT": "[DMS-AWS]AWS </a:t>
            </a:r>
            <a:r>
              <a:rPr lang="ko-KR" altLang="en-US" sz="700" dirty="0"/>
              <a:t>계정 모니터링</a:t>
            </a:r>
            <a:r>
              <a:rPr lang="en-US" altLang="ko-KR" sz="700" dirty="0"/>
              <a:t>",</a:t>
            </a:r>
          </a:p>
          <a:p>
            <a:r>
              <a:rPr lang="en-US" altLang="ko-KR" sz="700" dirty="0"/>
              <a:t>  "CHARSET": "UTF-8",</a:t>
            </a:r>
          </a:p>
          <a:p>
            <a:r>
              <a:rPr lang="en-US" altLang="ko-KR" sz="700" dirty="0"/>
              <a:t>  "BUCKET": "</a:t>
            </a:r>
            <a:r>
              <a:rPr lang="en-US" altLang="ko-KR" sz="700" dirty="0" err="1"/>
              <a:t>cjm-oregon</a:t>
            </a:r>
            <a:r>
              <a:rPr lang="en-US" altLang="ko-KR" sz="700" dirty="0"/>
              <a:t>",</a:t>
            </a:r>
          </a:p>
          <a:p>
            <a:r>
              <a:rPr lang="en-US" altLang="ko-KR" sz="700" dirty="0"/>
              <a:t>  "EXTENSION": ".csv",</a:t>
            </a:r>
          </a:p>
          <a:p>
            <a:r>
              <a:rPr lang="en-US" altLang="ko-KR" sz="700" dirty="0"/>
              <a:t>  "EXCEPT-KEY": "Except-list",</a:t>
            </a:r>
          </a:p>
          <a:p>
            <a:r>
              <a:rPr lang="en-US" altLang="ko-KR" sz="700" dirty="0"/>
              <a:t>  "</a:t>
            </a:r>
            <a:r>
              <a:rPr lang="en-US" altLang="ko-KR" sz="700" dirty="0" err="1"/>
              <a:t>TableName</a:t>
            </a:r>
            <a:r>
              <a:rPr lang="en-US" altLang="ko-KR" sz="700" dirty="0"/>
              <a:t>": "</a:t>
            </a:r>
            <a:r>
              <a:rPr lang="en-US" altLang="ko-KR" sz="700" dirty="0" err="1"/>
              <a:t>cjm</a:t>
            </a:r>
            <a:r>
              <a:rPr lang="en-US" altLang="ko-KR" sz="700" dirty="0"/>
              <a:t>-test"</a:t>
            </a:r>
          </a:p>
          <a:p>
            <a:r>
              <a:rPr lang="en-US" altLang="ko-KR" sz="700" dirty="0"/>
              <a:t>}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7FE976-21F2-4C9A-8D5C-692E9F10D4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006"/>
          <a:stretch/>
        </p:blipFill>
        <p:spPr>
          <a:xfrm>
            <a:off x="5775130" y="2913327"/>
            <a:ext cx="2286382" cy="1421752"/>
          </a:xfrm>
          <a:prstGeom prst="rect">
            <a:avLst/>
          </a:prstGeom>
          <a:ln>
            <a:solidFill>
              <a:srgbClr val="535B63"/>
            </a:solidFill>
          </a:ln>
        </p:spPr>
      </p:pic>
    </p:spTree>
    <p:extLst>
      <p:ext uri="{BB962C8B-B14F-4D97-AF65-F5344CB8AC3E}">
        <p14:creationId xmlns:p14="http://schemas.microsoft.com/office/powerpoint/2010/main" val="1130608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/>
            </a:pPr>
            <a:r>
              <a:rPr lang="ko-KR" altLang="en-US" sz="1400" dirty="0"/>
              <a:t>개발 언어 및 활용 라이브러리 </a:t>
            </a:r>
            <a:r>
              <a:rPr lang="ko" altLang="ko-KR" sz="1400" dirty="0"/>
              <a:t>선정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ko" dirty="0">
                <a:solidFill>
                  <a:srgbClr val="262626"/>
                </a:solidFill>
              </a:rPr>
              <a:t>모니터링 및 </a:t>
            </a:r>
            <a:r>
              <a:rPr lang="ko-KR" altLang="en-US" dirty="0">
                <a:solidFill>
                  <a:srgbClr val="262626"/>
                </a:solidFill>
              </a:rPr>
              <a:t>삭제를 </a:t>
            </a:r>
            <a:r>
              <a:rPr lang="ko" dirty="0">
                <a:solidFill>
                  <a:srgbClr val="262626"/>
                </a:solidFill>
              </a:rPr>
              <a:t>위한 </a:t>
            </a:r>
            <a:r>
              <a:rPr lang="ko-KR" altLang="en-US" dirty="0"/>
              <a:t>개발 언어 및 활용 라이브러리 </a:t>
            </a:r>
            <a:r>
              <a:rPr lang="ko" altLang="ko-KR" dirty="0"/>
              <a:t>선정</a:t>
            </a:r>
            <a:endParaRPr dirty="0"/>
          </a:p>
        </p:txBody>
      </p:sp>
      <p:sp>
        <p:nvSpPr>
          <p:cNvPr id="88" name="Google Shape;88;p17"/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7"/>
          <p:cNvSpPr txBox="1"/>
          <p:nvPr/>
        </p:nvSpPr>
        <p:spPr>
          <a:xfrm>
            <a:off x="1682217" y="2089543"/>
            <a:ext cx="2818396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내장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altLang="ko" sz="1000" dirty="0"/>
              <a:t>Boto3 : </a:t>
            </a:r>
            <a:r>
              <a:rPr lang="en-US" altLang="ko" sz="1000" dirty="0" err="1"/>
              <a:t>aws</a:t>
            </a:r>
            <a:r>
              <a:rPr lang="en-US" altLang="ko" sz="1000" dirty="0"/>
              <a:t> resource</a:t>
            </a:r>
            <a:r>
              <a:rPr lang="ko-KR" altLang="en-US" sz="1000" dirty="0"/>
              <a:t>에 대한 정보 획득</a:t>
            </a:r>
            <a:endParaRPr sz="10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Datetime : </a:t>
            </a:r>
            <a:r>
              <a:rPr lang="ko-KR" altLang="en-US" sz="1000" dirty="0"/>
              <a:t>현재 시간 및 </a:t>
            </a:r>
            <a:r>
              <a:rPr lang="en-US" altLang="ko-KR" sz="1000" dirty="0"/>
              <a:t>expiry-date</a:t>
            </a:r>
            <a:r>
              <a:rPr lang="ko-KR" altLang="en-US" sz="1000" dirty="0"/>
              <a:t>와 비교</a:t>
            </a:r>
            <a:endParaRPr lang="en-US" altLang="ko-KR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Time : expiration-time </a:t>
            </a:r>
            <a:r>
              <a:rPr lang="ko-KR" altLang="en-US" sz="1000" dirty="0"/>
              <a:t>생성</a:t>
            </a:r>
            <a:endParaRPr lang="en-US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sz="1000" dirty="0"/>
          </a:p>
        </p:txBody>
      </p:sp>
      <p:sp>
        <p:nvSpPr>
          <p:cNvPr id="97" name="Google Shape;97;p17"/>
          <p:cNvSpPr txBox="1"/>
          <p:nvPr/>
        </p:nvSpPr>
        <p:spPr>
          <a:xfrm>
            <a:off x="4643387" y="2089543"/>
            <a:ext cx="2818395" cy="2012374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r>
              <a:rPr lang="ko-KR" altLang="en-US" sz="1000" dirty="0"/>
              <a:t>외부 라이브러리</a:t>
            </a: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-KR" sz="1000" dirty="0"/>
          </a:p>
          <a:p>
            <a:pPr marL="165100" lvl="0" algn="l" rtl="0">
              <a:spcBef>
                <a:spcPts val="0"/>
              </a:spcBef>
              <a:spcAft>
                <a:spcPts val="0"/>
              </a:spcAft>
              <a:buSzPts val="1000"/>
            </a:pPr>
            <a:endParaRPr lang="en-US" altLang="ko"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-US" sz="1000" dirty="0"/>
              <a:t>Pandas : AWS EC2 </a:t>
            </a:r>
            <a:r>
              <a:rPr lang="ko-KR" altLang="en-US" sz="1000" dirty="0"/>
              <a:t>및 </a:t>
            </a:r>
            <a:r>
              <a:rPr lang="en-US" altLang="ko-KR" sz="1000" dirty="0"/>
              <a:t>RDS</a:t>
            </a:r>
            <a:r>
              <a:rPr lang="ko-KR" altLang="en-US" sz="1000" dirty="0"/>
              <a:t> </a:t>
            </a:r>
            <a:r>
              <a:rPr lang="en-US" altLang="ko-KR" sz="1000" dirty="0"/>
              <a:t>Tag </a:t>
            </a:r>
            <a:r>
              <a:rPr lang="ko-KR" altLang="en-US" sz="1000" dirty="0"/>
              <a:t>정보를 저장 및 </a:t>
            </a:r>
            <a:r>
              <a:rPr lang="en-US" altLang="ko-KR" sz="1000" dirty="0"/>
              <a:t>filtering </a:t>
            </a:r>
            <a:r>
              <a:rPr lang="ko-KR" altLang="en-US" sz="1000" dirty="0"/>
              <a:t>및 정형화</a:t>
            </a:r>
            <a:endParaRPr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C2B04A-DC42-4967-9DC8-56D2933602A3}"/>
              </a:ext>
            </a:extLst>
          </p:cNvPr>
          <p:cNvSpPr txBox="1"/>
          <p:nvPr/>
        </p:nvSpPr>
        <p:spPr>
          <a:xfrm>
            <a:off x="362969" y="1196231"/>
            <a:ext cx="27013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개발 언어 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활용 라이브러리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Lambda, S3</a:t>
            </a:r>
          </a:p>
          <a:p>
            <a:endParaRPr lang="en-US" altLang="ko-KR" dirty="0"/>
          </a:p>
          <a:p>
            <a:r>
              <a:rPr lang="ko-KR" altLang="en-US" dirty="0"/>
              <a:t>추가된 정책</a:t>
            </a:r>
            <a:r>
              <a:rPr lang="en-US" altLang="ko-KR" dirty="0"/>
              <a:t> : 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S3 : </a:t>
            </a:r>
            <a:r>
              <a:rPr lang="ko-KR" altLang="en-US" dirty="0"/>
              <a:t>예외 대상 목록에 대한 접근</a:t>
            </a:r>
            <a:endParaRPr lang="en-US" altLang="ko-KR" dirty="0"/>
          </a:p>
          <a:p>
            <a:r>
              <a:rPr lang="en-US" altLang="ko-KR" dirty="0"/>
              <a:t>DynamoDB : table </a:t>
            </a:r>
            <a:r>
              <a:rPr lang="ko-KR" altLang="en-US" dirty="0"/>
              <a:t>조회 및 삽입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254B2A-30CE-43B2-9213-4BE6941613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01"/>
          <a:stretch/>
        </p:blipFill>
        <p:spPr>
          <a:xfrm>
            <a:off x="3443083" y="1451944"/>
            <a:ext cx="5069444" cy="27033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Step Functions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IAM-Monitoring-prod-</a:t>
            </a:r>
            <a:r>
              <a:rPr lang="en-US" altLang="ko-KR" dirty="0" err="1"/>
              <a:t>Stepfunction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D6DA659-77DF-46AF-9723-605A0DE1D6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564"/>
          <a:stretch/>
        </p:blipFill>
        <p:spPr>
          <a:xfrm>
            <a:off x="3441465" y="1450109"/>
            <a:ext cx="5071061" cy="2703386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10" name="Google Shape;104;p18">
            <a:extLst>
              <a:ext uri="{FF2B5EF4-FFF2-40B4-BE49-F238E27FC236}">
                <a16:creationId xmlns:a16="http://schemas.microsoft.com/office/drawing/2014/main" id="{D9540C47-F0ED-4AA7-BF01-05CC1176B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273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IAM role </a:t>
            </a:r>
            <a:r>
              <a:rPr lang="ko-KR" altLang="en-US" dirty="0"/>
              <a:t>설정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B82028-D186-4AB1-818A-33DE19DEFD1F}"/>
              </a:ext>
            </a:extLst>
          </p:cNvPr>
          <p:cNvSpPr txBox="1"/>
          <p:nvPr/>
        </p:nvSpPr>
        <p:spPr>
          <a:xfrm>
            <a:off x="362970" y="1196231"/>
            <a:ext cx="30784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신뢰할 수 있는 유형 </a:t>
            </a:r>
            <a:r>
              <a:rPr lang="en-US" altLang="ko-KR" dirty="0"/>
              <a:t>: AWS </a:t>
            </a:r>
            <a:r>
              <a:rPr lang="ko-KR" altLang="en-US" dirty="0"/>
              <a:t>서비스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사용 사례 </a:t>
            </a:r>
            <a:r>
              <a:rPr lang="en-US" altLang="ko-KR" dirty="0"/>
              <a:t>: CloudWatch</a:t>
            </a:r>
          </a:p>
          <a:p>
            <a:endParaRPr lang="en-US" altLang="ko-KR" dirty="0"/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</a:p>
          <a:p>
            <a:r>
              <a:rPr lang="en-US" altLang="ko-KR" dirty="0"/>
              <a:t>IAM-Monitoring-prod-CloudWatch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4A3E47-8070-44B6-97F4-6D8821EAE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9"/>
          <a:stretch/>
        </p:blipFill>
        <p:spPr>
          <a:xfrm>
            <a:off x="3441465" y="1445663"/>
            <a:ext cx="5071061" cy="2703386"/>
          </a:xfrm>
          <a:prstGeom prst="rect">
            <a:avLst/>
          </a:prstGeom>
          <a:ln>
            <a:solidFill>
              <a:srgbClr val="535B63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69D8CBA6-6F62-4F13-8A5E-5EE9564F58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998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dirty="0"/>
              <a:t>DynamoDB table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D7963B-49AF-41B4-B498-D9FD1D0853A2}"/>
              </a:ext>
            </a:extLst>
          </p:cNvPr>
          <p:cNvSpPr txBox="1"/>
          <p:nvPr/>
        </p:nvSpPr>
        <p:spPr>
          <a:xfrm>
            <a:off x="362969" y="1169335"/>
            <a:ext cx="3583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Table Name : </a:t>
            </a:r>
            <a:br>
              <a:rPr lang="en-US" altLang="ko-KR" sz="1200" dirty="0"/>
            </a:br>
            <a:r>
              <a:rPr lang="en-US" altLang="ko-KR" sz="1200" dirty="0"/>
              <a:t>DynamoDB-Monitoring-Prod-List</a:t>
            </a:r>
          </a:p>
          <a:p>
            <a:br>
              <a:rPr lang="en-US" altLang="ko-KR" sz="1200" dirty="0"/>
            </a:br>
            <a:r>
              <a:rPr lang="en-US" altLang="ko-KR" sz="1200" dirty="0"/>
              <a:t>Partition-Key : instance-id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Sort-Key : Date</a:t>
            </a:r>
            <a:br>
              <a:rPr lang="en-US" altLang="ko-KR" sz="1200" dirty="0"/>
            </a:br>
            <a:endParaRPr lang="en-US" altLang="ko-KR" sz="1200" dirty="0"/>
          </a:p>
          <a:p>
            <a:r>
              <a:rPr lang="en-US" altLang="ko-KR" sz="1200" dirty="0"/>
              <a:t>TTL : expiration-time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76DC28-0DDD-43EE-A95F-D2891BEBF5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008"/>
          <a:stretch/>
        </p:blipFill>
        <p:spPr>
          <a:xfrm>
            <a:off x="3440851" y="1454515"/>
            <a:ext cx="5299769" cy="27043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123C2490-1B0B-4C1B-AD43-1367014A49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688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Layer 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이름 </a:t>
            </a:r>
            <a:r>
              <a:rPr lang="en-US" altLang="ko-KR" sz="1200" dirty="0"/>
              <a:t>: </a:t>
            </a:r>
            <a:br>
              <a:rPr lang="en-US" altLang="ko-KR" sz="1200" dirty="0"/>
            </a:br>
            <a:r>
              <a:rPr lang="en-US" altLang="ko-KR" sz="1200" dirty="0"/>
              <a:t>lambda-layer-monitoring-prod-Send-Mail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S3 bucket</a:t>
            </a:r>
            <a:r>
              <a:rPr lang="ko-KR" altLang="en-US" sz="1200" dirty="0"/>
              <a:t>에서 사용할 외부 라이브러리인 </a:t>
            </a:r>
            <a:r>
              <a:rPr lang="en-US" altLang="ko-KR" sz="1200" dirty="0"/>
              <a:t>pandas package </a:t>
            </a:r>
            <a:r>
              <a:rPr lang="ko-KR" altLang="en-US" sz="1200" dirty="0"/>
              <a:t>업로드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호환 런타임 </a:t>
            </a:r>
            <a:r>
              <a:rPr lang="en-US" altLang="ko-KR" sz="1200" dirty="0"/>
              <a:t>: python 3.6</a:t>
            </a:r>
          </a:p>
          <a:p>
            <a:endParaRPr lang="en-US" altLang="ko-KR" sz="1200" dirty="0"/>
          </a:p>
          <a:p>
            <a:r>
              <a:rPr lang="ko-KR" altLang="en-US" sz="1200" dirty="0"/>
              <a:t>기존 </a:t>
            </a:r>
            <a:r>
              <a:rPr lang="en-US" altLang="ko-KR" sz="1200" dirty="0"/>
              <a:t>E-mail </a:t>
            </a:r>
            <a:r>
              <a:rPr lang="ko-KR" altLang="en-US" sz="1200" dirty="0"/>
              <a:t>서비스에서 사용하던 </a:t>
            </a:r>
            <a:r>
              <a:rPr lang="en-US" altLang="ko-KR" sz="1200" dirty="0"/>
              <a:t>Layer</a:t>
            </a:r>
          </a:p>
          <a:p>
            <a:endParaRPr lang="en-US" altLang="ko-KR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894A66-208E-43D6-9FF4-2609C62E0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256" y="1442731"/>
            <a:ext cx="5101593" cy="27205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638F6560-1A84-48E2-87B5-06AE8D228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188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251222" y="689165"/>
            <a:ext cx="8641500" cy="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1600"/>
              </a:spcAft>
              <a:buClr>
                <a:srgbClr val="262626"/>
              </a:buClr>
            </a:pPr>
            <a:r>
              <a:rPr lang="en-US" altLang="ko-KR" dirty="0"/>
              <a:t>Lambda function </a:t>
            </a:r>
            <a:r>
              <a:rPr lang="ko-KR" altLang="en-US" dirty="0"/>
              <a:t>생성</a:t>
            </a:r>
            <a:endParaRPr dirty="0"/>
          </a:p>
        </p:txBody>
      </p:sp>
      <p:sp>
        <p:nvSpPr>
          <p:cNvPr id="28" name="Google Shape;88;p17">
            <a:extLst>
              <a:ext uri="{FF2B5EF4-FFF2-40B4-BE49-F238E27FC236}">
                <a16:creationId xmlns:a16="http://schemas.microsoft.com/office/drawing/2014/main" id="{035F3074-517B-468B-9DF5-C9A9E653B3C7}"/>
              </a:ext>
            </a:extLst>
          </p:cNvPr>
          <p:cNvSpPr/>
          <p:nvPr/>
        </p:nvSpPr>
        <p:spPr>
          <a:xfrm>
            <a:off x="251225" y="984675"/>
            <a:ext cx="8641500" cy="3558900"/>
          </a:xfrm>
          <a:prstGeom prst="rect">
            <a:avLst/>
          </a:prstGeom>
          <a:noFill/>
          <a:ln w="12700" cap="flat" cmpd="sng">
            <a:solidFill>
              <a:srgbClr val="232F3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457200" tIns="91425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A828EB-84CC-4544-83C0-7FA3EFC3DE07}"/>
              </a:ext>
            </a:extLst>
          </p:cNvPr>
          <p:cNvSpPr txBox="1"/>
          <p:nvPr/>
        </p:nvSpPr>
        <p:spPr>
          <a:xfrm>
            <a:off x="362970" y="1196231"/>
            <a:ext cx="29113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함수 생성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런타임 </a:t>
            </a:r>
            <a:r>
              <a:rPr lang="en-US" altLang="ko-KR" sz="1200" dirty="0"/>
              <a:t>: python 3.6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>
                <a:solidFill>
                  <a:schemeClr val="tx1"/>
                </a:solidFill>
              </a:rPr>
              <a:t>Name: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Lambda-function-monitoring-prod-Deletion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9056F3D-B939-47DA-96F9-62FD721F26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17"/>
          <a:stretch/>
        </p:blipFill>
        <p:spPr>
          <a:xfrm>
            <a:off x="3266539" y="1432492"/>
            <a:ext cx="4834396" cy="2726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04;p18">
            <a:extLst>
              <a:ext uri="{FF2B5EF4-FFF2-40B4-BE49-F238E27FC236}">
                <a16:creationId xmlns:a16="http://schemas.microsoft.com/office/drawing/2014/main" id="{6AF071F2-4745-4E83-8B28-83F9793D61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222" y="100853"/>
            <a:ext cx="8641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457200" lvl="0" indent="-323850">
              <a:buAutoNum type="arabicPeriod" startAt="2"/>
            </a:pPr>
            <a:r>
              <a:rPr lang="en-US" altLang="ko-KR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Resource </a:t>
            </a:r>
            <a:r>
              <a:rPr lang="ko-KR" altLang="en-US" spc="-15" dirty="0">
                <a:solidFill>
                  <a:srgbClr val="000000">
                    <a:lumMod val="95000"/>
                    <a:lumOff val="5000"/>
                  </a:srgbClr>
                </a:solidFill>
              </a:rPr>
              <a:t>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1445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6202</TotalTime>
  <Words>1129</Words>
  <Application>Microsoft Office PowerPoint</Application>
  <PresentationFormat>화면 슬라이드 쇼(16:9)</PresentationFormat>
  <Paragraphs>310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Simple Light</vt:lpstr>
      <vt:lpstr>AWS Deletion Code &amp; Unit test</vt:lpstr>
      <vt:lpstr>PowerPoint 프레젠테이션</vt:lpstr>
      <vt:lpstr>개발 언어 및 활용 라이브러리 선정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Resource 생성</vt:lpstr>
      <vt:lpstr>Monitoring unit test</vt:lpstr>
      <vt:lpstr>Monitoring unit test</vt:lpstr>
      <vt:lpstr>Monitoring unit test</vt:lpstr>
      <vt:lpstr>Monitoring unit test</vt:lpstr>
      <vt:lpstr>Monitoring unit test</vt:lpstr>
      <vt:lpstr>Monitoring unit test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DMS AWS 관리 기능</dc:title>
  <dc:creator>Jungmin Choi (최정민)</dc:creator>
  <cp:lastModifiedBy>Hyeongwon Lee (이형원)</cp:lastModifiedBy>
  <cp:revision>96</cp:revision>
  <dcterms:modified xsi:type="dcterms:W3CDTF">2021-07-01T05:23:30Z</dcterms:modified>
</cp:coreProperties>
</file>