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3"/>
  </p:notesMasterIdLst>
  <p:sldIdLst>
    <p:sldId id="274" r:id="rId2"/>
    <p:sldId id="263" r:id="rId3"/>
    <p:sldId id="257" r:id="rId4"/>
    <p:sldId id="258" r:id="rId5"/>
    <p:sldId id="260" r:id="rId6"/>
    <p:sldId id="264" r:id="rId7"/>
    <p:sldId id="266" r:id="rId8"/>
    <p:sldId id="267" r:id="rId9"/>
    <p:sldId id="265" r:id="rId10"/>
    <p:sldId id="269" r:id="rId11"/>
    <p:sldId id="27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043" userDrawn="1">
          <p15:clr>
            <a:srgbClr val="9AA0A6"/>
          </p15:clr>
        </p15:guide>
        <p15:guide id="4" pos="3787" userDrawn="1">
          <p15:clr>
            <a:srgbClr val="9AA0A6"/>
          </p15:clr>
        </p15:guide>
        <p15:guide id="5" pos="1973" userDrawn="1">
          <p15:clr>
            <a:srgbClr val="9AA0A6"/>
          </p15:clr>
        </p15:guide>
        <p15:guide id="6" pos="4694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  <p:guide pos="1043"/>
        <p:guide pos="3787"/>
        <p:guide pos="1973"/>
        <p:guide pos="46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af41665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83af416654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83af416654_0_35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83af416654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45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167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87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1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9239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195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228600" y="4768475"/>
            <a:ext cx="2679750" cy="272068"/>
            <a:chOff x="0" y="6357966"/>
            <a:chExt cx="3573000" cy="362757"/>
          </a:xfrm>
        </p:grpSpPr>
        <p:sp>
          <p:nvSpPr>
            <p:cNvPr id="60" name="Google Shape;60;p14"/>
            <p:cNvSpPr/>
            <p:nvPr/>
          </p:nvSpPr>
          <p:spPr>
            <a:xfrm>
              <a:off x="0" y="6502623"/>
              <a:ext cx="3573000" cy="21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© 2018 BESPIN GLOBAL Inc.. All rights reserved   |  Confidential </a:t>
              </a:r>
              <a:endParaRPr sz="1100"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0" y="6357966"/>
              <a:ext cx="33867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http://www.bespinglobal.com</a:t>
              </a:r>
              <a:endParaRPr sz="1100"/>
            </a:p>
          </p:txBody>
        </p:sp>
      </p:grpSp>
      <p:cxnSp>
        <p:nvCxnSpPr>
          <p:cNvPr id="62" name="Google Shape;62;p14"/>
          <p:cNvCxnSpPr/>
          <p:nvPr/>
        </p:nvCxnSpPr>
        <p:spPr>
          <a:xfrm>
            <a:off x="211455" y="4679409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11455" y="580672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1">
          <p15:clr>
            <a:srgbClr val="FBAE40"/>
          </p15:clr>
        </p15:guide>
        <p15:guide id="4" orient="horz" pos="429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orient="horz" pos="838">
          <p15:clr>
            <a:srgbClr val="FBAE40"/>
          </p15:clr>
        </p15:guide>
        <p15:guide id="7" pos="5602">
          <p15:clr>
            <a:srgbClr val="FBAE40"/>
          </p15:clr>
        </p15:guide>
        <p15:guide id="8" pos="158">
          <p15:clr>
            <a:srgbClr val="FBAE40"/>
          </p15:clr>
        </p15:guide>
        <p15:guide id="9" orient="horz" pos="28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581555" y="1049022"/>
            <a:ext cx="1913995" cy="504005"/>
          </a:xfrm>
        </p:spPr>
        <p:txBody>
          <a:bodyPr lIns="0" anchor="t">
            <a:normAutofit/>
          </a:bodyPr>
          <a:lstStyle>
            <a:lvl1pPr marL="0" algn="l" defTabSz="685800" rtl="0" eaLnBrk="1" latinLnBrk="1" hangingPunct="1">
              <a:lnSpc>
                <a:spcPts val="3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1455" y="580672"/>
            <a:ext cx="872109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425190" y="1091808"/>
            <a:ext cx="0" cy="33089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2" b="4898"/>
          <a:stretch/>
        </p:blipFill>
        <p:spPr>
          <a:xfrm>
            <a:off x="6048375" y="3240311"/>
            <a:ext cx="3095624" cy="19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6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sv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1.png"/><Relationship Id="rId9" Type="http://schemas.openxmlformats.org/officeDocument/2006/relationships/image" Target="../media/image6.png"/><Relationship Id="rId1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ECE07-C47D-44DA-8A9D-F7610D6C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Monitoring Deletion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4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삭제 </a:t>
            </a:r>
            <a:r>
              <a:rPr lang="en-US" dirty="0">
                <a:solidFill>
                  <a:schemeClr val="tx1"/>
                </a:solidFill>
              </a:rPr>
              <a:t>Lambda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workflow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278049" y="1035425"/>
            <a:ext cx="8561151" cy="34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00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예외 대상 목록 수집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: S3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에서 획득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목록 수집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EC2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RDS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수집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DynamoDB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로부터 작일 삭제 대상 목록 획득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금일 삭제 대상 목록에서 예외 대상 목록에 있는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Instance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들 제거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작일 및 금일 삭제 대상 목록에 </a:t>
            </a:r>
            <a:b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모두 등록되어 있는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Instance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중에서 </a:t>
            </a:r>
            <a:b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	- deletion-date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가 지났으면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Instance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삭제</a:t>
            </a:r>
            <a:b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	- deletion-date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가 안 지났으면 금일 삭제 대상 목록에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deletion-date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유지</a:t>
            </a:r>
            <a:b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금일 삭제 대상 목록에만 등록되어 있으면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금일 삭제 대상 목록에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금일 일자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+7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으로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deletion-date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추가</a:t>
            </a:r>
            <a:endParaRPr lang="en-US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수집한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정보들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DynamoDB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50120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7293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예외 대상 목록에 대한 접근 권한 정책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278049" y="1035425"/>
            <a:ext cx="8561151" cy="34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0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Google Shape;109;p18">
            <a:extLst>
              <a:ext uri="{FF2B5EF4-FFF2-40B4-BE49-F238E27FC236}">
                <a16:creationId xmlns:a16="http://schemas.microsoft.com/office/drawing/2014/main" id="{37EAD871-8C09-4675-94E9-A7FBD646BB5E}"/>
              </a:ext>
            </a:extLst>
          </p:cNvPr>
          <p:cNvSpPr/>
          <p:nvPr/>
        </p:nvSpPr>
        <p:spPr>
          <a:xfrm>
            <a:off x="4645956" y="1033775"/>
            <a:ext cx="4083680" cy="3418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spcBef>
                <a:spcPts val="500"/>
              </a:spcBef>
            </a:pPr>
            <a:r>
              <a:rPr lang="en-US" altLang="ko-KR" sz="1000" dirty="0"/>
              <a:t>{    "Version": "2012-10-17",</a:t>
            </a:r>
            <a:br>
              <a:rPr lang="en-US" altLang="ko-KR" sz="1000" dirty="0"/>
            </a:br>
            <a:r>
              <a:rPr lang="en-US" altLang="ko-KR" sz="1000" dirty="0"/>
              <a:t>    "Id": "Policy1591581382564",</a:t>
            </a:r>
            <a:br>
              <a:rPr lang="en-US" altLang="ko-KR" sz="1000" dirty="0"/>
            </a:br>
            <a:r>
              <a:rPr lang="en-US" altLang="ko-KR" sz="1000" dirty="0"/>
              <a:t>    "Statement": [</a:t>
            </a:r>
            <a:br>
              <a:rPr lang="en-US" altLang="ko-KR" sz="1000" dirty="0"/>
            </a:br>
            <a:r>
              <a:rPr lang="en-US" altLang="ko-KR" sz="1000" dirty="0"/>
              <a:t>       {</a:t>
            </a:r>
            <a:br>
              <a:rPr lang="en-US" altLang="ko-KR" sz="1000" dirty="0"/>
            </a:br>
            <a:r>
              <a:rPr lang="en-US" altLang="ko-KR" sz="1000" dirty="0"/>
              <a:t>            "Sid": "Stmt1591592234369",</a:t>
            </a:r>
          </a:p>
          <a:p>
            <a:pPr lvl="0">
              <a:spcBef>
                <a:spcPts val="500"/>
              </a:spcBef>
            </a:pPr>
            <a:r>
              <a:rPr lang="en-US" altLang="ko-KR" sz="1000" dirty="0"/>
              <a:t>            "Action": "s3:*",</a:t>
            </a:r>
            <a:br>
              <a:rPr lang="en-US" altLang="ko-KR" sz="1000" dirty="0"/>
            </a:br>
            <a:r>
              <a:rPr lang="en-US" altLang="ko-KR" sz="1000" dirty="0"/>
              <a:t>            "Effect": "Deny",</a:t>
            </a:r>
            <a:br>
              <a:rPr lang="en-US" altLang="ko-KR" sz="1000" dirty="0"/>
            </a:br>
            <a:r>
              <a:rPr lang="en-US" altLang="ko-KR" sz="1000" dirty="0"/>
              <a:t>            "Resource": "arn:aws:s3:::[</a:t>
            </a:r>
            <a:r>
              <a:rPr lang="ko-KR" altLang="en-US" sz="1000" dirty="0"/>
              <a:t>예외 대상 목록</a:t>
            </a:r>
            <a:r>
              <a:rPr lang="en-US" altLang="ko-KR" sz="1000" dirty="0"/>
              <a:t>]</a:t>
            </a:r>
            <a:r>
              <a:rPr lang="ko-KR" altLang="en-US" sz="1000" dirty="0"/>
              <a:t>＂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en-US" altLang="ko-KR" sz="1000" dirty="0"/>
              <a:t>            </a:t>
            </a:r>
            <a:r>
              <a:rPr lang="ko-KR" altLang="en-US" sz="1000" dirty="0"/>
              <a:t>＂</a:t>
            </a:r>
            <a:r>
              <a:rPr lang="en-US" altLang="ko-KR" sz="1000" dirty="0" err="1"/>
              <a:t>NotPrincipal</a:t>
            </a:r>
            <a:r>
              <a:rPr lang="ko-KR" altLang="en-US" sz="1000" dirty="0"/>
              <a:t>＂</a:t>
            </a:r>
            <a:r>
              <a:rPr lang="en-US" altLang="ko-KR" sz="1000" dirty="0"/>
              <a:t>: {</a:t>
            </a:r>
            <a:br>
              <a:rPr lang="en-US" altLang="ko-KR" sz="1000" dirty="0"/>
            </a:br>
            <a:r>
              <a:rPr lang="en-US" altLang="ko-KR" sz="1000" dirty="0"/>
              <a:t>                </a:t>
            </a:r>
            <a:r>
              <a:rPr lang="ko-KR" altLang="en-US" sz="1000" dirty="0"/>
              <a:t>＂</a:t>
            </a:r>
            <a:r>
              <a:rPr lang="en-US" altLang="ko-KR" sz="1000" dirty="0"/>
              <a:t>AWS</a:t>
            </a:r>
            <a:r>
              <a:rPr lang="ko-KR" altLang="en-US" sz="1000" dirty="0"/>
              <a:t>＂</a:t>
            </a:r>
            <a:r>
              <a:rPr lang="en-US" altLang="ko-KR" sz="1000" dirty="0"/>
              <a:t>:[</a:t>
            </a:r>
            <a:br>
              <a:rPr lang="en-US" altLang="ko-KR" sz="1000" dirty="0"/>
            </a:br>
            <a:r>
              <a:rPr lang="en-US" altLang="ko-KR" sz="1000" dirty="0"/>
              <a:t>	“{IAM USER}“</a:t>
            </a:r>
            <a:br>
              <a:rPr lang="en-US" altLang="ko-KR" sz="1000" dirty="0"/>
            </a:br>
            <a:r>
              <a:rPr lang="en-US" altLang="ko-KR" sz="1000" dirty="0"/>
              <a:t>                ]</a:t>
            </a:r>
            <a:br>
              <a:rPr lang="en-US" altLang="ko-KR" sz="1000" dirty="0"/>
            </a:br>
            <a:r>
              <a:rPr lang="en-US" altLang="ko-KR" sz="1000" dirty="0"/>
              <a:t>            },</a:t>
            </a:r>
            <a:br>
              <a:rPr lang="en-US" altLang="ko-KR" sz="1000" dirty="0"/>
            </a:br>
            <a:r>
              <a:rPr lang="en-US" altLang="ko-KR" sz="1000" dirty="0"/>
              <a:t>            </a:t>
            </a:r>
            <a:r>
              <a:rPr lang="ko-KR" altLang="en-US" sz="1000" dirty="0"/>
              <a:t>＂</a:t>
            </a:r>
            <a:r>
              <a:rPr lang="en-US" altLang="ko-KR" sz="1000" dirty="0"/>
              <a:t>Condition</a:t>
            </a:r>
            <a:r>
              <a:rPr lang="ko-KR" altLang="en-US" sz="1000" dirty="0"/>
              <a:t>＂</a:t>
            </a:r>
            <a:r>
              <a:rPr lang="en-US" altLang="ko-KR" sz="1000" dirty="0"/>
              <a:t>: {</a:t>
            </a:r>
            <a:br>
              <a:rPr lang="en-US" altLang="ko-KR" sz="1000" dirty="0"/>
            </a:br>
            <a:r>
              <a:rPr lang="en-US" altLang="ko-KR" sz="1000" dirty="0"/>
              <a:t>                </a:t>
            </a:r>
            <a:r>
              <a:rPr lang="ko-KR" altLang="en-US" sz="1000" dirty="0"/>
              <a:t>＂</a:t>
            </a:r>
            <a:r>
              <a:rPr lang="en-US" altLang="ko-KR" sz="1000" dirty="0" err="1"/>
              <a:t>StringNotEquals</a:t>
            </a:r>
            <a:r>
              <a:rPr lang="ko-KR" altLang="en-US" sz="1000" dirty="0"/>
              <a:t>＂</a:t>
            </a:r>
            <a:r>
              <a:rPr lang="en-US" altLang="ko-KR" sz="1000" dirty="0"/>
              <a:t>: {</a:t>
            </a:r>
            <a:br>
              <a:rPr lang="en-US" altLang="ko-KR" sz="1000" dirty="0"/>
            </a:br>
            <a:r>
              <a:rPr lang="en-US" altLang="ko-KR" sz="1000" dirty="0"/>
              <a:t>                    </a:t>
            </a:r>
            <a:r>
              <a:rPr lang="ko-KR" altLang="en-US" sz="1000" dirty="0"/>
              <a:t>＂</a:t>
            </a:r>
            <a:r>
              <a:rPr lang="en-US" altLang="ko-KR" sz="1000" dirty="0" err="1"/>
              <a:t>aws:PrincipalArn</a:t>
            </a:r>
            <a:r>
              <a:rPr lang="ko-KR" altLang="en-US" sz="1000" dirty="0"/>
              <a:t>＂</a:t>
            </a:r>
            <a:r>
              <a:rPr lang="en-US" altLang="ko-KR" sz="1000" dirty="0"/>
              <a:t>: </a:t>
            </a:r>
            <a:r>
              <a:rPr lang="ko-KR" altLang="en-US" sz="1000" dirty="0"/>
              <a:t>＂</a:t>
            </a:r>
            <a:r>
              <a:rPr lang="en-US" altLang="ko-KR" sz="1000" dirty="0" err="1"/>
              <a:t>arn:aws:iam</a:t>
            </a:r>
            <a:r>
              <a:rPr lang="en-US" altLang="ko-KR" sz="1000" dirty="0"/>
              <a:t>::[lambda-role]“</a:t>
            </a:r>
            <a:br>
              <a:rPr lang="en-US" altLang="ko-KR" sz="1000" dirty="0"/>
            </a:br>
            <a:r>
              <a:rPr lang="en-US" altLang="ko-KR" sz="1000" dirty="0"/>
              <a:t>                }</a:t>
            </a:r>
            <a:br>
              <a:rPr lang="en-US" altLang="ko-KR" sz="1000" dirty="0"/>
            </a:br>
            <a:r>
              <a:rPr lang="en-US" altLang="ko-KR" sz="1000" dirty="0"/>
              <a:t>            }</a:t>
            </a:r>
            <a:br>
              <a:rPr lang="en-US" altLang="ko-KR" sz="1000" dirty="0"/>
            </a:br>
            <a:r>
              <a:rPr lang="en-US" altLang="ko-KR" sz="1000" dirty="0"/>
              <a:t>        }</a:t>
            </a:r>
          </a:p>
          <a:p>
            <a:pPr lvl="0">
              <a:spcBef>
                <a:spcPts val="500"/>
              </a:spcBef>
            </a:pPr>
            <a:r>
              <a:rPr lang="en-US" altLang="ko-KR" sz="1000" dirty="0"/>
              <a:t>    ]</a:t>
            </a:r>
            <a:br>
              <a:rPr lang="en-US" altLang="ko-KR" sz="1000" dirty="0"/>
            </a:br>
            <a:r>
              <a:rPr lang="en-US" altLang="ko-KR" sz="1000" dirty="0"/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324938-29E5-4363-A5CD-4BB7C1370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41" y="1042894"/>
            <a:ext cx="3943795" cy="34097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95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79789" y="802550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001. </a:t>
            </a:r>
            <a:r>
              <a:rPr lang="ko" altLang="ko-KR" sz="1600" dirty="0"/>
              <a:t>aws service 선정</a:t>
            </a:r>
            <a:endParaRPr lang="en-US" sz="15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425190" y="879499"/>
            <a:ext cx="0" cy="36994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3679789" y="1697639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002. </a:t>
            </a:r>
            <a:r>
              <a:rPr lang="ko" altLang="ko-KR" sz="1600" dirty="0"/>
              <a:t>Architecture</a:t>
            </a:r>
            <a:endParaRPr lang="en-US" sz="15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679789" y="2592728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 fontScale="85000" lnSpcReduction="10000"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003. </a:t>
            </a:r>
            <a:r>
              <a:rPr lang="ko" altLang="ko-KR" sz="1600" dirty="0"/>
              <a:t>Sequence Diagram</a:t>
            </a:r>
            <a:endParaRPr lang="en-US" sz="15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679789" y="3487817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004. </a:t>
            </a:r>
            <a:r>
              <a:rPr lang="ko-KR" altLang="en-US" sz="15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세부 사항</a:t>
            </a:r>
            <a:endParaRPr lang="en-US" sz="150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24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/>
              <a:t>aws service 선정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" dirty="0">
                <a:solidFill>
                  <a:srgbClr val="262626"/>
                </a:solidFill>
              </a:rPr>
              <a:t>모니터링 및 </a:t>
            </a:r>
            <a:r>
              <a:rPr lang="en-US" altLang="ko" dirty="0">
                <a:solidFill>
                  <a:srgbClr val="262626"/>
                </a:solidFill>
              </a:rPr>
              <a:t>Instance </a:t>
            </a:r>
            <a:r>
              <a:rPr lang="ko-KR" altLang="en-US" dirty="0">
                <a:solidFill>
                  <a:srgbClr val="262626"/>
                </a:solidFill>
              </a:rPr>
              <a:t>삭제를</a:t>
            </a:r>
            <a:r>
              <a:rPr lang="ko" dirty="0">
                <a:solidFill>
                  <a:srgbClr val="262626"/>
                </a:solidFill>
              </a:rPr>
              <a:t> 위한 AWS service 선정</a:t>
            </a:r>
            <a:endParaRPr dirty="0"/>
          </a:p>
        </p:txBody>
      </p:sp>
      <p:sp>
        <p:nvSpPr>
          <p:cNvPr id="88" name="Google Shape;88;p17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948387" y="215466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Simple Storage Service</a:t>
            </a:r>
          </a:p>
        </p:txBody>
      </p:sp>
      <p:sp>
        <p:nvSpPr>
          <p:cNvPr id="92" name="Google Shape;92;p17"/>
          <p:cNvSpPr txBox="1"/>
          <p:nvPr/>
        </p:nvSpPr>
        <p:spPr>
          <a:xfrm>
            <a:off x="2729762" y="2154675"/>
            <a:ext cx="816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 sz="1000" dirty="0"/>
          </a:p>
        </p:txBody>
      </p:sp>
      <p:sp>
        <p:nvSpPr>
          <p:cNvPr id="93" name="Google Shape;93;p17"/>
          <p:cNvSpPr txBox="1"/>
          <p:nvPr/>
        </p:nvSpPr>
        <p:spPr>
          <a:xfrm>
            <a:off x="1042008" y="2154673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Amazon CloudWatch</a:t>
            </a:r>
            <a:endParaRPr sz="1000" dirty="0"/>
          </a:p>
        </p:txBody>
      </p:sp>
      <p:sp>
        <p:nvSpPr>
          <p:cNvPr id="95" name="Google Shape;95;p17"/>
          <p:cNvSpPr txBox="1"/>
          <p:nvPr/>
        </p:nvSpPr>
        <p:spPr>
          <a:xfrm>
            <a:off x="969273" y="2571736"/>
            <a:ext cx="140142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" sz="1000" dirty="0"/>
              <a:t>Rule event trigger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Scheduling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Monitoring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pic>
        <p:nvPicPr>
          <p:cNvPr id="14" name="Graphic 71">
            <a:extLst>
              <a:ext uri="{FF2B5EF4-FFF2-40B4-BE49-F238E27FC236}">
                <a16:creationId xmlns:a16="http://schemas.microsoft.com/office/drawing/2014/main" id="{46DE717C-1051-4DAD-9198-0DFF43164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6270" y="1175792"/>
            <a:ext cx="866699" cy="866699"/>
          </a:xfrm>
          <a:prstGeom prst="rect">
            <a:avLst/>
          </a:prstGeom>
        </p:spPr>
      </p:pic>
      <p:sp>
        <p:nvSpPr>
          <p:cNvPr id="96" name="Google Shape;96;p17"/>
          <p:cNvSpPr txBox="1"/>
          <p:nvPr/>
        </p:nvSpPr>
        <p:spPr>
          <a:xfrm>
            <a:off x="2416413" y="2571736"/>
            <a:ext cx="140040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EC2, RDS tag </a:t>
            </a:r>
            <a:r>
              <a:rPr lang="ko-KR" altLang="en-US" sz="1000" dirty="0"/>
              <a:t>수집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 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대상 획득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여부 확인 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수행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대상 목록 업데이트</a:t>
            </a:r>
            <a:endParaRPr lang="en-US" altLang="ko-KR" sz="1000" dirty="0"/>
          </a:p>
        </p:txBody>
      </p:sp>
      <p:sp>
        <p:nvSpPr>
          <p:cNvPr id="97" name="Google Shape;97;p17"/>
          <p:cNvSpPr txBox="1"/>
          <p:nvPr/>
        </p:nvSpPr>
        <p:spPr>
          <a:xfrm>
            <a:off x="3873509" y="2571736"/>
            <a:ext cx="140040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예외 대상 목록 저장</a:t>
            </a:r>
            <a:endParaRPr lang="en-US" altLang="ko-KR" sz="1000" dirty="0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04415" y="1175754"/>
            <a:ext cx="866699" cy="8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31714" y="1175816"/>
            <a:ext cx="864941" cy="8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9;p17">
            <a:extLst>
              <a:ext uri="{FF2B5EF4-FFF2-40B4-BE49-F238E27FC236}">
                <a16:creationId xmlns:a16="http://schemas.microsoft.com/office/drawing/2014/main" id="{044DEAE3-0DF4-4564-91BF-73217191221C}"/>
              </a:ext>
            </a:extLst>
          </p:cNvPr>
          <p:cNvSpPr txBox="1"/>
          <p:nvPr/>
        </p:nvSpPr>
        <p:spPr>
          <a:xfrm>
            <a:off x="5392302" y="215466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DynamoDB</a:t>
            </a:r>
          </a:p>
        </p:txBody>
      </p:sp>
      <p:pic>
        <p:nvPicPr>
          <p:cNvPr id="18" name="Graphic 47">
            <a:extLst>
              <a:ext uri="{FF2B5EF4-FFF2-40B4-BE49-F238E27FC236}">
                <a16:creationId xmlns:a16="http://schemas.microsoft.com/office/drawing/2014/main" id="{31EC5872-AFE2-49CD-B9A4-C4D548546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82419" y="1175793"/>
            <a:ext cx="866698" cy="866698"/>
          </a:xfrm>
          <a:prstGeom prst="rect">
            <a:avLst/>
          </a:prstGeom>
        </p:spPr>
      </p:pic>
      <p:sp>
        <p:nvSpPr>
          <p:cNvPr id="19" name="Google Shape;97;p17">
            <a:extLst>
              <a:ext uri="{FF2B5EF4-FFF2-40B4-BE49-F238E27FC236}">
                <a16:creationId xmlns:a16="http://schemas.microsoft.com/office/drawing/2014/main" id="{11EC97E4-EBCD-4EC0-8819-FE6866587117}"/>
              </a:ext>
            </a:extLst>
          </p:cNvPr>
          <p:cNvSpPr txBox="1"/>
          <p:nvPr/>
        </p:nvSpPr>
        <p:spPr>
          <a:xfrm>
            <a:off x="5316211" y="2573568"/>
            <a:ext cx="140040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및 수정 대상 목록 저장</a:t>
            </a:r>
            <a:br>
              <a:rPr lang="en-US" altLang="ko-KR" sz="1000" dirty="0"/>
            </a:b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TTL</a:t>
            </a:r>
            <a:r>
              <a:rPr lang="ko-KR" altLang="en-US" sz="1000" dirty="0"/>
              <a:t> 설정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br>
              <a:rPr lang="en-US" sz="1000" dirty="0"/>
            </a:br>
            <a:r>
              <a:rPr lang="en-US" sz="1000" dirty="0"/>
              <a:t>Primary key : instance-id</a:t>
            </a:r>
            <a:br>
              <a:rPr lang="en-US" sz="1000" dirty="0"/>
            </a:b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Sort key : Date</a:t>
            </a:r>
            <a:endParaRPr sz="1000" dirty="0"/>
          </a:p>
        </p:txBody>
      </p:sp>
      <p:pic>
        <p:nvPicPr>
          <p:cNvPr id="21" name="Graphic 10">
            <a:extLst>
              <a:ext uri="{FF2B5EF4-FFF2-40B4-BE49-F238E27FC236}">
                <a16:creationId xmlns:a16="http://schemas.microsoft.com/office/drawing/2014/main" id="{C0C90998-50D3-41C6-B469-84D21640A5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19687" y="1171580"/>
            <a:ext cx="866698" cy="866698"/>
          </a:xfrm>
          <a:prstGeom prst="rect">
            <a:avLst/>
          </a:prstGeom>
        </p:spPr>
      </p:pic>
      <p:sp>
        <p:nvSpPr>
          <p:cNvPr id="22" name="Google Shape;89;p17">
            <a:extLst>
              <a:ext uri="{FF2B5EF4-FFF2-40B4-BE49-F238E27FC236}">
                <a16:creationId xmlns:a16="http://schemas.microsoft.com/office/drawing/2014/main" id="{95FEF5F9-AFC6-496B-B566-583890FEA5F9}"/>
              </a:ext>
            </a:extLst>
          </p:cNvPr>
          <p:cNvSpPr txBox="1"/>
          <p:nvPr/>
        </p:nvSpPr>
        <p:spPr>
          <a:xfrm>
            <a:off x="6836028" y="214652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</a:t>
            </a:r>
          </a:p>
          <a:p>
            <a:pPr algn="ctr"/>
            <a:r>
              <a:rPr lang="en-US" altLang="ko-KR" sz="1000" dirty="0"/>
              <a:t>Step Functions</a:t>
            </a: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26F3C9D1-21F5-410E-8A52-8B00F551BA15}"/>
              </a:ext>
            </a:extLst>
          </p:cNvPr>
          <p:cNvSpPr txBox="1"/>
          <p:nvPr/>
        </p:nvSpPr>
        <p:spPr>
          <a:xfrm>
            <a:off x="6754147" y="2572407"/>
            <a:ext cx="140040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Workflow Orchestration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Pending Logic For Instance/Cluster Starting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2"/>
            </a:pPr>
            <a:r>
              <a:rPr lang="ko"/>
              <a:t>Architecture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altLang="en-US" dirty="0">
                <a:solidFill>
                  <a:srgbClr val="262626"/>
                </a:solidFill>
              </a:rPr>
              <a:t>대상 목록에서</a:t>
            </a:r>
            <a:r>
              <a:rPr lang="ko" dirty="0">
                <a:solidFill>
                  <a:srgbClr val="262626"/>
                </a:solidFill>
              </a:rPr>
              <a:t> </a:t>
            </a:r>
            <a:r>
              <a:rPr lang="ko-KR" altLang="en-US" dirty="0">
                <a:solidFill>
                  <a:srgbClr val="262626"/>
                </a:solidFill>
              </a:rPr>
              <a:t>삭제일 </a:t>
            </a:r>
            <a:r>
              <a:rPr lang="ko" dirty="0">
                <a:solidFill>
                  <a:srgbClr val="262626"/>
                </a:solidFill>
              </a:rPr>
              <a:t>기준</a:t>
            </a:r>
            <a:r>
              <a:rPr lang="ko-KR" altLang="en-US" dirty="0">
                <a:solidFill>
                  <a:srgbClr val="262626"/>
                </a:solidFill>
              </a:rPr>
              <a:t>을 지난</a:t>
            </a:r>
            <a:r>
              <a:rPr lang="ko" dirty="0">
                <a:solidFill>
                  <a:srgbClr val="262626"/>
                </a:solidFill>
              </a:rPr>
              <a:t> Instance를 </a:t>
            </a:r>
            <a:r>
              <a:rPr lang="ko-KR" altLang="en-US" dirty="0">
                <a:solidFill>
                  <a:srgbClr val="262626"/>
                </a:solidFill>
              </a:rPr>
              <a:t>삭제 및 대상 목록 </a:t>
            </a:r>
            <a:r>
              <a:rPr lang="en-US" altLang="ko-KR" dirty="0">
                <a:solidFill>
                  <a:srgbClr val="262626"/>
                </a:solidFill>
              </a:rPr>
              <a:t>update</a:t>
            </a:r>
            <a:endParaRPr dirty="0"/>
          </a:p>
        </p:txBody>
      </p:sp>
      <p:sp>
        <p:nvSpPr>
          <p:cNvPr id="106" name="Google Shape;106;p18"/>
          <p:cNvSpPr/>
          <p:nvPr/>
        </p:nvSpPr>
        <p:spPr>
          <a:xfrm>
            <a:off x="5960310" y="1370020"/>
            <a:ext cx="2933100" cy="32208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250824" y="1202075"/>
            <a:ext cx="5605455" cy="2337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5960310" y="1207184"/>
            <a:ext cx="2933100" cy="226200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5992768" y="1444837"/>
            <a:ext cx="2865900" cy="309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[Service 수행과정]</a:t>
            </a:r>
            <a:endParaRPr sz="10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" sz="800" dirty="0"/>
              <a:t>CloudWatch</a:t>
            </a:r>
            <a:r>
              <a:rPr lang="ko-KR" altLang="en-US" sz="800" dirty="0"/>
              <a:t>가 </a:t>
            </a:r>
            <a:r>
              <a:rPr lang="en-US" altLang="ko-KR" sz="800" dirty="0"/>
              <a:t>Step Functions</a:t>
            </a:r>
            <a:r>
              <a:rPr lang="ko-KR" altLang="en-US" sz="800" dirty="0"/>
              <a:t>에 </a:t>
            </a:r>
            <a:r>
              <a:rPr lang="en-US" altLang="ko-KR" sz="800" dirty="0"/>
              <a:t>trigger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800" dirty="0"/>
              <a:t>Step Functions</a:t>
            </a:r>
            <a:r>
              <a:rPr lang="ko-KR" altLang="en-US" sz="800" dirty="0"/>
              <a:t>에서 </a:t>
            </a:r>
            <a:r>
              <a:rPr lang="en-US" altLang="ko-KR" sz="800" dirty="0"/>
              <a:t>Deletion Lambda </a:t>
            </a:r>
            <a:r>
              <a:rPr lang="ko-KR" altLang="en-US" sz="800" dirty="0"/>
              <a:t>실행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800" dirty="0"/>
              <a:t>Deletion Lambda</a:t>
            </a:r>
            <a:r>
              <a:rPr lang="ko-KR" altLang="en-US" sz="800" dirty="0"/>
              <a:t>가 </a:t>
            </a:r>
            <a:r>
              <a:rPr lang="en-US" altLang="ko-KR" sz="800" dirty="0"/>
              <a:t>S3</a:t>
            </a:r>
            <a:r>
              <a:rPr lang="ko-KR" altLang="en-US" sz="800" dirty="0"/>
              <a:t>에서 예외 대상 목록과</a:t>
            </a:r>
            <a:br>
              <a:rPr lang="en-US" altLang="ko-KR" sz="800" dirty="0"/>
            </a:br>
            <a:r>
              <a:rPr lang="en-US" altLang="ko-KR" sz="800" dirty="0"/>
              <a:t>DynamoDB</a:t>
            </a:r>
            <a:r>
              <a:rPr lang="ko-KR" altLang="en-US" sz="800" dirty="0"/>
              <a:t>에서 작일 삭제 대상 목록 획득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삭제 수행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삭제 실패 시 </a:t>
            </a:r>
            <a:r>
              <a:rPr lang="en-US" altLang="ko-KR" sz="800" dirty="0"/>
              <a:t>15</a:t>
            </a:r>
            <a:r>
              <a:rPr lang="ko-KR" altLang="en-US" sz="800" dirty="0"/>
              <a:t>분 대기 후 다시 삭제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성공 시 종료</a:t>
            </a:r>
            <a:endParaRPr lang="en-US" altLang="ko" sz="900" b="1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rgbClr val="000000"/>
                </a:solidFill>
              </a:rPr>
              <a:t>[</a:t>
            </a:r>
            <a:r>
              <a:rPr lang="ko" sz="1100" b="1" dirty="0">
                <a:solidFill>
                  <a:srgbClr val="000000"/>
                </a:solidFill>
              </a:rPr>
              <a:t>고려사항</a:t>
            </a:r>
            <a:r>
              <a:rPr lang="ko" sz="900" b="1" dirty="0">
                <a:solidFill>
                  <a:srgbClr val="000000"/>
                </a:solidFill>
              </a:rPr>
              <a:t>]</a:t>
            </a:r>
            <a:endParaRPr lang="ko-KR" altLang="en-US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예외 대상 목록에 포함된 </a:t>
            </a:r>
            <a:r>
              <a:rPr lang="en-US" altLang="ko-KR" sz="800" dirty="0"/>
              <a:t>Instance</a:t>
            </a:r>
            <a:r>
              <a:rPr lang="ko-KR" altLang="en-US" sz="800" dirty="0"/>
              <a:t>는 삭제 대상에서 제외 됩니다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800" dirty="0"/>
              <a:t>DynamoDB TTL</a:t>
            </a:r>
            <a:r>
              <a:rPr lang="ko-KR" altLang="en-US" sz="800" dirty="0"/>
              <a:t>로 삭제 대상 목록 저장 기간을 제한 합니다</a:t>
            </a:r>
            <a:r>
              <a:rPr lang="en-US" altLang="ko-KR" sz="800" dirty="0"/>
              <a:t>.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예외 대상 목록은 별도로 조사하여 </a:t>
            </a:r>
            <a:r>
              <a:rPr lang="en-US" altLang="ko-KR" sz="800" dirty="0"/>
              <a:t>csv </a:t>
            </a:r>
            <a:r>
              <a:rPr lang="ko-KR" altLang="en-US" sz="800" dirty="0"/>
              <a:t>파일로 </a:t>
            </a:r>
            <a:r>
              <a:rPr lang="en-US" altLang="ko-KR" sz="800" dirty="0"/>
              <a:t>s3</a:t>
            </a:r>
            <a:r>
              <a:rPr lang="ko-KR" altLang="en-US" sz="800" dirty="0"/>
              <a:t>에 저장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800" dirty="0"/>
              <a:t>DB cluster</a:t>
            </a:r>
            <a:r>
              <a:rPr lang="ko-KR" altLang="en-US" sz="800" dirty="0"/>
              <a:t>가 중지 상태이면 실행시키고 다시 삭제 수행</a:t>
            </a:r>
            <a:endParaRPr lang="en-US" altLang="ko-KR" sz="800" dirty="0"/>
          </a:p>
        </p:txBody>
      </p:sp>
      <p:sp>
        <p:nvSpPr>
          <p:cNvPr id="110" name="Google Shape;110;p18"/>
          <p:cNvSpPr/>
          <p:nvPr/>
        </p:nvSpPr>
        <p:spPr>
          <a:xfrm>
            <a:off x="251224" y="1425050"/>
            <a:ext cx="5605123" cy="31185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 dirty="0"/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125" y="1425038"/>
            <a:ext cx="201397" cy="22035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452524" y="1718475"/>
            <a:ext cx="5292142" cy="2735860"/>
          </a:xfrm>
          <a:prstGeom prst="rect">
            <a:avLst/>
          </a:prstGeom>
          <a:noFill/>
          <a:ln w="12700" cap="flat" cmpd="sng">
            <a:solidFill>
              <a:srgbClr val="007CB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007CBC"/>
                </a:solidFill>
              </a:rPr>
              <a:t>us-west-2</a:t>
            </a:r>
            <a:endParaRPr dirty="0"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523" y="1718484"/>
            <a:ext cx="201397" cy="21621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2241981" y="3941330"/>
            <a:ext cx="1247400" cy="37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Simple Storage Service</a:t>
            </a:r>
          </a:p>
        </p:txBody>
      </p:sp>
      <p:sp>
        <p:nvSpPr>
          <p:cNvPr id="117" name="Google Shape;117;p18"/>
          <p:cNvSpPr txBox="1"/>
          <p:nvPr/>
        </p:nvSpPr>
        <p:spPr>
          <a:xfrm>
            <a:off x="2171053" y="2981544"/>
            <a:ext cx="816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 sz="1000" dirty="0"/>
          </a:p>
        </p:txBody>
      </p:sp>
      <p:sp>
        <p:nvSpPr>
          <p:cNvPr id="118" name="Google Shape;118;p18"/>
          <p:cNvSpPr txBox="1"/>
          <p:nvPr/>
        </p:nvSpPr>
        <p:spPr>
          <a:xfrm>
            <a:off x="488048" y="3023051"/>
            <a:ext cx="923661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Amazon CloudWatch</a:t>
            </a:r>
            <a:endParaRPr sz="1000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1204722" y="2774920"/>
            <a:ext cx="360000" cy="1200"/>
          </a:xfrm>
          <a:prstGeom prst="straightConnector1">
            <a:avLst/>
          </a:prstGeom>
          <a:noFill/>
          <a:ln w="12700" cap="flat" cmpd="sng">
            <a:solidFill>
              <a:srgbClr val="535B6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8" name="Google Shape;120;p18">
            <a:extLst>
              <a:ext uri="{FF2B5EF4-FFF2-40B4-BE49-F238E27FC236}">
                <a16:creationId xmlns:a16="http://schemas.microsoft.com/office/drawing/2014/main" id="{E6A408D0-9261-4DD9-89D6-200EF1AD5827}"/>
              </a:ext>
            </a:extLst>
          </p:cNvPr>
          <p:cNvCxnSpPr>
            <a:cxnSpLocks/>
            <a:stCxn id="33" idx="0"/>
            <a:endCxn id="117" idx="2"/>
          </p:cNvCxnSpPr>
          <p:nvPr/>
        </p:nvCxnSpPr>
        <p:spPr>
          <a:xfrm flipH="1" flipV="1">
            <a:off x="2579353" y="3330744"/>
            <a:ext cx="1101346" cy="154503"/>
          </a:xfrm>
          <a:prstGeom prst="straightConnector1">
            <a:avLst/>
          </a:prstGeom>
          <a:noFill/>
          <a:ln w="12700" cap="flat" cmpd="sng">
            <a:solidFill>
              <a:srgbClr val="535B63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21" name="Graphic 71">
            <a:extLst>
              <a:ext uri="{FF2B5EF4-FFF2-40B4-BE49-F238E27FC236}">
                <a16:creationId xmlns:a16="http://schemas.microsoft.com/office/drawing/2014/main" id="{C1D14E0E-A6FB-4E85-B75D-76A85CDA8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39462" y="3485252"/>
            <a:ext cx="452439" cy="452439"/>
          </a:xfrm>
          <a:prstGeom prst="rect">
            <a:avLst/>
          </a:prstGeom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53530" y="2572311"/>
            <a:ext cx="452439" cy="43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4696" y="2572318"/>
            <a:ext cx="450366" cy="4524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120;p18">
            <a:extLst>
              <a:ext uri="{FF2B5EF4-FFF2-40B4-BE49-F238E27FC236}">
                <a16:creationId xmlns:a16="http://schemas.microsoft.com/office/drawing/2014/main" id="{F6B85E34-CA52-46A3-A483-ACE308173CDE}"/>
              </a:ext>
            </a:extLst>
          </p:cNvPr>
          <p:cNvCxnSpPr>
            <a:cxnSpLocks/>
            <a:stCxn id="21" idx="0"/>
            <a:endCxn id="117" idx="2"/>
          </p:cNvCxnSpPr>
          <p:nvPr/>
        </p:nvCxnSpPr>
        <p:spPr>
          <a:xfrm flipH="1" flipV="1">
            <a:off x="2579353" y="3330744"/>
            <a:ext cx="286329" cy="154508"/>
          </a:xfrm>
          <a:prstGeom prst="straightConnector1">
            <a:avLst/>
          </a:prstGeom>
          <a:noFill/>
          <a:ln w="12700" cap="flat" cmpd="sng">
            <a:solidFill>
              <a:srgbClr val="535B63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2" name="Google Shape;89;p17">
            <a:extLst>
              <a:ext uri="{FF2B5EF4-FFF2-40B4-BE49-F238E27FC236}">
                <a16:creationId xmlns:a16="http://schemas.microsoft.com/office/drawing/2014/main" id="{7E898ABD-BAEE-4A6A-AD4E-6745CA9D6614}"/>
              </a:ext>
            </a:extLst>
          </p:cNvPr>
          <p:cNvSpPr txBox="1"/>
          <p:nvPr/>
        </p:nvSpPr>
        <p:spPr>
          <a:xfrm>
            <a:off x="3258204" y="3938648"/>
            <a:ext cx="84499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DynamoDB</a:t>
            </a:r>
          </a:p>
        </p:txBody>
      </p:sp>
      <p:pic>
        <p:nvPicPr>
          <p:cNvPr id="33" name="Graphic 47">
            <a:extLst>
              <a:ext uri="{FF2B5EF4-FFF2-40B4-BE49-F238E27FC236}">
                <a16:creationId xmlns:a16="http://schemas.microsoft.com/office/drawing/2014/main" id="{7449BD3A-1829-4659-826A-2A9123D0F3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48804" y="3485247"/>
            <a:ext cx="463790" cy="452069"/>
          </a:xfrm>
          <a:prstGeom prst="rect">
            <a:avLst/>
          </a:prstGeom>
        </p:spPr>
      </p:pic>
      <p:sp>
        <p:nvSpPr>
          <p:cNvPr id="36" name="Rectangle 56">
            <a:extLst>
              <a:ext uri="{FF2B5EF4-FFF2-40B4-BE49-F238E27FC236}">
                <a16:creationId xmlns:a16="http://schemas.microsoft.com/office/drawing/2014/main" id="{3631BE29-1BAC-40E1-BC9D-05C7D3673A37}"/>
              </a:ext>
            </a:extLst>
          </p:cNvPr>
          <p:cNvSpPr/>
          <p:nvPr/>
        </p:nvSpPr>
        <p:spPr>
          <a:xfrm>
            <a:off x="2324065" y="1780937"/>
            <a:ext cx="3308918" cy="2581657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  <a:latin typeface="+mj-lt"/>
              </a:rPr>
              <a:t>AWS Step Functions workflow</a:t>
            </a:r>
          </a:p>
        </p:txBody>
      </p:sp>
      <p:pic>
        <p:nvPicPr>
          <p:cNvPr id="37" name="Graphic 14">
            <a:extLst>
              <a:ext uri="{FF2B5EF4-FFF2-40B4-BE49-F238E27FC236}">
                <a16:creationId xmlns:a16="http://schemas.microsoft.com/office/drawing/2014/main" id="{5DA9D8E5-78A6-4D54-A4ED-5BAFF41280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22743" y="1780938"/>
            <a:ext cx="330200" cy="330200"/>
          </a:xfrm>
          <a:prstGeom prst="rect">
            <a:avLst/>
          </a:prstGeom>
        </p:spPr>
      </p:pic>
      <p:pic>
        <p:nvPicPr>
          <p:cNvPr id="40" name="Graphic 10">
            <a:extLst>
              <a:ext uri="{FF2B5EF4-FFF2-40B4-BE49-F238E27FC236}">
                <a16:creationId xmlns:a16="http://schemas.microsoft.com/office/drawing/2014/main" id="{65613985-D726-42C1-87F4-030881B05F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58048" y="2573981"/>
            <a:ext cx="449422" cy="449422"/>
          </a:xfrm>
          <a:prstGeom prst="rect">
            <a:avLst/>
          </a:prstGeom>
        </p:spPr>
      </p:pic>
      <p:sp>
        <p:nvSpPr>
          <p:cNvPr id="41" name="Google Shape;118;p18">
            <a:extLst>
              <a:ext uri="{FF2B5EF4-FFF2-40B4-BE49-F238E27FC236}">
                <a16:creationId xmlns:a16="http://schemas.microsoft.com/office/drawing/2014/main" id="{BBF61600-6762-440A-91C1-ED329BD56A45}"/>
              </a:ext>
            </a:extLst>
          </p:cNvPr>
          <p:cNvSpPr txBox="1"/>
          <p:nvPr/>
        </p:nvSpPr>
        <p:spPr>
          <a:xfrm>
            <a:off x="1370560" y="3031249"/>
            <a:ext cx="1024397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endParaRPr lang="en-US" altLang="ko" sz="1000" dirty="0">
              <a:solidFill>
                <a:srgbClr val="232F3D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lang="en-US" altLang="ko" sz="1000" dirty="0">
                <a:solidFill>
                  <a:srgbClr val="232F3D"/>
                </a:solidFill>
              </a:rPr>
              <a:t>Step Functions</a:t>
            </a:r>
            <a:endParaRPr sz="1000" dirty="0"/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8D0EB028-3590-45BD-84B8-63D46F28AA22}"/>
              </a:ext>
            </a:extLst>
          </p:cNvPr>
          <p:cNvSpPr/>
          <p:nvPr/>
        </p:nvSpPr>
        <p:spPr>
          <a:xfrm>
            <a:off x="3379298" y="2572393"/>
            <a:ext cx="844989" cy="435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800" dirty="0"/>
              <a:t>Pass</a:t>
            </a:r>
            <a:endParaRPr lang="ko-KR" altLang="en-US" sz="800" dirty="0"/>
          </a:p>
        </p:txBody>
      </p:sp>
      <p:cxnSp>
        <p:nvCxnSpPr>
          <p:cNvPr id="57" name="Google Shape;120;p18">
            <a:extLst>
              <a:ext uri="{FF2B5EF4-FFF2-40B4-BE49-F238E27FC236}">
                <a16:creationId xmlns:a16="http://schemas.microsoft.com/office/drawing/2014/main" id="{47EB5129-DB30-4F3D-8962-A68B6403D31F}"/>
              </a:ext>
            </a:extLst>
          </p:cNvPr>
          <p:cNvCxnSpPr>
            <a:cxnSpLocks/>
            <a:stCxn id="116" idx="3"/>
            <a:endCxn id="25" idx="1"/>
          </p:cNvCxnSpPr>
          <p:nvPr/>
        </p:nvCxnSpPr>
        <p:spPr>
          <a:xfrm>
            <a:off x="2805969" y="2789520"/>
            <a:ext cx="573329" cy="673"/>
          </a:xfrm>
          <a:prstGeom prst="straightConnector1">
            <a:avLst/>
          </a:prstGeom>
          <a:noFill/>
          <a:ln w="12700" cap="flat" cmpd="sng">
            <a:solidFill>
              <a:srgbClr val="535B6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60" name="Google Shape;120;p18">
            <a:extLst>
              <a:ext uri="{FF2B5EF4-FFF2-40B4-BE49-F238E27FC236}">
                <a16:creationId xmlns:a16="http://schemas.microsoft.com/office/drawing/2014/main" id="{90E837A8-9F43-4A56-B115-F9C3ED135319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 flipV="1">
            <a:off x="4224287" y="2789788"/>
            <a:ext cx="563885" cy="405"/>
          </a:xfrm>
          <a:prstGeom prst="straightConnector1">
            <a:avLst/>
          </a:prstGeom>
          <a:noFill/>
          <a:ln w="12700" cap="flat" cmpd="sng">
            <a:solidFill>
              <a:srgbClr val="535B6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26BD2E2-67AF-4484-9EF8-224BFC4EA8B0}"/>
              </a:ext>
            </a:extLst>
          </p:cNvPr>
          <p:cNvCxnSpPr>
            <a:cxnSpLocks/>
            <a:stCxn id="25" idx="0"/>
            <a:endCxn id="116" idx="0"/>
          </p:cNvCxnSpPr>
          <p:nvPr/>
        </p:nvCxnSpPr>
        <p:spPr>
          <a:xfrm rot="16200000" flipV="1">
            <a:off x="3190731" y="1961330"/>
            <a:ext cx="82" cy="1222043"/>
          </a:xfrm>
          <a:prstGeom prst="curvedConnector3">
            <a:avLst>
              <a:gd name="adj1" fmla="val 470539024"/>
            </a:avLst>
          </a:prstGeom>
          <a:ln>
            <a:solidFill>
              <a:srgbClr val="535B6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62F7F73-7EC8-4924-8217-CB21D5186173}"/>
              </a:ext>
            </a:extLst>
          </p:cNvPr>
          <p:cNvSpPr txBox="1"/>
          <p:nvPr/>
        </p:nvSpPr>
        <p:spPr>
          <a:xfrm>
            <a:off x="4256991" y="2497921"/>
            <a:ext cx="449097" cy="276999"/>
          </a:xfrm>
          <a:prstGeom prst="rect">
            <a:avLst/>
          </a:prstGeom>
          <a:noFill/>
          <a:ln>
            <a:solidFill>
              <a:srgbClr val="535B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Yes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A349CD-B8DD-4874-83A9-5F1745E9975F}"/>
              </a:ext>
            </a:extLst>
          </p:cNvPr>
          <p:cNvSpPr txBox="1"/>
          <p:nvPr/>
        </p:nvSpPr>
        <p:spPr>
          <a:xfrm>
            <a:off x="3737853" y="2111059"/>
            <a:ext cx="449097" cy="276999"/>
          </a:xfrm>
          <a:prstGeom prst="rect">
            <a:avLst/>
          </a:prstGeom>
          <a:noFill/>
          <a:ln>
            <a:solidFill>
              <a:srgbClr val="535B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CD8279-982C-4AA7-BE71-101DAD698483}"/>
              </a:ext>
            </a:extLst>
          </p:cNvPr>
          <p:cNvSpPr txBox="1"/>
          <p:nvPr/>
        </p:nvSpPr>
        <p:spPr>
          <a:xfrm>
            <a:off x="4788172" y="2635899"/>
            <a:ext cx="640052" cy="307777"/>
          </a:xfrm>
          <a:prstGeom prst="rect">
            <a:avLst/>
          </a:prstGeom>
          <a:noFill/>
          <a:ln>
            <a:solidFill>
              <a:srgbClr val="535B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3"/>
            </a:pPr>
            <a:r>
              <a:rPr lang="ko" dirty="0"/>
              <a:t>Sequence Diagram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 altLang="ko" dirty="0">
                <a:solidFill>
                  <a:srgbClr val="262626"/>
                </a:solidFill>
              </a:rPr>
              <a:t>Monitoring &amp; delete service</a:t>
            </a:r>
            <a:endParaRPr dirty="0"/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06;p18">
            <a:extLst>
              <a:ext uri="{FF2B5EF4-FFF2-40B4-BE49-F238E27FC236}">
                <a16:creationId xmlns:a16="http://schemas.microsoft.com/office/drawing/2014/main" id="{A5F4E4C0-794F-4093-96ED-C932654FBF15}"/>
              </a:ext>
            </a:extLst>
          </p:cNvPr>
          <p:cNvSpPr/>
          <p:nvPr/>
        </p:nvSpPr>
        <p:spPr>
          <a:xfrm>
            <a:off x="6011863" y="1148395"/>
            <a:ext cx="2881547" cy="330594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08;p18">
            <a:extLst>
              <a:ext uri="{FF2B5EF4-FFF2-40B4-BE49-F238E27FC236}">
                <a16:creationId xmlns:a16="http://schemas.microsoft.com/office/drawing/2014/main" id="{0B0F3A96-60DF-4268-953D-24D951816A7B}"/>
              </a:ext>
            </a:extLst>
          </p:cNvPr>
          <p:cNvSpPr/>
          <p:nvPr/>
        </p:nvSpPr>
        <p:spPr>
          <a:xfrm>
            <a:off x="6004429" y="1010952"/>
            <a:ext cx="2881547" cy="226200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rgbClr val="2E68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109;p18">
            <a:extLst>
              <a:ext uri="{FF2B5EF4-FFF2-40B4-BE49-F238E27FC236}">
                <a16:creationId xmlns:a16="http://schemas.microsoft.com/office/drawing/2014/main" id="{1C0B1009-457F-4B0B-8AD7-9B8626216068}"/>
              </a:ext>
            </a:extLst>
          </p:cNvPr>
          <p:cNvSpPr/>
          <p:nvPr/>
        </p:nvSpPr>
        <p:spPr>
          <a:xfrm>
            <a:off x="6123566" y="1237152"/>
            <a:ext cx="2735101" cy="31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</a:pPr>
            <a:r>
              <a:rPr lang="ko" sz="1000" b="1" dirty="0"/>
              <a:t>[</a:t>
            </a:r>
            <a:r>
              <a:rPr lang="en-US" altLang="ko" sz="1000" b="1" dirty="0"/>
              <a:t>Sequence</a:t>
            </a:r>
            <a:r>
              <a:rPr lang="ko" sz="1000" b="1" dirty="0"/>
              <a:t> 수행과정]</a:t>
            </a:r>
            <a:endParaRPr sz="10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900" dirty="0"/>
              <a:t>CloudWatch</a:t>
            </a:r>
            <a:r>
              <a:rPr lang="ko-KR" altLang="en-US" sz="900" dirty="0"/>
              <a:t> 규칙에서 </a:t>
            </a:r>
            <a:r>
              <a:rPr lang="en-US" altLang="ko-KR" sz="900" dirty="0"/>
              <a:t>Step functions</a:t>
            </a:r>
            <a:r>
              <a:rPr lang="ko-KR" altLang="en-US" sz="900" dirty="0"/>
              <a:t>로 </a:t>
            </a:r>
            <a:r>
              <a:rPr lang="en-US" altLang="ko-KR" sz="900" dirty="0"/>
              <a:t>trigger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900" dirty="0"/>
              <a:t>Step Functions</a:t>
            </a:r>
            <a:r>
              <a:rPr lang="ko-KR" altLang="en-US" sz="900" dirty="0"/>
              <a:t>에서 </a:t>
            </a:r>
            <a:r>
              <a:rPr lang="en-US" altLang="ko-KR" sz="900" dirty="0"/>
              <a:t>Deletion Lambda </a:t>
            </a:r>
            <a:r>
              <a:rPr lang="ko-KR" altLang="en-US" sz="900" dirty="0"/>
              <a:t>실행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900" dirty="0"/>
              <a:t>Lambda</a:t>
            </a:r>
            <a:r>
              <a:rPr lang="ko-KR" altLang="en-US" sz="900" dirty="0"/>
              <a:t>에서 </a:t>
            </a:r>
            <a:r>
              <a:rPr lang="en-US" altLang="ko-KR" sz="900" dirty="0"/>
              <a:t>EC2</a:t>
            </a:r>
            <a:r>
              <a:rPr lang="ko-KR" altLang="en-US" sz="900" dirty="0"/>
              <a:t>와</a:t>
            </a:r>
            <a:r>
              <a:rPr lang="en-US" altLang="ko-KR" sz="900" dirty="0"/>
              <a:t> RDS</a:t>
            </a:r>
            <a:r>
              <a:rPr lang="ko-KR" altLang="en-US" sz="900" dirty="0"/>
              <a:t>의 전체 </a:t>
            </a:r>
            <a:r>
              <a:rPr lang="en-US" altLang="ko-KR" sz="900" dirty="0"/>
              <a:t>Instance</a:t>
            </a:r>
            <a:r>
              <a:rPr lang="ko-KR" altLang="en-US" sz="900" dirty="0"/>
              <a:t>에서 </a:t>
            </a:r>
            <a:r>
              <a:rPr lang="en-US" altLang="ko-KR" sz="900" dirty="0"/>
              <a:t>tag </a:t>
            </a:r>
            <a:r>
              <a:rPr lang="ko-KR" altLang="en-US" sz="900" dirty="0"/>
              <a:t>정보를 받아와 삭제 대상 목록 수정 대상 목록 획득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900" dirty="0"/>
              <a:t>S3</a:t>
            </a:r>
            <a:r>
              <a:rPr lang="ko-KR" altLang="en-US" sz="900" dirty="0"/>
              <a:t>에서 예외 대상 목록 획득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" sz="900" dirty="0"/>
              <a:t>DynamoDB</a:t>
            </a:r>
            <a:r>
              <a:rPr lang="ko" sz="900" dirty="0"/>
              <a:t>에서</a:t>
            </a:r>
            <a:r>
              <a:rPr lang="en-US" altLang="ko" sz="900" dirty="0"/>
              <a:t> </a:t>
            </a:r>
            <a:r>
              <a:rPr lang="ko-KR" altLang="en-US" sz="900" dirty="0"/>
              <a:t>작일 삭제 대상 목록 획득</a:t>
            </a:r>
            <a:endParaRPr lang="en-US" altLang="ko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삭제 여부 확인 및 삭제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작일 삭제 대상 목록 </a:t>
            </a:r>
            <a:r>
              <a:rPr lang="en-US" altLang="ko-KR" sz="900" dirty="0"/>
              <a:t>update, </a:t>
            </a:r>
            <a:r>
              <a:rPr lang="ko-KR" altLang="en-US" sz="900" dirty="0"/>
              <a:t>금일 삭제 대상 목록</a:t>
            </a:r>
            <a:r>
              <a:rPr lang="en-US" altLang="ko-KR" sz="900" dirty="0"/>
              <a:t> </a:t>
            </a:r>
            <a:r>
              <a:rPr lang="ko-KR" altLang="en-US" sz="900" dirty="0"/>
              <a:t>및 수정 대상 목록 업로드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성공 시 </a:t>
            </a:r>
            <a:r>
              <a:rPr lang="en-US" sz="900" dirty="0"/>
              <a:t>E-mail service </a:t>
            </a:r>
            <a:r>
              <a:rPr lang="ko-KR" altLang="en-US" sz="900" dirty="0"/>
              <a:t>비동기 호출</a:t>
            </a:r>
            <a:endParaRPr sz="900" dirty="0"/>
          </a:p>
        </p:txBody>
      </p:sp>
      <p:sp>
        <p:nvSpPr>
          <p:cNvPr id="43" name="Google Shape;164;p20">
            <a:extLst>
              <a:ext uri="{FF2B5EF4-FFF2-40B4-BE49-F238E27FC236}">
                <a16:creationId xmlns:a16="http://schemas.microsoft.com/office/drawing/2014/main" id="{AF685A48-6A02-47F5-AFEF-370FE1BD2152}"/>
              </a:ext>
            </a:extLst>
          </p:cNvPr>
          <p:cNvSpPr txBox="1"/>
          <p:nvPr/>
        </p:nvSpPr>
        <p:spPr>
          <a:xfrm>
            <a:off x="298127" y="98467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CloudWatch</a:t>
            </a:r>
            <a:endParaRPr dirty="0"/>
          </a:p>
        </p:txBody>
      </p:sp>
      <p:sp>
        <p:nvSpPr>
          <p:cNvPr id="44" name="Google Shape;165;p20">
            <a:extLst>
              <a:ext uri="{FF2B5EF4-FFF2-40B4-BE49-F238E27FC236}">
                <a16:creationId xmlns:a16="http://schemas.microsoft.com/office/drawing/2014/main" id="{75F4AED9-A2BC-4909-B47F-99C0BB4DEC7B}"/>
              </a:ext>
            </a:extLst>
          </p:cNvPr>
          <p:cNvSpPr txBox="1"/>
          <p:nvPr/>
        </p:nvSpPr>
        <p:spPr>
          <a:xfrm>
            <a:off x="1522946" y="98467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Functions</a:t>
            </a:r>
            <a:endParaRPr dirty="0"/>
          </a:p>
        </p:txBody>
      </p:sp>
      <p:sp>
        <p:nvSpPr>
          <p:cNvPr id="45" name="Google Shape;166;p20">
            <a:extLst>
              <a:ext uri="{FF2B5EF4-FFF2-40B4-BE49-F238E27FC236}">
                <a16:creationId xmlns:a16="http://schemas.microsoft.com/office/drawing/2014/main" id="{5D7E8163-5789-42EB-ADC0-C734295A1E76}"/>
              </a:ext>
            </a:extLst>
          </p:cNvPr>
          <p:cNvSpPr txBox="1"/>
          <p:nvPr/>
        </p:nvSpPr>
        <p:spPr>
          <a:xfrm>
            <a:off x="3556004" y="98467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EC2</a:t>
            </a:r>
            <a:r>
              <a:rPr lang="en-US" altLang="ko" dirty="0"/>
              <a:t>, RDS</a:t>
            </a:r>
            <a:endParaRPr dirty="0"/>
          </a:p>
        </p:txBody>
      </p:sp>
      <p:sp>
        <p:nvSpPr>
          <p:cNvPr id="46" name="Google Shape;167;p20">
            <a:extLst>
              <a:ext uri="{FF2B5EF4-FFF2-40B4-BE49-F238E27FC236}">
                <a16:creationId xmlns:a16="http://schemas.microsoft.com/office/drawing/2014/main" id="{7221B016-45FE-4058-A7D9-9A4F3E320F2B}"/>
              </a:ext>
            </a:extLst>
          </p:cNvPr>
          <p:cNvSpPr txBox="1"/>
          <p:nvPr/>
        </p:nvSpPr>
        <p:spPr>
          <a:xfrm>
            <a:off x="4520515" y="98467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</a:t>
            </a:r>
            <a:r>
              <a:rPr lang="en-US" altLang="ko" dirty="0"/>
              <a:t>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DynamoDB</a:t>
            </a:r>
            <a:endParaRPr dirty="0"/>
          </a:p>
        </p:txBody>
      </p:sp>
      <p:cxnSp>
        <p:nvCxnSpPr>
          <p:cNvPr id="47" name="Google Shape;169;p20">
            <a:extLst>
              <a:ext uri="{FF2B5EF4-FFF2-40B4-BE49-F238E27FC236}">
                <a16:creationId xmlns:a16="http://schemas.microsoft.com/office/drawing/2014/main" id="{7DF75F21-8F35-4F2F-A215-E475EE2DF7A3}"/>
              </a:ext>
            </a:extLst>
          </p:cNvPr>
          <p:cNvCxnSpPr>
            <a:stCxn id="43" idx="2"/>
          </p:cNvCxnSpPr>
          <p:nvPr/>
        </p:nvCxnSpPr>
        <p:spPr>
          <a:xfrm>
            <a:off x="959927" y="143317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8" name="Google Shape;170;p20">
            <a:extLst>
              <a:ext uri="{FF2B5EF4-FFF2-40B4-BE49-F238E27FC236}">
                <a16:creationId xmlns:a16="http://schemas.microsoft.com/office/drawing/2014/main" id="{BC563B7D-705D-404F-9601-DE8AA110401B}"/>
              </a:ext>
            </a:extLst>
          </p:cNvPr>
          <p:cNvCxnSpPr/>
          <p:nvPr/>
        </p:nvCxnSpPr>
        <p:spPr>
          <a:xfrm>
            <a:off x="2184497" y="143316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9" name="Google Shape;171;p20">
            <a:extLst>
              <a:ext uri="{FF2B5EF4-FFF2-40B4-BE49-F238E27FC236}">
                <a16:creationId xmlns:a16="http://schemas.microsoft.com/office/drawing/2014/main" id="{886F0DB7-6208-408C-AD54-DF4DAD3B495F}"/>
              </a:ext>
            </a:extLst>
          </p:cNvPr>
          <p:cNvCxnSpPr/>
          <p:nvPr/>
        </p:nvCxnSpPr>
        <p:spPr>
          <a:xfrm>
            <a:off x="4202613" y="143316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3" name="Google Shape;172;p20">
            <a:extLst>
              <a:ext uri="{FF2B5EF4-FFF2-40B4-BE49-F238E27FC236}">
                <a16:creationId xmlns:a16="http://schemas.microsoft.com/office/drawing/2014/main" id="{2DFFC25F-A0A9-4C6A-8EE2-42649AAE6F13}"/>
              </a:ext>
            </a:extLst>
          </p:cNvPr>
          <p:cNvCxnSpPr/>
          <p:nvPr/>
        </p:nvCxnSpPr>
        <p:spPr>
          <a:xfrm>
            <a:off x="5182066" y="143316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4" name="Google Shape;174;p20">
            <a:extLst>
              <a:ext uri="{FF2B5EF4-FFF2-40B4-BE49-F238E27FC236}">
                <a16:creationId xmlns:a16="http://schemas.microsoft.com/office/drawing/2014/main" id="{0474FC0C-5322-4188-834A-1EE54B7672F1}"/>
              </a:ext>
            </a:extLst>
          </p:cNvPr>
          <p:cNvCxnSpPr>
            <a:cxnSpLocks/>
          </p:cNvCxnSpPr>
          <p:nvPr/>
        </p:nvCxnSpPr>
        <p:spPr>
          <a:xfrm>
            <a:off x="1041822" y="1619890"/>
            <a:ext cx="101277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78;p20">
            <a:extLst>
              <a:ext uri="{FF2B5EF4-FFF2-40B4-BE49-F238E27FC236}">
                <a16:creationId xmlns:a16="http://schemas.microsoft.com/office/drawing/2014/main" id="{81742D1B-4697-4F7C-93F5-6B104BEE7184}"/>
              </a:ext>
            </a:extLst>
          </p:cNvPr>
          <p:cNvCxnSpPr>
            <a:cxnSpLocks/>
          </p:cNvCxnSpPr>
          <p:nvPr/>
        </p:nvCxnSpPr>
        <p:spPr>
          <a:xfrm flipH="1" flipV="1">
            <a:off x="1041952" y="4386538"/>
            <a:ext cx="101264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80;p20">
            <a:extLst>
              <a:ext uri="{FF2B5EF4-FFF2-40B4-BE49-F238E27FC236}">
                <a16:creationId xmlns:a16="http://schemas.microsoft.com/office/drawing/2014/main" id="{5DBED8B2-615C-477E-963A-B873D13FC7BF}"/>
              </a:ext>
            </a:extLst>
          </p:cNvPr>
          <p:cNvCxnSpPr>
            <a:cxnSpLocks/>
          </p:cNvCxnSpPr>
          <p:nvPr/>
        </p:nvCxnSpPr>
        <p:spPr>
          <a:xfrm flipH="1">
            <a:off x="3267435" y="2980833"/>
            <a:ext cx="183161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81;p20">
            <a:extLst>
              <a:ext uri="{FF2B5EF4-FFF2-40B4-BE49-F238E27FC236}">
                <a16:creationId xmlns:a16="http://schemas.microsoft.com/office/drawing/2014/main" id="{32F9E42A-2945-4800-89B1-DD3D976FA50A}"/>
              </a:ext>
            </a:extLst>
          </p:cNvPr>
          <p:cNvSpPr txBox="1"/>
          <p:nvPr/>
        </p:nvSpPr>
        <p:spPr>
          <a:xfrm>
            <a:off x="1003272" y="1309752"/>
            <a:ext cx="8913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trigger()</a:t>
            </a:r>
            <a:endParaRPr sz="1200" dirty="0"/>
          </a:p>
        </p:txBody>
      </p:sp>
      <p:sp>
        <p:nvSpPr>
          <p:cNvPr id="60" name="Google Shape;185;p20">
            <a:extLst>
              <a:ext uri="{FF2B5EF4-FFF2-40B4-BE49-F238E27FC236}">
                <a16:creationId xmlns:a16="http://schemas.microsoft.com/office/drawing/2014/main" id="{63677437-2A80-4B31-B2ED-31E04755AEC7}"/>
              </a:ext>
            </a:extLst>
          </p:cNvPr>
          <p:cNvSpPr txBox="1"/>
          <p:nvPr/>
        </p:nvSpPr>
        <p:spPr>
          <a:xfrm>
            <a:off x="3583851" y="2692141"/>
            <a:ext cx="991414" cy="2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notify_</a:t>
            </a:r>
            <a:r>
              <a:rPr lang="en-US" altLang="ko" sz="1200" dirty="0"/>
              <a:t>list</a:t>
            </a:r>
            <a:r>
              <a:rPr lang="ko" sz="1200" dirty="0"/>
              <a:t>()</a:t>
            </a:r>
            <a:endParaRPr sz="1200" dirty="0"/>
          </a:p>
        </p:txBody>
      </p:sp>
      <p:sp>
        <p:nvSpPr>
          <p:cNvPr id="61" name="Google Shape;187;p20">
            <a:extLst>
              <a:ext uri="{FF2B5EF4-FFF2-40B4-BE49-F238E27FC236}">
                <a16:creationId xmlns:a16="http://schemas.microsoft.com/office/drawing/2014/main" id="{5F63E306-CC60-4456-B7C9-8BA2B134822C}"/>
              </a:ext>
            </a:extLst>
          </p:cNvPr>
          <p:cNvSpPr txBox="1"/>
          <p:nvPr/>
        </p:nvSpPr>
        <p:spPr>
          <a:xfrm>
            <a:off x="939557" y="4085157"/>
            <a:ext cx="12573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response_log()</a:t>
            </a:r>
            <a:endParaRPr sz="1200" dirty="0"/>
          </a:p>
        </p:txBody>
      </p:sp>
      <p:cxnSp>
        <p:nvCxnSpPr>
          <p:cNvPr id="62" name="Google Shape;175;p20">
            <a:extLst>
              <a:ext uri="{FF2B5EF4-FFF2-40B4-BE49-F238E27FC236}">
                <a16:creationId xmlns:a16="http://schemas.microsoft.com/office/drawing/2014/main" id="{9ECF4F87-C740-4AB0-8E9B-A2C7FFA691A8}"/>
              </a:ext>
            </a:extLst>
          </p:cNvPr>
          <p:cNvCxnSpPr>
            <a:cxnSpLocks/>
          </p:cNvCxnSpPr>
          <p:nvPr/>
        </p:nvCxnSpPr>
        <p:spPr>
          <a:xfrm>
            <a:off x="3273180" y="2345354"/>
            <a:ext cx="88289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179;p20">
            <a:extLst>
              <a:ext uri="{FF2B5EF4-FFF2-40B4-BE49-F238E27FC236}">
                <a16:creationId xmlns:a16="http://schemas.microsoft.com/office/drawing/2014/main" id="{9B518AA7-71BF-476F-BC10-2785CCC5D2F3}"/>
              </a:ext>
            </a:extLst>
          </p:cNvPr>
          <p:cNvCxnSpPr>
            <a:cxnSpLocks/>
          </p:cNvCxnSpPr>
          <p:nvPr/>
        </p:nvCxnSpPr>
        <p:spPr>
          <a:xfrm flipH="1">
            <a:off x="3273313" y="2667143"/>
            <a:ext cx="882762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182;p20">
            <a:extLst>
              <a:ext uri="{FF2B5EF4-FFF2-40B4-BE49-F238E27FC236}">
                <a16:creationId xmlns:a16="http://schemas.microsoft.com/office/drawing/2014/main" id="{7B20A0AB-D231-440E-9FDF-D828C7494695}"/>
              </a:ext>
            </a:extLst>
          </p:cNvPr>
          <p:cNvSpPr txBox="1"/>
          <p:nvPr/>
        </p:nvSpPr>
        <p:spPr>
          <a:xfrm>
            <a:off x="3273180" y="2054822"/>
            <a:ext cx="824562" cy="2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/>
              <a:t>tag</a:t>
            </a:r>
            <a:r>
              <a:rPr lang="ko" sz="1200" dirty="0"/>
              <a:t>_</a:t>
            </a:r>
            <a:r>
              <a:rPr lang="en-US" altLang="ko" sz="1200" dirty="0"/>
              <a:t>info</a:t>
            </a:r>
            <a:r>
              <a:rPr lang="ko" sz="1200" dirty="0"/>
              <a:t>()</a:t>
            </a:r>
            <a:endParaRPr sz="1200" dirty="0"/>
          </a:p>
        </p:txBody>
      </p:sp>
      <p:sp>
        <p:nvSpPr>
          <p:cNvPr id="65" name="Google Shape;183;p20">
            <a:extLst>
              <a:ext uri="{FF2B5EF4-FFF2-40B4-BE49-F238E27FC236}">
                <a16:creationId xmlns:a16="http://schemas.microsoft.com/office/drawing/2014/main" id="{7DE7C912-B26B-4021-BE2C-85C6B0D08BD5}"/>
              </a:ext>
            </a:extLst>
          </p:cNvPr>
          <p:cNvSpPr txBox="1"/>
          <p:nvPr/>
        </p:nvSpPr>
        <p:spPr>
          <a:xfrm>
            <a:off x="3273180" y="2391890"/>
            <a:ext cx="923939" cy="2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notify_</a:t>
            </a:r>
            <a:r>
              <a:rPr lang="en-US" altLang="ko" sz="1200" dirty="0"/>
              <a:t>tag</a:t>
            </a:r>
            <a:r>
              <a:rPr lang="ko" sz="1200" dirty="0"/>
              <a:t>()</a:t>
            </a:r>
            <a:endParaRPr sz="1200" dirty="0"/>
          </a:p>
        </p:txBody>
      </p:sp>
      <p:cxnSp>
        <p:nvCxnSpPr>
          <p:cNvPr id="66" name="Google Shape;176;p20">
            <a:extLst>
              <a:ext uri="{FF2B5EF4-FFF2-40B4-BE49-F238E27FC236}">
                <a16:creationId xmlns:a16="http://schemas.microsoft.com/office/drawing/2014/main" id="{0CE12903-A385-4744-8737-7D4A38656A3A}"/>
              </a:ext>
            </a:extLst>
          </p:cNvPr>
          <p:cNvCxnSpPr>
            <a:cxnSpLocks/>
          </p:cNvCxnSpPr>
          <p:nvPr/>
        </p:nvCxnSpPr>
        <p:spPr>
          <a:xfrm>
            <a:off x="3253684" y="3664403"/>
            <a:ext cx="184536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184;p20">
            <a:extLst>
              <a:ext uri="{FF2B5EF4-FFF2-40B4-BE49-F238E27FC236}">
                <a16:creationId xmlns:a16="http://schemas.microsoft.com/office/drawing/2014/main" id="{6DCDC173-2D7D-43F9-9FEA-28E04AE548D5}"/>
              </a:ext>
            </a:extLst>
          </p:cNvPr>
          <p:cNvSpPr txBox="1"/>
          <p:nvPr/>
        </p:nvSpPr>
        <p:spPr>
          <a:xfrm>
            <a:off x="3570175" y="3394791"/>
            <a:ext cx="992460" cy="2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/>
              <a:t>update</a:t>
            </a:r>
            <a:r>
              <a:rPr lang="ko" sz="1200" dirty="0"/>
              <a:t>_</a:t>
            </a:r>
            <a:r>
              <a:rPr lang="en-US" altLang="ko" sz="1200" dirty="0"/>
              <a:t>list</a:t>
            </a:r>
            <a:r>
              <a:rPr lang="ko" sz="1200" dirty="0"/>
              <a:t>()</a:t>
            </a:r>
            <a:endParaRPr sz="1200" dirty="0"/>
          </a:p>
        </p:txBody>
      </p:sp>
      <p:cxnSp>
        <p:nvCxnSpPr>
          <p:cNvPr id="68" name="Google Shape;175;p20">
            <a:extLst>
              <a:ext uri="{FF2B5EF4-FFF2-40B4-BE49-F238E27FC236}">
                <a16:creationId xmlns:a16="http://schemas.microsoft.com/office/drawing/2014/main" id="{81DA9AB7-BF33-424F-BAAC-B259CA2AE1A5}"/>
              </a:ext>
            </a:extLst>
          </p:cNvPr>
          <p:cNvCxnSpPr>
            <a:cxnSpLocks/>
          </p:cNvCxnSpPr>
          <p:nvPr/>
        </p:nvCxnSpPr>
        <p:spPr>
          <a:xfrm>
            <a:off x="3257485" y="3331993"/>
            <a:ext cx="89859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182;p20">
            <a:extLst>
              <a:ext uri="{FF2B5EF4-FFF2-40B4-BE49-F238E27FC236}">
                <a16:creationId xmlns:a16="http://schemas.microsoft.com/office/drawing/2014/main" id="{8B90D508-A89F-4C2D-B454-32F098294C07}"/>
              </a:ext>
            </a:extLst>
          </p:cNvPr>
          <p:cNvSpPr txBox="1"/>
          <p:nvPr/>
        </p:nvSpPr>
        <p:spPr>
          <a:xfrm>
            <a:off x="3257486" y="3067235"/>
            <a:ext cx="882762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/>
              <a:t>delete</a:t>
            </a:r>
            <a:r>
              <a:rPr lang="ko" sz="1200" dirty="0"/>
              <a:t>()</a:t>
            </a:r>
            <a:endParaRPr sz="1200" dirty="0"/>
          </a:p>
        </p:txBody>
      </p:sp>
      <p:sp>
        <p:nvSpPr>
          <p:cNvPr id="73" name="Google Shape;184;p20">
            <a:extLst>
              <a:ext uri="{FF2B5EF4-FFF2-40B4-BE49-F238E27FC236}">
                <a16:creationId xmlns:a16="http://schemas.microsoft.com/office/drawing/2014/main" id="{889FD861-FD9E-45D7-B18B-DBF807118BB9}"/>
              </a:ext>
            </a:extLst>
          </p:cNvPr>
          <p:cNvSpPr txBox="1"/>
          <p:nvPr/>
        </p:nvSpPr>
        <p:spPr>
          <a:xfrm>
            <a:off x="3620602" y="3798025"/>
            <a:ext cx="951398" cy="2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/>
              <a:t>invocation</a:t>
            </a:r>
            <a:r>
              <a:rPr lang="ko" sz="1200" dirty="0"/>
              <a:t>()</a:t>
            </a:r>
            <a:endParaRPr sz="1200" dirty="0"/>
          </a:p>
        </p:txBody>
      </p:sp>
      <p:sp>
        <p:nvSpPr>
          <p:cNvPr id="34" name="Google Shape;165;p20">
            <a:extLst>
              <a:ext uri="{FF2B5EF4-FFF2-40B4-BE49-F238E27FC236}">
                <a16:creationId xmlns:a16="http://schemas.microsoft.com/office/drawing/2014/main" id="{0EDDDB37-6AB0-491F-A8DC-A726DAD7A7D0}"/>
              </a:ext>
            </a:extLst>
          </p:cNvPr>
          <p:cNvSpPr txBox="1"/>
          <p:nvPr/>
        </p:nvSpPr>
        <p:spPr>
          <a:xfrm>
            <a:off x="2536406" y="99991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Lambda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</a:t>
            </a:r>
            <a:endParaRPr dirty="0"/>
          </a:p>
        </p:txBody>
      </p:sp>
      <p:cxnSp>
        <p:nvCxnSpPr>
          <p:cNvPr id="35" name="Google Shape;170;p20">
            <a:extLst>
              <a:ext uri="{FF2B5EF4-FFF2-40B4-BE49-F238E27FC236}">
                <a16:creationId xmlns:a16="http://schemas.microsoft.com/office/drawing/2014/main" id="{33957C6E-9A8D-4982-B732-E19DEE0CA64D}"/>
              </a:ext>
            </a:extLst>
          </p:cNvPr>
          <p:cNvCxnSpPr/>
          <p:nvPr/>
        </p:nvCxnSpPr>
        <p:spPr>
          <a:xfrm>
            <a:off x="3197957" y="144840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5" name="Google Shape;174;p20">
            <a:extLst>
              <a:ext uri="{FF2B5EF4-FFF2-40B4-BE49-F238E27FC236}">
                <a16:creationId xmlns:a16="http://schemas.microsoft.com/office/drawing/2014/main" id="{B48F2CC1-9394-401D-AA16-B735B9936980}"/>
              </a:ext>
            </a:extLst>
          </p:cNvPr>
          <p:cNvCxnSpPr>
            <a:cxnSpLocks/>
          </p:cNvCxnSpPr>
          <p:nvPr/>
        </p:nvCxnSpPr>
        <p:spPr>
          <a:xfrm>
            <a:off x="2261022" y="1994540"/>
            <a:ext cx="87111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181;p20">
            <a:extLst>
              <a:ext uri="{FF2B5EF4-FFF2-40B4-BE49-F238E27FC236}">
                <a16:creationId xmlns:a16="http://schemas.microsoft.com/office/drawing/2014/main" id="{19CB2730-113F-46EF-AF47-8FA5A1C74E2F}"/>
              </a:ext>
            </a:extLst>
          </p:cNvPr>
          <p:cNvSpPr txBox="1"/>
          <p:nvPr/>
        </p:nvSpPr>
        <p:spPr>
          <a:xfrm>
            <a:off x="2222472" y="1684402"/>
            <a:ext cx="8913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trigger()</a:t>
            </a: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규칙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1126237"/>
            <a:ext cx="7889808" cy="327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대상 목록 저장</a:t>
            </a:r>
            <a:r>
              <a:rPr lang="ko" sz="1000" b="1" dirty="0"/>
              <a:t>]</a:t>
            </a:r>
            <a:endParaRPr sz="1000" dirty="0"/>
          </a:p>
          <a:p>
            <a:pPr marL="171450" indent="-1714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rgbClr val="000000"/>
                </a:solidFill>
              </a:rPr>
              <a:t>DynamoDB </a:t>
            </a:r>
            <a:r>
              <a:rPr lang="en-US" altLang="ko-KR" sz="900" b="1" dirty="0"/>
              <a:t>table</a:t>
            </a:r>
            <a:r>
              <a:rPr lang="ko-KR" altLang="en-US" sz="900" b="1" dirty="0"/>
              <a:t> 생성</a:t>
            </a:r>
            <a:br>
              <a:rPr lang="en-US" altLang="ko-KR" sz="900" b="1" dirty="0"/>
            </a:br>
            <a:r>
              <a:rPr lang="en-US" altLang="ko-KR" sz="900" b="1" dirty="0"/>
              <a:t>Columns : [instance-id, Date, deletion, deletion-date, expiration-time, expiry-date, instance-name, region, resource]</a:t>
            </a:r>
            <a:br>
              <a:rPr lang="en-US" altLang="ko-KR" sz="900" b="1" dirty="0"/>
            </a:br>
            <a:r>
              <a:rPr lang="ko-KR" altLang="ko-KR" sz="900" b="1" dirty="0">
                <a:latin typeface="Arial" panose="020B0604020202020204" pitchFamily="34" charset="0"/>
              </a:rPr>
              <a:t>기본 파티션 키</a:t>
            </a:r>
            <a:r>
              <a:rPr lang="en-US" altLang="ko-KR" sz="900" b="1" dirty="0">
                <a:latin typeface="Arial" panose="020B0604020202020204" pitchFamily="34" charset="0"/>
              </a:rPr>
              <a:t> : instance-id (</a:t>
            </a:r>
            <a:r>
              <a:rPr lang="ko-KR" altLang="ko-KR" sz="900" b="1" dirty="0">
                <a:latin typeface="Arial" panose="020B0604020202020204" pitchFamily="34" charset="0"/>
              </a:rPr>
              <a:t>문자열</a:t>
            </a:r>
            <a:r>
              <a:rPr lang="en-US" altLang="ko-KR" sz="900" b="1" dirty="0">
                <a:latin typeface="Arial" panose="020B0604020202020204" pitchFamily="34" charset="0"/>
              </a:rPr>
              <a:t>)</a:t>
            </a:r>
            <a:br>
              <a:rPr lang="en-US" altLang="ko-KR" sz="900" b="1" dirty="0">
                <a:latin typeface="Arial" panose="020B0604020202020204" pitchFamily="34" charset="0"/>
              </a:rPr>
            </a:br>
            <a:r>
              <a:rPr lang="ko-KR" altLang="ko-KR" sz="900" b="1" dirty="0">
                <a:latin typeface="Arial" panose="020B0604020202020204" pitchFamily="34" charset="0"/>
              </a:rPr>
              <a:t>기본 정렬 키</a:t>
            </a:r>
            <a:r>
              <a:rPr lang="en-US" altLang="ko-KR" sz="900" b="1" dirty="0">
                <a:latin typeface="Arial" panose="020B0604020202020204" pitchFamily="34" charset="0"/>
              </a:rPr>
              <a:t> : Date (</a:t>
            </a:r>
            <a:r>
              <a:rPr lang="ko-KR" altLang="ko-KR" sz="900" b="1" dirty="0">
                <a:latin typeface="Arial" panose="020B0604020202020204" pitchFamily="34" charset="0"/>
              </a:rPr>
              <a:t>문자열</a:t>
            </a:r>
            <a:r>
              <a:rPr lang="en-US" altLang="ko-KR" sz="900" b="1" dirty="0">
                <a:latin typeface="Arial" panose="020B0604020202020204" pitchFamily="34" charset="0"/>
              </a:rPr>
              <a:t>)</a:t>
            </a:r>
            <a:endParaRPr lang="en-US" altLang="ko-KR" sz="90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예외 대상 목록 </a:t>
            </a:r>
            <a:r>
              <a:rPr lang="en-US" altLang="ko-KR" sz="900" b="1" dirty="0"/>
              <a:t>: Except-list.csv </a:t>
            </a:r>
            <a:r>
              <a:rPr lang="ko-KR" altLang="en-US" sz="900" b="1" dirty="0"/>
              <a:t>형태로 저장</a:t>
            </a:r>
            <a:endParaRPr lang="en-US" altLang="ko" sz="900" b="1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rgbClr val="000000"/>
                </a:solidFill>
              </a:rPr>
              <a:t>[</a:t>
            </a:r>
            <a:r>
              <a:rPr lang="ko" sz="1100" b="1" dirty="0">
                <a:solidFill>
                  <a:srgbClr val="000000"/>
                </a:solidFill>
              </a:rPr>
              <a:t>고려사항</a:t>
            </a:r>
            <a:r>
              <a:rPr lang="ko" sz="900" b="1" dirty="0">
                <a:solidFill>
                  <a:srgbClr val="000000"/>
                </a:solidFill>
              </a:rPr>
              <a:t>]</a:t>
            </a:r>
            <a:endParaRPr lang="en-US" altLang="ko" sz="90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예상 일자는 모니터링 일자로부터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일 뒤</a:t>
            </a:r>
            <a:endParaRPr lang="en-US" altLang="ko-KR" sz="900" b="1" dirty="0"/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예상 일자가 존재하지 않는 경우 </a:t>
            </a:r>
            <a:br>
              <a:rPr lang="en-US" altLang="ko-KR" sz="900" b="1" dirty="0"/>
            </a:br>
            <a:r>
              <a:rPr lang="en-US" altLang="ko-KR" sz="900" b="1" dirty="0"/>
              <a:t>: </a:t>
            </a:r>
            <a:r>
              <a:rPr lang="ko-KR" altLang="en-US" sz="900" b="1" dirty="0"/>
              <a:t>삭제 예상 일자를 등록</a:t>
            </a:r>
            <a:endParaRPr lang="en-US" altLang="ko-KR" sz="900" b="1" dirty="0"/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예상 일자가 이미 존재하는 경우</a:t>
            </a:r>
            <a:br>
              <a:rPr lang="en-US" altLang="ko-KR" sz="900" b="1" dirty="0"/>
            </a:br>
            <a:r>
              <a:rPr lang="en-US" altLang="ko-KR" sz="900" b="1" dirty="0"/>
              <a:t>-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7</a:t>
            </a:r>
            <a:r>
              <a:rPr lang="ko-KR" altLang="en-US" sz="900" b="1" dirty="0"/>
              <a:t>일 동안 </a:t>
            </a:r>
            <a:r>
              <a:rPr lang="ko-KR" altLang="en-US" sz="900" b="1" u="sng" dirty="0">
                <a:solidFill>
                  <a:srgbClr val="FF0000"/>
                </a:solidFill>
              </a:rPr>
              <a:t>연속해서</a:t>
            </a:r>
            <a:r>
              <a:rPr lang="ko-KR" altLang="en-US" sz="900" b="1" dirty="0"/>
              <a:t> 삭제 대상 목록에 등록되어 있었던 경우 삭제</a:t>
            </a:r>
            <a:br>
              <a:rPr lang="en-US" altLang="ko-KR" sz="900" b="1" dirty="0"/>
            </a:br>
            <a:r>
              <a:rPr lang="en-US" altLang="ko-KR" sz="900" b="1" dirty="0"/>
              <a:t>- 7</a:t>
            </a:r>
            <a:r>
              <a:rPr lang="ko-KR" altLang="en-US" sz="900" b="1" dirty="0"/>
              <a:t>일이 안된 경우 삭제 예정일이 되지 않았으므로 금일 삭제 예정일에 예정일 그대로 유지</a:t>
            </a:r>
            <a:endParaRPr lang="en-US" altLang="ko-KR" sz="900" b="1" dirty="0"/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된 경우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작일 삭제 대상 목록에서 </a:t>
            </a:r>
            <a:r>
              <a:rPr lang="en-US" altLang="ko-KR" sz="900" b="1" dirty="0"/>
              <a:t>expiration-time,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deletion</a:t>
            </a:r>
            <a:r>
              <a:rPr lang="ko-KR" altLang="en-US" sz="900" b="1" dirty="0"/>
              <a:t> 항목 </a:t>
            </a:r>
            <a:r>
              <a:rPr lang="en-US" altLang="ko-KR" sz="900" b="1" dirty="0"/>
              <a:t>update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월요일의 경우 작일 데이터가 없으므로 금요일 데이터를 기준으로 모니터링</a:t>
            </a:r>
            <a:endParaRPr sz="900" b="1" dirty="0"/>
          </a:p>
        </p:txBody>
      </p:sp>
    </p:spTree>
    <p:extLst>
      <p:ext uri="{BB962C8B-B14F-4D97-AF65-F5344CB8AC3E}">
        <p14:creationId xmlns:p14="http://schemas.microsoft.com/office/powerpoint/2010/main" val="197328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>
                <a:solidFill>
                  <a:schemeClr val="tx1"/>
                </a:solidFill>
              </a:rPr>
              <a:t>Instance </a:t>
            </a:r>
            <a:r>
              <a:rPr lang="ko-KR" altLang="en-US" dirty="0">
                <a:solidFill>
                  <a:schemeClr val="tx1"/>
                </a:solidFill>
              </a:rPr>
              <a:t>삭제 규칙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1007262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수동 생성 </a:t>
            </a:r>
            <a:r>
              <a:rPr lang="en-US" altLang="ko-KR" sz="1000" b="1" dirty="0"/>
              <a:t>2020-05-08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0B3CCB-61C0-45B2-82B3-81BA2EE88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12005"/>
              </p:ext>
            </p:extLst>
          </p:nvPr>
        </p:nvGraphicFramePr>
        <p:xfrm>
          <a:off x="2393580" y="1016374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           cwh-test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sp>
        <p:nvSpPr>
          <p:cNvPr id="7" name="Google Shape;109;p18">
            <a:extLst>
              <a:ext uri="{FF2B5EF4-FFF2-40B4-BE49-F238E27FC236}">
                <a16:creationId xmlns:a16="http://schemas.microsoft.com/office/drawing/2014/main" id="{CE7FF501-1BAB-40B2-9CF1-4A29F17B6A70}"/>
              </a:ext>
            </a:extLst>
          </p:cNvPr>
          <p:cNvSpPr/>
          <p:nvPr/>
        </p:nvSpPr>
        <p:spPr>
          <a:xfrm>
            <a:off x="372447" y="1737885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최초 모니터링 </a:t>
            </a:r>
            <a:r>
              <a:rPr lang="en-US" altLang="ko-KR" sz="1000" b="1" dirty="0"/>
              <a:t>2020-05-08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E572420-FADF-461E-8F34-3850ECEAC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28892"/>
              </p:ext>
            </p:extLst>
          </p:nvPr>
        </p:nvGraphicFramePr>
        <p:xfrm>
          <a:off x="2391334" y="1713380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i-02a1eb87f146fadac</a:t>
                      </a:r>
                      <a:endParaRPr lang="en-US" sz="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          </a:t>
                      </a:r>
                      <a:r>
                        <a:rPr lang="en-US" sz="500" u="none" strike="noStrike" dirty="0" err="1">
                          <a:effectLst/>
                        </a:rPr>
                        <a:t>cwh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BC0829D-50C7-4CA2-9242-D9DEC16A92EC}"/>
              </a:ext>
            </a:extLst>
          </p:cNvPr>
          <p:cNvCxnSpPr>
            <a:cxnSpLocks/>
          </p:cNvCxnSpPr>
          <p:nvPr/>
        </p:nvCxnSpPr>
        <p:spPr>
          <a:xfrm flipH="1">
            <a:off x="5531221" y="1955040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09;p18">
            <a:extLst>
              <a:ext uri="{FF2B5EF4-FFF2-40B4-BE49-F238E27FC236}">
                <a16:creationId xmlns:a16="http://schemas.microsoft.com/office/drawing/2014/main" id="{A0DFE60B-D7E1-41F7-9A16-176B7DA5123A}"/>
              </a:ext>
            </a:extLst>
          </p:cNvPr>
          <p:cNvSpPr/>
          <p:nvPr/>
        </p:nvSpPr>
        <p:spPr>
          <a:xfrm>
            <a:off x="5970896" y="1769257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연속되어 등록 되었으므로 예정일 유지</a:t>
            </a:r>
            <a:endParaRPr sz="800" dirty="0"/>
          </a:p>
        </p:txBody>
      </p:sp>
      <p:sp>
        <p:nvSpPr>
          <p:cNvPr id="14" name="Google Shape;109;p18">
            <a:extLst>
              <a:ext uri="{FF2B5EF4-FFF2-40B4-BE49-F238E27FC236}">
                <a16:creationId xmlns:a16="http://schemas.microsoft.com/office/drawing/2014/main" id="{7783E483-B77E-45DA-80A9-EA9031CBB4EF}"/>
              </a:ext>
            </a:extLst>
          </p:cNvPr>
          <p:cNvSpPr/>
          <p:nvPr/>
        </p:nvSpPr>
        <p:spPr>
          <a:xfrm>
            <a:off x="370203" y="2441601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en-US" altLang="ko-KR" sz="1000" b="1" dirty="0"/>
              <a:t>2020-05-09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EF07355-A616-4E37-868D-61CC21442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09933"/>
              </p:ext>
            </p:extLst>
          </p:nvPr>
        </p:nvGraphicFramePr>
        <p:xfrm>
          <a:off x="2389090" y="2417096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2020-05-16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          </a:t>
                      </a:r>
                      <a:r>
                        <a:rPr lang="en-US" sz="500" u="none" strike="noStrike" dirty="0" err="1">
                          <a:effectLst/>
                        </a:rPr>
                        <a:t>cwh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70931E-E294-4C5E-B77D-020C3C681867}"/>
              </a:ext>
            </a:extLst>
          </p:cNvPr>
          <p:cNvCxnSpPr>
            <a:cxnSpLocks/>
          </p:cNvCxnSpPr>
          <p:nvPr/>
        </p:nvCxnSpPr>
        <p:spPr>
          <a:xfrm flipH="1">
            <a:off x="5531221" y="2835814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981460-FC9E-4153-809C-7E70D66F69DD}"/>
              </a:ext>
            </a:extLst>
          </p:cNvPr>
          <p:cNvCxnSpPr>
            <a:cxnSpLocks/>
          </p:cNvCxnSpPr>
          <p:nvPr/>
        </p:nvCxnSpPr>
        <p:spPr>
          <a:xfrm flipH="1">
            <a:off x="5528977" y="2658756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09;p18">
            <a:extLst>
              <a:ext uri="{FF2B5EF4-FFF2-40B4-BE49-F238E27FC236}">
                <a16:creationId xmlns:a16="http://schemas.microsoft.com/office/drawing/2014/main" id="{BD6E3524-49D5-474E-A64A-6A6298FF84A0}"/>
              </a:ext>
            </a:extLst>
          </p:cNvPr>
          <p:cNvSpPr/>
          <p:nvPr/>
        </p:nvSpPr>
        <p:spPr>
          <a:xfrm>
            <a:off x="5968652" y="2472973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연속되어 등록 되었으므로 예정일 유지</a:t>
            </a:r>
            <a:endParaRPr sz="800" dirty="0"/>
          </a:p>
        </p:txBody>
      </p:sp>
      <p:sp>
        <p:nvSpPr>
          <p:cNvPr id="19" name="Google Shape;109;p18">
            <a:extLst>
              <a:ext uri="{FF2B5EF4-FFF2-40B4-BE49-F238E27FC236}">
                <a16:creationId xmlns:a16="http://schemas.microsoft.com/office/drawing/2014/main" id="{9889ECDC-B93B-4D8F-923D-FF8B72780BF4}"/>
              </a:ext>
            </a:extLst>
          </p:cNvPr>
          <p:cNvSpPr/>
          <p:nvPr/>
        </p:nvSpPr>
        <p:spPr>
          <a:xfrm>
            <a:off x="5973129" y="2665717"/>
            <a:ext cx="2301292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 되지 않았으므로 예정일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현재 일자 </a:t>
            </a:r>
            <a:r>
              <a:rPr lang="en-US" altLang="ko-KR" sz="800" b="1" dirty="0"/>
              <a:t>+ 7</a:t>
            </a:r>
            <a:endParaRPr sz="800" dirty="0"/>
          </a:p>
        </p:txBody>
      </p:sp>
      <p:sp>
        <p:nvSpPr>
          <p:cNvPr id="20" name="Google Shape;109;p18">
            <a:extLst>
              <a:ext uri="{FF2B5EF4-FFF2-40B4-BE49-F238E27FC236}">
                <a16:creationId xmlns:a16="http://schemas.microsoft.com/office/drawing/2014/main" id="{22778254-4BC7-4F7C-ABA0-7D583CFA253D}"/>
              </a:ext>
            </a:extLst>
          </p:cNvPr>
          <p:cNvSpPr/>
          <p:nvPr/>
        </p:nvSpPr>
        <p:spPr>
          <a:xfrm>
            <a:off x="370201" y="3161046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en-US" altLang="ko-KR" sz="1000" b="1" dirty="0"/>
              <a:t>2020-05-10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8FD79D7-1B65-4E8B-8979-0375E97F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80747"/>
              </p:ext>
            </p:extLst>
          </p:nvPr>
        </p:nvGraphicFramePr>
        <p:xfrm>
          <a:off x="2389088" y="3136541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i-02a1eb87f146fadac</a:t>
                      </a:r>
                      <a:endParaRPr lang="en-US" sz="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          </a:t>
                      </a:r>
                      <a:r>
                        <a:rPr lang="en-US" sz="500" u="none" strike="noStrike" dirty="0" err="1">
                          <a:effectLst/>
                        </a:rPr>
                        <a:t>cwh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FB5761-B54F-480E-83FD-5040AC049220}"/>
              </a:ext>
            </a:extLst>
          </p:cNvPr>
          <p:cNvCxnSpPr>
            <a:cxnSpLocks/>
          </p:cNvCxnSpPr>
          <p:nvPr/>
        </p:nvCxnSpPr>
        <p:spPr>
          <a:xfrm flipH="1">
            <a:off x="5528975" y="3378201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09;p18">
            <a:extLst>
              <a:ext uri="{FF2B5EF4-FFF2-40B4-BE49-F238E27FC236}">
                <a16:creationId xmlns:a16="http://schemas.microsoft.com/office/drawing/2014/main" id="{E24176A8-8846-40AD-ABE0-837FEC87B8D2}"/>
              </a:ext>
            </a:extLst>
          </p:cNvPr>
          <p:cNvSpPr/>
          <p:nvPr/>
        </p:nvSpPr>
        <p:spPr>
          <a:xfrm>
            <a:off x="5968650" y="3192418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연속되어 등록 되었으므로 예정일 유지</a:t>
            </a:r>
            <a:endParaRPr sz="800" dirty="0"/>
          </a:p>
        </p:txBody>
      </p:sp>
      <p:sp>
        <p:nvSpPr>
          <p:cNvPr id="26" name="Google Shape;109;p18">
            <a:extLst>
              <a:ext uri="{FF2B5EF4-FFF2-40B4-BE49-F238E27FC236}">
                <a16:creationId xmlns:a16="http://schemas.microsoft.com/office/drawing/2014/main" id="{5FE2851C-DB62-4E33-9144-2427B25AC672}"/>
              </a:ext>
            </a:extLst>
          </p:cNvPr>
          <p:cNvSpPr/>
          <p:nvPr/>
        </p:nvSpPr>
        <p:spPr>
          <a:xfrm>
            <a:off x="367957" y="3891658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en-US" altLang="ko-KR" sz="1000" b="1" dirty="0"/>
              <a:t>2020-05-11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17EDB2D-B8C1-4846-9165-6D5977CAB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503244"/>
              </p:ext>
            </p:extLst>
          </p:nvPr>
        </p:nvGraphicFramePr>
        <p:xfrm>
          <a:off x="2386844" y="3867153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EC2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us-west-2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 </a:t>
                      </a:r>
                      <a:r>
                        <a:rPr lang="en-US" sz="500" u="none" strike="sngStrike" dirty="0" err="1">
                          <a:effectLst/>
                        </a:rPr>
                        <a:t>lhw</a:t>
                      </a:r>
                      <a:r>
                        <a:rPr lang="en-US" sz="500" u="none" strike="sngStrike" dirty="0">
                          <a:effectLst/>
                        </a:rPr>
                        <a:t>-test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i-02a1eb87f146fadde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sngStrike" dirty="0">
                          <a:effectLst/>
                        </a:rPr>
                        <a:t>2020-05-07</a:t>
                      </a:r>
                      <a:endParaRPr lang="en-US" altLang="ko-KR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sngStrike" dirty="0">
                          <a:effectLst/>
                        </a:rPr>
                        <a:t>2020-05-10</a:t>
                      </a:r>
                      <a:endParaRPr lang="en-US" altLang="ko-KR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2020-05-18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>
                          <a:effectLst/>
                        </a:rPr>
                        <a:t>RDS</a:t>
                      </a:r>
                      <a:endParaRPr lang="en-US" sz="500" b="1" i="0" u="none" strike="sng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>
                          <a:effectLst/>
                        </a:rPr>
                        <a:t> us-west-2</a:t>
                      </a:r>
                      <a:endParaRPr lang="en-US" sz="500" b="1" i="0" u="none" strike="sng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sngStrike">
                          <a:effectLst/>
                        </a:rPr>
                        <a:t>         </a:t>
                      </a:r>
                      <a:endParaRPr lang="ko-KR" altLang="en-US" sz="500" b="1" i="0" u="none" strike="sng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            </a:t>
                      </a:r>
                      <a:r>
                        <a:rPr lang="en-US" sz="500" u="none" strike="sngStrike" dirty="0" err="1">
                          <a:effectLst/>
                        </a:rPr>
                        <a:t>cwh</a:t>
                      </a:r>
                      <a:r>
                        <a:rPr lang="en-US" sz="500" u="none" strike="sngStrike" dirty="0">
                          <a:effectLst/>
                        </a:rPr>
                        <a:t>-test---------- 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sngStrike">
                          <a:effectLst/>
                        </a:rPr>
                        <a:t> </a:t>
                      </a:r>
                      <a:r>
                        <a:rPr lang="en-US" altLang="ko-KR" sz="500" u="none" strike="sngStrike">
                          <a:effectLst/>
                        </a:rPr>
                        <a:t>2020-05-07</a:t>
                      </a:r>
                      <a:endParaRPr lang="en-US" altLang="ko-KR" sz="500" b="1" i="0" u="none" strike="sng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sngStrike" dirty="0">
                          <a:effectLst/>
                        </a:rPr>
                        <a:t> </a:t>
                      </a:r>
                      <a:r>
                        <a:rPr lang="en-US" altLang="ko-KR" sz="500" u="none" strike="sngStrike" dirty="0">
                          <a:effectLst/>
                        </a:rPr>
                        <a:t>2020-05-10</a:t>
                      </a:r>
                      <a:endParaRPr lang="en-US" altLang="ko-KR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813AB90-F197-4648-B82C-DF747AD79E3F}"/>
              </a:ext>
            </a:extLst>
          </p:cNvPr>
          <p:cNvCxnSpPr>
            <a:cxnSpLocks/>
          </p:cNvCxnSpPr>
          <p:nvPr/>
        </p:nvCxnSpPr>
        <p:spPr>
          <a:xfrm flipH="1">
            <a:off x="5526731" y="4108813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09;p18">
            <a:extLst>
              <a:ext uri="{FF2B5EF4-FFF2-40B4-BE49-F238E27FC236}">
                <a16:creationId xmlns:a16="http://schemas.microsoft.com/office/drawing/2014/main" id="{6697C372-DE06-4853-9041-B6DBCB025111}"/>
              </a:ext>
            </a:extLst>
          </p:cNvPr>
          <p:cNvSpPr/>
          <p:nvPr/>
        </p:nvSpPr>
        <p:spPr>
          <a:xfrm>
            <a:off x="5966406" y="3923030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예정일이 지났으므로 삭제</a:t>
            </a:r>
            <a:endParaRPr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1BE981D-0050-4EB2-B3FB-90BF346890DE}"/>
              </a:ext>
            </a:extLst>
          </p:cNvPr>
          <p:cNvCxnSpPr>
            <a:cxnSpLocks/>
          </p:cNvCxnSpPr>
          <p:nvPr/>
        </p:nvCxnSpPr>
        <p:spPr>
          <a:xfrm flipH="1">
            <a:off x="5524484" y="4422583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109;p18">
            <a:extLst>
              <a:ext uri="{FF2B5EF4-FFF2-40B4-BE49-F238E27FC236}">
                <a16:creationId xmlns:a16="http://schemas.microsoft.com/office/drawing/2014/main" id="{E0D671C5-348A-4CCC-950A-79F1F829682A}"/>
              </a:ext>
            </a:extLst>
          </p:cNvPr>
          <p:cNvSpPr/>
          <p:nvPr/>
        </p:nvSpPr>
        <p:spPr>
          <a:xfrm>
            <a:off x="5964159" y="4236800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예정일이 지났으므로 삭제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21115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>
                <a:solidFill>
                  <a:schemeClr val="tx1"/>
                </a:solidFill>
              </a:rPr>
              <a:t>DynamoDB TTL </a:t>
            </a:r>
            <a:r>
              <a:rPr lang="ko-KR" altLang="en-US" dirty="0">
                <a:solidFill>
                  <a:schemeClr val="tx1"/>
                </a:solidFill>
              </a:rPr>
              <a:t>규칙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9;p18">
            <a:extLst>
              <a:ext uri="{FF2B5EF4-FFF2-40B4-BE49-F238E27FC236}">
                <a16:creationId xmlns:a16="http://schemas.microsoft.com/office/drawing/2014/main" id="{210BB179-47F7-4362-8766-97A301CC69FD}"/>
              </a:ext>
            </a:extLst>
          </p:cNvPr>
          <p:cNvSpPr/>
          <p:nvPr/>
        </p:nvSpPr>
        <p:spPr>
          <a:xfrm>
            <a:off x="374693" y="1007262"/>
            <a:ext cx="2099566" cy="6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1000" b="1" dirty="0"/>
              <a:t>만료일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객체 생성 후 </a:t>
            </a:r>
            <a:r>
              <a:rPr lang="en-US" altLang="ko-KR" sz="1000" b="1" dirty="0"/>
              <a:t>30</a:t>
            </a:r>
            <a:r>
              <a:rPr lang="ko-KR" altLang="en-US" sz="1000" b="1" dirty="0"/>
              <a:t>일 뒤</a:t>
            </a:r>
            <a:endParaRPr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5C2911-4520-41F1-BB31-27CD247F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25" y="1333987"/>
            <a:ext cx="4103068" cy="3061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4D007D-EA83-4338-8DEE-5F596DBA4C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485"/>
          <a:stretch/>
        </p:blipFill>
        <p:spPr>
          <a:xfrm>
            <a:off x="4648310" y="1330325"/>
            <a:ext cx="4040537" cy="3063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25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고려사항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984525"/>
            <a:ext cx="5614278" cy="3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ko" sz="1200" b="1" dirty="0">
                <a:solidFill>
                  <a:srgbClr val="000000"/>
                </a:solidFill>
              </a:rPr>
              <a:t>[</a:t>
            </a:r>
            <a:r>
              <a:rPr lang="en-US" altLang="ko" sz="1200" b="1" dirty="0"/>
              <a:t>Instance </a:t>
            </a:r>
            <a:r>
              <a:rPr lang="ko-KR" altLang="en-US" sz="1200" b="1" dirty="0"/>
              <a:t>중지</a:t>
            </a:r>
            <a:r>
              <a:rPr lang="ko" sz="1200" b="1" dirty="0">
                <a:solidFill>
                  <a:srgbClr val="000000"/>
                </a:solidFill>
              </a:rPr>
              <a:t>]</a:t>
            </a:r>
            <a:endParaRPr lang="en-US" altLang="ko" sz="120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1" dirty="0"/>
              <a:t>필수 </a:t>
            </a:r>
            <a:r>
              <a:rPr lang="en-US" altLang="ko-KR" sz="1000" b="1" dirty="0"/>
              <a:t>tag</a:t>
            </a:r>
            <a:r>
              <a:rPr lang="ko-KR" altLang="en-US" sz="1000" b="1" dirty="0"/>
              <a:t>가 없는 인스턴스 조사 및 중지</a:t>
            </a:r>
            <a:br>
              <a:rPr lang="en-US" altLang="ko-KR" sz="900" b="1" dirty="0"/>
            </a:br>
            <a:endParaRPr lang="en-US" altLang="ko-KR" sz="900" b="1" dirty="0"/>
          </a:p>
          <a:p>
            <a: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endParaRPr lang="en-US" altLang="ko-KR" sz="900" b="1" dirty="0"/>
          </a:p>
          <a:p>
            <a:pPr lvl="0">
              <a:lnSpc>
                <a:spcPct val="115000"/>
              </a:lnSpc>
              <a:spcBef>
                <a:spcPts val="500"/>
              </a:spcBef>
            </a:pPr>
            <a:r>
              <a:rPr lang="en-US" altLang="ko" sz="1200" b="1" dirty="0"/>
              <a:t>[Instance </a:t>
            </a:r>
            <a:r>
              <a:rPr lang="ko-KR" altLang="en-US" sz="1200" b="1" dirty="0"/>
              <a:t>삭제</a:t>
            </a:r>
            <a:r>
              <a:rPr lang="en-US" altLang="ko" sz="1200" b="1" dirty="0"/>
              <a:t>]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/>
              <a:t>필요한 </a:t>
            </a:r>
            <a:r>
              <a:rPr lang="en-US" altLang="ko-KR" sz="1000" b="1" dirty="0"/>
              <a:t>input parameter : </a:t>
            </a:r>
            <a:br>
              <a:rPr lang="en-US" altLang="ko-KR" sz="1000" b="1" dirty="0"/>
            </a:br>
            <a:r>
              <a:rPr lang="en-US" altLang="ko-KR" sz="1000" b="1" dirty="0"/>
              <a:t>[bucket-name, extension, </a:t>
            </a:r>
            <a:r>
              <a:rPr lang="en-US" altLang="ko-KR" sz="1000" b="1" dirty="0" err="1"/>
              <a:t>exceptName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TableName</a:t>
            </a:r>
            <a:r>
              <a:rPr lang="en-US" altLang="ko-KR" sz="1000" b="1" dirty="0"/>
              <a:t>]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/>
              <a:t>예외 대상 목록 </a:t>
            </a:r>
            <a:r>
              <a:rPr lang="en-US" altLang="ko-KR" sz="1000" b="1" dirty="0"/>
              <a:t>column : Region, Resource, Instance-id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/>
              <a:t>삭제 시에 작일 삭제 대상 목록의 </a:t>
            </a:r>
            <a:r>
              <a:rPr lang="en-US" altLang="ko-KR" sz="1000" b="1" dirty="0"/>
              <a:t>deletion</a:t>
            </a:r>
            <a:r>
              <a:rPr lang="ko-KR" altLang="en-US" sz="1000" b="1" dirty="0"/>
              <a:t>에 </a:t>
            </a:r>
            <a:r>
              <a:rPr lang="en-US" altLang="ko-KR" sz="1000" b="1" dirty="0"/>
              <a:t>“Y” </a:t>
            </a:r>
            <a:r>
              <a:rPr lang="ko-KR" altLang="en-US" sz="1000" b="1" dirty="0"/>
              <a:t>추가 </a:t>
            </a:r>
            <a:r>
              <a:rPr lang="en-US" altLang="ko-KR" sz="1000" b="1" dirty="0"/>
              <a:t>default </a:t>
            </a:r>
            <a:r>
              <a:rPr lang="ko-KR" altLang="en-US" sz="1000" b="1" dirty="0"/>
              <a:t>값은 </a:t>
            </a:r>
            <a:r>
              <a:rPr lang="en-US" altLang="ko-KR" sz="1000" b="1" dirty="0"/>
              <a:t>“N”</a:t>
            </a:r>
            <a:endParaRPr lang="en-US" altLang="ko" sz="1000" b="1" dirty="0"/>
          </a:p>
          <a:p>
            <a: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endParaRPr sz="900" b="1" dirty="0"/>
          </a:p>
        </p:txBody>
      </p:sp>
    </p:spTree>
    <p:extLst>
      <p:ext uri="{BB962C8B-B14F-4D97-AF65-F5344CB8AC3E}">
        <p14:creationId xmlns:p14="http://schemas.microsoft.com/office/powerpoint/2010/main" val="26513648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1045</Words>
  <Application>Microsoft Office PowerPoint</Application>
  <PresentationFormat>화면 슬라이드 쇼(16:9)</PresentationFormat>
  <Paragraphs>271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Simple Light</vt:lpstr>
      <vt:lpstr>Monitoring Deletion Architecture</vt:lpstr>
      <vt:lpstr>Index</vt:lpstr>
      <vt:lpstr>aws service 선정</vt:lpstr>
      <vt:lpstr>Architecture</vt:lpstr>
      <vt:lpstr>Sequence Diagram</vt:lpstr>
      <vt:lpstr>세부 사항</vt:lpstr>
      <vt:lpstr>세부 사항</vt:lpstr>
      <vt:lpstr>세부 사항</vt:lpstr>
      <vt:lpstr>세부 사항</vt:lpstr>
      <vt:lpstr>세부 사항</vt:lpstr>
      <vt:lpstr>세부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 AWS 관리 기능</dc:title>
  <dc:creator>Jungmin Choi (최정민)</dc:creator>
  <cp:lastModifiedBy>Hyeongwon Lee (이형원)</cp:lastModifiedBy>
  <cp:revision>94</cp:revision>
  <dcterms:modified xsi:type="dcterms:W3CDTF">2021-06-28T15:45:50Z</dcterms:modified>
</cp:coreProperties>
</file>