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ExtraBold"/>
      <p:bold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.fntdata"/><Relationship Id="rId22" Type="http://schemas.openxmlformats.org/officeDocument/2006/relationships/font" Target="fonts/Lato-regular.fntdata"/><Relationship Id="rId21" Type="http://schemas.openxmlformats.org/officeDocument/2006/relationships/font" Target="fonts/RalewayExtraBold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5c2aa1a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5c2aa1a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5c2aa1aa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5c2aa1aa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5c2aa1aa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5c2aa1a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general overview of what we looked into for this analyses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5c2aa1aa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5c2aa1aa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general overview of what we looked into for this analyses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5c2aa1aa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5c2aa1a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general overview of what we looked into for this analyses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5c2aa1aa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5c2aa1aa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general overview of what we looked into for this analyses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5c2aa1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5c2aa1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5c2aa1aa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5c2aa1aa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5c2aa1aa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5c2aa1aa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5c2aa1aa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5c2aa1aa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484650" y="1265412"/>
            <a:ext cx="8174700" cy="26125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3C47D"/>
                </a:solidFill>
                <a:latin typeface="Zilla Slab Highlight"/>
              </a:rPr>
              <a:t>AUSTIN</a:t>
            </a:r>
          </a:p>
        </p:txBody>
      </p:sp>
      <p:sp>
        <p:nvSpPr>
          <p:cNvPr id="88" name="Google Shape;88;p13"/>
          <p:cNvSpPr/>
          <p:nvPr/>
        </p:nvSpPr>
        <p:spPr>
          <a:xfrm>
            <a:off x="150" y="0"/>
            <a:ext cx="9144000" cy="756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3813725"/>
            <a:ext cx="9144000" cy="1329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484800" cy="5143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8614325" y="0"/>
            <a:ext cx="529800" cy="5143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688225" y="756000"/>
            <a:ext cx="4926122" cy="295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3C47D"/>
                </a:solidFill>
                <a:latin typeface="Zilla Slab Highlight"/>
              </a:rPr>
              <a:t>By Trevis Slagowski and Treyson Grange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150" y="525625"/>
            <a:ext cx="4005900" cy="756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955900" y="1051250"/>
            <a:ext cx="5188200" cy="596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6174" l="42118" r="44923" t="5118"/>
          <a:stretch/>
        </p:blipFill>
        <p:spPr>
          <a:xfrm>
            <a:off x="4190400" y="335775"/>
            <a:ext cx="1181700" cy="4563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3741" l="24011" r="57881" t="17821"/>
          <a:stretch/>
        </p:blipFill>
        <p:spPr>
          <a:xfrm>
            <a:off x="2539200" y="943550"/>
            <a:ext cx="1651200" cy="4034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8672" l="5904" r="75988" t="1455"/>
          <a:stretch/>
        </p:blipFill>
        <p:spPr>
          <a:xfrm>
            <a:off x="888000" y="101600"/>
            <a:ext cx="1651200" cy="4622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11045" l="55075" r="29744" t="28466"/>
          <a:stretch/>
        </p:blipFill>
        <p:spPr>
          <a:xfrm>
            <a:off x="5372100" y="1536700"/>
            <a:ext cx="1384200" cy="3111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4638" l="70254" r="10386" t="19078"/>
          <a:stretch/>
        </p:blipFill>
        <p:spPr>
          <a:xfrm>
            <a:off x="6756300" y="1054100"/>
            <a:ext cx="1765500" cy="3924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idx="4294967295" type="body"/>
          </p:nvPr>
        </p:nvSpPr>
        <p:spPr>
          <a:xfrm>
            <a:off x="306750" y="4323350"/>
            <a:ext cx="61161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440"/>
              <a:buNone/>
            </a:pPr>
            <a:r>
              <a:rPr lang="en" sz="3000">
                <a:solidFill>
                  <a:schemeClr val="lt1"/>
                </a:solidFill>
              </a:rPr>
              <a:t>And the results were inconclusive!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9" name="Google Shape;189;p22"/>
          <p:cNvSpPr txBox="1"/>
          <p:nvPr>
            <p:ph idx="4294967295" type="body"/>
          </p:nvPr>
        </p:nvSpPr>
        <p:spPr>
          <a:xfrm>
            <a:off x="5504550" y="101600"/>
            <a:ext cx="32838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2">
                <a:solidFill>
                  <a:schemeClr val="lt1"/>
                </a:solidFill>
              </a:rPr>
              <a:t>T-Tests resulted in a 1.574 Statistic and a 0.123 P-value</a:t>
            </a:r>
            <a:endParaRPr b="1" sz="19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902">
                <a:solidFill>
                  <a:schemeClr val="lt1"/>
                </a:solidFill>
              </a:rPr>
              <a:t>Failing to reject the null hypothesis.</a:t>
            </a:r>
            <a:endParaRPr b="1" sz="19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440"/>
              <a:buNone/>
            </a:pPr>
            <a:r>
              <a:t/>
            </a:r>
            <a:endParaRPr sz="1902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813300" y="2095500"/>
            <a:ext cx="4216500" cy="203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-99" l="29207" r="4816" t="100"/>
          <a:stretch/>
        </p:blipFill>
        <p:spPr>
          <a:xfrm>
            <a:off x="0" y="0"/>
            <a:ext cx="4572000" cy="5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idx="4294967295" type="title"/>
          </p:nvPr>
        </p:nvSpPr>
        <p:spPr>
          <a:xfrm>
            <a:off x="4718050" y="1162100"/>
            <a:ext cx="44070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lt1"/>
                </a:solidFill>
              </a:rPr>
              <a:t>Affordable Rentals </a:t>
            </a:r>
            <a:endParaRPr sz="32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lt1"/>
                </a:solidFill>
              </a:rPr>
              <a:t>for Average Teachers</a:t>
            </a:r>
            <a:endParaRPr sz="32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4718050" y="2652150"/>
            <a:ext cx="39216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Compared the means of Teacher Rental </a:t>
            </a:r>
            <a:r>
              <a:rPr lang="en" sz="1900">
                <a:solidFill>
                  <a:schemeClr val="lt1"/>
                </a:solidFill>
              </a:rPr>
              <a:t>Affordability against crime type per Council District</a:t>
            </a:r>
            <a:r>
              <a:rPr lang="en" sz="1700">
                <a:solidFill>
                  <a:schemeClr val="lt1"/>
                </a:solidFill>
              </a:rPr>
              <a:t>. 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 rot="-912540">
            <a:off x="8073" y="1764050"/>
            <a:ext cx="3988703" cy="3117363"/>
          </a:xfrm>
          <a:prstGeom prst="frame">
            <a:avLst>
              <a:gd fmla="val 12500" name="adj1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718050" y="2652150"/>
            <a:ext cx="40830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While the least affordable where in District 8 with golf courses, malls, and suburban neighborhoods. 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>
            <p:ph idx="4294967295" type="title"/>
          </p:nvPr>
        </p:nvSpPr>
        <p:spPr>
          <a:xfrm>
            <a:off x="4718050" y="1162100"/>
            <a:ext cx="44070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2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Average Affordability by Council District</a:t>
            </a:r>
            <a:r>
              <a:rPr lang="en" sz="3220">
                <a:solidFill>
                  <a:schemeClr val="lt1"/>
                </a:solidFill>
              </a:rPr>
              <a:t>	</a:t>
            </a:r>
            <a:endParaRPr sz="32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13" y="1720588"/>
            <a:ext cx="3690475" cy="30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 rot="-5400000">
            <a:off x="3898800" y="2292300"/>
            <a:ext cx="787500" cy="558900"/>
          </a:xfrm>
          <a:prstGeom prst="triangle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259125" y="201075"/>
            <a:ext cx="40830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The most affordable rentals where in District 4 (East District) consisting of urban neighborhoods and University.</a:t>
            </a:r>
            <a:endParaRPr sz="7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 rot="273395">
            <a:off x="5110400" y="2534292"/>
            <a:ext cx="3832914" cy="2327273"/>
          </a:xfrm>
          <a:prstGeom prst="frame">
            <a:avLst>
              <a:gd fmla="val 12500" name="adj1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813300" y="2095500"/>
            <a:ext cx="4216500" cy="203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>
            <p:ph idx="4294967295" type="title"/>
          </p:nvPr>
        </p:nvSpPr>
        <p:spPr>
          <a:xfrm>
            <a:off x="4718050" y="1162100"/>
            <a:ext cx="44070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20">
                <a:solidFill>
                  <a:schemeClr val="lt1"/>
                </a:solidFill>
              </a:rPr>
              <a:t>Crime Count vs Housing Affordability</a:t>
            </a:r>
            <a:endParaRPr sz="32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/>
          <p:nvPr/>
        </p:nvSpPr>
        <p:spPr>
          <a:xfrm rot="-5400000">
            <a:off x="3924250" y="2349400"/>
            <a:ext cx="787500" cy="5589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28600" y="101600"/>
            <a:ext cx="1828800" cy="1060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50" y="279400"/>
            <a:ext cx="3509801" cy="225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 rot="10800000">
            <a:off x="2339100" y="3987550"/>
            <a:ext cx="1828800" cy="1060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50" y="2652150"/>
            <a:ext cx="3509812" cy="225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150" y="2652151"/>
            <a:ext cx="3884375" cy="20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 rot="-912478">
            <a:off x="4073278" y="1487415"/>
            <a:ext cx="4572219" cy="3334961"/>
          </a:xfrm>
          <a:prstGeom prst="frame">
            <a:avLst>
              <a:gd fmla="val 12500" name="adj1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 txBox="1"/>
          <p:nvPr>
            <p:ph idx="4294967295" type="title"/>
          </p:nvPr>
        </p:nvSpPr>
        <p:spPr>
          <a:xfrm>
            <a:off x="4718050" y="298500"/>
            <a:ext cx="44070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12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Graphic Overview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259125" y="201075"/>
            <a:ext cx="40830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Districts 1, 3, 4, and 7 had the highest affordability and are all located close geographically (East Austin).</a:t>
            </a:r>
            <a:endParaRPr sz="7600">
              <a:solidFill>
                <a:schemeClr val="lt1"/>
              </a:solidFill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350" y="1365300"/>
            <a:ext cx="4624071" cy="35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4294967295" type="body"/>
          </p:nvPr>
        </p:nvSpPr>
        <p:spPr>
          <a:xfrm>
            <a:off x="259125" y="3713650"/>
            <a:ext cx="32715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While Districts 8, 9 a</a:t>
            </a:r>
            <a:r>
              <a:rPr lang="en" sz="7600">
                <a:solidFill>
                  <a:schemeClr val="lt1"/>
                </a:solidFill>
              </a:rPr>
              <a:t>nd 10 had lower affordability in Central/West Austin.</a:t>
            </a:r>
            <a:endParaRPr sz="76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54775" y="1482375"/>
            <a:ext cx="3111534" cy="965142"/>
          </a:xfrm>
          <a:prstGeom prst="flowChartDocumen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/>
          <p:nvPr/>
        </p:nvSpPr>
        <p:spPr>
          <a:xfrm rot="10800000">
            <a:off x="419100" y="2748500"/>
            <a:ext cx="3111534" cy="965142"/>
          </a:xfrm>
          <a:prstGeom prst="flowChartDocumen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6174" l="42118" r="39774" t="5118"/>
          <a:stretch/>
        </p:blipFill>
        <p:spPr>
          <a:xfrm>
            <a:off x="4190400" y="335775"/>
            <a:ext cx="1651200" cy="4563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2824" l="60247" r="21645" t="16931"/>
          <a:stretch/>
        </p:blipFill>
        <p:spPr>
          <a:xfrm>
            <a:off x="5841600" y="943550"/>
            <a:ext cx="1651200" cy="4127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2821" l="78354" r="3538" t="8463"/>
          <a:stretch/>
        </p:blipFill>
        <p:spPr>
          <a:xfrm>
            <a:off x="7492800" y="507950"/>
            <a:ext cx="1651200" cy="4563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284950" y="1250700"/>
            <a:ext cx="485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Downtown, Rainey Street Historic District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lt1"/>
                </a:solidFill>
              </a:rPr>
              <a:t>The Texas State Capitol</a:t>
            </a:r>
            <a:endParaRPr b="1" i="1"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Two Analyses pointed to 78701: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1. </a:t>
            </a:r>
            <a:r>
              <a:rPr lang="en" sz="1700">
                <a:solidFill>
                  <a:schemeClr val="lt1"/>
                </a:solidFill>
              </a:rPr>
              <a:t>Most average rapes per zip code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2. Highest Crime rate by a factor of 5!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47" name="Google Shape;147;p18"/>
          <p:cNvSpPr txBox="1"/>
          <p:nvPr>
            <p:ph idx="4294967295" type="title"/>
          </p:nvPr>
        </p:nvSpPr>
        <p:spPr>
          <a:xfrm>
            <a:off x="284950" y="438475"/>
            <a:ext cx="7688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>
                <a:solidFill>
                  <a:schemeClr val="lt1"/>
                </a:solidFill>
              </a:rPr>
              <a:t>Zip </a:t>
            </a:r>
            <a:r>
              <a:rPr lang="en" sz="4040">
                <a:solidFill>
                  <a:schemeClr val="lt1"/>
                </a:solidFill>
              </a:rPr>
              <a:t>78701</a:t>
            </a:r>
            <a:endParaRPr sz="404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6174" l="42118" r="44923" t="5118"/>
          <a:stretch/>
        </p:blipFill>
        <p:spPr>
          <a:xfrm>
            <a:off x="4190400" y="335775"/>
            <a:ext cx="1181700" cy="4563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>
            <p:ph idx="4294967295" type="body"/>
          </p:nvPr>
        </p:nvSpPr>
        <p:spPr>
          <a:xfrm>
            <a:off x="5461000" y="1103775"/>
            <a:ext cx="384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902">
                <a:solidFill>
                  <a:schemeClr val="lt1"/>
                </a:solidFill>
              </a:rPr>
              <a:t>78701</a:t>
            </a:r>
            <a:endParaRPr sz="19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2">
                <a:solidFill>
                  <a:schemeClr val="lt1"/>
                </a:solidFill>
              </a:rPr>
              <a:t>- </a:t>
            </a:r>
            <a:r>
              <a:rPr lang="en" sz="1902">
                <a:solidFill>
                  <a:schemeClr val="lt1"/>
                </a:solidFill>
              </a:rPr>
              <a:t>0.00856 rapes per person</a:t>
            </a:r>
            <a:endParaRPr sz="19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40"/>
              <a:buNone/>
            </a:pPr>
            <a:r>
              <a:rPr lang="en" sz="1902">
                <a:solidFill>
                  <a:schemeClr val="lt1"/>
                </a:solidFill>
              </a:rPr>
              <a:t>78741</a:t>
            </a:r>
            <a:endParaRPr sz="19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2">
                <a:solidFill>
                  <a:schemeClr val="lt1"/>
                </a:solidFill>
              </a:rPr>
              <a:t>- </a:t>
            </a:r>
            <a:r>
              <a:rPr lang="en" sz="1902">
                <a:solidFill>
                  <a:schemeClr val="lt1"/>
                </a:solidFill>
              </a:rPr>
              <a:t>0.0008115885 rapes per person</a:t>
            </a:r>
            <a:endParaRPr sz="19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440"/>
              <a:buNone/>
            </a:pPr>
            <a:r>
              <a:rPr lang="en" sz="1902">
                <a:solidFill>
                  <a:schemeClr val="lt1"/>
                </a:solidFill>
              </a:rPr>
              <a:t>Our neffarious zip code has 10x more rapes per person than the next highest</a:t>
            </a:r>
            <a:endParaRPr sz="960">
              <a:solidFill>
                <a:schemeClr val="lt1"/>
              </a:solidFill>
            </a:endParaRPr>
          </a:p>
        </p:txBody>
      </p:sp>
      <p:sp>
        <p:nvSpPr>
          <p:cNvPr id="154" name="Google Shape;154;p19"/>
          <p:cNvSpPr txBox="1"/>
          <p:nvPr>
            <p:ph idx="4294967295" type="title"/>
          </p:nvPr>
        </p:nvSpPr>
        <p:spPr>
          <a:xfrm>
            <a:off x="5461000" y="335775"/>
            <a:ext cx="3479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0">
                <a:solidFill>
                  <a:schemeClr val="lt1"/>
                </a:solidFill>
              </a:rPr>
              <a:t>Highest Rape Rate</a:t>
            </a:r>
            <a:endParaRPr sz="2840">
              <a:solidFill>
                <a:schemeClr val="lt1"/>
              </a:solidFill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3741" l="24011" r="57881" t="17821"/>
          <a:stretch/>
        </p:blipFill>
        <p:spPr>
          <a:xfrm>
            <a:off x="2539200" y="943550"/>
            <a:ext cx="1651200" cy="4034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8672" l="5904" r="75988" t="1455"/>
          <a:stretch/>
        </p:blipFill>
        <p:spPr>
          <a:xfrm>
            <a:off x="888000" y="101600"/>
            <a:ext cx="1651200" cy="4622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572000" y="3517900"/>
            <a:ext cx="4422876" cy="12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6174" l="42118" r="39774" t="5118"/>
          <a:stretch/>
        </p:blipFill>
        <p:spPr>
          <a:xfrm>
            <a:off x="4190400" y="335775"/>
            <a:ext cx="1651200" cy="4563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2824" l="60247" r="21645" t="16931"/>
          <a:stretch/>
        </p:blipFill>
        <p:spPr>
          <a:xfrm>
            <a:off x="5841600" y="943550"/>
            <a:ext cx="1651200" cy="4127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2821" l="78354" r="3538" t="8463"/>
          <a:stretch/>
        </p:blipFill>
        <p:spPr>
          <a:xfrm>
            <a:off x="7492800" y="507950"/>
            <a:ext cx="1651200" cy="4563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4294967295" type="title"/>
          </p:nvPr>
        </p:nvSpPr>
        <p:spPr>
          <a:xfrm>
            <a:off x="284950" y="438475"/>
            <a:ext cx="4414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>
                <a:solidFill>
                  <a:schemeClr val="lt1"/>
                </a:solidFill>
              </a:rPr>
              <a:t>Crime per capita</a:t>
            </a:r>
            <a:endParaRPr sz="4040">
              <a:solidFill>
                <a:schemeClr val="lt1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208750" y="1923200"/>
            <a:ext cx="4223550" cy="26707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>
            <p:ph idx="4294967295" type="body"/>
          </p:nvPr>
        </p:nvSpPr>
        <p:spPr>
          <a:xfrm>
            <a:off x="284950" y="1250700"/>
            <a:ext cx="48585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Top 20 Zip Codes (Anomaly Detected)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4699150" y="1288925"/>
            <a:ext cx="4343691" cy="26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6174" l="42118" r="44923" t="5118"/>
          <a:stretch/>
        </p:blipFill>
        <p:spPr>
          <a:xfrm>
            <a:off x="4190400" y="335775"/>
            <a:ext cx="1181700" cy="4563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b="3741" l="24011" r="57881" t="17821"/>
          <a:stretch/>
        </p:blipFill>
        <p:spPr>
          <a:xfrm>
            <a:off x="2539200" y="943550"/>
            <a:ext cx="1651200" cy="4034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8672" l="5904" r="75988" t="1455"/>
          <a:stretch/>
        </p:blipFill>
        <p:spPr>
          <a:xfrm>
            <a:off x="888000" y="101600"/>
            <a:ext cx="1651200" cy="4622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3848100" y="1670100"/>
            <a:ext cx="4993526" cy="32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208650" y="3961250"/>
            <a:ext cx="30099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440"/>
              <a:buNone/>
            </a:pPr>
            <a:r>
              <a:rPr b="1" lang="en" sz="1902">
                <a:solidFill>
                  <a:schemeClr val="lt1"/>
                </a:solidFill>
              </a:rPr>
              <a:t>Took the 25th percentile of zip codes and grouped them as similar to 78701</a:t>
            </a:r>
            <a:endParaRPr b="1" sz="960">
              <a:solidFill>
                <a:schemeClr val="lt1"/>
              </a:solidFill>
            </a:endParaRPr>
          </a:p>
        </p:txBody>
      </p:sp>
      <p:sp>
        <p:nvSpPr>
          <p:cNvPr id="178" name="Google Shape;178;p21"/>
          <p:cNvSpPr txBox="1"/>
          <p:nvPr>
            <p:ph idx="4294967295" type="body"/>
          </p:nvPr>
        </p:nvSpPr>
        <p:spPr>
          <a:xfrm>
            <a:off x="3784626" y="335775"/>
            <a:ext cx="51942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440"/>
              <a:buNone/>
            </a:pPr>
            <a:r>
              <a:rPr b="1" lang="en" sz="1902">
                <a:solidFill>
                  <a:schemeClr val="lt1"/>
                </a:solidFill>
              </a:rPr>
              <a:t>We created a similarity flag for other zip codes like 78701 based on median household income and people per square mile</a:t>
            </a:r>
            <a:endParaRPr b="1" sz="96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