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6" r:id="rId4"/>
    <p:sldId id="259" r:id="rId5"/>
    <p:sldId id="297" r:id="rId6"/>
    <p:sldId id="263" r:id="rId7"/>
    <p:sldId id="286" r:id="rId8"/>
    <p:sldId id="265" r:id="rId9"/>
    <p:sldId id="264" r:id="rId10"/>
    <p:sldId id="287" r:id="rId11"/>
    <p:sldId id="288" r:id="rId12"/>
    <p:sldId id="289" r:id="rId13"/>
    <p:sldId id="269" r:id="rId14"/>
    <p:sldId id="262" r:id="rId15"/>
    <p:sldId id="290" r:id="rId16"/>
    <p:sldId id="268" r:id="rId17"/>
    <p:sldId id="291" r:id="rId18"/>
    <p:sldId id="292" r:id="rId19"/>
    <p:sldId id="293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aytone One" panose="020B0604020202020204" charset="0"/>
      <p:regular r:id="rId26"/>
    </p:embeddedFont>
    <p:embeddedFont>
      <p:font typeface="Quicksand Bold" panose="020B0604020202020204" charset="0"/>
      <p:regular r:id="rId27"/>
    </p:embeddedFont>
    <p:embeddedFont>
      <p:font typeface="Quicksand Medium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22" autoAdjust="0"/>
  </p:normalViewPr>
  <p:slideViewPr>
    <p:cSldViewPr>
      <p:cViewPr varScale="1">
        <p:scale>
          <a:sx n="58" d="100"/>
          <a:sy n="58" d="100"/>
        </p:scale>
        <p:origin x="2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CFF8-46E6-47C4-A516-D8E2AAABE65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21514-95E7-46FF-AB27-A1DE468F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.svg"/><Relationship Id="rId7" Type="http://schemas.openxmlformats.org/officeDocument/2006/relationships/image" Target="../media/image5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4928470" y="5036740"/>
            <a:ext cx="8431059" cy="95041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7154514" y="6912424"/>
            <a:ext cx="3978971" cy="1273271"/>
          </a:xfrm>
          <a:custGeom>
            <a:avLst/>
            <a:gdLst/>
            <a:ahLst/>
            <a:cxnLst/>
            <a:rect l="l" t="t" r="r" b="b"/>
            <a:pathLst>
              <a:path w="3978971" h="12732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-152400" y="2787599"/>
            <a:ext cx="18440400" cy="1459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000" dirty="0" err="1">
                <a:solidFill>
                  <a:srgbClr val="000000"/>
                </a:solidFill>
                <a:latin typeface="Paytone One"/>
              </a:rPr>
              <a:t>GrapX</a:t>
            </a:r>
            <a:r>
              <a:rPr lang="en-US" sz="7000" dirty="0">
                <a:solidFill>
                  <a:srgbClr val="000000"/>
                </a:solidFill>
                <a:latin typeface="Paytone One"/>
              </a:rPr>
              <a:t> Demo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7137" y="5058057"/>
            <a:ext cx="7373727" cy="70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dirty="0" err="1">
                <a:solidFill>
                  <a:srgbClr val="000000"/>
                </a:solidFill>
                <a:latin typeface="Quicksand Medium"/>
              </a:rPr>
              <a:t>BigData</a:t>
            </a:r>
            <a:r>
              <a:rPr lang="en-US" sz="4299" dirty="0">
                <a:solidFill>
                  <a:srgbClr val="000000"/>
                </a:solidFill>
                <a:latin typeface="Quicksand Medium"/>
              </a:rPr>
              <a:t> – </a:t>
            </a:r>
            <a:r>
              <a:rPr lang="en-US" sz="4299" dirty="0" err="1">
                <a:solidFill>
                  <a:srgbClr val="000000"/>
                </a:solidFill>
                <a:latin typeface="Quicksand Medium"/>
              </a:rPr>
              <a:t>Nhóm</a:t>
            </a:r>
            <a:r>
              <a:rPr lang="en-US" sz="4299" dirty="0">
                <a:solidFill>
                  <a:srgbClr val="000000"/>
                </a:solidFill>
                <a:latin typeface="Quicksand Medium"/>
              </a:rPr>
              <a:t> 7</a:t>
            </a:r>
          </a:p>
        </p:txBody>
      </p:sp>
      <p:sp>
        <p:nvSpPr>
          <p:cNvPr id="11" name="Freeform 1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4285990" y="809355"/>
            <a:ext cx="9749543" cy="1446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Bảng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đỉnh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(vertex)</a:t>
            </a:r>
          </a:p>
        </p:txBody>
      </p:sp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D40240E6-4E2C-D5E5-98D3-2ECDD5E2A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5844"/>
              </p:ext>
            </p:extLst>
          </p:nvPr>
        </p:nvGraphicFramePr>
        <p:xfrm>
          <a:off x="2902248" y="3242120"/>
          <a:ext cx="12413952" cy="4492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6976">
                  <a:extLst>
                    <a:ext uri="{9D8B030D-6E8A-4147-A177-3AD203B41FA5}">
                      <a16:colId xmlns:a16="http://schemas.microsoft.com/office/drawing/2014/main" val="3974079481"/>
                    </a:ext>
                  </a:extLst>
                </a:gridCol>
                <a:gridCol w="6206976">
                  <a:extLst>
                    <a:ext uri="{9D8B030D-6E8A-4147-A177-3AD203B41FA5}">
                      <a16:colId xmlns:a16="http://schemas.microsoft.com/office/drawing/2014/main" val="893868109"/>
                    </a:ext>
                  </a:extLst>
                </a:gridCol>
              </a:tblGrid>
              <a:tr h="112304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453907"/>
                  </a:ext>
                </a:extLst>
              </a:tr>
              <a:tr h="112304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PhatsHome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096591"/>
                  </a:ext>
                </a:extLst>
              </a:tr>
              <a:tr h="112304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NhansHome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540474"/>
                  </a:ext>
                </a:extLst>
              </a:tr>
              <a:tr h="112304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/>
                        <a:t>HangsHome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0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4172409" y="871289"/>
            <a:ext cx="9749543" cy="1446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Bảng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cạnh</a:t>
            </a:r>
            <a:endParaRPr lang="en-US" sz="6600" dirty="0">
              <a:solidFill>
                <a:srgbClr val="000000"/>
              </a:solidFill>
              <a:latin typeface="Paytone One"/>
            </a:endParaRPr>
          </a:p>
        </p:txBody>
      </p:sp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E18D29E1-8ED1-599B-0E97-6D0FD737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3913"/>
              </p:ext>
            </p:extLst>
          </p:nvPr>
        </p:nvGraphicFramePr>
        <p:xfrm>
          <a:off x="2549564" y="3643868"/>
          <a:ext cx="12995235" cy="4395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1745">
                  <a:extLst>
                    <a:ext uri="{9D8B030D-6E8A-4147-A177-3AD203B41FA5}">
                      <a16:colId xmlns:a16="http://schemas.microsoft.com/office/drawing/2014/main" val="1446017906"/>
                    </a:ext>
                  </a:extLst>
                </a:gridCol>
                <a:gridCol w="4331745">
                  <a:extLst>
                    <a:ext uri="{9D8B030D-6E8A-4147-A177-3AD203B41FA5}">
                      <a16:colId xmlns:a16="http://schemas.microsoft.com/office/drawing/2014/main" val="2582254650"/>
                    </a:ext>
                  </a:extLst>
                </a:gridCol>
                <a:gridCol w="4331745">
                  <a:extLst>
                    <a:ext uri="{9D8B030D-6E8A-4147-A177-3AD203B41FA5}">
                      <a16:colId xmlns:a16="http://schemas.microsoft.com/office/drawing/2014/main" val="3211226016"/>
                    </a:ext>
                  </a:extLst>
                </a:gridCol>
              </a:tblGrid>
              <a:tr h="10874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Src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Dest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995063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1000m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07076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Quicksand Bold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2000m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08400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Quicksand Bold" panose="020B060402020202020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Quicksand Bold" panose="020B060402020202020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3000m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0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4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0" y="610781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TextBox 12"/>
          <p:cNvSpPr txBox="1"/>
          <p:nvPr/>
        </p:nvSpPr>
        <p:spPr>
          <a:xfrm>
            <a:off x="4758897" y="372165"/>
            <a:ext cx="8770199" cy="1396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dirty="0">
                <a:solidFill>
                  <a:srgbClr val="FFFFFF"/>
                </a:solidFill>
                <a:latin typeface="Paytone One Bold"/>
              </a:rPr>
              <a:t>CODE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D6DA269-BFEF-371B-9943-489EA313468D}"/>
              </a:ext>
            </a:extLst>
          </p:cNvPr>
          <p:cNvSpPr txBox="1"/>
          <p:nvPr/>
        </p:nvSpPr>
        <p:spPr>
          <a:xfrm>
            <a:off x="3128228" y="2397369"/>
            <a:ext cx="14131072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Khởi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động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Apache Spark:</a:t>
            </a:r>
          </a:p>
          <a:p>
            <a:pPr>
              <a:lnSpc>
                <a:spcPts val="5040"/>
              </a:lnSpc>
            </a:pPr>
            <a:endParaRPr lang="en-US" sz="4400" dirty="0">
              <a:solidFill>
                <a:srgbClr val="000000"/>
              </a:solidFill>
              <a:latin typeface="Quicksand Bold"/>
            </a:endParaRPr>
          </a:p>
          <a:p>
            <a:pPr>
              <a:lnSpc>
                <a:spcPts val="5040"/>
              </a:lnSpc>
            </a:pPr>
            <a:r>
              <a:rPr lang="en-US" sz="4400" dirty="0">
                <a:solidFill>
                  <a:srgbClr val="000000"/>
                </a:solidFill>
                <a:latin typeface="Quicksand Bold"/>
              </a:rPr>
              <a:t>	“spark-shell”</a:t>
            </a:r>
          </a:p>
          <a:p>
            <a:pPr>
              <a:lnSpc>
                <a:spcPts val="5040"/>
              </a:lnSpc>
            </a:pPr>
            <a:endParaRPr lang="en-US" sz="4400" dirty="0">
              <a:solidFill>
                <a:srgbClr val="000000"/>
              </a:solidFill>
              <a:latin typeface="Quicksand Bold"/>
            </a:endParaRPr>
          </a:p>
          <a:p>
            <a:pPr>
              <a:lnSpc>
                <a:spcPts val="5040"/>
              </a:lnSpc>
            </a:pP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Nhập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các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gói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cần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thiết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cho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Quicksand Bold"/>
              </a:rPr>
              <a:t>GraphX</a:t>
            </a:r>
            <a:r>
              <a:rPr lang="en-US" sz="4400" dirty="0">
                <a:solidFill>
                  <a:srgbClr val="000000"/>
                </a:solidFill>
                <a:latin typeface="Quicksand Bold"/>
              </a:rPr>
              <a:t>:</a:t>
            </a:r>
          </a:p>
          <a:p>
            <a:pPr>
              <a:lnSpc>
                <a:spcPts val="5040"/>
              </a:lnSpc>
            </a:pPr>
            <a:endParaRPr lang="en-US" sz="4400" dirty="0">
              <a:solidFill>
                <a:srgbClr val="000000"/>
              </a:solidFill>
              <a:latin typeface="Quicksand Bold"/>
            </a:endParaRPr>
          </a:p>
          <a:p>
            <a:pPr marL="1028700" lvl="1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“import </a:t>
            </a:r>
            <a:r>
              <a:rPr lang="en-US" sz="4400" dirty="0" err="1">
                <a:solidFill>
                  <a:srgbClr val="000000"/>
                </a:solidFill>
                <a:latin typeface="Quicksand Bold" panose="020B0604020202020204" charset="0"/>
              </a:rPr>
              <a:t>org.apache.spark</a:t>
            </a: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._”</a:t>
            </a:r>
          </a:p>
          <a:p>
            <a:pPr marL="1028700" lvl="1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“import </a:t>
            </a:r>
            <a:r>
              <a:rPr lang="en-US" sz="4400" dirty="0" err="1">
                <a:solidFill>
                  <a:srgbClr val="000000"/>
                </a:solidFill>
                <a:latin typeface="Quicksand Bold" panose="020B0604020202020204" charset="0"/>
              </a:rPr>
              <a:t>org.apache.spark.rdd.RDD</a:t>
            </a: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”</a:t>
            </a:r>
          </a:p>
          <a:p>
            <a:pPr marL="1028700" lvl="1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“import </a:t>
            </a:r>
            <a:r>
              <a:rPr lang="en-US" sz="4400" dirty="0" err="1">
                <a:solidFill>
                  <a:srgbClr val="000000"/>
                </a:solidFill>
                <a:latin typeface="Quicksand Bold" panose="020B0604020202020204" charset="0"/>
              </a:rPr>
              <a:t>org.apache.spark.graphx</a:t>
            </a:r>
            <a:r>
              <a:rPr lang="en-US" sz="4400" dirty="0">
                <a:solidFill>
                  <a:srgbClr val="000000"/>
                </a:solidFill>
                <a:latin typeface="Quicksand Bold" panose="020B0604020202020204" charset="0"/>
              </a:rPr>
              <a:t>._”</a:t>
            </a:r>
          </a:p>
        </p:txBody>
      </p:sp>
    </p:spTree>
    <p:extLst>
      <p:ext uri="{BB962C8B-B14F-4D97-AF65-F5344CB8AC3E}">
        <p14:creationId xmlns:p14="http://schemas.microsoft.com/office/powerpoint/2010/main" val="382686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/>
          <p:cNvSpPr txBox="1"/>
          <p:nvPr/>
        </p:nvSpPr>
        <p:spPr>
          <a:xfrm>
            <a:off x="2667000" y="233165"/>
            <a:ext cx="13716000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Nhập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thành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công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,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được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trả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kết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quả</a:t>
            </a:r>
            <a:endParaRPr lang="en-US" sz="4800" dirty="0">
              <a:solidFill>
                <a:srgbClr val="000000"/>
              </a:solidFill>
              <a:latin typeface="Paytone One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FB39681-BB39-E531-703E-484468F1DF57}"/>
              </a:ext>
            </a:extLst>
          </p:cNvPr>
          <p:cNvSpPr txBox="1"/>
          <p:nvPr/>
        </p:nvSpPr>
        <p:spPr>
          <a:xfrm flipV="1">
            <a:off x="10972800" y="8406657"/>
            <a:ext cx="4343400" cy="126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465EF66-4677-CFD9-A90C-D4C59592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682" y="2067374"/>
            <a:ext cx="12441280" cy="5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978965" y="2871475"/>
            <a:ext cx="7768467" cy="5593296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5" name="Freeform 5"/>
          <p:cNvSpPr/>
          <p:nvPr/>
        </p:nvSpPr>
        <p:spPr>
          <a:xfrm>
            <a:off x="9699841" y="2787341"/>
            <a:ext cx="7768467" cy="5593296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1981200" y="438620"/>
            <a:ext cx="14325600" cy="1465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dirty="0" err="1">
                <a:solidFill>
                  <a:srgbClr val="000000"/>
                </a:solidFill>
                <a:latin typeface="Paytone One Bold"/>
              </a:rPr>
              <a:t>Tạo</a:t>
            </a:r>
            <a:r>
              <a:rPr lang="en-US" sz="72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Paytone One Bold"/>
              </a:rPr>
              <a:t>đỉnh</a:t>
            </a:r>
            <a:r>
              <a:rPr lang="en-US" sz="72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Paytone One Bold"/>
              </a:rPr>
              <a:t>và</a:t>
            </a:r>
            <a:r>
              <a:rPr lang="en-US" sz="72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Paytone One Bold"/>
              </a:rPr>
              <a:t>cạnh</a:t>
            </a:r>
            <a:endParaRPr lang="en-US" sz="7200" dirty="0">
              <a:solidFill>
                <a:srgbClr val="000000"/>
              </a:solidFill>
              <a:latin typeface="Paytone On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00888" y="1976540"/>
            <a:ext cx="2113907" cy="521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endParaRPr lang="en-US" sz="3154">
              <a:solidFill>
                <a:srgbClr val="000000"/>
              </a:solidFill>
              <a:latin typeface="Paytone One Bold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A60469-5A85-1C3B-E00A-0CC82C06B372}"/>
              </a:ext>
            </a:extLst>
          </p:cNvPr>
          <p:cNvSpPr/>
          <p:nvPr/>
        </p:nvSpPr>
        <p:spPr>
          <a:xfrm>
            <a:off x="3043767" y="2822315"/>
            <a:ext cx="3397765" cy="849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Paytone One Bold"/>
              </a:rPr>
              <a:t>Đỉnh</a:t>
            </a:r>
            <a:endParaRPr lang="vi-VN" sz="4400" dirty="0">
              <a:solidFill>
                <a:schemeClr val="bg1"/>
              </a:solidFill>
              <a:latin typeface="Paytone One Bold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B62ED-84F0-888A-7696-9ABC02ECB8FB}"/>
              </a:ext>
            </a:extLst>
          </p:cNvPr>
          <p:cNvSpPr/>
          <p:nvPr/>
        </p:nvSpPr>
        <p:spPr>
          <a:xfrm>
            <a:off x="11689596" y="2814256"/>
            <a:ext cx="3666513" cy="8491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Paytone One Bold"/>
              </a:rPr>
              <a:t>Cạnh</a:t>
            </a:r>
            <a:endParaRPr lang="vi-VN" sz="4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Paytone One Bold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6037DD9-A6CA-71B0-B3FF-260D1E5D9AB6}"/>
              </a:ext>
            </a:extLst>
          </p:cNvPr>
          <p:cNvSpPr txBox="1"/>
          <p:nvPr/>
        </p:nvSpPr>
        <p:spPr>
          <a:xfrm>
            <a:off x="1433354" y="3498252"/>
            <a:ext cx="72360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Quicksand Bold" panose="020B0604020202020204" charset="0"/>
            </a:endParaRPr>
          </a:p>
          <a:p>
            <a:r>
              <a:rPr lang="en-US" sz="3200" dirty="0" err="1">
                <a:latin typeface="Quicksand Bold" panose="020B0604020202020204" charset="0"/>
              </a:rPr>
              <a:t>val</a:t>
            </a:r>
            <a:r>
              <a:rPr lang="en-US" sz="3200" dirty="0">
                <a:latin typeface="Quicksand Bold" panose="020B0604020202020204" charset="0"/>
              </a:rPr>
              <a:t> vertices = Array(</a:t>
            </a:r>
          </a:p>
          <a:p>
            <a:r>
              <a:rPr lang="en-US" sz="3200" dirty="0">
                <a:latin typeface="Quicksand Bold" panose="020B0604020202020204" charset="0"/>
              </a:rPr>
              <a:t>	(1L,(“</a:t>
            </a:r>
            <a:r>
              <a:rPr lang="en-US" sz="3200" dirty="0" err="1">
                <a:latin typeface="Quicksand Bold" panose="020B0604020202020204" charset="0"/>
              </a:rPr>
              <a:t>PhatsHome</a:t>
            </a:r>
            <a:r>
              <a:rPr lang="en-US" sz="3200" dirty="0">
                <a:latin typeface="Quicksand Bold" panose="020B0604020202020204" charset="0"/>
              </a:rPr>
              <a:t>”)),</a:t>
            </a:r>
          </a:p>
          <a:p>
            <a:r>
              <a:rPr lang="en-US" sz="3200" dirty="0">
                <a:latin typeface="Quicksand Bold" panose="020B0604020202020204" charset="0"/>
              </a:rPr>
              <a:t>	(2L,(“</a:t>
            </a:r>
            <a:r>
              <a:rPr lang="en-US" sz="3200" dirty="0" err="1">
                <a:latin typeface="Quicksand Bold" panose="020B0604020202020204" charset="0"/>
              </a:rPr>
              <a:t>NhansHome</a:t>
            </a:r>
            <a:r>
              <a:rPr lang="en-US" sz="3200" dirty="0">
                <a:latin typeface="Quicksand Bold" panose="020B0604020202020204" charset="0"/>
              </a:rPr>
              <a:t>”)),</a:t>
            </a:r>
          </a:p>
          <a:p>
            <a:r>
              <a:rPr lang="en-US" sz="3200" dirty="0">
                <a:latin typeface="Quicksand Bold" panose="020B0604020202020204" charset="0"/>
              </a:rPr>
              <a:t>	(3L,(“</a:t>
            </a:r>
            <a:r>
              <a:rPr lang="en-US" sz="3200" dirty="0" err="1">
                <a:latin typeface="Quicksand Bold" panose="020B0604020202020204" charset="0"/>
              </a:rPr>
              <a:t>HangsHome</a:t>
            </a:r>
            <a:r>
              <a:rPr lang="en-US" sz="3200" dirty="0">
                <a:latin typeface="Quicksand Bold" panose="020B0604020202020204" charset="0"/>
              </a:rPr>
              <a:t>”))</a:t>
            </a:r>
          </a:p>
          <a:p>
            <a:r>
              <a:rPr lang="en-US" sz="3200" dirty="0">
                <a:latin typeface="Quicksand Bold" panose="020B0604020202020204" charset="0"/>
              </a:rPr>
              <a:t>	)</a:t>
            </a:r>
          </a:p>
          <a:p>
            <a:r>
              <a:rPr lang="en-US" sz="3200" dirty="0">
                <a:latin typeface="Quicksand Bold" panose="020B0604020202020204" charset="0"/>
              </a:rPr>
              <a:t>						</a:t>
            </a:r>
          </a:p>
          <a:p>
            <a:r>
              <a:rPr lang="en-US" sz="3200" dirty="0" err="1">
                <a:latin typeface="Quicksand Bold" panose="020B0604020202020204" charset="0"/>
              </a:rPr>
              <a:t>val</a:t>
            </a:r>
            <a:r>
              <a:rPr lang="en-US" sz="3200" dirty="0">
                <a:latin typeface="Quicksand Bold" panose="020B0604020202020204" charset="0"/>
              </a:rPr>
              <a:t> </a:t>
            </a:r>
            <a:r>
              <a:rPr lang="en-US" sz="3200" dirty="0" err="1">
                <a:latin typeface="Quicksand Bold" panose="020B0604020202020204" charset="0"/>
              </a:rPr>
              <a:t>vRDD</a:t>
            </a:r>
            <a:r>
              <a:rPr lang="en-US" sz="3200" dirty="0">
                <a:latin typeface="Quicksand Bold" panose="020B0604020202020204" charset="0"/>
              </a:rPr>
              <a:t> = </a:t>
            </a:r>
            <a:r>
              <a:rPr lang="en-US" sz="3200" dirty="0" err="1">
                <a:latin typeface="Quicksand Bold" panose="020B0604020202020204" charset="0"/>
              </a:rPr>
              <a:t>src.parallelize</a:t>
            </a:r>
            <a:r>
              <a:rPr lang="en-US" sz="3200" dirty="0">
                <a:latin typeface="Quicksand Bold" panose="020B0604020202020204" charset="0"/>
              </a:rPr>
              <a:t>(vertices)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E2BEF11-E9D9-6F79-81DF-B58ED0334564}"/>
              </a:ext>
            </a:extLst>
          </p:cNvPr>
          <p:cNvSpPr txBox="1"/>
          <p:nvPr/>
        </p:nvSpPr>
        <p:spPr>
          <a:xfrm>
            <a:off x="10351016" y="3990695"/>
            <a:ext cx="7611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Quicksand Bold" panose="020B0604020202020204" charset="0"/>
              </a:rPr>
              <a:t>val</a:t>
            </a:r>
            <a:r>
              <a:rPr lang="en-US" sz="3200" dirty="0">
                <a:latin typeface="Quicksand Bold" panose="020B0604020202020204" charset="0"/>
              </a:rPr>
              <a:t> edges = Array(</a:t>
            </a:r>
          </a:p>
          <a:p>
            <a:r>
              <a:rPr lang="en-US" sz="3200" dirty="0">
                <a:latin typeface="Quicksand Bold" panose="020B0604020202020204" charset="0"/>
              </a:rPr>
              <a:t>	Edge(1L,2L,1000),</a:t>
            </a:r>
          </a:p>
          <a:p>
            <a:r>
              <a:rPr lang="en-US" sz="3200" dirty="0">
                <a:latin typeface="Quicksand Bold" panose="020B0604020202020204" charset="0"/>
              </a:rPr>
              <a:t>	Edge(2L,3L,2000),</a:t>
            </a:r>
          </a:p>
          <a:p>
            <a:r>
              <a:rPr lang="en-US" sz="3200" dirty="0">
                <a:latin typeface="Quicksand Bold" panose="020B0604020202020204" charset="0"/>
              </a:rPr>
              <a:t>	Edge(3L,1L,3000)</a:t>
            </a:r>
          </a:p>
          <a:p>
            <a:r>
              <a:rPr lang="en-US" sz="3200" dirty="0">
                <a:latin typeface="Quicksand Bold" panose="020B0604020202020204" charset="0"/>
              </a:rPr>
              <a:t>	)</a:t>
            </a:r>
          </a:p>
          <a:p>
            <a:endParaRPr lang="en-US" sz="3200" dirty="0">
              <a:latin typeface="Quicksand Bold" panose="020B0604020202020204" charset="0"/>
            </a:endParaRPr>
          </a:p>
          <a:p>
            <a:r>
              <a:rPr lang="en-US" sz="3200" dirty="0" err="1">
                <a:latin typeface="Quicksand Bold" panose="020B0604020202020204" charset="0"/>
              </a:rPr>
              <a:t>val</a:t>
            </a:r>
            <a:r>
              <a:rPr lang="en-US" sz="3200" dirty="0">
                <a:latin typeface="Quicksand Bold" panose="020B0604020202020204" charset="0"/>
              </a:rPr>
              <a:t> </a:t>
            </a:r>
            <a:r>
              <a:rPr lang="en-US" sz="3200" dirty="0" err="1">
                <a:latin typeface="Quicksand Bold" panose="020B0604020202020204" charset="0"/>
              </a:rPr>
              <a:t>eRDD</a:t>
            </a:r>
            <a:r>
              <a:rPr lang="en-US" sz="3200" dirty="0">
                <a:latin typeface="Quicksand Bold" panose="020B0604020202020204" charset="0"/>
              </a:rPr>
              <a:t> = </a:t>
            </a:r>
            <a:r>
              <a:rPr lang="en-US" sz="3200" dirty="0" err="1">
                <a:latin typeface="Quicksand Bold" panose="020B0604020202020204" charset="0"/>
              </a:rPr>
              <a:t>src.parallelize</a:t>
            </a:r>
            <a:r>
              <a:rPr lang="en-US" sz="3200" dirty="0">
                <a:latin typeface="Quicksand Bold" panose="020B0604020202020204" charset="0"/>
              </a:rPr>
              <a:t>(edges)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/>
          <p:cNvSpPr txBox="1"/>
          <p:nvPr/>
        </p:nvSpPr>
        <p:spPr>
          <a:xfrm>
            <a:off x="2667000" y="233165"/>
            <a:ext cx="13716000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Tạo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thành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công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,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được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trả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kết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quả</a:t>
            </a:r>
            <a:endParaRPr lang="en-US" sz="4800" dirty="0">
              <a:solidFill>
                <a:srgbClr val="000000"/>
              </a:solidFill>
              <a:latin typeface="Paytone One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FB39681-BB39-E531-703E-484468F1DF57}"/>
              </a:ext>
            </a:extLst>
          </p:cNvPr>
          <p:cNvSpPr txBox="1"/>
          <p:nvPr/>
        </p:nvSpPr>
        <p:spPr>
          <a:xfrm flipV="1">
            <a:off x="10972800" y="8406657"/>
            <a:ext cx="4343400" cy="126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F917C50-8607-EFCC-A109-25E032F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790700"/>
            <a:ext cx="16154402" cy="19812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E56F389-802A-C9D6-EDF1-5D7E589D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037048"/>
            <a:ext cx="16532610" cy="17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5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4976" y="1202228"/>
            <a:ext cx="16864324" cy="8229600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-142030" y="235089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1760912" y="1435088"/>
            <a:ext cx="15003087" cy="1886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nowhere = “nowhere”</a:t>
            </a:r>
          </a:p>
          <a:p>
            <a:pPr>
              <a:lnSpc>
                <a:spcPts val="5040"/>
              </a:lnSpc>
            </a:pPr>
            <a:endParaRPr lang="en-US" sz="4000" dirty="0">
              <a:solidFill>
                <a:srgbClr val="000000"/>
              </a:solidFill>
              <a:latin typeface="Quicksand Bold"/>
            </a:endParaRPr>
          </a:p>
          <a:p>
            <a:pPr>
              <a:lnSpc>
                <a:spcPts val="5040"/>
              </a:lnSpc>
            </a:pP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graph = Graph(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vRDD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eRDD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, nowhere)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72006C3-7EBE-FF97-CB1E-D38CDE8F5894}"/>
              </a:ext>
            </a:extLst>
          </p:cNvPr>
          <p:cNvSpPr txBox="1"/>
          <p:nvPr/>
        </p:nvSpPr>
        <p:spPr>
          <a:xfrm>
            <a:off x="2433686" y="-406854"/>
            <a:ext cx="13716000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Tạo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giá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trị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“nowhere”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và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graph</a:t>
            </a: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F16C6DB-76C2-703E-334A-CE01FC343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11" y="3979922"/>
            <a:ext cx="16524991" cy="21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1059609" y="1402229"/>
            <a:ext cx="8084391" cy="6978408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5" name="Freeform 5"/>
          <p:cNvSpPr/>
          <p:nvPr/>
        </p:nvSpPr>
        <p:spPr>
          <a:xfrm>
            <a:off x="9713100" y="1493224"/>
            <a:ext cx="8249073" cy="7079275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1981200" y="92256"/>
            <a:ext cx="14325600" cy="1409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dirty="0" err="1">
                <a:solidFill>
                  <a:srgbClr val="000000"/>
                </a:solidFill>
                <a:latin typeface="Paytone One Bold"/>
              </a:rPr>
              <a:t>Kết</a:t>
            </a:r>
            <a:r>
              <a:rPr lang="en-US" sz="54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Paytone One Bold"/>
              </a:rPr>
              <a:t>quả</a:t>
            </a:r>
            <a:r>
              <a:rPr lang="en-US" sz="5400" dirty="0">
                <a:solidFill>
                  <a:srgbClr val="000000"/>
                </a:solidFill>
                <a:latin typeface="Paytone One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00888" y="1976540"/>
            <a:ext cx="2113907" cy="521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endParaRPr lang="en-US" sz="3154">
              <a:solidFill>
                <a:srgbClr val="000000"/>
              </a:solidFill>
              <a:latin typeface="Paytone One Bold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A60469-5A85-1C3B-E00A-0CC82C06B372}"/>
              </a:ext>
            </a:extLst>
          </p:cNvPr>
          <p:cNvSpPr/>
          <p:nvPr/>
        </p:nvSpPr>
        <p:spPr>
          <a:xfrm>
            <a:off x="3298794" y="1402229"/>
            <a:ext cx="3505200" cy="9831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Paytone One Bold"/>
              </a:rPr>
              <a:t>Đỉnh</a:t>
            </a:r>
            <a:endParaRPr lang="vi-VN" sz="4400" dirty="0">
              <a:solidFill>
                <a:schemeClr val="bg1"/>
              </a:solidFill>
              <a:latin typeface="Paytone One Bold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B62ED-84F0-888A-7696-9ABC02ECB8FB}"/>
              </a:ext>
            </a:extLst>
          </p:cNvPr>
          <p:cNvSpPr/>
          <p:nvPr/>
        </p:nvSpPr>
        <p:spPr>
          <a:xfrm>
            <a:off x="11845273" y="1486141"/>
            <a:ext cx="3746780" cy="964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Paytone One Bold"/>
              </a:rPr>
              <a:t>Cạnh</a:t>
            </a:r>
            <a:endParaRPr lang="vi-VN" sz="4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Paytone One Bold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6037DD9-A6CA-71B0-B3FF-260D1E5D9AB6}"/>
              </a:ext>
            </a:extLst>
          </p:cNvPr>
          <p:cNvSpPr txBox="1"/>
          <p:nvPr/>
        </p:nvSpPr>
        <p:spPr>
          <a:xfrm>
            <a:off x="1203294" y="2385349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Quicksand Bold" panose="020B0604020202020204" charset="0"/>
            </a:endParaRPr>
          </a:p>
          <a:p>
            <a:r>
              <a:rPr lang="en-US" sz="3200" dirty="0" err="1">
                <a:latin typeface="Quicksand Bold" panose="020B0604020202020204" charset="0"/>
              </a:rPr>
              <a:t>graph.vertices.collect.foreach</a:t>
            </a:r>
            <a:r>
              <a:rPr lang="en-US" sz="3200" dirty="0">
                <a:latin typeface="Quicksand Bold" panose="020B0604020202020204" charset="0"/>
              </a:rPr>
              <a:t>(</a:t>
            </a:r>
            <a:r>
              <a:rPr lang="en-US" sz="3200" dirty="0" err="1">
                <a:latin typeface="Quicksand Bold" panose="020B0604020202020204" charset="0"/>
              </a:rPr>
              <a:t>println</a:t>
            </a:r>
            <a:r>
              <a:rPr lang="en-US" sz="3200" dirty="0">
                <a:latin typeface="Quicksand Bold" panose="020B0604020202020204" charset="0"/>
              </a:rPr>
              <a:t>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39E4998-B8C1-C0D1-BDE1-FC533FCBA954}"/>
              </a:ext>
            </a:extLst>
          </p:cNvPr>
          <p:cNvSpPr txBox="1"/>
          <p:nvPr/>
        </p:nvSpPr>
        <p:spPr>
          <a:xfrm>
            <a:off x="10123664" y="23567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Quicksand Bold" panose="020B0604020202020204" charset="0"/>
            </a:endParaRPr>
          </a:p>
          <a:p>
            <a:r>
              <a:rPr lang="en-US" sz="3200" dirty="0" err="1">
                <a:latin typeface="Quicksand Bold" panose="020B0604020202020204" charset="0"/>
              </a:rPr>
              <a:t>graph.edges.collect.foreach</a:t>
            </a:r>
            <a:r>
              <a:rPr lang="en-US" sz="3200" dirty="0">
                <a:latin typeface="Quicksand Bold" panose="020B0604020202020204" charset="0"/>
              </a:rPr>
              <a:t>(</a:t>
            </a:r>
            <a:r>
              <a:rPr lang="en-US" sz="3200" dirty="0" err="1">
                <a:latin typeface="Quicksand Bold" panose="020B0604020202020204" charset="0"/>
              </a:rPr>
              <a:t>println</a:t>
            </a:r>
            <a:r>
              <a:rPr lang="en-US" sz="3200" dirty="0">
                <a:latin typeface="Quicksand Bold" panose="020B0604020202020204" charset="0"/>
              </a:rPr>
              <a:t>)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9EEA58B-6DC1-FD68-B60A-F591323E4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581" y="4076700"/>
            <a:ext cx="7780009" cy="2443112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1C6E044C-5E0A-F2DF-AD19-EE90A34FD5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1916" y="4289194"/>
            <a:ext cx="7969057" cy="23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31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3179" y="1726729"/>
            <a:ext cx="16864324" cy="8229600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-142030" y="235089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6158787" y="-2737085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2204416" y="2362879"/>
            <a:ext cx="15003087" cy="1886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graph.edges.filter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{ </a:t>
            </a:r>
          </a:p>
          <a:p>
            <a:pPr>
              <a:lnSpc>
                <a:spcPts val="5040"/>
              </a:lnSpc>
            </a:pPr>
            <a:r>
              <a:rPr lang="en-US" sz="4000" dirty="0">
                <a:solidFill>
                  <a:srgbClr val="000000"/>
                </a:solidFill>
                <a:latin typeface="Quicksand Bold"/>
              </a:rPr>
              <a:t>	case Edge(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src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dst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, prop) =&gt; prop &gt; 1000</a:t>
            </a:r>
          </a:p>
          <a:p>
            <a:pPr>
              <a:lnSpc>
                <a:spcPts val="5040"/>
              </a:lnSpc>
            </a:pPr>
            <a:r>
              <a:rPr lang="en-US" sz="4000" dirty="0">
                <a:solidFill>
                  <a:srgbClr val="000000"/>
                </a:solidFill>
                <a:latin typeface="Quicksand Bold"/>
              </a:rPr>
              <a:t>	 }.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collect.foreach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println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)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72006C3-7EBE-FF97-CB1E-D38CDE8F5894}"/>
              </a:ext>
            </a:extLst>
          </p:cNvPr>
          <p:cNvSpPr txBox="1"/>
          <p:nvPr/>
        </p:nvSpPr>
        <p:spPr>
          <a:xfrm>
            <a:off x="2499993" y="285981"/>
            <a:ext cx="14411932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>
                <a:solidFill>
                  <a:srgbClr val="000000"/>
                </a:solidFill>
                <a:latin typeface="Paytone One Bold"/>
              </a:rPr>
              <a:t>In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các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chuyến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thăm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có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quãng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đường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&gt; 1000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E592F2D-2881-3EA2-D4A5-8B4CC3197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5093866"/>
            <a:ext cx="16331482" cy="19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6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073" y="1998080"/>
            <a:ext cx="16864324" cy="8229600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-142030" y="235089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6230599" y="-260693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1905000" y="2472483"/>
            <a:ext cx="1500308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800" dirty="0" err="1">
                <a:solidFill>
                  <a:srgbClr val="000000"/>
                </a:solidFill>
                <a:latin typeface="Quicksand Bold"/>
              </a:rPr>
              <a:t>graph.triplets.take</a:t>
            </a:r>
            <a:r>
              <a:rPr lang="en-US" sz="4800" dirty="0">
                <a:solidFill>
                  <a:srgbClr val="000000"/>
                </a:solidFill>
                <a:latin typeface="Quicksand Bold"/>
              </a:rPr>
              <a:t>(3).foreach(</a:t>
            </a:r>
            <a:r>
              <a:rPr lang="en-US" sz="4800" dirty="0" err="1">
                <a:solidFill>
                  <a:srgbClr val="000000"/>
                </a:solidFill>
                <a:latin typeface="Quicksand Bold"/>
              </a:rPr>
              <a:t>println</a:t>
            </a:r>
            <a:r>
              <a:rPr lang="en-US" sz="4800" dirty="0">
                <a:solidFill>
                  <a:srgbClr val="000000"/>
                </a:solidFill>
                <a:latin typeface="Quicksand Bold"/>
              </a:rPr>
              <a:t>)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72006C3-7EBE-FF97-CB1E-D38CDE8F5894}"/>
              </a:ext>
            </a:extLst>
          </p:cNvPr>
          <p:cNvSpPr txBox="1"/>
          <p:nvPr/>
        </p:nvSpPr>
        <p:spPr>
          <a:xfrm>
            <a:off x="1485462" y="431624"/>
            <a:ext cx="14745137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Xuất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toàn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bộ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chuyến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aytone One Bold"/>
              </a:rPr>
              <a:t>thăm</a:t>
            </a:r>
            <a:r>
              <a:rPr lang="en-US" sz="4800" dirty="0">
                <a:solidFill>
                  <a:srgbClr val="000000"/>
                </a:solidFill>
                <a:latin typeface="Paytone One Bold"/>
              </a:rPr>
              <a:t> (triplets)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A033F47-3685-201D-2EA7-4B9A14208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4179582"/>
            <a:ext cx="13678458" cy="43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2743687" y="2109340"/>
            <a:ext cx="13235332" cy="1771044"/>
            <a:chOff x="0" y="0"/>
            <a:chExt cx="2602724" cy="348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08980" y="1701975"/>
            <a:ext cx="13235332" cy="1771044"/>
            <a:chOff x="0" y="0"/>
            <a:chExt cx="2602724" cy="3482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743687" y="1462356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Freeform 15"/>
          <p:cNvSpPr/>
          <p:nvPr/>
        </p:nvSpPr>
        <p:spPr>
          <a:xfrm>
            <a:off x="210037" y="7878010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6" name="Freeform 16"/>
          <p:cNvSpPr/>
          <p:nvPr/>
        </p:nvSpPr>
        <p:spPr>
          <a:xfrm>
            <a:off x="5482633" y="8016311"/>
            <a:ext cx="1728484" cy="1920538"/>
          </a:xfrm>
          <a:custGeom>
            <a:avLst/>
            <a:gdLst/>
            <a:ahLst/>
            <a:cxnLst/>
            <a:rect l="l" t="t" r="r" b="b"/>
            <a:pathLst>
              <a:path w="1728484" h="1920538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7" name="TextBox 17"/>
          <p:cNvSpPr txBox="1"/>
          <p:nvPr/>
        </p:nvSpPr>
        <p:spPr>
          <a:xfrm>
            <a:off x="6653486" y="0"/>
            <a:ext cx="4981027" cy="1427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Nội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dung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55446" y="2214115"/>
            <a:ext cx="10942400" cy="74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Tổng</a:t>
            </a:r>
            <a:r>
              <a:rPr lang="en-US" sz="5601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quan</a:t>
            </a:r>
            <a:endParaRPr lang="en-US" sz="5601" dirty="0">
              <a:solidFill>
                <a:srgbClr val="000000"/>
              </a:solidFill>
              <a:latin typeface="Quicksand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2301360" y="4736438"/>
            <a:ext cx="13235332" cy="1771044"/>
            <a:chOff x="0" y="0"/>
            <a:chExt cx="2602724" cy="3482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6653" y="4329072"/>
            <a:ext cx="13235332" cy="1771044"/>
            <a:chOff x="0" y="0"/>
            <a:chExt cx="2602724" cy="3482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2301360" y="4089454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6" name="TextBox 26"/>
          <p:cNvSpPr txBox="1"/>
          <p:nvPr/>
        </p:nvSpPr>
        <p:spPr>
          <a:xfrm>
            <a:off x="3230473" y="4841213"/>
            <a:ext cx="10942400" cy="74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Cấu</a:t>
            </a:r>
            <a:r>
              <a:rPr lang="en-US" sz="5601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tạo</a:t>
            </a:r>
            <a:endParaRPr lang="en-US" sz="5601" dirty="0">
              <a:solidFill>
                <a:srgbClr val="000000"/>
              </a:solidFill>
              <a:latin typeface="Quicksand Bold"/>
            </a:endParaRPr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3EFFB8A3-C0D0-30A7-5203-8D17734F2D32}"/>
              </a:ext>
            </a:extLst>
          </p:cNvPr>
          <p:cNvGrpSpPr/>
          <p:nvPr/>
        </p:nvGrpSpPr>
        <p:grpSpPr>
          <a:xfrm>
            <a:off x="2141918" y="7539195"/>
            <a:ext cx="13235332" cy="1771044"/>
            <a:chOff x="0" y="0"/>
            <a:chExt cx="2602724" cy="348275"/>
          </a:xfrm>
        </p:grpSpPr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2505478-084B-71E3-62EC-F9C59FF8BA11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88A73B1-2643-4679-C499-A458626D5A84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22">
            <a:extLst>
              <a:ext uri="{FF2B5EF4-FFF2-40B4-BE49-F238E27FC236}">
                <a16:creationId xmlns:a16="http://schemas.microsoft.com/office/drawing/2014/main" id="{D0391350-BEFF-DF4D-2E86-19C8EB6473FD}"/>
              </a:ext>
            </a:extLst>
          </p:cNvPr>
          <p:cNvGrpSpPr/>
          <p:nvPr/>
        </p:nvGrpSpPr>
        <p:grpSpPr>
          <a:xfrm>
            <a:off x="1707211" y="7131829"/>
            <a:ext cx="13235332" cy="1771044"/>
            <a:chOff x="0" y="0"/>
            <a:chExt cx="2602724" cy="348275"/>
          </a:xfrm>
        </p:grpSpPr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4B639B84-BDF9-F51E-1440-2DB63D75747A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TextBox 24">
              <a:extLst>
                <a:ext uri="{FF2B5EF4-FFF2-40B4-BE49-F238E27FC236}">
                  <a16:creationId xmlns:a16="http://schemas.microsoft.com/office/drawing/2014/main" id="{B9E5FBC9-C362-117C-0E91-0317BF9F62E0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25">
            <a:extLst>
              <a:ext uri="{FF2B5EF4-FFF2-40B4-BE49-F238E27FC236}">
                <a16:creationId xmlns:a16="http://schemas.microsoft.com/office/drawing/2014/main" id="{F2979525-5C0E-8EDC-500D-212C45C57DA6}"/>
              </a:ext>
            </a:extLst>
          </p:cNvPr>
          <p:cNvSpPr/>
          <p:nvPr/>
        </p:nvSpPr>
        <p:spPr>
          <a:xfrm>
            <a:off x="2141918" y="6892211"/>
            <a:ext cx="985710" cy="646984"/>
          </a:xfrm>
          <a:custGeom>
            <a:avLst/>
            <a:gdLst/>
            <a:ahLst/>
            <a:cxnLst/>
            <a:rect l="l" t="t" r="r" b="b"/>
            <a:pathLst>
              <a:path w="985710" h="646984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305680FC-AB38-8491-FB38-0BBEC8AD86A0}"/>
              </a:ext>
            </a:extLst>
          </p:cNvPr>
          <p:cNvSpPr txBox="1"/>
          <p:nvPr/>
        </p:nvSpPr>
        <p:spPr>
          <a:xfrm>
            <a:off x="2977231" y="7690984"/>
            <a:ext cx="1094240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vi-VN" sz="5601">
                <a:solidFill>
                  <a:srgbClr val="000000"/>
                </a:solidFill>
                <a:latin typeface="Quicksand Bold"/>
              </a:rPr>
              <a:t>Demo</a:t>
            </a:r>
            <a:endParaRPr lang="en-US" sz="5601">
              <a:solidFill>
                <a:srgbClr val="000000"/>
              </a:solidFill>
              <a:latin typeface="Quicksand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1026" name="Picture 2" descr="Introduction to Apache Spark GraphX - YouTube">
            <a:extLst>
              <a:ext uri="{FF2B5EF4-FFF2-40B4-BE49-F238E27FC236}">
                <a16:creationId xmlns:a16="http://schemas.microsoft.com/office/drawing/2014/main" id="{F3D02B4F-F019-7462-4263-84B234B0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31" y="3983697"/>
            <a:ext cx="6858001" cy="5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6">
            <a:extLst>
              <a:ext uri="{FF2B5EF4-FFF2-40B4-BE49-F238E27FC236}">
                <a16:creationId xmlns:a16="http://schemas.microsoft.com/office/drawing/2014/main" id="{F9C3F44B-8A53-2549-31D5-89F423296EC2}"/>
              </a:ext>
            </a:extLst>
          </p:cNvPr>
          <p:cNvGrpSpPr/>
          <p:nvPr/>
        </p:nvGrpSpPr>
        <p:grpSpPr>
          <a:xfrm>
            <a:off x="3048000" y="2076252"/>
            <a:ext cx="13235332" cy="1771044"/>
            <a:chOff x="0" y="0"/>
            <a:chExt cx="2602724" cy="348275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B0629D9-385A-DB3A-672B-3C13D232498F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78E2D44A-A8DE-F9C6-A27C-42F1F71425D5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9">
            <a:extLst>
              <a:ext uri="{FF2B5EF4-FFF2-40B4-BE49-F238E27FC236}">
                <a16:creationId xmlns:a16="http://schemas.microsoft.com/office/drawing/2014/main" id="{A34E1A13-E3C1-490F-1C68-24A00CBC6E98}"/>
              </a:ext>
            </a:extLst>
          </p:cNvPr>
          <p:cNvGrpSpPr/>
          <p:nvPr/>
        </p:nvGrpSpPr>
        <p:grpSpPr>
          <a:xfrm>
            <a:off x="2828581" y="1530857"/>
            <a:ext cx="13235332" cy="1771044"/>
            <a:chOff x="0" y="0"/>
            <a:chExt cx="2602724" cy="348275"/>
          </a:xfrm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FC8684C-EDF1-8693-DDA3-681B4F8492D7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CBE5EE62-C34A-2A90-02AD-5125423C5C0B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18">
            <a:extLst>
              <a:ext uri="{FF2B5EF4-FFF2-40B4-BE49-F238E27FC236}">
                <a16:creationId xmlns:a16="http://schemas.microsoft.com/office/drawing/2014/main" id="{EA3FFE65-5B76-B24F-EE88-3384E4E464D1}"/>
              </a:ext>
            </a:extLst>
          </p:cNvPr>
          <p:cNvSpPr txBox="1"/>
          <p:nvPr/>
        </p:nvSpPr>
        <p:spPr>
          <a:xfrm>
            <a:off x="4194466" y="2133342"/>
            <a:ext cx="1094240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Tổng</a:t>
            </a:r>
            <a:r>
              <a:rPr lang="en-US" sz="5601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quan</a:t>
            </a:r>
            <a:r>
              <a:rPr lang="en-US" sz="5601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5601" dirty="0" err="1">
                <a:solidFill>
                  <a:srgbClr val="000000"/>
                </a:solidFill>
                <a:latin typeface="Quicksand Bold"/>
              </a:rPr>
              <a:t>GraphX</a:t>
            </a:r>
            <a:endParaRPr lang="en-US" sz="5601" dirty="0">
              <a:solidFill>
                <a:srgbClr val="000000"/>
              </a:solidFill>
              <a:latin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60850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5905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2286000" y="3287817"/>
            <a:ext cx="14131072" cy="57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GraphX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một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thành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phần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Apache Spar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dành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thị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tính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toán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thị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song </a:t>
            </a:r>
            <a:r>
              <a:rPr lang="en-US" sz="3600" dirty="0" err="1">
                <a:solidFill>
                  <a:srgbClr val="000000"/>
                </a:solidFill>
                <a:latin typeface="Quicksand Bold"/>
              </a:rPr>
              <a:t>song</a:t>
            </a:r>
            <a:r>
              <a:rPr lang="en-US" sz="3600" dirty="0">
                <a:solidFill>
                  <a:srgbClr val="000000"/>
                </a:solidFill>
                <a:latin typeface="Quicksand Bold"/>
              </a:rPr>
              <a:t> (graph-parallel).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Nó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ở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cấp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cao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hơn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mở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rộng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 Spark RDD.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Giới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thiệu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tính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trừu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tượng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thị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: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gồm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một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thị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có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thuộc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tính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được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gắn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mỗi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cạnh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GraphX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chỉ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ra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toán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tử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cơ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bản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biến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thể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được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tối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ưu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hóa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của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Pregel API.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GraphX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bao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gồm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bộ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sưu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tăng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dần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thuật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toán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tạo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Quicksand Bold" panose="020B0604020202020204" charset="0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Quicksand Bold" panose="020B0604020202020204" charset="0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2893" y="857250"/>
            <a:ext cx="8059828" cy="1446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Giới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thiệu</a:t>
            </a:r>
            <a:endParaRPr lang="en-US" sz="6600" dirty="0">
              <a:solidFill>
                <a:srgbClr val="000000"/>
              </a:solidFill>
              <a:latin typeface="Paytone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4B1C1EE-0D90-37FC-3CE6-2536FE4E1AA7}"/>
              </a:ext>
            </a:extLst>
          </p:cNvPr>
          <p:cNvSpPr txBox="1"/>
          <p:nvPr/>
        </p:nvSpPr>
        <p:spPr>
          <a:xfrm>
            <a:off x="5562600" y="5323944"/>
            <a:ext cx="88523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Các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thành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phần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chính</a:t>
            </a:r>
            <a:endParaRPr lang="en-US" sz="6000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BF2E1E3-507C-EADA-D5C4-FFFFDD3D9A00}"/>
              </a:ext>
            </a:extLst>
          </p:cNvPr>
          <p:cNvGrpSpPr/>
          <p:nvPr/>
        </p:nvGrpSpPr>
        <p:grpSpPr>
          <a:xfrm>
            <a:off x="2790999" y="2741209"/>
            <a:ext cx="13235332" cy="1771044"/>
            <a:chOff x="0" y="0"/>
            <a:chExt cx="2602724" cy="348275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D0A71CB-BC33-C3EF-86C8-47BE97AF9597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4362307A-0734-4DE2-15CA-CC0363B388F5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4371C311-0792-82E5-0137-9A72AC63223D}"/>
              </a:ext>
            </a:extLst>
          </p:cNvPr>
          <p:cNvGrpSpPr/>
          <p:nvPr/>
        </p:nvGrpSpPr>
        <p:grpSpPr>
          <a:xfrm>
            <a:off x="2526334" y="2151340"/>
            <a:ext cx="13235332" cy="1771044"/>
            <a:chOff x="0" y="0"/>
            <a:chExt cx="2602724" cy="348275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D75E85A1-8120-3A83-D171-80AAEC036AFB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973F711C-40D4-A25E-9328-F6B0FEABC4C1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424F5F5B-CD1E-CABB-D41E-3FA216D14975}"/>
              </a:ext>
            </a:extLst>
          </p:cNvPr>
          <p:cNvSpPr txBox="1"/>
          <p:nvPr/>
        </p:nvSpPr>
        <p:spPr>
          <a:xfrm>
            <a:off x="4091308" y="1957594"/>
            <a:ext cx="10636476" cy="4661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Cấu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tạo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GraphX</a:t>
            </a:r>
            <a:endParaRPr lang="en-US" sz="6000" dirty="0">
              <a:solidFill>
                <a:srgbClr val="000000"/>
              </a:solidFill>
              <a:latin typeface="Paytone One Bold"/>
            </a:endParaRPr>
          </a:p>
          <a:p>
            <a:pPr algn="ctr">
              <a:lnSpc>
                <a:spcPts val="12880"/>
              </a:lnSpc>
            </a:pPr>
            <a:endParaRPr lang="en-US" sz="6000" dirty="0">
              <a:solidFill>
                <a:srgbClr val="000000"/>
              </a:solidFill>
              <a:latin typeface="Paytone One Bold"/>
            </a:endParaRPr>
          </a:p>
          <a:p>
            <a:pPr algn="ctr">
              <a:lnSpc>
                <a:spcPts val="12880"/>
              </a:lnSpc>
            </a:pPr>
            <a:endParaRPr lang="en-US" sz="3600" dirty="0">
              <a:solidFill>
                <a:srgbClr val="000000"/>
              </a:solidFill>
              <a:latin typeface="Paytone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256552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15260992" y="715126"/>
            <a:ext cx="2625452" cy="2057400"/>
          </a:xfrm>
          <a:custGeom>
            <a:avLst/>
            <a:gdLst/>
            <a:ahLst/>
            <a:cxnLst/>
            <a:rect l="l" t="t" r="r" b="b"/>
            <a:pathLst>
              <a:path w="2625452" h="2057400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TextBox 12"/>
          <p:cNvSpPr txBox="1"/>
          <p:nvPr/>
        </p:nvSpPr>
        <p:spPr>
          <a:xfrm>
            <a:off x="4758899" y="779218"/>
            <a:ext cx="8770199" cy="1396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dirty="0" err="1">
                <a:solidFill>
                  <a:srgbClr val="FFFFFF"/>
                </a:solidFill>
                <a:latin typeface="Paytone One Bold"/>
              </a:rPr>
              <a:t>Cấu</a:t>
            </a:r>
            <a:r>
              <a:rPr lang="en-US" sz="5400" dirty="0">
                <a:solidFill>
                  <a:srgbClr val="FFFFFF"/>
                </a:solidFill>
                <a:latin typeface="Paytone One Bold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Paytone One Bold"/>
              </a:rPr>
              <a:t>tạo</a:t>
            </a:r>
            <a:endParaRPr lang="en-US" sz="5400" dirty="0">
              <a:solidFill>
                <a:srgbClr val="FFFFFF"/>
              </a:solidFill>
              <a:latin typeface="Paytone One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D6DA269-BFEF-371B-9943-489EA313468D}"/>
              </a:ext>
            </a:extLst>
          </p:cNvPr>
          <p:cNvSpPr txBox="1"/>
          <p:nvPr/>
        </p:nvSpPr>
        <p:spPr>
          <a:xfrm>
            <a:off x="2571749" y="3153143"/>
            <a:ext cx="13277851" cy="4451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GraphX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3 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thành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: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Vertices (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):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mỗi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sẽ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được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định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bằng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ID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Name.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Edges (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cạnh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):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cạnh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được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định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nghĩa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bằng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phát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đến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mối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quan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hệ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giữa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hai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.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Triplets :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nó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bao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gồm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cả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Quicksand Bold" panose="020B0604020202020204" charset="0"/>
              </a:rPr>
              <a:t>cạnh</a:t>
            </a:r>
            <a:r>
              <a:rPr lang="en-US" sz="4000" dirty="0">
                <a:solidFill>
                  <a:srgbClr val="000000"/>
                </a:solidFill>
                <a:latin typeface="Quicksand Bold" panose="020B06040202020202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1838" y="1466633"/>
            <a:ext cx="16864324" cy="8229600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-142030" y="235089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F3CCB95-A85D-DDEE-C27C-36E16CBED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797" y="2114332"/>
            <a:ext cx="11812405" cy="6934201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AE6C3CD-45FC-9B2F-D422-624F0768A96E}"/>
              </a:ext>
            </a:extLst>
          </p:cNvPr>
          <p:cNvSpPr txBox="1"/>
          <p:nvPr/>
        </p:nvSpPr>
        <p:spPr>
          <a:xfrm>
            <a:off x="4269227" y="-125734"/>
            <a:ext cx="9749543" cy="1409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dirty="0" err="1">
                <a:solidFill>
                  <a:srgbClr val="000000"/>
                </a:solidFill>
                <a:latin typeface="Paytone One"/>
              </a:rPr>
              <a:t>Các</a:t>
            </a:r>
            <a:r>
              <a:rPr lang="en-US" sz="54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Paytone One"/>
              </a:rPr>
              <a:t>thành</a:t>
            </a:r>
            <a:r>
              <a:rPr lang="en-US" sz="54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Paytone One"/>
              </a:rPr>
              <a:t>phần</a:t>
            </a:r>
            <a:r>
              <a:rPr lang="en-US" sz="54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Paytone One"/>
              </a:rPr>
              <a:t>Graphx</a:t>
            </a:r>
            <a:endParaRPr lang="en-US" sz="5400" dirty="0">
              <a:solidFill>
                <a:srgbClr val="000000"/>
              </a:solidFill>
              <a:latin typeface="Paytone One"/>
            </a:endParaRPr>
          </a:p>
        </p:txBody>
      </p:sp>
    </p:spTree>
    <p:extLst>
      <p:ext uri="{BB962C8B-B14F-4D97-AF65-F5344CB8AC3E}">
        <p14:creationId xmlns:p14="http://schemas.microsoft.com/office/powerpoint/2010/main" val="4182630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4B1C1EE-0D90-37FC-3CE6-2536FE4E1AA7}"/>
              </a:ext>
            </a:extLst>
          </p:cNvPr>
          <p:cNvSpPr txBox="1"/>
          <p:nvPr/>
        </p:nvSpPr>
        <p:spPr>
          <a:xfrm>
            <a:off x="5625639" y="5125797"/>
            <a:ext cx="7315200" cy="1010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Thăm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nhà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nhóm</a:t>
            </a:r>
            <a:r>
              <a:rPr lang="en-US" sz="6000" dirty="0">
                <a:solidFill>
                  <a:srgbClr val="000000"/>
                </a:solidFill>
                <a:latin typeface="Paytone One Bold"/>
              </a:rPr>
              <a:t> 7</a:t>
            </a:r>
            <a:endParaRPr lang="en-US" sz="6000" dirty="0"/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C27B5B62-BE57-8EAB-06C1-7666A7240D34}"/>
              </a:ext>
            </a:extLst>
          </p:cNvPr>
          <p:cNvGrpSpPr/>
          <p:nvPr/>
        </p:nvGrpSpPr>
        <p:grpSpPr>
          <a:xfrm>
            <a:off x="3182228" y="2297174"/>
            <a:ext cx="13235332" cy="1771044"/>
            <a:chOff x="0" y="0"/>
            <a:chExt cx="2602724" cy="34827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08D26A-B7F1-AF22-C093-D61EE2135C18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E73E4FE-F35D-EDC2-E2C0-B35D07AC3050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B69951AB-1033-15F0-2990-9FCCE8057A28}"/>
              </a:ext>
            </a:extLst>
          </p:cNvPr>
          <p:cNvGrpSpPr/>
          <p:nvPr/>
        </p:nvGrpSpPr>
        <p:grpSpPr>
          <a:xfrm>
            <a:off x="3048000" y="1929322"/>
            <a:ext cx="13235332" cy="1771044"/>
            <a:chOff x="0" y="0"/>
            <a:chExt cx="2602724" cy="348275"/>
          </a:xfrm>
        </p:grpSpPr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EFF5FC1D-41B1-66AF-7E36-7307D3ADFCD7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8B9CB24A-A795-13C8-579C-A5CB4BC67EFC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id="{E2D3D85A-7436-3FF3-A255-028FCFC143EB}"/>
              </a:ext>
            </a:extLst>
          </p:cNvPr>
          <p:cNvSpPr txBox="1"/>
          <p:nvPr/>
        </p:nvSpPr>
        <p:spPr>
          <a:xfrm>
            <a:off x="4347428" y="1735576"/>
            <a:ext cx="10636476" cy="4661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>
                <a:solidFill>
                  <a:srgbClr val="000000"/>
                </a:solidFill>
                <a:latin typeface="Paytone One Bold"/>
              </a:rPr>
              <a:t>Demo </a:t>
            </a:r>
            <a:r>
              <a:rPr lang="en-US" sz="6000" dirty="0" err="1">
                <a:solidFill>
                  <a:srgbClr val="000000"/>
                </a:solidFill>
                <a:latin typeface="Paytone One Bold"/>
              </a:rPr>
              <a:t>GraphX</a:t>
            </a:r>
            <a:endParaRPr lang="en-US" sz="6000" dirty="0">
              <a:solidFill>
                <a:srgbClr val="000000"/>
              </a:solidFill>
              <a:latin typeface="Paytone One Bold"/>
            </a:endParaRPr>
          </a:p>
          <a:p>
            <a:pPr algn="ctr">
              <a:lnSpc>
                <a:spcPts val="12880"/>
              </a:lnSpc>
            </a:pPr>
            <a:endParaRPr lang="en-US" sz="6000" dirty="0">
              <a:solidFill>
                <a:srgbClr val="000000"/>
              </a:solidFill>
              <a:latin typeface="Paytone One Bold"/>
            </a:endParaRPr>
          </a:p>
          <a:p>
            <a:pPr algn="ctr">
              <a:lnSpc>
                <a:spcPts val="12880"/>
              </a:lnSpc>
            </a:pPr>
            <a:endParaRPr lang="en-US" sz="3600" dirty="0">
              <a:solidFill>
                <a:srgbClr val="000000"/>
              </a:solidFill>
              <a:latin typeface="Paytone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238961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3558248" y="777947"/>
            <a:ext cx="11171504" cy="1446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Bảng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mô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tả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chuyến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Paytone One"/>
              </a:rPr>
              <a:t>thăm</a:t>
            </a:r>
            <a:r>
              <a:rPr lang="en-US" sz="6600" dirty="0">
                <a:solidFill>
                  <a:srgbClr val="000000"/>
                </a:solidFill>
                <a:latin typeface="Paytone One"/>
              </a:rPr>
              <a:t> </a:t>
            </a:r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5F0C1054-BD81-034A-D325-B6247FA8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36279"/>
              </p:ext>
            </p:extLst>
          </p:nvPr>
        </p:nvGraphicFramePr>
        <p:xfrm>
          <a:off x="2549564" y="3643868"/>
          <a:ext cx="12995235" cy="4395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1745">
                  <a:extLst>
                    <a:ext uri="{9D8B030D-6E8A-4147-A177-3AD203B41FA5}">
                      <a16:colId xmlns:a16="http://schemas.microsoft.com/office/drawing/2014/main" val="1446017906"/>
                    </a:ext>
                  </a:extLst>
                </a:gridCol>
                <a:gridCol w="4331745">
                  <a:extLst>
                    <a:ext uri="{9D8B030D-6E8A-4147-A177-3AD203B41FA5}">
                      <a16:colId xmlns:a16="http://schemas.microsoft.com/office/drawing/2014/main" val="2582254650"/>
                    </a:ext>
                  </a:extLst>
                </a:gridCol>
                <a:gridCol w="4331745">
                  <a:extLst>
                    <a:ext uri="{9D8B030D-6E8A-4147-A177-3AD203B41FA5}">
                      <a16:colId xmlns:a16="http://schemas.microsoft.com/office/drawing/2014/main" val="3211226016"/>
                    </a:ext>
                  </a:extLst>
                </a:gridCol>
              </a:tblGrid>
              <a:tr h="10874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Điểm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xuất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phát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Điểm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đến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Khoảng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cách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995063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Phát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Nhân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1000m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07076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Nhân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Hằng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2000m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08400"/>
                  </a:ext>
                </a:extLst>
              </a:tr>
              <a:tr h="1102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Hằng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Quicksand Bold" panose="020B0604020202020204" charset="0"/>
                        </a:rPr>
                        <a:t>Nhà</a:t>
                      </a:r>
                      <a:r>
                        <a:rPr lang="en-US" sz="3600" dirty="0">
                          <a:latin typeface="Quicksand Bold" panose="020B0604020202020204" charset="0"/>
                        </a:rPr>
                        <a:t> </a:t>
                      </a:r>
                      <a:r>
                        <a:rPr lang="en-US" sz="3600" dirty="0" err="1">
                          <a:latin typeface="Quicksand Bold" panose="020B0604020202020204" charset="0"/>
                        </a:rPr>
                        <a:t>Phát</a:t>
                      </a:r>
                      <a:endParaRPr lang="en-US" sz="3600" dirty="0">
                        <a:latin typeface="Quicksand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Quicksand Bold" panose="020B0604020202020204" charset="0"/>
                        </a:rPr>
                        <a:t>3000m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0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0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513</Words>
  <Application>Microsoft Office PowerPoint</Application>
  <PresentationFormat>Tùy chỉnh</PresentationFormat>
  <Paragraphs>105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7" baseType="lpstr">
      <vt:lpstr>Quicksand Bold</vt:lpstr>
      <vt:lpstr>Arial</vt:lpstr>
      <vt:lpstr>Wingdings</vt:lpstr>
      <vt:lpstr>Calibri</vt:lpstr>
      <vt:lpstr>Quicksand Medium</vt:lpstr>
      <vt:lpstr>Paytone One Bold</vt:lpstr>
      <vt:lpstr>Paytone One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dc:creator>Dell</dc:creator>
  <cp:lastModifiedBy>Pham Duc Phat</cp:lastModifiedBy>
  <cp:revision>14</cp:revision>
  <dcterms:created xsi:type="dcterms:W3CDTF">2006-08-16T00:00:00Z</dcterms:created>
  <dcterms:modified xsi:type="dcterms:W3CDTF">2023-10-21T12:09:17Z</dcterms:modified>
  <dc:identifier>DAFv1YZ3DBk</dc:identifier>
</cp:coreProperties>
</file>