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58" r:id="rId3"/>
    <p:sldId id="259" r:id="rId4"/>
    <p:sldId id="260" r:id="rId5"/>
    <p:sldId id="263" r:id="rId6"/>
    <p:sldId id="264" r:id="rId7"/>
    <p:sldId id="261" r:id="rId8"/>
    <p:sldId id="267" r:id="rId9"/>
    <p:sldId id="268" r:id="rId10"/>
    <p:sldId id="262" r:id="rId11"/>
    <p:sldId id="265" r:id="rId12"/>
    <p:sldId id="269" r:id="rId13"/>
    <p:sldId id="275" r:id="rId14"/>
    <p:sldId id="270" r:id="rId15"/>
    <p:sldId id="271" r:id="rId16"/>
    <p:sldId id="281" r:id="rId17"/>
    <p:sldId id="282" r:id="rId18"/>
    <p:sldId id="272" r:id="rId19"/>
    <p:sldId id="283" r:id="rId20"/>
    <p:sldId id="273" r:id="rId21"/>
    <p:sldId id="277" r:id="rId22"/>
    <p:sldId id="274" r:id="rId23"/>
    <p:sldId id="276" r:id="rId24"/>
    <p:sldId id="278" r:id="rId25"/>
    <p:sldId id="284" r:id="rId26"/>
    <p:sldId id="279" r:id="rId27"/>
    <p:sldId id="285" r:id="rId28"/>
    <p:sldId id="280" r:id="rId29"/>
  </p:sldIdLst>
  <p:sldSz cx="18288000" cy="10287000"/>
  <p:notesSz cx="6858000" cy="9144000"/>
  <p:embeddedFontLst>
    <p:embeddedFont>
      <p:font typeface="Calibri" panose="020F0502020204030204" pitchFamily="34" charset="0"/>
      <p:regular r:id="rId31"/>
      <p:bold r:id="rId32"/>
      <p:italic r:id="rId33"/>
      <p:boldItalic r:id="rId34"/>
    </p:embeddedFont>
    <p:embeddedFont>
      <p:font typeface="Paytone One" panose="020B0604020202020204" charset="0"/>
      <p:regular r:id="rId35"/>
    </p:embeddedFont>
    <p:embeddedFont>
      <p:font typeface="Quicksand Bold" panose="020B0604020202020204" charset="0"/>
      <p:regular r:id="rId36"/>
    </p:embeddedFont>
    <p:embeddedFont>
      <p:font typeface="Quicksand Medium"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22" autoAdjust="0"/>
  </p:normalViewPr>
  <p:slideViewPr>
    <p:cSldViewPr>
      <p:cViewPr varScale="1">
        <p:scale>
          <a:sx n="58" d="100"/>
          <a:sy n="58" d="100"/>
        </p:scale>
        <p:origin x="50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1T15:56:55.295"/>
    </inkml:context>
    <inkml:brush xml:id="br0">
      <inkml:brushProperty name="width" value="0.35" units="cm"/>
      <inkml:brushProperty name="height" value="0.35" units="cm"/>
      <inkml:brushProperty name="color" value="#E71224"/>
    </inkml:brush>
  </inkml:definitions>
  <inkml:trace contextRef="#ctx0" brushRef="#br0">6296 517 24575,'-3'68'0,"-12"70"0,-3 40 0,17 43 0,-13 163 0,-31-111 0,29-188 0,-4-1 0,-40 107 0,-66 142 0,-27 64 0,149-386 0,-89 191 0,79-176 0,-1-1 0,-1-1 0,-1-1 0,-2 0 0,-32 31 0,-33 26 0,-50 45 0,104-101 0,0-1 0,-60 34 0,-41 7 0,-167 57 0,221-93 0,-2-4 0,-1-4 0,-96 13 0,-133 28 0,101-17 0,146-34 0,-106 2 0,-66-14 0,78-1 0,-1324 3 0,1441 0 0,-1-2 0,1-2 0,-1-1 0,1-2 0,1-2 0,0-2 0,0-1 0,1-2 0,-61-31 0,-160-107 0,239 140 0,1-1 0,-26-23 0,24 18 0,-31-20 0,25 20 0,2-2 0,0-1 0,1-1 0,-22-26 0,-26-27 0,-101-103 0,149 153 0,1 0 0,1-2 0,1 0 0,1-1 0,2-1 0,1-1 0,1 0 0,1-1 0,-9-35 0,-7-38 0,-23-161 0,7 28 0,16 72 0,11 59 0,5-13 0,-2-4 0,-2 39 0,5 25 0,2 0 0,-5-89 0,12 97 0,-13-69 0,3 38 0,-1-8 0,7 46 0,-6-80 0,13-474 231,3 277-1827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1T15:56:57.135"/>
    </inkml:context>
    <inkml:brush xml:id="br0">
      <inkml:brushProperty name="width" value="0.35" units="cm"/>
      <inkml:brushProperty name="height" value="0.35" units="cm"/>
      <inkml:brushProperty name="color" value="#E71224"/>
    </inkml:brush>
  </inkml:definitions>
  <inkml:trace contextRef="#ctx0" brushRef="#br0">0 1370 24575,'26'-24'0,"2"2"0,35-23 0,0 0 0,423-329 0,-333 252 0,261-272 0,-398 374 0,-1 0 0,-1-2 0,-1 1 0,-1-2 0,-1 0 0,-1 0 0,11-38 0,11-25 0,-30 82 0,0-1 0,1 0 0,-1 1 0,1 0 0,0-1 0,4-3 0,-6 7 0,-1 0 0,1 0 0,0 1 0,0-1 0,-1 0 0,1 1 0,0-1 0,0 1 0,0-1 0,0 1 0,0-1 0,0 1 0,0-1 0,0 1 0,0 0 0,0 0 0,0 0 0,0 0 0,0-1 0,0 1 0,0 0 0,0 1 0,1-1 0,-1 0 0,0 0 0,0 0 0,0 1 0,0-1 0,0 0 0,0 1 0,0-1 0,-1 1 0,1-1 0,0 1 0,0 0 0,1 0 0,3 4 0,0 1 0,0-1 0,0 1 0,-1-1 0,0 1 0,0 1 0,4 8 0,21 57 0,-8-21 0,197 340 0,8-71 0,26-20 0,-190-228 0,-46-56 0,1-1 0,0 0 0,2-1 0,-1-1 0,37 19 0,-11-7 0,38 25-1365,4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1T16:00:01.406"/>
    </inkml:context>
    <inkml:brush xml:id="br0">
      <inkml:brushProperty name="width" value="0.035" units="cm"/>
      <inkml:brushProperty name="height" value="0.035" units="cm"/>
      <inkml:brushProperty name="color" value="#E71224"/>
    </inkml:brush>
  </inkml:definitions>
  <inkml:trace contextRef="#ctx0" brushRef="#br0">186 149 24575,'4035'0'0,"-4029"2"0,-14 2 0,-19 4 0,-41 2 0,-1-3 0,-90-3 0,97-3 0,-1477 2 0,791-5 0,-629 2 0,1377 0 0,-1 0 0,1 0 0,-1 0 0,1 0 0,0 1 0,-1-1 0,1 0 0,-1 0 0,1 0 0,-1 0 0,1 0 0,-1 0 0,1 0 0,0 0 0,-1 0 0,1 0 0,-1 0 0,1-1 0,-1 1 0,1 0 0,0 0 0,-1 0 0,1 0 0,-1-1 0,1 1 0,0 0 0,-1 0 0,1-1 0,0 1 0,-1 0 0,1-1 0,-1 0 0,17-6 0,33-6 0,419-72 0,8 43 0,568 41 0,-450 5 0,-561-4 0,38 0 0,129-15 0,-111 4 0,-1 3 0,113 5 0,-298 3 0,-138 19 0,-97 34 0,-192 19 0,-250-65 0,454-10 0,-882 3 0,1500-15 0,-86 2 0,1084 2 0,-789 13 0,481-2 0,-3544 0 0,5208 0 0,-2640 0 0,-1 0 0,0 0 0,-1 0 0,1 1 0,21 5 0,-32-6 0,0 0 0,0 0 0,0 0 0,-1 1 0,1-1 0,0 0 0,0 0 0,0 0 0,0 0 0,-1 0 0,1 1 0,0-1 0,0 0 0,0 0 0,0 0 0,0 0 0,0 1 0,0-1 0,-1 0 0,1 0 0,0 0 0,0 1 0,0-1 0,0 0 0,0 0 0,0 1 0,0-1 0,0 0 0,0 0 0,0 0 0,0 1 0,0-1 0,0 0 0,0 0 0,1 0 0,-1 1 0,0-1 0,0 0 0,0 0 0,0 0 0,0 1 0,0-1 0,0 0 0,1 0 0,-1 0 0,0 0 0,0 0 0,0 1 0,0-1 0,1 0 0,-1 0 0,0 0 0,0 0 0,0 0 0,1 0 0,-1 0 0,0 0 0,0 0 0,1 1 0,-25 5 0,-159 8 0,62-7 0,-567 76 0,433-48 0,104-20 0,-221-6 0,-413-11 0,421 3 0,354-1 0,-1-1 0,0 0 0,-15-4 0,25 5 0,-1-1 0,0 1 0,1-1 0,-1 0 0,0 1 0,1-1 0,-1 0 0,1 0 0,-1 0 0,1 0 0,0 0 0,-1 0 0,-1-2 0,3 2 0,0 0 0,-1 0 0,1 0 0,0 1 0,0-1 0,0 0 0,0 0 0,0 0 0,0 0 0,0 1 0,0-1 0,0 0 0,0 0 0,0 0 0,0 0 0,0 1 0,1-1 0,-1 0 0,0 0 0,1 1 0,-1-1 0,1 0 0,-1 0 0,1 1 0,-1-1 0,1 0 0,-1 1 0,1-1 0,1 0 0,4-5 0,0 0 0,1 1 0,0 0 0,0 0 0,0 1 0,1 0 0,13-5 0,60-19 0,-66 24 0,38-10 0,74-9 0,-42 9 0,63-9 0,213-6 0,154 27 0,-309 4 0,729 0 0,-903-4 19,1-1 0,43-10 1,-11 1-1443,-29 7-5403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1T16:00:04.301"/>
    </inkml:context>
    <inkml:brush xml:id="br0">
      <inkml:brushProperty name="width" value="0.035" units="cm"/>
      <inkml:brushProperty name="height" value="0.035" units="cm"/>
      <inkml:brushProperty name="color" value="#E71224"/>
    </inkml:brush>
  </inkml:definitions>
  <inkml:trace contextRef="#ctx0" brushRef="#br0">0 3111 24575,'119'-2'0,"132"5"0,-212 2 0,-1 2 0,44 14 0,-40-9 0,59 8 0,33-11 0,170-8 0,-123-4 0,-111 6 0,72 13 0,67 3 0,739-21 0,-726-16 0,-40 1 0,-101 14 0,4 1 0,112-18 0,434-104 0,-586 114 0,195-45 0,115-23 0,-264 61 0,-1-4 0,-1-4 0,113-47 0,521-204 0,-5-1 0,-622 237 0,-19 9 0,339-133 0,-290 121 0,177-36 0,-98 41 0,-15 4 0,202-64 0,-130 18 0,-154 40 0,27-7 0,818-152 0,-750 163 0,157-37 0,193-31 0,-515 98 0,270-43 0,-212 29 0,111-37 0,211-115 0,-178 67 0,5 0 0,89-35 0,-296 125 0,0-1 0,-1-3 0,0 0 0,40-31 0,-49 31 0,1 2 0,44-20 0,-45 24 0,-1 0 0,-1-2 0,32-24 0,0-5 0,-23 18 0,40-38 0,-51 43-1365,-2 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1T16:00:06.096"/>
    </inkml:context>
    <inkml:brush xml:id="br0">
      <inkml:brushProperty name="width" value="0.035" units="cm"/>
      <inkml:brushProperty name="height" value="0.035" units="cm"/>
      <inkml:brushProperty name="color" value="#E71224"/>
    </inkml:brush>
  </inkml:definitions>
  <inkml:trace contextRef="#ctx0" brushRef="#br0">1 186 24575,'126'2'0,"-32"0"0,0-3 0,171-25 0,-211 13 0,-1-3 0,99-42 0,-95 27 0,-45 23 0,0 1 0,1 0 0,-1 1 0,1 1 0,20-6 0,-32 11 0,0 0 0,1 0 0,-1 0 0,1 0 0,-1 0 0,1 0 0,-1 0 0,1 0 0,-1 0 0,1 1 0,-1-1 0,1 1 0,-1-1 0,0 1 0,1 0 0,-1-1 0,0 1 0,0 0 0,1 0 0,-1 0 0,0 0 0,0 0 0,0 0 0,0 0 0,0 1 0,0-1 0,0 0 0,-1 0 0,1 1 0,0-1 0,-1 0 0,1 1 0,-1-1 0,1 1 0,-1-1 0,0 3 0,2 7 0,0 0 0,-1-1 0,0 22 0,-1-24 0,-1 46 0,0 7 0,11 91 0,4-9-449,-6 197-1,-8-308-16,0 0-6360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1T16:00:19.816"/>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ECFF8-46E6-47C4-A516-D8E2AAABE657}" type="datetimeFigureOut">
              <a:rPr lang="en-US" smtClean="0"/>
              <a:t>10/1/2023</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21514-95E7-46FF-AB27-A1DE468F7EBA}" type="slidenum">
              <a:rPr lang="en-US" smtClean="0"/>
              <a:t>‹#›</a:t>
            </a:fld>
            <a:endParaRPr lang="en-US"/>
          </a:p>
        </p:txBody>
      </p:sp>
    </p:spTree>
    <p:extLst>
      <p:ext uri="{BB962C8B-B14F-4D97-AF65-F5344CB8AC3E}">
        <p14:creationId xmlns:p14="http://schemas.microsoft.com/office/powerpoint/2010/main" val="68350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C221514-95E7-46FF-AB27-A1DE468F7EBA}" type="slidenum">
              <a:rPr lang="en-US" smtClean="0"/>
              <a:t>14</a:t>
            </a:fld>
            <a:endParaRPr lang="en-US"/>
          </a:p>
        </p:txBody>
      </p:sp>
    </p:spTree>
    <p:extLst>
      <p:ext uri="{BB962C8B-B14F-4D97-AF65-F5344CB8AC3E}">
        <p14:creationId xmlns:p14="http://schemas.microsoft.com/office/powerpoint/2010/main" val="60929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AC221514-95E7-46FF-AB27-A1DE468F7EBA}" type="slidenum">
              <a:rPr lang="en-US" smtClean="0"/>
              <a:t>21</a:t>
            </a:fld>
            <a:endParaRPr lang="en-US"/>
          </a:p>
        </p:txBody>
      </p:sp>
    </p:spTree>
    <p:extLst>
      <p:ext uri="{BB962C8B-B14F-4D97-AF65-F5344CB8AC3E}">
        <p14:creationId xmlns:p14="http://schemas.microsoft.com/office/powerpoint/2010/main" val="238739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16.svg"/><Relationship Id="rId7" Type="http://schemas.openxmlformats.org/officeDocument/2006/relationships/image" Target="../media/image57.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svg"/><Relationship Id="rId4" Type="http://schemas.openxmlformats.org/officeDocument/2006/relationships/image" Target="../media/image54.png"/><Relationship Id="rId9" Type="http://schemas.openxmlformats.org/officeDocument/2006/relationships/image" Target="../media/image59.svg"/></Relationships>
</file>

<file path=ppt/slides/_rels/slide11.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47.svg"/></Relationships>
</file>

<file path=ppt/slides/_rels/slide15.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svg"/><Relationship Id="rId2" Type="http://schemas.openxmlformats.org/officeDocument/2006/relationships/image" Target="../media/image17.png"/><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5" Type="http://schemas.openxmlformats.org/officeDocument/2006/relationships/image" Target="../media/image3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s>
</file>

<file path=ppt/slides/_rels/slide20.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9.png"/><Relationship Id="rId4" Type="http://schemas.openxmlformats.org/officeDocument/2006/relationships/image" Target="../media/image47.svg"/></Relationships>
</file>

<file path=ppt/slides/_rels/slide22.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24.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5.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47.svg"/><Relationship Id="rId7" Type="http://schemas.openxmlformats.org/officeDocument/2006/relationships/customXml" Target="../ink/ink2.xml"/><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customXml" Target="../ink/ink1.xml"/><Relationship Id="rId4" Type="http://schemas.openxmlformats.org/officeDocument/2006/relationships/image" Target="../media/image74.png"/></Relationships>
</file>

<file path=ppt/slides/_rels/slide26.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47.svg"/><Relationship Id="rId7" Type="http://schemas.openxmlformats.org/officeDocument/2006/relationships/customXml" Target="../ink/ink4.xml"/><Relationship Id="rId12" Type="http://schemas.openxmlformats.org/officeDocument/2006/relationships/image" Target="../media/image8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78.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80.png"/><Relationship Id="rId4" Type="http://schemas.openxmlformats.org/officeDocument/2006/relationships/image" Target="../media/image65.png"/><Relationship Id="rId9" Type="http://schemas.openxmlformats.org/officeDocument/2006/relationships/customXml" Target="../ink/ink5.xml"/></Relationships>
</file>

<file path=ppt/slides/_rels/slide28.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0.svg"/><Relationship Id="rId7" Type="http://schemas.openxmlformats.org/officeDocument/2006/relationships/image" Target="../media/image47.sv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52.svg"/><Relationship Id="rId4" Type="http://schemas.openxmlformats.org/officeDocument/2006/relationships/image" Target="../media/image51.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4580789" y="0"/>
            <a:ext cx="4701724" cy="2222633"/>
          </a:xfrm>
          <a:custGeom>
            <a:avLst/>
            <a:gdLst/>
            <a:ahLst/>
            <a:cxnLst/>
            <a:rect l="l" t="t" r="r" b="b"/>
            <a:pathLst>
              <a:path w="4701724" h="2222633">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4928470" y="5036740"/>
            <a:ext cx="8431059" cy="950410"/>
          </a:xfrm>
          <a:custGeom>
            <a:avLst/>
            <a:gdLst/>
            <a:ahLst/>
            <a:cxnLst/>
            <a:rect l="l" t="t" r="r" b="b"/>
            <a:pathLst>
              <a:path w="8431059" h="950410">
                <a:moveTo>
                  <a:pt x="0" y="0"/>
                </a:moveTo>
                <a:lnTo>
                  <a:pt x="8431060" y="0"/>
                </a:lnTo>
                <a:lnTo>
                  <a:pt x="8431060" y="950410"/>
                </a:lnTo>
                <a:lnTo>
                  <a:pt x="0" y="9504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7154514" y="6912424"/>
            <a:ext cx="3978971" cy="1273271"/>
          </a:xfrm>
          <a:custGeom>
            <a:avLst/>
            <a:gdLst/>
            <a:ahLst/>
            <a:cxnLst/>
            <a:rect l="l" t="t" r="r" b="b"/>
            <a:pathLst>
              <a:path w="3978971" h="1273271">
                <a:moveTo>
                  <a:pt x="0" y="0"/>
                </a:moveTo>
                <a:lnTo>
                  <a:pt x="3978972" y="0"/>
                </a:lnTo>
                <a:lnTo>
                  <a:pt x="3978972" y="1273271"/>
                </a:lnTo>
                <a:lnTo>
                  <a:pt x="0" y="12732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5" name="Freeform 5"/>
          <p:cNvSpPr/>
          <p:nvPr/>
        </p:nvSpPr>
        <p:spPr>
          <a:xfrm rot="4423086">
            <a:off x="166746" y="-4626437"/>
            <a:ext cx="5323671" cy="7857779"/>
          </a:xfrm>
          <a:custGeom>
            <a:avLst/>
            <a:gdLst/>
            <a:ahLst/>
            <a:cxnLst/>
            <a:rect l="l" t="t" r="r" b="b"/>
            <a:pathLst>
              <a:path w="5323671" h="7857779">
                <a:moveTo>
                  <a:pt x="0" y="0"/>
                </a:moveTo>
                <a:lnTo>
                  <a:pt x="5323671" y="0"/>
                </a:lnTo>
                <a:lnTo>
                  <a:pt x="5323671" y="7857780"/>
                </a:lnTo>
                <a:lnTo>
                  <a:pt x="0" y="78577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vi-VN"/>
          </a:p>
        </p:txBody>
      </p:sp>
      <p:sp>
        <p:nvSpPr>
          <p:cNvPr id="6" name="Freeform 6"/>
          <p:cNvSpPr/>
          <p:nvPr/>
        </p:nvSpPr>
        <p:spPr>
          <a:xfrm>
            <a:off x="14124406" y="7950069"/>
            <a:ext cx="5614490" cy="4130953"/>
          </a:xfrm>
          <a:custGeom>
            <a:avLst/>
            <a:gdLst/>
            <a:ahLst/>
            <a:cxnLst/>
            <a:rect l="l" t="t" r="r" b="b"/>
            <a:pathLst>
              <a:path w="5614490" h="4130953">
                <a:moveTo>
                  <a:pt x="0" y="0"/>
                </a:moveTo>
                <a:lnTo>
                  <a:pt x="5614490" y="0"/>
                </a:lnTo>
                <a:lnTo>
                  <a:pt x="5614490" y="4130953"/>
                </a:lnTo>
                <a:lnTo>
                  <a:pt x="0" y="41309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vi-VN"/>
          </a:p>
        </p:txBody>
      </p:sp>
      <p:sp>
        <p:nvSpPr>
          <p:cNvPr id="7" name="Freeform 7"/>
          <p:cNvSpPr/>
          <p:nvPr/>
        </p:nvSpPr>
        <p:spPr>
          <a:xfrm rot="-8897882">
            <a:off x="15681947" y="7636750"/>
            <a:ext cx="3154705" cy="2291105"/>
          </a:xfrm>
          <a:custGeom>
            <a:avLst/>
            <a:gdLst/>
            <a:ahLst/>
            <a:cxnLst/>
            <a:rect l="l" t="t" r="r" b="b"/>
            <a:pathLst>
              <a:path w="3154705" h="2291105">
                <a:moveTo>
                  <a:pt x="0" y="0"/>
                </a:moveTo>
                <a:lnTo>
                  <a:pt x="3154706" y="0"/>
                </a:lnTo>
                <a:lnTo>
                  <a:pt x="3154706" y="2291105"/>
                </a:lnTo>
                <a:lnTo>
                  <a:pt x="0" y="229110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vi-VN"/>
          </a:p>
        </p:txBody>
      </p:sp>
      <p:sp>
        <p:nvSpPr>
          <p:cNvPr id="8" name="Freeform 8"/>
          <p:cNvSpPr/>
          <p:nvPr/>
        </p:nvSpPr>
        <p:spPr>
          <a:xfrm>
            <a:off x="-1689017" y="6978775"/>
            <a:ext cx="5181796" cy="5106425"/>
          </a:xfrm>
          <a:custGeom>
            <a:avLst/>
            <a:gdLst/>
            <a:ahLst/>
            <a:cxnLst/>
            <a:rect l="l" t="t" r="r" b="b"/>
            <a:pathLst>
              <a:path w="5181796" h="5106425">
                <a:moveTo>
                  <a:pt x="0" y="0"/>
                </a:moveTo>
                <a:lnTo>
                  <a:pt x="5181796" y="0"/>
                </a:lnTo>
                <a:lnTo>
                  <a:pt x="5181796" y="5106424"/>
                </a:lnTo>
                <a:lnTo>
                  <a:pt x="0" y="510642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vi-VN"/>
          </a:p>
        </p:txBody>
      </p:sp>
      <p:sp>
        <p:nvSpPr>
          <p:cNvPr id="9" name="TextBox 9"/>
          <p:cNvSpPr txBox="1"/>
          <p:nvPr/>
        </p:nvSpPr>
        <p:spPr>
          <a:xfrm>
            <a:off x="-152400" y="2787599"/>
            <a:ext cx="18440400" cy="1459117"/>
          </a:xfrm>
          <a:prstGeom prst="rect">
            <a:avLst/>
          </a:prstGeom>
        </p:spPr>
        <p:txBody>
          <a:bodyPr wrap="square" lIns="0" tIns="0" rIns="0" bIns="0" rtlCol="0" anchor="t">
            <a:spAutoFit/>
          </a:bodyPr>
          <a:lstStyle/>
          <a:p>
            <a:pPr algn="ctr">
              <a:lnSpc>
                <a:spcPts val="12880"/>
              </a:lnSpc>
            </a:pPr>
            <a:r>
              <a:rPr lang="vi-VN" sz="7000">
                <a:solidFill>
                  <a:srgbClr val="000000"/>
                </a:solidFill>
                <a:latin typeface="Paytone One"/>
              </a:rPr>
              <a:t>MapReduce trên môi trường phân tán</a:t>
            </a:r>
            <a:endParaRPr lang="en-US" sz="7000">
              <a:solidFill>
                <a:srgbClr val="000000"/>
              </a:solidFill>
              <a:latin typeface="Paytone One"/>
            </a:endParaRPr>
          </a:p>
        </p:txBody>
      </p:sp>
      <p:sp>
        <p:nvSpPr>
          <p:cNvPr id="10" name="TextBox 10"/>
          <p:cNvSpPr txBox="1"/>
          <p:nvPr/>
        </p:nvSpPr>
        <p:spPr>
          <a:xfrm>
            <a:off x="5457137" y="5058057"/>
            <a:ext cx="7373727" cy="709425"/>
          </a:xfrm>
          <a:prstGeom prst="rect">
            <a:avLst/>
          </a:prstGeom>
        </p:spPr>
        <p:txBody>
          <a:bodyPr lIns="0" tIns="0" rIns="0" bIns="0" rtlCol="0" anchor="t">
            <a:spAutoFit/>
          </a:bodyPr>
          <a:lstStyle/>
          <a:p>
            <a:pPr algn="ctr">
              <a:lnSpc>
                <a:spcPts val="6019"/>
              </a:lnSpc>
            </a:pPr>
            <a:r>
              <a:rPr lang="en-US" sz="4299">
                <a:solidFill>
                  <a:srgbClr val="000000"/>
                </a:solidFill>
                <a:latin typeface="Quicksand Medium"/>
              </a:rPr>
              <a:t>BigData – Nhóm 7</a:t>
            </a:r>
          </a:p>
        </p:txBody>
      </p:sp>
      <p:sp>
        <p:nvSpPr>
          <p:cNvPr id="11" name="Freeform 11"/>
          <p:cNvSpPr/>
          <p:nvPr/>
        </p:nvSpPr>
        <p:spPr>
          <a:xfrm rot="4423086">
            <a:off x="-24920" y="-4936755"/>
            <a:ext cx="5323671" cy="7857779"/>
          </a:xfrm>
          <a:custGeom>
            <a:avLst/>
            <a:gdLst/>
            <a:ahLst/>
            <a:cxnLst/>
            <a:rect l="l" t="t" r="r" b="b"/>
            <a:pathLst>
              <a:path w="5323671" h="7857779">
                <a:moveTo>
                  <a:pt x="0" y="0"/>
                </a:moveTo>
                <a:lnTo>
                  <a:pt x="5323671" y="0"/>
                </a:lnTo>
                <a:lnTo>
                  <a:pt x="5323671" y="7857779"/>
                </a:lnTo>
                <a:lnTo>
                  <a:pt x="0" y="78577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rot="8196606">
            <a:off x="12485143" y="-5686488"/>
            <a:ext cx="7299575" cy="10774229"/>
          </a:xfrm>
          <a:custGeom>
            <a:avLst/>
            <a:gdLst/>
            <a:ahLst/>
            <a:cxnLst/>
            <a:rect l="l" t="t" r="r" b="b"/>
            <a:pathLst>
              <a:path w="7299575" h="10774229">
                <a:moveTo>
                  <a:pt x="0" y="0"/>
                </a:moveTo>
                <a:lnTo>
                  <a:pt x="7299576" y="0"/>
                </a:lnTo>
                <a:lnTo>
                  <a:pt x="7299576" y="10774229"/>
                </a:lnTo>
                <a:lnTo>
                  <a:pt x="0" y="10774229"/>
                </a:lnTo>
                <a:lnTo>
                  <a:pt x="0" y="0"/>
                </a:lnTo>
                <a:close/>
              </a:path>
            </a:pathLst>
          </a:custGeom>
          <a:blipFill>
            <a:blip r:embed="rId2">
              <a:alphaModFix amt="43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rot="4284660">
            <a:off x="247526" y="3175668"/>
            <a:ext cx="11189148" cy="16515269"/>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2">
              <a:alphaModFix amt="43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4" name="Freeform 4"/>
          <p:cNvSpPr/>
          <p:nvPr/>
        </p:nvSpPr>
        <p:spPr>
          <a:xfrm>
            <a:off x="978965" y="2871475"/>
            <a:ext cx="7768467" cy="5593296"/>
          </a:xfrm>
          <a:custGeom>
            <a:avLst/>
            <a:gdLst/>
            <a:ahLst/>
            <a:cxnLst/>
            <a:rect l="l" t="t" r="r" b="b"/>
            <a:pathLst>
              <a:path w="7768467" h="5593296">
                <a:moveTo>
                  <a:pt x="0" y="0"/>
                </a:moveTo>
                <a:lnTo>
                  <a:pt x="7768467" y="0"/>
                </a:lnTo>
                <a:lnTo>
                  <a:pt x="7768467" y="5593296"/>
                </a:lnTo>
                <a:lnTo>
                  <a:pt x="0" y="55932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5" name="Freeform 5"/>
          <p:cNvSpPr/>
          <p:nvPr/>
        </p:nvSpPr>
        <p:spPr>
          <a:xfrm>
            <a:off x="9699841" y="2832468"/>
            <a:ext cx="7768467" cy="5593296"/>
          </a:xfrm>
          <a:custGeom>
            <a:avLst/>
            <a:gdLst/>
            <a:ahLst/>
            <a:cxnLst/>
            <a:rect l="l" t="t" r="r" b="b"/>
            <a:pathLst>
              <a:path w="7768467" h="5593296">
                <a:moveTo>
                  <a:pt x="0" y="0"/>
                </a:moveTo>
                <a:lnTo>
                  <a:pt x="7768467" y="0"/>
                </a:lnTo>
                <a:lnTo>
                  <a:pt x="7768467" y="5593296"/>
                </a:lnTo>
                <a:lnTo>
                  <a:pt x="0" y="5593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6" name="TextBox 6"/>
          <p:cNvSpPr txBox="1"/>
          <p:nvPr/>
        </p:nvSpPr>
        <p:spPr>
          <a:xfrm>
            <a:off x="1981200" y="438620"/>
            <a:ext cx="14325600" cy="1465338"/>
          </a:xfrm>
          <a:prstGeom prst="rect">
            <a:avLst/>
          </a:prstGeom>
        </p:spPr>
        <p:txBody>
          <a:bodyPr wrap="square" lIns="0" tIns="0" rIns="0" bIns="0" rtlCol="0" anchor="t">
            <a:spAutoFit/>
          </a:bodyPr>
          <a:lstStyle/>
          <a:p>
            <a:pPr algn="ctr">
              <a:lnSpc>
                <a:spcPts val="12880"/>
              </a:lnSpc>
            </a:pPr>
            <a:r>
              <a:rPr lang="en-US" sz="7200">
                <a:solidFill>
                  <a:srgbClr val="000000"/>
                </a:solidFill>
                <a:latin typeface="Paytone One Bold"/>
              </a:rPr>
              <a:t>Mô hình làm việc của hàm</a:t>
            </a:r>
          </a:p>
        </p:txBody>
      </p:sp>
      <p:sp>
        <p:nvSpPr>
          <p:cNvPr id="7" name="TextBox 7"/>
          <p:cNvSpPr txBox="1"/>
          <p:nvPr/>
        </p:nvSpPr>
        <p:spPr>
          <a:xfrm>
            <a:off x="6100888" y="1976540"/>
            <a:ext cx="2113907" cy="521553"/>
          </a:xfrm>
          <a:prstGeom prst="rect">
            <a:avLst/>
          </a:prstGeom>
        </p:spPr>
        <p:txBody>
          <a:bodyPr lIns="0" tIns="0" rIns="0" bIns="0" rtlCol="0" anchor="t">
            <a:spAutoFit/>
          </a:bodyPr>
          <a:lstStyle/>
          <a:p>
            <a:pPr algn="ctr">
              <a:lnSpc>
                <a:spcPts val="4416"/>
              </a:lnSpc>
            </a:pPr>
            <a:endParaRPr lang="en-US" sz="3154">
              <a:solidFill>
                <a:srgbClr val="000000"/>
              </a:solidFill>
              <a:latin typeface="Paytone One Bold"/>
            </a:endParaRPr>
          </a:p>
        </p:txBody>
      </p:sp>
      <p:sp>
        <p:nvSpPr>
          <p:cNvPr id="15" name="Rectangle: Rounded Corners 14">
            <a:extLst>
              <a:ext uri="{FF2B5EF4-FFF2-40B4-BE49-F238E27FC236}">
                <a16:creationId xmlns:a16="http://schemas.microsoft.com/office/drawing/2014/main" id="{ACA60469-5A85-1C3B-E00A-0CC82C06B372}"/>
              </a:ext>
            </a:extLst>
          </p:cNvPr>
          <p:cNvSpPr/>
          <p:nvPr/>
        </p:nvSpPr>
        <p:spPr>
          <a:xfrm>
            <a:off x="3043767" y="2822315"/>
            <a:ext cx="3397765" cy="84919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a:solidFill>
                  <a:schemeClr val="bg1"/>
                </a:solidFill>
                <a:latin typeface="Paytone One Bold"/>
              </a:rPr>
              <a:t>Hàm Map</a:t>
            </a:r>
          </a:p>
        </p:txBody>
      </p:sp>
      <p:sp>
        <p:nvSpPr>
          <p:cNvPr id="16" name="Rectangle: Rounded Corners 15">
            <a:extLst>
              <a:ext uri="{FF2B5EF4-FFF2-40B4-BE49-F238E27FC236}">
                <a16:creationId xmlns:a16="http://schemas.microsoft.com/office/drawing/2014/main" id="{E20B62ED-84F0-888A-7696-9ABC02ECB8FB}"/>
              </a:ext>
            </a:extLst>
          </p:cNvPr>
          <p:cNvSpPr/>
          <p:nvPr/>
        </p:nvSpPr>
        <p:spPr>
          <a:xfrm>
            <a:off x="11689596" y="2814256"/>
            <a:ext cx="3666513" cy="849198"/>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300" b="1">
                <a:ln w="22225">
                  <a:solidFill>
                    <a:schemeClr val="accent2"/>
                  </a:solidFill>
                  <a:prstDash val="solid"/>
                </a:ln>
                <a:solidFill>
                  <a:schemeClr val="accent2">
                    <a:lumMod val="60000"/>
                    <a:lumOff val="40000"/>
                  </a:schemeClr>
                </a:solidFill>
                <a:latin typeface="Paytone One Bold"/>
              </a:rPr>
              <a:t>Hàm Reduce</a:t>
            </a:r>
          </a:p>
        </p:txBody>
      </p:sp>
      <p:sp>
        <p:nvSpPr>
          <p:cNvPr id="19" name="Rectangle 18">
            <a:extLst>
              <a:ext uri="{FF2B5EF4-FFF2-40B4-BE49-F238E27FC236}">
                <a16:creationId xmlns:a16="http://schemas.microsoft.com/office/drawing/2014/main" id="{ECE6AD54-8B74-A466-B66F-40ADC0BAF5B3}"/>
              </a:ext>
            </a:extLst>
          </p:cNvPr>
          <p:cNvSpPr/>
          <p:nvPr/>
        </p:nvSpPr>
        <p:spPr>
          <a:xfrm>
            <a:off x="1229563" y="4579870"/>
            <a:ext cx="2400300" cy="10492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(khóa, giá trị)</a:t>
            </a:r>
            <a:endParaRPr lang="vi-VN" sz="3200">
              <a:solidFill>
                <a:schemeClr val="tx1"/>
              </a:solidFill>
            </a:endParaRPr>
          </a:p>
        </p:txBody>
      </p:sp>
      <p:sp>
        <p:nvSpPr>
          <p:cNvPr id="20" name="Rectangle 19">
            <a:extLst>
              <a:ext uri="{FF2B5EF4-FFF2-40B4-BE49-F238E27FC236}">
                <a16:creationId xmlns:a16="http://schemas.microsoft.com/office/drawing/2014/main" id="{8F9BF424-8704-5805-5036-6171B0AC6EFA}"/>
              </a:ext>
            </a:extLst>
          </p:cNvPr>
          <p:cNvSpPr/>
          <p:nvPr/>
        </p:nvSpPr>
        <p:spPr>
          <a:xfrm>
            <a:off x="10515600" y="6805607"/>
            <a:ext cx="5840228" cy="12672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accent2">
                    <a:lumMod val="60000"/>
                    <a:lumOff val="40000"/>
                  </a:schemeClr>
                </a:solidFill>
              </a:rPr>
              <a:t>Reduce(k2,list(v2)) → List(v3)</a:t>
            </a:r>
            <a:endParaRPr lang="vi-VN" sz="3200" b="1">
              <a:solidFill>
                <a:schemeClr val="accent2">
                  <a:lumMod val="60000"/>
                  <a:lumOff val="40000"/>
                </a:schemeClr>
              </a:solidFill>
            </a:endParaRPr>
          </a:p>
        </p:txBody>
      </p:sp>
      <p:sp>
        <p:nvSpPr>
          <p:cNvPr id="21" name="Rectangle 20">
            <a:extLst>
              <a:ext uri="{FF2B5EF4-FFF2-40B4-BE49-F238E27FC236}">
                <a16:creationId xmlns:a16="http://schemas.microsoft.com/office/drawing/2014/main" id="{179C08CB-122B-28B4-4187-9524EF991107}"/>
              </a:ext>
            </a:extLst>
          </p:cNvPr>
          <p:cNvSpPr/>
          <p:nvPr/>
        </p:nvSpPr>
        <p:spPr>
          <a:xfrm>
            <a:off x="5833800" y="4602927"/>
            <a:ext cx="2698417" cy="11187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Danh sách cặp (khóa, giá trị)</a:t>
            </a:r>
            <a:endParaRPr lang="vi-VN" sz="3200">
              <a:solidFill>
                <a:schemeClr val="tx1"/>
              </a:solidFill>
            </a:endParaRPr>
          </a:p>
        </p:txBody>
      </p:sp>
      <p:pic>
        <p:nvPicPr>
          <p:cNvPr id="31" name="Graphic 30" descr="Arrow Down with solid fill">
            <a:extLst>
              <a:ext uri="{FF2B5EF4-FFF2-40B4-BE49-F238E27FC236}">
                <a16:creationId xmlns:a16="http://schemas.microsoft.com/office/drawing/2014/main" id="{5DE86158-FFD5-B1D3-ED94-219B5BB0D3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942154">
            <a:off x="2230680" y="5774888"/>
            <a:ext cx="1049246" cy="1049246"/>
          </a:xfrm>
          <a:prstGeom prst="rect">
            <a:avLst/>
          </a:prstGeom>
        </p:spPr>
      </p:pic>
      <p:pic>
        <p:nvPicPr>
          <p:cNvPr id="32" name="Graphic 31" descr="Arrow Down with solid fill">
            <a:extLst>
              <a:ext uri="{FF2B5EF4-FFF2-40B4-BE49-F238E27FC236}">
                <a16:creationId xmlns:a16="http://schemas.microsoft.com/office/drawing/2014/main" id="{10A3A02D-9177-A802-F2D0-DBF52964EB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1706115">
            <a:off x="6002221" y="5824458"/>
            <a:ext cx="1049246" cy="1049246"/>
          </a:xfrm>
          <a:prstGeom prst="rect">
            <a:avLst/>
          </a:prstGeom>
        </p:spPr>
      </p:pic>
      <p:sp>
        <p:nvSpPr>
          <p:cNvPr id="33" name="TextBox 32">
            <a:extLst>
              <a:ext uri="{FF2B5EF4-FFF2-40B4-BE49-F238E27FC236}">
                <a16:creationId xmlns:a16="http://schemas.microsoft.com/office/drawing/2014/main" id="{A9C5E7D5-9643-3155-431B-67EE57BB64EC}"/>
              </a:ext>
            </a:extLst>
          </p:cNvPr>
          <p:cNvSpPr txBox="1"/>
          <p:nvPr/>
        </p:nvSpPr>
        <p:spPr>
          <a:xfrm>
            <a:off x="10009594" y="3907374"/>
            <a:ext cx="2253279" cy="584775"/>
          </a:xfrm>
          <a:prstGeom prst="rect">
            <a:avLst/>
          </a:prstGeom>
          <a:noFill/>
        </p:spPr>
        <p:txBody>
          <a:bodyPr wrap="square" rtlCol="0">
            <a:spAutoFit/>
          </a:bodyPr>
          <a:lstStyle/>
          <a:p>
            <a:r>
              <a:rPr lang="en-US" sz="3200"/>
              <a:t>Đầu vào</a:t>
            </a:r>
            <a:endParaRPr lang="vi-VN" sz="3200"/>
          </a:p>
        </p:txBody>
      </p:sp>
      <p:sp>
        <p:nvSpPr>
          <p:cNvPr id="34" name="TextBox 33">
            <a:extLst>
              <a:ext uri="{FF2B5EF4-FFF2-40B4-BE49-F238E27FC236}">
                <a16:creationId xmlns:a16="http://schemas.microsoft.com/office/drawing/2014/main" id="{6D0AF6ED-540D-D19F-0B07-54841BEBAE0F}"/>
              </a:ext>
            </a:extLst>
          </p:cNvPr>
          <p:cNvSpPr txBox="1"/>
          <p:nvPr/>
        </p:nvSpPr>
        <p:spPr>
          <a:xfrm>
            <a:off x="3786293" y="6268641"/>
            <a:ext cx="2253279" cy="584775"/>
          </a:xfrm>
          <a:prstGeom prst="rect">
            <a:avLst/>
          </a:prstGeom>
          <a:noFill/>
        </p:spPr>
        <p:txBody>
          <a:bodyPr wrap="square" rtlCol="0">
            <a:spAutoFit/>
          </a:bodyPr>
          <a:lstStyle/>
          <a:p>
            <a:r>
              <a:rPr lang="en-US" sz="3200"/>
              <a:t>Hàm Map</a:t>
            </a:r>
            <a:endParaRPr lang="vi-VN" sz="3200"/>
          </a:p>
        </p:txBody>
      </p:sp>
      <p:sp>
        <p:nvSpPr>
          <p:cNvPr id="35" name="TextBox 34">
            <a:extLst>
              <a:ext uri="{FF2B5EF4-FFF2-40B4-BE49-F238E27FC236}">
                <a16:creationId xmlns:a16="http://schemas.microsoft.com/office/drawing/2014/main" id="{1D5EA759-E4DB-7C17-66C3-84416403DCAE}"/>
              </a:ext>
            </a:extLst>
          </p:cNvPr>
          <p:cNvSpPr txBox="1"/>
          <p:nvPr/>
        </p:nvSpPr>
        <p:spPr>
          <a:xfrm>
            <a:off x="6302489" y="3907374"/>
            <a:ext cx="2253279" cy="584775"/>
          </a:xfrm>
          <a:prstGeom prst="rect">
            <a:avLst/>
          </a:prstGeom>
          <a:noFill/>
        </p:spPr>
        <p:txBody>
          <a:bodyPr wrap="square" rtlCol="0">
            <a:spAutoFit/>
          </a:bodyPr>
          <a:lstStyle/>
          <a:p>
            <a:r>
              <a:rPr lang="en-US" sz="3200"/>
              <a:t>Đầu ra</a:t>
            </a:r>
            <a:endParaRPr lang="vi-VN" sz="3200"/>
          </a:p>
        </p:txBody>
      </p:sp>
      <p:sp>
        <p:nvSpPr>
          <p:cNvPr id="38" name="Rectangle 37">
            <a:extLst>
              <a:ext uri="{FF2B5EF4-FFF2-40B4-BE49-F238E27FC236}">
                <a16:creationId xmlns:a16="http://schemas.microsoft.com/office/drawing/2014/main" id="{72CC2CBD-31F9-E01F-C55A-095C78C49A1B}"/>
              </a:ext>
            </a:extLst>
          </p:cNvPr>
          <p:cNvSpPr/>
          <p:nvPr/>
        </p:nvSpPr>
        <p:spPr>
          <a:xfrm>
            <a:off x="9751219" y="4618877"/>
            <a:ext cx="2400300" cy="10492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(khóa, giá trị)</a:t>
            </a:r>
            <a:endParaRPr lang="vi-VN" sz="3200">
              <a:solidFill>
                <a:schemeClr val="tx1"/>
              </a:solidFill>
            </a:endParaRPr>
          </a:p>
        </p:txBody>
      </p:sp>
      <p:sp>
        <p:nvSpPr>
          <p:cNvPr id="39" name="TextBox 38">
            <a:extLst>
              <a:ext uri="{FF2B5EF4-FFF2-40B4-BE49-F238E27FC236}">
                <a16:creationId xmlns:a16="http://schemas.microsoft.com/office/drawing/2014/main" id="{F2A78B71-AC1A-3ECA-0ECD-CB854319FAF6}"/>
              </a:ext>
            </a:extLst>
          </p:cNvPr>
          <p:cNvSpPr txBox="1"/>
          <p:nvPr/>
        </p:nvSpPr>
        <p:spPr>
          <a:xfrm>
            <a:off x="12262873" y="6148959"/>
            <a:ext cx="2741383" cy="584775"/>
          </a:xfrm>
          <a:prstGeom prst="rect">
            <a:avLst/>
          </a:prstGeom>
          <a:noFill/>
        </p:spPr>
        <p:txBody>
          <a:bodyPr wrap="square" rtlCol="0">
            <a:spAutoFit/>
          </a:bodyPr>
          <a:lstStyle/>
          <a:p>
            <a:r>
              <a:rPr lang="en-US" sz="3200"/>
              <a:t>Hàm Reduce</a:t>
            </a:r>
            <a:endParaRPr lang="vi-VN" sz="3200"/>
          </a:p>
        </p:txBody>
      </p:sp>
      <p:sp>
        <p:nvSpPr>
          <p:cNvPr id="40" name="Rectangle 39">
            <a:extLst>
              <a:ext uri="{FF2B5EF4-FFF2-40B4-BE49-F238E27FC236}">
                <a16:creationId xmlns:a16="http://schemas.microsoft.com/office/drawing/2014/main" id="{F1CE38AA-D4A6-7736-441D-19F725833BE6}"/>
              </a:ext>
            </a:extLst>
          </p:cNvPr>
          <p:cNvSpPr/>
          <p:nvPr/>
        </p:nvSpPr>
        <p:spPr>
          <a:xfrm>
            <a:off x="14300593" y="4596103"/>
            <a:ext cx="2626416" cy="10492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Dữ liệu đầu ra</a:t>
            </a:r>
            <a:endParaRPr lang="vi-VN" sz="3200">
              <a:solidFill>
                <a:schemeClr val="tx1"/>
              </a:solidFill>
            </a:endParaRPr>
          </a:p>
        </p:txBody>
      </p:sp>
      <p:sp>
        <p:nvSpPr>
          <p:cNvPr id="41" name="TextBox 40">
            <a:extLst>
              <a:ext uri="{FF2B5EF4-FFF2-40B4-BE49-F238E27FC236}">
                <a16:creationId xmlns:a16="http://schemas.microsoft.com/office/drawing/2014/main" id="{EC793F2A-C7BB-657F-EA88-640BBA13E7B7}"/>
              </a:ext>
            </a:extLst>
          </p:cNvPr>
          <p:cNvSpPr txBox="1"/>
          <p:nvPr/>
        </p:nvSpPr>
        <p:spPr>
          <a:xfrm>
            <a:off x="15019381" y="3878305"/>
            <a:ext cx="2253279" cy="584775"/>
          </a:xfrm>
          <a:prstGeom prst="rect">
            <a:avLst/>
          </a:prstGeom>
          <a:noFill/>
        </p:spPr>
        <p:txBody>
          <a:bodyPr wrap="square" rtlCol="0">
            <a:spAutoFit/>
          </a:bodyPr>
          <a:lstStyle/>
          <a:p>
            <a:r>
              <a:rPr lang="en-US" sz="3200"/>
              <a:t>Đầu ra</a:t>
            </a:r>
            <a:endParaRPr lang="vi-VN" sz="3200"/>
          </a:p>
        </p:txBody>
      </p:sp>
      <p:pic>
        <p:nvPicPr>
          <p:cNvPr id="42" name="Graphic 41" descr="Arrow Down with solid fill">
            <a:extLst>
              <a:ext uri="{FF2B5EF4-FFF2-40B4-BE49-F238E27FC236}">
                <a16:creationId xmlns:a16="http://schemas.microsoft.com/office/drawing/2014/main" id="{5624980D-B4E1-663C-8D00-94DB8BD39C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1706115">
            <a:off x="14890483" y="5750215"/>
            <a:ext cx="1049246" cy="1045351"/>
          </a:xfrm>
          <a:prstGeom prst="rect">
            <a:avLst/>
          </a:prstGeom>
        </p:spPr>
      </p:pic>
      <p:pic>
        <p:nvPicPr>
          <p:cNvPr id="43" name="Graphic 42" descr="Arrow Down with solid fill">
            <a:extLst>
              <a:ext uri="{FF2B5EF4-FFF2-40B4-BE49-F238E27FC236}">
                <a16:creationId xmlns:a16="http://schemas.microsoft.com/office/drawing/2014/main" id="{6CA54C88-83DB-69B0-EC16-5CF61B5035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9237288">
            <a:off x="10427847" y="5765029"/>
            <a:ext cx="1049246" cy="1045351"/>
          </a:xfrm>
          <a:prstGeom prst="rect">
            <a:avLst/>
          </a:prstGeom>
        </p:spPr>
      </p:pic>
      <p:sp>
        <p:nvSpPr>
          <p:cNvPr id="44" name="Rectangle 43">
            <a:extLst>
              <a:ext uri="{FF2B5EF4-FFF2-40B4-BE49-F238E27FC236}">
                <a16:creationId xmlns:a16="http://schemas.microsoft.com/office/drawing/2014/main" id="{EC7A3D27-9C68-E782-A7FE-AB09312BB920}"/>
              </a:ext>
            </a:extLst>
          </p:cNvPr>
          <p:cNvSpPr/>
          <p:nvPr/>
        </p:nvSpPr>
        <p:spPr>
          <a:xfrm>
            <a:off x="1891864" y="6877812"/>
            <a:ext cx="5840228" cy="126725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solidFill>
                  <a:schemeClr val="accent6">
                    <a:lumMod val="75000"/>
                  </a:schemeClr>
                </a:solidFill>
              </a:rPr>
              <a:t>Map(k1,v1) →List(k2,v2)</a:t>
            </a:r>
          </a:p>
        </p:txBody>
      </p:sp>
      <p:sp>
        <p:nvSpPr>
          <p:cNvPr id="45" name="TextBox 44">
            <a:extLst>
              <a:ext uri="{FF2B5EF4-FFF2-40B4-BE49-F238E27FC236}">
                <a16:creationId xmlns:a16="http://schemas.microsoft.com/office/drawing/2014/main" id="{63460376-B0D7-E883-4B23-017BBFD4E8A3}"/>
              </a:ext>
            </a:extLst>
          </p:cNvPr>
          <p:cNvSpPr txBox="1"/>
          <p:nvPr/>
        </p:nvSpPr>
        <p:spPr>
          <a:xfrm>
            <a:off x="1550406" y="3900472"/>
            <a:ext cx="2253279" cy="584775"/>
          </a:xfrm>
          <a:prstGeom prst="rect">
            <a:avLst/>
          </a:prstGeom>
          <a:noFill/>
        </p:spPr>
        <p:txBody>
          <a:bodyPr wrap="square" rtlCol="0">
            <a:spAutoFit/>
          </a:bodyPr>
          <a:lstStyle/>
          <a:p>
            <a:r>
              <a:rPr lang="en-US" sz="3200"/>
              <a:t>Đầu vào</a:t>
            </a:r>
            <a:endParaRPr lang="vi-VN" sz="3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6" grpId="0" animBg="1"/>
      <p:bldP spid="19" grpId="0" animBg="1"/>
      <p:bldP spid="20" grpId="0" animBg="1"/>
      <p:bldP spid="21" grpId="0" animBg="1"/>
      <p:bldP spid="33" grpId="0"/>
      <p:bldP spid="34" grpId="0"/>
      <p:bldP spid="35" grpId="0"/>
      <p:bldP spid="38" grpId="0" animBg="1"/>
      <p:bldP spid="39" grpId="0"/>
      <p:bldP spid="40" grpId="0" animBg="1"/>
      <p:bldP spid="41" grpId="0"/>
      <p:bldP spid="44" grpId="0" animBg="1"/>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4053564" y="986095"/>
            <a:ext cx="10180871" cy="6390788"/>
          </a:xfrm>
          <a:prstGeom prst="rect">
            <a:avLst/>
          </a:prstGeom>
        </p:spPr>
        <p:txBody>
          <a:bodyPr wrap="square" lIns="0" tIns="0" rIns="0" bIns="0" rtlCol="0" anchor="t">
            <a:spAutoFit/>
          </a:bodyPr>
          <a:lstStyle/>
          <a:p>
            <a:pPr algn="ctr">
              <a:lnSpc>
                <a:spcPts val="12880"/>
              </a:lnSpc>
            </a:pPr>
            <a:r>
              <a:rPr lang="en-US" sz="6000" dirty="0">
                <a:solidFill>
                  <a:srgbClr val="000000"/>
                </a:solidFill>
                <a:latin typeface="Paytone One Bold"/>
              </a:rPr>
              <a:t>Demo</a:t>
            </a:r>
          </a:p>
          <a:p>
            <a:pPr algn="ctr">
              <a:lnSpc>
                <a:spcPts val="12880"/>
              </a:lnSpc>
            </a:pPr>
            <a:r>
              <a:rPr lang="en-US" sz="6000" dirty="0" err="1">
                <a:solidFill>
                  <a:srgbClr val="000000"/>
                </a:solidFill>
                <a:latin typeface="Paytone One Bold"/>
              </a:rPr>
              <a:t>WordCount</a:t>
            </a:r>
            <a:r>
              <a:rPr lang="en-US" sz="6000" dirty="0">
                <a:solidFill>
                  <a:srgbClr val="000000"/>
                </a:solidFill>
                <a:latin typeface="Paytone One Bold"/>
              </a:rPr>
              <a:t> </a:t>
            </a:r>
            <a:r>
              <a:rPr lang="en-US" sz="6000" dirty="0" err="1">
                <a:solidFill>
                  <a:srgbClr val="000000"/>
                </a:solidFill>
                <a:latin typeface="Paytone One Bold"/>
              </a:rPr>
              <a:t>trên</a:t>
            </a:r>
            <a:r>
              <a:rPr lang="en-US" sz="6000" dirty="0">
                <a:solidFill>
                  <a:srgbClr val="000000"/>
                </a:solidFill>
                <a:latin typeface="Paytone One Bold"/>
              </a:rPr>
              <a:t> </a:t>
            </a:r>
          </a:p>
          <a:p>
            <a:pPr algn="ctr">
              <a:lnSpc>
                <a:spcPts val="12880"/>
              </a:lnSpc>
            </a:pPr>
            <a:r>
              <a:rPr lang="en-US" sz="6000" dirty="0">
                <a:solidFill>
                  <a:srgbClr val="000000"/>
                </a:solidFill>
                <a:latin typeface="Paytone One Bold"/>
              </a:rPr>
              <a:t>Hadoop </a:t>
            </a:r>
          </a:p>
          <a:p>
            <a:pPr algn="ctr">
              <a:lnSpc>
                <a:spcPts val="12880"/>
              </a:lnSpc>
            </a:pPr>
            <a:r>
              <a:rPr lang="en-US" sz="6000" dirty="0">
                <a:solidFill>
                  <a:srgbClr val="000000"/>
                </a:solidFill>
                <a:latin typeface="Paytone One Bold"/>
              </a:rPr>
              <a:t>MapReduce</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spTree>
    <p:extLst>
      <p:ext uri="{BB962C8B-B14F-4D97-AF65-F5344CB8AC3E}">
        <p14:creationId xmlns:p14="http://schemas.microsoft.com/office/powerpoint/2010/main" val="2389619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4053564" y="314753"/>
            <a:ext cx="10180871" cy="1427891"/>
          </a:xfrm>
          <a:prstGeom prst="rect">
            <a:avLst/>
          </a:prstGeom>
        </p:spPr>
        <p:txBody>
          <a:bodyPr wrap="square" lIns="0" tIns="0" rIns="0" bIns="0" rtlCol="0" anchor="t">
            <a:spAutoFit/>
          </a:bodyPr>
          <a:lstStyle/>
          <a:p>
            <a:pPr algn="ctr">
              <a:lnSpc>
                <a:spcPts val="12880"/>
              </a:lnSpc>
            </a:pPr>
            <a:r>
              <a:rPr lang="en-US" sz="6000" dirty="0" err="1">
                <a:solidFill>
                  <a:srgbClr val="000000"/>
                </a:solidFill>
                <a:latin typeface="Paytone One Bold"/>
              </a:rPr>
              <a:t>Kiểm</a:t>
            </a:r>
            <a:r>
              <a:rPr lang="en-US" sz="6000" dirty="0">
                <a:solidFill>
                  <a:srgbClr val="000000"/>
                </a:solidFill>
                <a:latin typeface="Paytone One Bold"/>
              </a:rPr>
              <a:t> </a:t>
            </a:r>
            <a:r>
              <a:rPr lang="en-US" sz="6000" dirty="0" err="1">
                <a:solidFill>
                  <a:srgbClr val="000000"/>
                </a:solidFill>
                <a:latin typeface="Paytone One Bold"/>
              </a:rPr>
              <a:t>tra</a:t>
            </a:r>
            <a:r>
              <a:rPr lang="en-US" sz="6000" dirty="0">
                <a:solidFill>
                  <a:srgbClr val="000000"/>
                </a:solidFill>
                <a:latin typeface="Paytone One Bold"/>
              </a:rPr>
              <a:t> Hadoop </a:t>
            </a:r>
            <a:r>
              <a:rPr lang="en-US" sz="6000" dirty="0" err="1">
                <a:solidFill>
                  <a:srgbClr val="000000"/>
                </a:solidFill>
                <a:latin typeface="Paytone One Bold"/>
              </a:rPr>
              <a:t>và</a:t>
            </a:r>
            <a:r>
              <a:rPr lang="en-US" sz="6000" dirty="0">
                <a:solidFill>
                  <a:srgbClr val="000000"/>
                </a:solidFill>
                <a:latin typeface="Paytone One Bold"/>
              </a:rPr>
              <a:t> Java</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2" name="Hình ảnh 1">
            <a:extLst>
              <a:ext uri="{FF2B5EF4-FFF2-40B4-BE49-F238E27FC236}">
                <a16:creationId xmlns:a16="http://schemas.microsoft.com/office/drawing/2014/main" id="{DDD52940-1A08-B556-9D89-B6875D6932F5}"/>
              </a:ext>
            </a:extLst>
          </p:cNvPr>
          <p:cNvPicPr>
            <a:picLocks noChangeAspect="1"/>
          </p:cNvPicPr>
          <p:nvPr/>
        </p:nvPicPr>
        <p:blipFill>
          <a:blip r:embed="rId4"/>
          <a:stretch>
            <a:fillRect/>
          </a:stretch>
        </p:blipFill>
        <p:spPr>
          <a:xfrm>
            <a:off x="1371600" y="3803379"/>
            <a:ext cx="15949252" cy="5868967"/>
          </a:xfrm>
          <a:prstGeom prst="rect">
            <a:avLst/>
          </a:prstGeom>
        </p:spPr>
      </p:pic>
      <p:sp>
        <p:nvSpPr>
          <p:cNvPr id="3" name="Hộp Văn bản 2">
            <a:extLst>
              <a:ext uri="{FF2B5EF4-FFF2-40B4-BE49-F238E27FC236}">
                <a16:creationId xmlns:a16="http://schemas.microsoft.com/office/drawing/2014/main" id="{EFB39681-BB39-E531-703E-484468F1DF57}"/>
              </a:ext>
            </a:extLst>
          </p:cNvPr>
          <p:cNvSpPr txBox="1"/>
          <p:nvPr/>
        </p:nvSpPr>
        <p:spPr>
          <a:xfrm flipV="1">
            <a:off x="10972800" y="8406657"/>
            <a:ext cx="4343400" cy="1265689"/>
          </a:xfrm>
          <a:prstGeom prst="rect">
            <a:avLst/>
          </a:prstGeom>
          <a:noFill/>
        </p:spPr>
        <p:txBody>
          <a:bodyPr wrap="square" rtlCol="0">
            <a:spAutoFit/>
          </a:bodyPr>
          <a:lstStyle/>
          <a:p>
            <a:endParaRPr lang="en-US" dirty="0"/>
          </a:p>
        </p:txBody>
      </p:sp>
      <p:sp>
        <p:nvSpPr>
          <p:cNvPr id="4" name="Hộp Văn bản 3">
            <a:extLst>
              <a:ext uri="{FF2B5EF4-FFF2-40B4-BE49-F238E27FC236}">
                <a16:creationId xmlns:a16="http://schemas.microsoft.com/office/drawing/2014/main" id="{42442FE5-C60A-3564-01A5-9E9D5739A527}"/>
              </a:ext>
            </a:extLst>
          </p:cNvPr>
          <p:cNvSpPr txBox="1"/>
          <p:nvPr/>
        </p:nvSpPr>
        <p:spPr>
          <a:xfrm>
            <a:off x="1371600" y="1819674"/>
            <a:ext cx="14614355" cy="2062103"/>
          </a:xfrm>
          <a:prstGeom prst="rect">
            <a:avLst/>
          </a:prstGeom>
          <a:noFill/>
        </p:spPr>
        <p:txBody>
          <a:bodyPr wrap="square" rtlCol="0">
            <a:spAutoFit/>
          </a:bodyPr>
          <a:lstStyle/>
          <a:p>
            <a:r>
              <a:rPr lang="en-US" sz="4800" dirty="0" err="1">
                <a:solidFill>
                  <a:srgbClr val="000000"/>
                </a:solidFill>
                <a:latin typeface="Quicksand Bold"/>
              </a:rPr>
              <a:t>hadoop</a:t>
            </a:r>
            <a:r>
              <a:rPr lang="en-US" sz="4800" dirty="0">
                <a:solidFill>
                  <a:srgbClr val="000000"/>
                </a:solidFill>
                <a:latin typeface="Quicksand Bold"/>
              </a:rPr>
              <a:t> version</a:t>
            </a:r>
          </a:p>
          <a:p>
            <a:pPr algn="r"/>
            <a:r>
              <a:rPr lang="en-US" sz="4800" dirty="0" err="1">
                <a:solidFill>
                  <a:srgbClr val="000000"/>
                </a:solidFill>
                <a:latin typeface="Quicksand Bold"/>
              </a:rPr>
              <a:t>javac</a:t>
            </a:r>
            <a:r>
              <a:rPr lang="en-US" sz="4800" dirty="0">
                <a:solidFill>
                  <a:srgbClr val="000000"/>
                </a:solidFill>
                <a:latin typeface="Quicksand Bold"/>
              </a:rPr>
              <a:t> –version</a:t>
            </a:r>
          </a:p>
          <a:p>
            <a:endParaRPr lang="en-US" sz="3200" dirty="0">
              <a:solidFill>
                <a:srgbClr val="000000"/>
              </a:solidFill>
              <a:latin typeface="Quicksand Bold"/>
            </a:endParaRPr>
          </a:p>
        </p:txBody>
      </p:sp>
    </p:spTree>
    <p:extLst>
      <p:ext uri="{BB962C8B-B14F-4D97-AF65-F5344CB8AC3E}">
        <p14:creationId xmlns:p14="http://schemas.microsoft.com/office/powerpoint/2010/main" val="3082791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4053564" y="314753"/>
            <a:ext cx="10180871" cy="1427891"/>
          </a:xfrm>
          <a:prstGeom prst="rect">
            <a:avLst/>
          </a:prstGeom>
        </p:spPr>
        <p:txBody>
          <a:bodyPr wrap="square" lIns="0" tIns="0" rIns="0" bIns="0" rtlCol="0" anchor="t">
            <a:spAutoFit/>
          </a:bodyPr>
          <a:lstStyle/>
          <a:p>
            <a:pPr algn="ctr">
              <a:lnSpc>
                <a:spcPts val="12880"/>
              </a:lnSpc>
            </a:pPr>
            <a:r>
              <a:rPr lang="en-US" sz="6000" dirty="0" err="1">
                <a:solidFill>
                  <a:srgbClr val="000000"/>
                </a:solidFill>
                <a:latin typeface="Paytone One Bold"/>
              </a:rPr>
              <a:t>Khởi</a:t>
            </a:r>
            <a:r>
              <a:rPr lang="en-US" sz="6000" dirty="0">
                <a:solidFill>
                  <a:srgbClr val="000000"/>
                </a:solidFill>
                <a:latin typeface="Paytone One Bold"/>
              </a:rPr>
              <a:t> </a:t>
            </a:r>
            <a:r>
              <a:rPr lang="en-US" sz="6000" dirty="0" err="1">
                <a:solidFill>
                  <a:srgbClr val="000000"/>
                </a:solidFill>
                <a:latin typeface="Paytone One Bold"/>
              </a:rPr>
              <a:t>chạy</a:t>
            </a:r>
            <a:r>
              <a:rPr lang="en-US" sz="6000" dirty="0">
                <a:solidFill>
                  <a:srgbClr val="000000"/>
                </a:solidFill>
                <a:latin typeface="Paytone One Bold"/>
              </a:rPr>
              <a:t> Hadoop </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4" name="Hình ảnh 3">
            <a:extLst>
              <a:ext uri="{FF2B5EF4-FFF2-40B4-BE49-F238E27FC236}">
                <a16:creationId xmlns:a16="http://schemas.microsoft.com/office/drawing/2014/main" id="{21938333-15D7-8B64-1F94-4B2D9EECAA3B}"/>
              </a:ext>
            </a:extLst>
          </p:cNvPr>
          <p:cNvPicPr>
            <a:picLocks noChangeAspect="1"/>
          </p:cNvPicPr>
          <p:nvPr/>
        </p:nvPicPr>
        <p:blipFill>
          <a:blip r:embed="rId4"/>
          <a:stretch>
            <a:fillRect/>
          </a:stretch>
        </p:blipFill>
        <p:spPr>
          <a:xfrm>
            <a:off x="714785" y="4531661"/>
            <a:ext cx="16858428" cy="5354908"/>
          </a:xfrm>
          <a:prstGeom prst="rect">
            <a:avLst/>
          </a:prstGeom>
        </p:spPr>
      </p:pic>
      <p:sp>
        <p:nvSpPr>
          <p:cNvPr id="3" name="Hộp Văn bản 2">
            <a:extLst>
              <a:ext uri="{FF2B5EF4-FFF2-40B4-BE49-F238E27FC236}">
                <a16:creationId xmlns:a16="http://schemas.microsoft.com/office/drawing/2014/main" id="{F1548738-A92F-ED41-2006-1840C7D1B477}"/>
              </a:ext>
            </a:extLst>
          </p:cNvPr>
          <p:cNvSpPr txBox="1"/>
          <p:nvPr/>
        </p:nvSpPr>
        <p:spPr>
          <a:xfrm>
            <a:off x="1143000" y="1742644"/>
            <a:ext cx="15697200" cy="2308324"/>
          </a:xfrm>
          <a:prstGeom prst="rect">
            <a:avLst/>
          </a:prstGeom>
          <a:noFill/>
        </p:spPr>
        <p:txBody>
          <a:bodyPr wrap="square" rtlCol="0">
            <a:spAutoFit/>
          </a:bodyPr>
          <a:lstStyle/>
          <a:p>
            <a:r>
              <a:rPr lang="en-US" sz="4800" dirty="0">
                <a:latin typeface="Quicksand Bold" panose="020B0604020202020204" charset="0"/>
              </a:rPr>
              <a:t>start-dfs.sh</a:t>
            </a:r>
          </a:p>
          <a:p>
            <a:r>
              <a:rPr lang="en-US" sz="4800" dirty="0">
                <a:latin typeface="Quicksand Bold" panose="020B0604020202020204" charset="0"/>
              </a:rPr>
              <a:t>start-yarn.sh</a:t>
            </a:r>
          </a:p>
          <a:p>
            <a:r>
              <a:rPr lang="en-US" sz="4800" dirty="0" err="1">
                <a:latin typeface="Quicksand Bold" panose="020B0604020202020204" charset="0"/>
              </a:rPr>
              <a:t>jps</a:t>
            </a:r>
            <a:endParaRPr lang="en-US" sz="4800" dirty="0">
              <a:latin typeface="Quicksand Bold" panose="020B0604020202020204" charset="0"/>
            </a:endParaRPr>
          </a:p>
        </p:txBody>
      </p:sp>
    </p:spTree>
    <p:extLst>
      <p:ext uri="{BB962C8B-B14F-4D97-AF65-F5344CB8AC3E}">
        <p14:creationId xmlns:p14="http://schemas.microsoft.com/office/powerpoint/2010/main" val="1947528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7" name="TextBox 7"/>
          <p:cNvSpPr txBox="1"/>
          <p:nvPr/>
        </p:nvSpPr>
        <p:spPr>
          <a:xfrm>
            <a:off x="596165" y="331990"/>
            <a:ext cx="17158435" cy="1409168"/>
          </a:xfrm>
          <a:prstGeom prst="rect">
            <a:avLst/>
          </a:prstGeom>
        </p:spPr>
        <p:txBody>
          <a:bodyPr wrap="square" lIns="0" tIns="0" rIns="0" bIns="0" rtlCol="0" anchor="t">
            <a:spAutoFit/>
          </a:bodyPr>
          <a:lstStyle/>
          <a:p>
            <a:pPr algn="ctr">
              <a:lnSpc>
                <a:spcPts val="12880"/>
              </a:lnSpc>
            </a:pPr>
            <a:r>
              <a:rPr lang="en-US" sz="5400" dirty="0" err="1">
                <a:solidFill>
                  <a:srgbClr val="000000"/>
                </a:solidFill>
                <a:latin typeface="Paytone One Bold"/>
              </a:rPr>
              <a:t>Tạo</a:t>
            </a:r>
            <a:r>
              <a:rPr lang="en-US" sz="5400" dirty="0">
                <a:solidFill>
                  <a:srgbClr val="000000"/>
                </a:solidFill>
                <a:latin typeface="Paytone One Bold"/>
              </a:rPr>
              <a:t> file demo (HocNgoaiNgu.txt)</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4" name="Hình ảnh 3">
            <a:extLst>
              <a:ext uri="{FF2B5EF4-FFF2-40B4-BE49-F238E27FC236}">
                <a16:creationId xmlns:a16="http://schemas.microsoft.com/office/drawing/2014/main" id="{49E11BF7-189A-B353-2FDC-60FCB85A66AA}"/>
              </a:ext>
            </a:extLst>
          </p:cNvPr>
          <p:cNvPicPr>
            <a:picLocks noChangeAspect="1"/>
          </p:cNvPicPr>
          <p:nvPr/>
        </p:nvPicPr>
        <p:blipFill>
          <a:blip r:embed="rId5"/>
          <a:stretch>
            <a:fillRect/>
          </a:stretch>
        </p:blipFill>
        <p:spPr>
          <a:xfrm>
            <a:off x="1447800" y="4838700"/>
            <a:ext cx="15849600" cy="4850847"/>
          </a:xfrm>
          <a:prstGeom prst="rect">
            <a:avLst/>
          </a:prstGeom>
        </p:spPr>
      </p:pic>
      <p:sp>
        <p:nvSpPr>
          <p:cNvPr id="2" name="Hộp Văn bản 1">
            <a:extLst>
              <a:ext uri="{FF2B5EF4-FFF2-40B4-BE49-F238E27FC236}">
                <a16:creationId xmlns:a16="http://schemas.microsoft.com/office/drawing/2014/main" id="{41A297D0-4B82-68A3-C1AA-3AB0917659CC}"/>
              </a:ext>
            </a:extLst>
          </p:cNvPr>
          <p:cNvSpPr txBox="1"/>
          <p:nvPr/>
        </p:nvSpPr>
        <p:spPr>
          <a:xfrm>
            <a:off x="6629400" y="2171700"/>
            <a:ext cx="11082130" cy="2123658"/>
          </a:xfrm>
          <a:prstGeom prst="rect">
            <a:avLst/>
          </a:prstGeom>
          <a:noFill/>
        </p:spPr>
        <p:txBody>
          <a:bodyPr wrap="square" rtlCol="0">
            <a:spAutoFit/>
          </a:bodyPr>
          <a:lstStyle/>
          <a:p>
            <a:r>
              <a:rPr lang="en-US" sz="4400" dirty="0" err="1">
                <a:latin typeface="Quicksand Bold" panose="020B0604020202020204" charset="0"/>
              </a:rPr>
              <a:t>mkdir</a:t>
            </a:r>
            <a:r>
              <a:rPr lang="en-US" sz="4400" dirty="0">
                <a:latin typeface="Quicksand Bold" panose="020B0604020202020204" charset="0"/>
              </a:rPr>
              <a:t> </a:t>
            </a:r>
            <a:r>
              <a:rPr lang="en-US" sz="4400" dirty="0" err="1">
                <a:latin typeface="Quicksand Bold" panose="020B0604020202020204" charset="0"/>
              </a:rPr>
              <a:t>DemoMapReduce</a:t>
            </a:r>
            <a:endParaRPr lang="en-US" sz="4400" dirty="0">
              <a:latin typeface="Quicksand Bold" panose="020B0604020202020204" charset="0"/>
            </a:endParaRPr>
          </a:p>
          <a:p>
            <a:r>
              <a:rPr lang="en-US" sz="4400" dirty="0">
                <a:latin typeface="Quicksand Bold" panose="020B0604020202020204" charset="0"/>
              </a:rPr>
              <a:t>cd </a:t>
            </a:r>
            <a:r>
              <a:rPr lang="en-US" sz="4400" dirty="0" err="1">
                <a:latin typeface="Quicksand Bold" panose="020B0604020202020204" charset="0"/>
              </a:rPr>
              <a:t>DemoMapReduce</a:t>
            </a:r>
            <a:endParaRPr lang="en-US" sz="4400" dirty="0">
              <a:latin typeface="Quicksand Bold" panose="020B0604020202020204" charset="0"/>
            </a:endParaRPr>
          </a:p>
          <a:p>
            <a:r>
              <a:rPr lang="en-US" sz="4400" dirty="0">
                <a:latin typeface="Quicksand Bold" panose="020B0604020202020204" charset="0"/>
              </a:rPr>
              <a:t>cat &gt;HocNgoaiNgu.txt&lt;&lt;“EOF”</a:t>
            </a:r>
          </a:p>
        </p:txBody>
      </p:sp>
      <p:sp>
        <p:nvSpPr>
          <p:cNvPr id="3" name="Hộp Văn bản 2">
            <a:extLst>
              <a:ext uri="{FF2B5EF4-FFF2-40B4-BE49-F238E27FC236}">
                <a16:creationId xmlns:a16="http://schemas.microsoft.com/office/drawing/2014/main" id="{1146CE4A-17E0-A47F-41CE-9D5C5A714323}"/>
              </a:ext>
            </a:extLst>
          </p:cNvPr>
          <p:cNvSpPr txBox="1"/>
          <p:nvPr/>
        </p:nvSpPr>
        <p:spPr>
          <a:xfrm>
            <a:off x="1464365" y="2204987"/>
            <a:ext cx="4986130" cy="2123658"/>
          </a:xfrm>
          <a:prstGeom prst="rect">
            <a:avLst/>
          </a:prstGeom>
          <a:noFill/>
        </p:spPr>
        <p:txBody>
          <a:bodyPr wrap="square" rtlCol="0">
            <a:spAutoFit/>
          </a:bodyPr>
          <a:lstStyle/>
          <a:p>
            <a:r>
              <a:rPr lang="en-US" sz="4400" dirty="0" err="1">
                <a:latin typeface="Quicksand Bold" panose="020B0604020202020204" charset="0"/>
              </a:rPr>
              <a:t>Tạo</a:t>
            </a:r>
            <a:r>
              <a:rPr lang="en-US" sz="4400" dirty="0">
                <a:latin typeface="Quicksand Bold" panose="020B0604020202020204" charset="0"/>
              </a:rPr>
              <a:t> folder:</a:t>
            </a:r>
          </a:p>
          <a:p>
            <a:r>
              <a:rPr lang="en-US" sz="4400" dirty="0" err="1">
                <a:latin typeface="Quicksand Bold" panose="020B0604020202020204" charset="0"/>
              </a:rPr>
              <a:t>Truy</a:t>
            </a:r>
            <a:r>
              <a:rPr lang="en-US" sz="4400" dirty="0">
                <a:latin typeface="Quicksand Bold" panose="020B0604020202020204" charset="0"/>
              </a:rPr>
              <a:t> </a:t>
            </a:r>
            <a:r>
              <a:rPr lang="en-US" sz="4400" dirty="0" err="1">
                <a:latin typeface="Quicksand Bold" panose="020B0604020202020204" charset="0"/>
              </a:rPr>
              <a:t>cập</a:t>
            </a:r>
            <a:r>
              <a:rPr lang="en-US" sz="4400" dirty="0">
                <a:latin typeface="Quicksand Bold" panose="020B0604020202020204" charset="0"/>
              </a:rPr>
              <a:t> folder:</a:t>
            </a:r>
          </a:p>
          <a:p>
            <a:r>
              <a:rPr lang="en-US" sz="4400" dirty="0" err="1">
                <a:latin typeface="Quicksand Bold" panose="020B0604020202020204" charset="0"/>
              </a:rPr>
              <a:t>Tạo</a:t>
            </a:r>
            <a:r>
              <a:rPr lang="en-US" sz="4400" dirty="0">
                <a:latin typeface="Quicksand Bold" panose="020B0604020202020204" charset="0"/>
              </a:rPr>
              <a:t> file:</a:t>
            </a:r>
          </a:p>
        </p:txBody>
      </p:sp>
    </p:spTree>
    <p:extLst>
      <p:ext uri="{BB962C8B-B14F-4D97-AF65-F5344CB8AC3E}">
        <p14:creationId xmlns:p14="http://schemas.microsoft.com/office/powerpoint/2010/main" val="321069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3169782" y="331990"/>
            <a:ext cx="12405636" cy="1427891"/>
          </a:xfrm>
          <a:prstGeom prst="rect">
            <a:avLst/>
          </a:prstGeom>
        </p:spPr>
        <p:txBody>
          <a:bodyPr wrap="square" lIns="0" tIns="0" rIns="0" bIns="0" rtlCol="0" anchor="t">
            <a:spAutoFit/>
          </a:bodyPr>
          <a:lstStyle/>
          <a:p>
            <a:pPr algn="ctr">
              <a:lnSpc>
                <a:spcPts val="12880"/>
              </a:lnSpc>
            </a:pPr>
            <a:r>
              <a:rPr lang="en-US" sz="6000" dirty="0" err="1">
                <a:solidFill>
                  <a:srgbClr val="000000"/>
                </a:solidFill>
                <a:latin typeface="Paytone One Bold"/>
              </a:rPr>
              <a:t>Biên</a:t>
            </a:r>
            <a:r>
              <a:rPr lang="en-US" sz="6000" dirty="0">
                <a:solidFill>
                  <a:srgbClr val="000000"/>
                </a:solidFill>
                <a:latin typeface="Paytone One Bold"/>
              </a:rPr>
              <a:t> </a:t>
            </a:r>
            <a:r>
              <a:rPr lang="en-US" sz="6000" dirty="0" err="1">
                <a:solidFill>
                  <a:srgbClr val="000000"/>
                </a:solidFill>
                <a:latin typeface="Paytone One Bold"/>
              </a:rPr>
              <a:t>tập</a:t>
            </a:r>
            <a:r>
              <a:rPr lang="en-US" sz="6000" dirty="0">
                <a:solidFill>
                  <a:srgbClr val="000000"/>
                </a:solidFill>
                <a:latin typeface="Paytone One Bold"/>
              </a:rPr>
              <a:t> </a:t>
            </a:r>
            <a:r>
              <a:rPr lang="en-US" sz="6000" dirty="0" err="1">
                <a:solidFill>
                  <a:srgbClr val="000000"/>
                </a:solidFill>
                <a:latin typeface="Paytone One Bold"/>
              </a:rPr>
              <a:t>nội</a:t>
            </a:r>
            <a:r>
              <a:rPr lang="en-US" sz="6000" dirty="0">
                <a:solidFill>
                  <a:srgbClr val="000000"/>
                </a:solidFill>
                <a:latin typeface="Paytone One Bold"/>
              </a:rPr>
              <a:t> dung file</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9" name="Hình ảnh 8">
            <a:extLst>
              <a:ext uri="{FF2B5EF4-FFF2-40B4-BE49-F238E27FC236}">
                <a16:creationId xmlns:a16="http://schemas.microsoft.com/office/drawing/2014/main" id="{A0F53066-3F49-40D1-9C7F-FEACD205D2D6}"/>
              </a:ext>
            </a:extLst>
          </p:cNvPr>
          <p:cNvPicPr>
            <a:picLocks noChangeAspect="1"/>
          </p:cNvPicPr>
          <p:nvPr/>
        </p:nvPicPr>
        <p:blipFill>
          <a:blip r:embed="rId4"/>
          <a:stretch>
            <a:fillRect/>
          </a:stretch>
        </p:blipFill>
        <p:spPr>
          <a:xfrm>
            <a:off x="1136615" y="3733799"/>
            <a:ext cx="16014770" cy="5562601"/>
          </a:xfrm>
          <a:prstGeom prst="rect">
            <a:avLst/>
          </a:prstGeom>
        </p:spPr>
      </p:pic>
      <p:sp>
        <p:nvSpPr>
          <p:cNvPr id="2" name="Hộp Văn bản 1">
            <a:extLst>
              <a:ext uri="{FF2B5EF4-FFF2-40B4-BE49-F238E27FC236}">
                <a16:creationId xmlns:a16="http://schemas.microsoft.com/office/drawing/2014/main" id="{BC7342CD-60A3-E286-3026-F0B0DBB791DE}"/>
              </a:ext>
            </a:extLst>
          </p:cNvPr>
          <p:cNvSpPr txBox="1"/>
          <p:nvPr/>
        </p:nvSpPr>
        <p:spPr>
          <a:xfrm>
            <a:off x="1133302" y="2019300"/>
            <a:ext cx="12906201" cy="923330"/>
          </a:xfrm>
          <a:prstGeom prst="rect">
            <a:avLst/>
          </a:prstGeom>
          <a:noFill/>
        </p:spPr>
        <p:txBody>
          <a:bodyPr wrap="square" rtlCol="0">
            <a:spAutoFit/>
          </a:bodyPr>
          <a:lstStyle/>
          <a:p>
            <a:r>
              <a:rPr lang="en-US" sz="5400" dirty="0" err="1">
                <a:latin typeface="Quicksand Bold" panose="020B0604020202020204" charset="0"/>
              </a:rPr>
              <a:t>Thoát</a:t>
            </a:r>
            <a:r>
              <a:rPr lang="en-US" sz="5400" dirty="0">
                <a:latin typeface="Quicksand Bold" panose="020B0604020202020204" charset="0"/>
              </a:rPr>
              <a:t> file </a:t>
            </a:r>
            <a:r>
              <a:rPr lang="en-US" sz="5400" dirty="0" err="1">
                <a:latin typeface="Quicksand Bold" panose="020B0604020202020204" charset="0"/>
              </a:rPr>
              <a:t>bằng</a:t>
            </a:r>
            <a:r>
              <a:rPr lang="en-US" sz="5400" dirty="0">
                <a:latin typeface="Quicksand Bold" panose="020B0604020202020204" charset="0"/>
              </a:rPr>
              <a:t>: EOF</a:t>
            </a:r>
          </a:p>
        </p:txBody>
      </p:sp>
    </p:spTree>
    <p:extLst>
      <p:ext uri="{BB962C8B-B14F-4D97-AF65-F5344CB8AC3E}">
        <p14:creationId xmlns:p14="http://schemas.microsoft.com/office/powerpoint/2010/main" val="354944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3169782" y="331990"/>
            <a:ext cx="12405636" cy="1427891"/>
          </a:xfrm>
          <a:prstGeom prst="rect">
            <a:avLst/>
          </a:prstGeom>
        </p:spPr>
        <p:txBody>
          <a:bodyPr wrap="square" lIns="0" tIns="0" rIns="0" bIns="0" rtlCol="0" anchor="t">
            <a:spAutoFit/>
          </a:bodyPr>
          <a:lstStyle/>
          <a:p>
            <a:pPr algn="ctr">
              <a:lnSpc>
                <a:spcPts val="12880"/>
              </a:lnSpc>
            </a:pPr>
            <a:r>
              <a:rPr lang="en-US" sz="6000" dirty="0" err="1">
                <a:solidFill>
                  <a:srgbClr val="000000"/>
                </a:solidFill>
                <a:latin typeface="Paytone One Bold"/>
              </a:rPr>
              <a:t>Tải</a:t>
            </a:r>
            <a:r>
              <a:rPr lang="en-US" sz="6000" dirty="0">
                <a:solidFill>
                  <a:srgbClr val="000000"/>
                </a:solidFill>
                <a:latin typeface="Paytone One Bold"/>
              </a:rPr>
              <a:t> code java </a:t>
            </a:r>
            <a:r>
              <a:rPr lang="en-US" sz="6000" dirty="0" err="1">
                <a:solidFill>
                  <a:srgbClr val="000000"/>
                </a:solidFill>
                <a:latin typeface="Paytone One Bold"/>
              </a:rPr>
              <a:t>hỗ</a:t>
            </a:r>
            <a:r>
              <a:rPr lang="en-US" sz="6000" dirty="0">
                <a:solidFill>
                  <a:srgbClr val="000000"/>
                </a:solidFill>
                <a:latin typeface="Paytone One Bold"/>
              </a:rPr>
              <a:t> </a:t>
            </a:r>
            <a:r>
              <a:rPr lang="en-US" sz="6000" dirty="0" err="1">
                <a:solidFill>
                  <a:srgbClr val="000000"/>
                </a:solidFill>
                <a:latin typeface="Paytone One Bold"/>
              </a:rPr>
              <a:t>trợ</a:t>
            </a:r>
            <a:r>
              <a:rPr lang="en-US" sz="6000" dirty="0">
                <a:solidFill>
                  <a:srgbClr val="000000"/>
                </a:solidFill>
                <a:latin typeface="Paytone One Bold"/>
              </a:rPr>
              <a:t> </a:t>
            </a:r>
            <a:r>
              <a:rPr lang="en-US" sz="6000" dirty="0" err="1">
                <a:solidFill>
                  <a:srgbClr val="000000"/>
                </a:solidFill>
                <a:latin typeface="Paytone One Bold"/>
              </a:rPr>
              <a:t>WordCount</a:t>
            </a:r>
            <a:endParaRPr lang="en-US" sz="6000" dirty="0">
              <a:solidFill>
                <a:srgbClr val="000000"/>
              </a:solidFill>
              <a:latin typeface="Paytone One Bold"/>
            </a:endParaRP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sp>
        <p:nvSpPr>
          <p:cNvPr id="2" name="Hộp Văn bản 1">
            <a:extLst>
              <a:ext uri="{FF2B5EF4-FFF2-40B4-BE49-F238E27FC236}">
                <a16:creationId xmlns:a16="http://schemas.microsoft.com/office/drawing/2014/main" id="{BC7342CD-60A3-E286-3026-F0B0DBB791DE}"/>
              </a:ext>
            </a:extLst>
          </p:cNvPr>
          <p:cNvSpPr txBox="1"/>
          <p:nvPr/>
        </p:nvSpPr>
        <p:spPr>
          <a:xfrm>
            <a:off x="1133302" y="2019300"/>
            <a:ext cx="16240298" cy="1077218"/>
          </a:xfrm>
          <a:prstGeom prst="rect">
            <a:avLst/>
          </a:prstGeom>
          <a:noFill/>
        </p:spPr>
        <p:txBody>
          <a:bodyPr wrap="square" rtlCol="0">
            <a:spAutoFit/>
          </a:bodyPr>
          <a:lstStyle/>
          <a:p>
            <a:r>
              <a:rPr lang="en-US" sz="3200" dirty="0" err="1">
                <a:latin typeface="Quicksand Bold" panose="020B0604020202020204" charset="0"/>
              </a:rPr>
              <a:t>Tham</a:t>
            </a:r>
            <a:r>
              <a:rPr lang="en-US" sz="3200" dirty="0">
                <a:latin typeface="Quicksand Bold" panose="020B0604020202020204" charset="0"/>
              </a:rPr>
              <a:t> </a:t>
            </a:r>
            <a:r>
              <a:rPr lang="en-US" sz="3200" dirty="0" err="1">
                <a:latin typeface="Quicksand Bold" panose="020B0604020202020204" charset="0"/>
              </a:rPr>
              <a:t>khảo</a:t>
            </a:r>
            <a:r>
              <a:rPr lang="en-US" sz="3200" dirty="0">
                <a:latin typeface="Quicksand Bold" panose="020B0604020202020204" charset="0"/>
              </a:rPr>
              <a:t> </a:t>
            </a:r>
            <a:r>
              <a:rPr lang="en-US" sz="3200" dirty="0" err="1">
                <a:latin typeface="Quicksand Bold" panose="020B0604020202020204" charset="0"/>
              </a:rPr>
              <a:t>tài</a:t>
            </a:r>
            <a:r>
              <a:rPr lang="en-US" sz="3200" dirty="0">
                <a:latin typeface="Quicksand Bold" panose="020B0604020202020204" charset="0"/>
              </a:rPr>
              <a:t> </a:t>
            </a:r>
            <a:r>
              <a:rPr lang="en-US" sz="3200" dirty="0" err="1">
                <a:latin typeface="Quicksand Bold" panose="020B0604020202020204" charset="0"/>
              </a:rPr>
              <a:t>liệu</a:t>
            </a:r>
            <a:r>
              <a:rPr lang="en-US" sz="3200" dirty="0">
                <a:latin typeface="Quicksand Bold" panose="020B0604020202020204" charset="0"/>
              </a:rPr>
              <a:t>: https://www.dropbox.com/s/yp9i7nwmgzr3nkx/WordCount.java?dl=0</a:t>
            </a:r>
          </a:p>
        </p:txBody>
      </p:sp>
      <p:pic>
        <p:nvPicPr>
          <p:cNvPr id="10" name="Hình ảnh 9">
            <a:extLst>
              <a:ext uri="{FF2B5EF4-FFF2-40B4-BE49-F238E27FC236}">
                <a16:creationId xmlns:a16="http://schemas.microsoft.com/office/drawing/2014/main" id="{9BC5FAFE-7748-2EDB-7839-2C8D951BD986}"/>
              </a:ext>
            </a:extLst>
          </p:cNvPr>
          <p:cNvPicPr>
            <a:picLocks noChangeAspect="1"/>
          </p:cNvPicPr>
          <p:nvPr/>
        </p:nvPicPr>
        <p:blipFill>
          <a:blip r:embed="rId4"/>
          <a:stretch>
            <a:fillRect/>
          </a:stretch>
        </p:blipFill>
        <p:spPr>
          <a:xfrm>
            <a:off x="3810000" y="3171945"/>
            <a:ext cx="9669287" cy="6783065"/>
          </a:xfrm>
          <a:prstGeom prst="rect">
            <a:avLst/>
          </a:prstGeom>
        </p:spPr>
      </p:pic>
    </p:spTree>
    <p:extLst>
      <p:ext uri="{BB962C8B-B14F-4D97-AF65-F5344CB8AC3E}">
        <p14:creationId xmlns:p14="http://schemas.microsoft.com/office/powerpoint/2010/main" val="1689281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5" name="Hình ảnh 4">
            <a:extLst>
              <a:ext uri="{FF2B5EF4-FFF2-40B4-BE49-F238E27FC236}">
                <a16:creationId xmlns:a16="http://schemas.microsoft.com/office/drawing/2014/main" id="{4A181AAF-FBDC-C3B9-E805-9A7955D48DEC}"/>
              </a:ext>
            </a:extLst>
          </p:cNvPr>
          <p:cNvPicPr>
            <a:picLocks noChangeAspect="1"/>
          </p:cNvPicPr>
          <p:nvPr/>
        </p:nvPicPr>
        <p:blipFill>
          <a:blip r:embed="rId4"/>
          <a:stretch>
            <a:fillRect/>
          </a:stretch>
        </p:blipFill>
        <p:spPr>
          <a:xfrm>
            <a:off x="4419600" y="186000"/>
            <a:ext cx="9991860" cy="9914999"/>
          </a:xfrm>
          <a:prstGeom prst="rect">
            <a:avLst/>
          </a:prstGeom>
        </p:spPr>
      </p:pic>
    </p:spTree>
    <p:extLst>
      <p:ext uri="{BB962C8B-B14F-4D97-AF65-F5344CB8AC3E}">
        <p14:creationId xmlns:p14="http://schemas.microsoft.com/office/powerpoint/2010/main" val="4073680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3169782" y="331990"/>
            <a:ext cx="12405636" cy="1427891"/>
          </a:xfrm>
          <a:prstGeom prst="rect">
            <a:avLst/>
          </a:prstGeom>
        </p:spPr>
        <p:txBody>
          <a:bodyPr wrap="square" lIns="0" tIns="0" rIns="0" bIns="0" rtlCol="0" anchor="t">
            <a:spAutoFit/>
          </a:bodyPr>
          <a:lstStyle/>
          <a:p>
            <a:pPr algn="ctr">
              <a:lnSpc>
                <a:spcPts val="12880"/>
              </a:lnSpc>
            </a:pPr>
            <a:r>
              <a:rPr lang="en-US" sz="6000" dirty="0" err="1">
                <a:solidFill>
                  <a:srgbClr val="000000"/>
                </a:solidFill>
                <a:latin typeface="Paytone One Bold"/>
              </a:rPr>
              <a:t>Tạo</a:t>
            </a:r>
            <a:r>
              <a:rPr lang="en-US" sz="6000" dirty="0">
                <a:solidFill>
                  <a:srgbClr val="000000"/>
                </a:solidFill>
                <a:latin typeface="Paytone One Bold"/>
              </a:rPr>
              <a:t> folder </a:t>
            </a:r>
            <a:r>
              <a:rPr lang="en-US" sz="6000" dirty="0" err="1">
                <a:solidFill>
                  <a:srgbClr val="000000"/>
                </a:solidFill>
                <a:latin typeface="Paytone One Bold"/>
              </a:rPr>
              <a:t>chứa</a:t>
            </a:r>
            <a:r>
              <a:rPr lang="en-US" sz="6000" dirty="0">
                <a:solidFill>
                  <a:srgbClr val="000000"/>
                </a:solidFill>
                <a:latin typeface="Paytone One Bold"/>
              </a:rPr>
              <a:t> code java class</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3" name="Hình ảnh 2">
            <a:extLst>
              <a:ext uri="{FF2B5EF4-FFF2-40B4-BE49-F238E27FC236}">
                <a16:creationId xmlns:a16="http://schemas.microsoft.com/office/drawing/2014/main" id="{A6A67B72-1114-4541-32CD-3ECD09AF5A54}"/>
              </a:ext>
            </a:extLst>
          </p:cNvPr>
          <p:cNvPicPr>
            <a:picLocks noChangeAspect="1"/>
          </p:cNvPicPr>
          <p:nvPr/>
        </p:nvPicPr>
        <p:blipFill>
          <a:blip r:embed="rId4"/>
          <a:stretch>
            <a:fillRect/>
          </a:stretch>
        </p:blipFill>
        <p:spPr>
          <a:xfrm>
            <a:off x="918097" y="4148159"/>
            <a:ext cx="16451806" cy="2509685"/>
          </a:xfrm>
          <a:prstGeom prst="rect">
            <a:avLst/>
          </a:prstGeom>
        </p:spPr>
      </p:pic>
      <p:sp>
        <p:nvSpPr>
          <p:cNvPr id="2" name="Hộp Văn bản 1">
            <a:extLst>
              <a:ext uri="{FF2B5EF4-FFF2-40B4-BE49-F238E27FC236}">
                <a16:creationId xmlns:a16="http://schemas.microsoft.com/office/drawing/2014/main" id="{7D68D533-E9EA-F771-26F1-A74045E7C690}"/>
              </a:ext>
            </a:extLst>
          </p:cNvPr>
          <p:cNvSpPr txBox="1"/>
          <p:nvPr/>
        </p:nvSpPr>
        <p:spPr>
          <a:xfrm>
            <a:off x="1057336" y="2379047"/>
            <a:ext cx="14868464" cy="830997"/>
          </a:xfrm>
          <a:prstGeom prst="rect">
            <a:avLst/>
          </a:prstGeom>
          <a:noFill/>
        </p:spPr>
        <p:txBody>
          <a:bodyPr wrap="square" rtlCol="0">
            <a:spAutoFit/>
          </a:bodyPr>
          <a:lstStyle/>
          <a:p>
            <a:r>
              <a:rPr lang="en-US" sz="4800" dirty="0" err="1">
                <a:latin typeface="Quicksand Bold" panose="020B0604020202020204" charset="0"/>
              </a:rPr>
              <a:t>mkdir</a:t>
            </a:r>
            <a:r>
              <a:rPr lang="en-US" sz="4800" dirty="0">
                <a:latin typeface="Quicksand Bold" panose="020B0604020202020204" charset="0"/>
              </a:rPr>
              <a:t> </a:t>
            </a:r>
            <a:r>
              <a:rPr lang="en-US" sz="4800" dirty="0" err="1">
                <a:latin typeface="Quicksand Bold" panose="020B0604020202020204" charset="0"/>
              </a:rPr>
              <a:t>JavaClass</a:t>
            </a:r>
            <a:endParaRPr lang="en-US" sz="4800" dirty="0">
              <a:latin typeface="Quicksand Bold" panose="020B0604020202020204" charset="0"/>
            </a:endParaRPr>
          </a:p>
        </p:txBody>
      </p:sp>
    </p:spTree>
    <p:extLst>
      <p:ext uri="{BB962C8B-B14F-4D97-AF65-F5344CB8AC3E}">
        <p14:creationId xmlns:p14="http://schemas.microsoft.com/office/powerpoint/2010/main" val="3982708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10" name="Hình ảnh 9">
            <a:extLst>
              <a:ext uri="{FF2B5EF4-FFF2-40B4-BE49-F238E27FC236}">
                <a16:creationId xmlns:a16="http://schemas.microsoft.com/office/drawing/2014/main" id="{B80BCCE0-01AE-1578-F63A-31E50C3D230D}"/>
              </a:ext>
            </a:extLst>
          </p:cNvPr>
          <p:cNvPicPr>
            <a:picLocks noChangeAspect="1"/>
          </p:cNvPicPr>
          <p:nvPr/>
        </p:nvPicPr>
        <p:blipFill>
          <a:blip r:embed="rId4"/>
          <a:stretch>
            <a:fillRect/>
          </a:stretch>
        </p:blipFill>
        <p:spPr>
          <a:xfrm>
            <a:off x="2362200" y="1409700"/>
            <a:ext cx="13241618" cy="8203856"/>
          </a:xfrm>
          <a:prstGeom prst="rect">
            <a:avLst/>
          </a:prstGeom>
        </p:spPr>
      </p:pic>
    </p:spTree>
    <p:extLst>
      <p:ext uri="{BB962C8B-B14F-4D97-AF65-F5344CB8AC3E}">
        <p14:creationId xmlns:p14="http://schemas.microsoft.com/office/powerpoint/2010/main" val="2001875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0" y="-5252"/>
            <a:ext cx="12121496" cy="10292252"/>
          </a:xfrm>
          <a:custGeom>
            <a:avLst/>
            <a:gdLst/>
            <a:ahLst/>
            <a:cxnLst/>
            <a:rect l="l" t="t" r="r" b="b"/>
            <a:pathLst>
              <a:path w="12121496" h="10292252">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0" y="133272"/>
            <a:ext cx="2592030" cy="895428"/>
          </a:xfrm>
          <a:custGeom>
            <a:avLst/>
            <a:gdLst/>
            <a:ahLst/>
            <a:cxnLst/>
            <a:rect l="l" t="t" r="r" b="b"/>
            <a:pathLst>
              <a:path w="2592030" h="895428">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12227252" y="133272"/>
            <a:ext cx="12121496" cy="10292252"/>
          </a:xfrm>
          <a:custGeom>
            <a:avLst/>
            <a:gdLst/>
            <a:ahLst/>
            <a:cxnLst/>
            <a:rect l="l" t="t" r="r" b="b"/>
            <a:pathLst>
              <a:path w="12121496" h="10292252">
                <a:moveTo>
                  <a:pt x="0" y="0"/>
                </a:moveTo>
                <a:lnTo>
                  <a:pt x="12121496" y="0"/>
                </a:lnTo>
                <a:lnTo>
                  <a:pt x="12121496" y="10292251"/>
                </a:lnTo>
                <a:lnTo>
                  <a:pt x="0" y="10292251"/>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Freeform 5"/>
          <p:cNvSpPr/>
          <p:nvPr/>
        </p:nvSpPr>
        <p:spPr>
          <a:xfrm>
            <a:off x="16196373" y="8229600"/>
            <a:ext cx="2091627" cy="2057400"/>
          </a:xfrm>
          <a:custGeom>
            <a:avLst/>
            <a:gdLst/>
            <a:ahLst/>
            <a:cxnLst/>
            <a:rect l="l" t="t" r="r" b="b"/>
            <a:pathLst>
              <a:path w="2091627" h="2057400">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grpSp>
        <p:nvGrpSpPr>
          <p:cNvPr id="6" name="Group 6"/>
          <p:cNvGrpSpPr/>
          <p:nvPr/>
        </p:nvGrpSpPr>
        <p:grpSpPr>
          <a:xfrm>
            <a:off x="2743687" y="2109340"/>
            <a:ext cx="13235332" cy="1771044"/>
            <a:chOff x="0" y="0"/>
            <a:chExt cx="2602724" cy="348275"/>
          </a:xfrm>
        </p:grpSpPr>
        <p:sp>
          <p:nvSpPr>
            <p:cNvPr id="7"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txBody>
            <a:bodyPr/>
            <a:lstStyle/>
            <a:p>
              <a:endParaRPr lang="vi-VN"/>
            </a:p>
          </p:txBody>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308980" y="1701975"/>
            <a:ext cx="13235332" cy="1771044"/>
            <a:chOff x="0" y="0"/>
            <a:chExt cx="2602724" cy="348275"/>
          </a:xfrm>
        </p:grpSpPr>
        <p:sp>
          <p:nvSpPr>
            <p:cNvPr id="10"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txBody>
            <a:bodyPr/>
            <a:lstStyle/>
            <a:p>
              <a:endParaRPr lang="vi-VN"/>
            </a:p>
          </p:txBody>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2743687" y="1462356"/>
            <a:ext cx="985710" cy="646984"/>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vi-VN"/>
          </a:p>
        </p:txBody>
      </p:sp>
      <p:sp>
        <p:nvSpPr>
          <p:cNvPr id="13" name="Freeform 13"/>
          <p:cNvSpPr/>
          <p:nvPr/>
        </p:nvSpPr>
        <p:spPr>
          <a:xfrm rot="-5400000">
            <a:off x="460609" y="6945410"/>
            <a:ext cx="5395669" cy="7964048"/>
          </a:xfrm>
          <a:custGeom>
            <a:avLst/>
            <a:gdLst/>
            <a:ahLst/>
            <a:cxnLst/>
            <a:rect l="l" t="t" r="r" b="b"/>
            <a:pathLst>
              <a:path w="5395669" h="7964048">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vi-VN"/>
          </a:p>
        </p:txBody>
      </p:sp>
      <p:sp>
        <p:nvSpPr>
          <p:cNvPr id="14" name="Freeform 14"/>
          <p:cNvSpPr/>
          <p:nvPr/>
        </p:nvSpPr>
        <p:spPr>
          <a:xfrm>
            <a:off x="13940804" y="-2434298"/>
            <a:ext cx="6602765" cy="4858093"/>
          </a:xfrm>
          <a:custGeom>
            <a:avLst/>
            <a:gdLst/>
            <a:ahLst/>
            <a:cxnLst/>
            <a:rect l="l" t="t" r="r" b="b"/>
            <a:pathLst>
              <a:path w="6602765" h="4858093">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vi-VN"/>
          </a:p>
        </p:txBody>
      </p:sp>
      <p:sp>
        <p:nvSpPr>
          <p:cNvPr id="15" name="Freeform 15"/>
          <p:cNvSpPr/>
          <p:nvPr/>
        </p:nvSpPr>
        <p:spPr>
          <a:xfrm>
            <a:off x="210037" y="7878010"/>
            <a:ext cx="3462763" cy="1857300"/>
          </a:xfrm>
          <a:custGeom>
            <a:avLst/>
            <a:gdLst/>
            <a:ahLst/>
            <a:cxnLst/>
            <a:rect l="l" t="t" r="r" b="b"/>
            <a:pathLst>
              <a:path w="3462763" h="1857300">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vi-VN"/>
          </a:p>
        </p:txBody>
      </p:sp>
      <p:sp>
        <p:nvSpPr>
          <p:cNvPr id="16" name="Freeform 16"/>
          <p:cNvSpPr/>
          <p:nvPr/>
        </p:nvSpPr>
        <p:spPr>
          <a:xfrm>
            <a:off x="5482633" y="8016311"/>
            <a:ext cx="1728484" cy="1920538"/>
          </a:xfrm>
          <a:custGeom>
            <a:avLst/>
            <a:gdLst/>
            <a:ahLst/>
            <a:cxnLst/>
            <a:rect l="l" t="t" r="r" b="b"/>
            <a:pathLst>
              <a:path w="1728484" h="1920538">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vi-VN"/>
          </a:p>
        </p:txBody>
      </p:sp>
      <p:sp>
        <p:nvSpPr>
          <p:cNvPr id="17" name="TextBox 17"/>
          <p:cNvSpPr txBox="1"/>
          <p:nvPr/>
        </p:nvSpPr>
        <p:spPr>
          <a:xfrm>
            <a:off x="6653486" y="0"/>
            <a:ext cx="4981027" cy="1427891"/>
          </a:xfrm>
          <a:prstGeom prst="rect">
            <a:avLst/>
          </a:prstGeom>
        </p:spPr>
        <p:txBody>
          <a:bodyPr wrap="square" lIns="0" tIns="0" rIns="0" bIns="0" rtlCol="0" anchor="t">
            <a:spAutoFit/>
          </a:bodyPr>
          <a:lstStyle/>
          <a:p>
            <a:pPr algn="ctr">
              <a:lnSpc>
                <a:spcPts val="12880"/>
              </a:lnSpc>
            </a:pPr>
            <a:r>
              <a:rPr lang="en-US" sz="6000">
                <a:solidFill>
                  <a:srgbClr val="000000"/>
                </a:solidFill>
                <a:latin typeface="Paytone One Bold"/>
              </a:rPr>
              <a:t>Nội dung</a:t>
            </a:r>
          </a:p>
        </p:txBody>
      </p:sp>
      <p:sp>
        <p:nvSpPr>
          <p:cNvPr id="18" name="TextBox 18"/>
          <p:cNvSpPr txBox="1"/>
          <p:nvPr/>
        </p:nvSpPr>
        <p:spPr>
          <a:xfrm>
            <a:off x="3455446" y="2214115"/>
            <a:ext cx="10942400" cy="748258"/>
          </a:xfrm>
          <a:prstGeom prst="rect">
            <a:avLst/>
          </a:prstGeom>
        </p:spPr>
        <p:txBody>
          <a:bodyPr lIns="0" tIns="0" rIns="0" bIns="0" rtlCol="0" anchor="t">
            <a:spAutoFit/>
          </a:bodyPr>
          <a:lstStyle/>
          <a:p>
            <a:pPr algn="ctr">
              <a:lnSpc>
                <a:spcPts val="5713"/>
              </a:lnSpc>
            </a:pPr>
            <a:r>
              <a:rPr lang="en-US" sz="5601">
                <a:solidFill>
                  <a:srgbClr val="000000"/>
                </a:solidFill>
                <a:latin typeface="Quicksand Bold"/>
              </a:rPr>
              <a:t>MapReduce là gì?</a:t>
            </a:r>
          </a:p>
        </p:txBody>
      </p:sp>
      <p:grpSp>
        <p:nvGrpSpPr>
          <p:cNvPr id="19" name="Group 19"/>
          <p:cNvGrpSpPr/>
          <p:nvPr/>
        </p:nvGrpSpPr>
        <p:grpSpPr>
          <a:xfrm>
            <a:off x="2301360" y="4736438"/>
            <a:ext cx="13235332" cy="1771044"/>
            <a:chOff x="0" y="0"/>
            <a:chExt cx="2602724" cy="348275"/>
          </a:xfrm>
        </p:grpSpPr>
        <p:sp>
          <p:nvSpPr>
            <p:cNvPr id="20" name="Freeform 2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txBody>
            <a:bodyPr/>
            <a:lstStyle/>
            <a:p>
              <a:endParaRPr lang="vi-VN"/>
            </a:p>
          </p:txBody>
        </p:sp>
        <p:sp>
          <p:nvSpPr>
            <p:cNvPr id="21" name="TextBox 2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866653" y="4329072"/>
            <a:ext cx="13235332" cy="1771044"/>
            <a:chOff x="0" y="0"/>
            <a:chExt cx="2602724" cy="348275"/>
          </a:xfrm>
        </p:grpSpPr>
        <p:sp>
          <p:nvSpPr>
            <p:cNvPr id="23" name="Freeform 23"/>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txBody>
            <a:bodyPr/>
            <a:lstStyle/>
            <a:p>
              <a:endParaRPr lang="vi-VN"/>
            </a:p>
          </p:txBody>
        </p:sp>
        <p:sp>
          <p:nvSpPr>
            <p:cNvPr id="24" name="TextBox 2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5" name="Freeform 25"/>
          <p:cNvSpPr/>
          <p:nvPr/>
        </p:nvSpPr>
        <p:spPr>
          <a:xfrm>
            <a:off x="2301360" y="4089454"/>
            <a:ext cx="985710" cy="646984"/>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vi-VN"/>
          </a:p>
        </p:txBody>
      </p:sp>
      <p:sp>
        <p:nvSpPr>
          <p:cNvPr id="26" name="TextBox 26"/>
          <p:cNvSpPr txBox="1"/>
          <p:nvPr/>
        </p:nvSpPr>
        <p:spPr>
          <a:xfrm>
            <a:off x="3230473" y="4841213"/>
            <a:ext cx="10942400" cy="748258"/>
          </a:xfrm>
          <a:prstGeom prst="rect">
            <a:avLst/>
          </a:prstGeom>
        </p:spPr>
        <p:txBody>
          <a:bodyPr lIns="0" tIns="0" rIns="0" bIns="0" rtlCol="0" anchor="t">
            <a:spAutoFit/>
          </a:bodyPr>
          <a:lstStyle/>
          <a:p>
            <a:pPr algn="ctr">
              <a:lnSpc>
                <a:spcPts val="5713"/>
              </a:lnSpc>
            </a:pPr>
            <a:r>
              <a:rPr lang="en-US" sz="5601">
                <a:solidFill>
                  <a:srgbClr val="000000"/>
                </a:solidFill>
                <a:latin typeface="Quicksand Bold"/>
              </a:rPr>
              <a:t>Nguyên tắc hoạt động </a:t>
            </a:r>
          </a:p>
        </p:txBody>
      </p:sp>
      <p:grpSp>
        <p:nvGrpSpPr>
          <p:cNvPr id="35" name="Group 19">
            <a:extLst>
              <a:ext uri="{FF2B5EF4-FFF2-40B4-BE49-F238E27FC236}">
                <a16:creationId xmlns:a16="http://schemas.microsoft.com/office/drawing/2014/main" id="{3EFFB8A3-C0D0-30A7-5203-8D17734F2D32}"/>
              </a:ext>
            </a:extLst>
          </p:cNvPr>
          <p:cNvGrpSpPr/>
          <p:nvPr/>
        </p:nvGrpSpPr>
        <p:grpSpPr>
          <a:xfrm>
            <a:off x="2141918" y="7539195"/>
            <a:ext cx="13235332" cy="1771044"/>
            <a:chOff x="0" y="0"/>
            <a:chExt cx="2602724" cy="348275"/>
          </a:xfrm>
        </p:grpSpPr>
        <p:sp>
          <p:nvSpPr>
            <p:cNvPr id="36" name="Freeform 20">
              <a:extLst>
                <a:ext uri="{FF2B5EF4-FFF2-40B4-BE49-F238E27FC236}">
                  <a16:creationId xmlns:a16="http://schemas.microsoft.com/office/drawing/2014/main" id="{D2505478-084B-71E3-62EC-F9C59FF8BA11}"/>
                </a:ext>
              </a:extLst>
            </p:cNvPr>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txBody>
            <a:bodyPr/>
            <a:lstStyle/>
            <a:p>
              <a:endParaRPr lang="vi-VN"/>
            </a:p>
          </p:txBody>
        </p:sp>
        <p:sp>
          <p:nvSpPr>
            <p:cNvPr id="37" name="TextBox 21">
              <a:extLst>
                <a:ext uri="{FF2B5EF4-FFF2-40B4-BE49-F238E27FC236}">
                  <a16:creationId xmlns:a16="http://schemas.microsoft.com/office/drawing/2014/main" id="{488A73B1-2643-4679-C499-A458626D5A84}"/>
                </a:ext>
              </a:extLst>
            </p:cNvPr>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38" name="Group 22">
            <a:extLst>
              <a:ext uri="{FF2B5EF4-FFF2-40B4-BE49-F238E27FC236}">
                <a16:creationId xmlns:a16="http://schemas.microsoft.com/office/drawing/2014/main" id="{D0391350-BEFF-DF4D-2E86-19C8EB6473FD}"/>
              </a:ext>
            </a:extLst>
          </p:cNvPr>
          <p:cNvGrpSpPr/>
          <p:nvPr/>
        </p:nvGrpSpPr>
        <p:grpSpPr>
          <a:xfrm>
            <a:off x="1707211" y="7131829"/>
            <a:ext cx="13235332" cy="1771044"/>
            <a:chOff x="0" y="0"/>
            <a:chExt cx="2602724" cy="348275"/>
          </a:xfrm>
        </p:grpSpPr>
        <p:sp>
          <p:nvSpPr>
            <p:cNvPr id="39" name="Freeform 23">
              <a:extLst>
                <a:ext uri="{FF2B5EF4-FFF2-40B4-BE49-F238E27FC236}">
                  <a16:creationId xmlns:a16="http://schemas.microsoft.com/office/drawing/2014/main" id="{4B639B84-BDF9-F51E-1440-2DB63D75747A}"/>
                </a:ext>
              </a:extLst>
            </p:cNvPr>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txBody>
            <a:bodyPr/>
            <a:lstStyle/>
            <a:p>
              <a:endParaRPr lang="vi-VN"/>
            </a:p>
          </p:txBody>
        </p:sp>
        <p:sp>
          <p:nvSpPr>
            <p:cNvPr id="40" name="TextBox 24">
              <a:extLst>
                <a:ext uri="{FF2B5EF4-FFF2-40B4-BE49-F238E27FC236}">
                  <a16:creationId xmlns:a16="http://schemas.microsoft.com/office/drawing/2014/main" id="{B9E5FBC9-C362-117C-0E91-0317BF9F62E0}"/>
                </a:ext>
              </a:extLst>
            </p:cNvPr>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41" name="Freeform 25">
            <a:extLst>
              <a:ext uri="{FF2B5EF4-FFF2-40B4-BE49-F238E27FC236}">
                <a16:creationId xmlns:a16="http://schemas.microsoft.com/office/drawing/2014/main" id="{F2979525-5C0E-8EDC-500D-212C45C57DA6}"/>
              </a:ext>
            </a:extLst>
          </p:cNvPr>
          <p:cNvSpPr/>
          <p:nvPr/>
        </p:nvSpPr>
        <p:spPr>
          <a:xfrm>
            <a:off x="2141918" y="6892211"/>
            <a:ext cx="985710" cy="646984"/>
          </a:xfrm>
          <a:custGeom>
            <a:avLst/>
            <a:gdLst/>
            <a:ahLst/>
            <a:cxnLst/>
            <a:rect l="l" t="t" r="r" b="b"/>
            <a:pathLst>
              <a:path w="985710" h="646984">
                <a:moveTo>
                  <a:pt x="0" y="0"/>
                </a:moveTo>
                <a:lnTo>
                  <a:pt x="985710" y="0"/>
                </a:lnTo>
                <a:lnTo>
                  <a:pt x="985710" y="646984"/>
                </a:lnTo>
                <a:lnTo>
                  <a:pt x="0" y="64698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vi-VN"/>
          </a:p>
        </p:txBody>
      </p:sp>
      <p:sp>
        <p:nvSpPr>
          <p:cNvPr id="42" name="TextBox 26">
            <a:extLst>
              <a:ext uri="{FF2B5EF4-FFF2-40B4-BE49-F238E27FC236}">
                <a16:creationId xmlns:a16="http://schemas.microsoft.com/office/drawing/2014/main" id="{305680FC-AB38-8491-FB38-0BBEC8AD86A0}"/>
              </a:ext>
            </a:extLst>
          </p:cNvPr>
          <p:cNvSpPr txBox="1"/>
          <p:nvPr/>
        </p:nvSpPr>
        <p:spPr>
          <a:xfrm>
            <a:off x="2977231" y="7690984"/>
            <a:ext cx="10942400" cy="730969"/>
          </a:xfrm>
          <a:prstGeom prst="rect">
            <a:avLst/>
          </a:prstGeom>
        </p:spPr>
        <p:txBody>
          <a:bodyPr lIns="0" tIns="0" rIns="0" bIns="0" rtlCol="0" anchor="t">
            <a:spAutoFit/>
          </a:bodyPr>
          <a:lstStyle/>
          <a:p>
            <a:pPr algn="ctr">
              <a:lnSpc>
                <a:spcPts val="5713"/>
              </a:lnSpc>
            </a:pPr>
            <a:r>
              <a:rPr lang="vi-VN" sz="5601">
                <a:solidFill>
                  <a:srgbClr val="000000"/>
                </a:solidFill>
                <a:latin typeface="Quicksand Bold"/>
              </a:rPr>
              <a:t>Demo</a:t>
            </a:r>
            <a:endParaRPr lang="en-US" sz="5601">
              <a:solidFill>
                <a:srgbClr val="000000"/>
              </a:solidFill>
              <a:latin typeface="Quicksand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3169782" y="331990"/>
            <a:ext cx="12405636" cy="1427891"/>
          </a:xfrm>
          <a:prstGeom prst="rect">
            <a:avLst/>
          </a:prstGeom>
        </p:spPr>
        <p:txBody>
          <a:bodyPr wrap="square" lIns="0" tIns="0" rIns="0" bIns="0" rtlCol="0" anchor="t">
            <a:spAutoFit/>
          </a:bodyPr>
          <a:lstStyle/>
          <a:p>
            <a:pPr algn="ctr">
              <a:lnSpc>
                <a:spcPts val="12880"/>
              </a:lnSpc>
            </a:pPr>
            <a:r>
              <a:rPr lang="en-US" sz="6000" dirty="0" err="1">
                <a:solidFill>
                  <a:srgbClr val="000000"/>
                </a:solidFill>
                <a:latin typeface="Paytone One Bold"/>
              </a:rPr>
              <a:t>Cài</a:t>
            </a:r>
            <a:r>
              <a:rPr lang="en-US" sz="6000" dirty="0">
                <a:solidFill>
                  <a:srgbClr val="000000"/>
                </a:solidFill>
                <a:latin typeface="Paytone One Bold"/>
              </a:rPr>
              <a:t> </a:t>
            </a:r>
            <a:r>
              <a:rPr lang="en-US" sz="6000" dirty="0" err="1">
                <a:solidFill>
                  <a:srgbClr val="000000"/>
                </a:solidFill>
                <a:latin typeface="Paytone One Bold"/>
              </a:rPr>
              <a:t>biến</a:t>
            </a:r>
            <a:r>
              <a:rPr lang="en-US" sz="6000" dirty="0">
                <a:solidFill>
                  <a:srgbClr val="000000"/>
                </a:solidFill>
                <a:latin typeface="Paytone One Bold"/>
              </a:rPr>
              <a:t> </a:t>
            </a:r>
            <a:r>
              <a:rPr lang="en-US" sz="6000" dirty="0" err="1">
                <a:solidFill>
                  <a:srgbClr val="000000"/>
                </a:solidFill>
                <a:latin typeface="Paytone One Bold"/>
              </a:rPr>
              <a:t>môi</a:t>
            </a:r>
            <a:r>
              <a:rPr lang="en-US" sz="6000" dirty="0">
                <a:solidFill>
                  <a:srgbClr val="000000"/>
                </a:solidFill>
                <a:latin typeface="Paytone One Bold"/>
              </a:rPr>
              <a:t> </a:t>
            </a:r>
            <a:r>
              <a:rPr lang="en-US" sz="6000" dirty="0" err="1">
                <a:solidFill>
                  <a:srgbClr val="000000"/>
                </a:solidFill>
                <a:latin typeface="Paytone One Bold"/>
              </a:rPr>
              <a:t>trường</a:t>
            </a:r>
            <a:endParaRPr lang="en-US" sz="6000" dirty="0">
              <a:solidFill>
                <a:srgbClr val="000000"/>
              </a:solidFill>
              <a:latin typeface="Paytone One Bold"/>
            </a:endParaRP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9" name="Hình ảnh 8">
            <a:extLst>
              <a:ext uri="{FF2B5EF4-FFF2-40B4-BE49-F238E27FC236}">
                <a16:creationId xmlns:a16="http://schemas.microsoft.com/office/drawing/2014/main" id="{C27979EF-E5B3-38AD-FC1B-FEBD8B47709A}"/>
              </a:ext>
            </a:extLst>
          </p:cNvPr>
          <p:cNvPicPr>
            <a:picLocks noChangeAspect="1"/>
          </p:cNvPicPr>
          <p:nvPr/>
        </p:nvPicPr>
        <p:blipFill>
          <a:blip r:embed="rId4"/>
          <a:stretch>
            <a:fillRect/>
          </a:stretch>
        </p:blipFill>
        <p:spPr>
          <a:xfrm>
            <a:off x="888618" y="4227332"/>
            <a:ext cx="16789241" cy="2509686"/>
          </a:xfrm>
          <a:prstGeom prst="rect">
            <a:avLst/>
          </a:prstGeom>
        </p:spPr>
      </p:pic>
      <p:sp>
        <p:nvSpPr>
          <p:cNvPr id="3" name="Hộp Văn bản 2">
            <a:extLst>
              <a:ext uri="{FF2B5EF4-FFF2-40B4-BE49-F238E27FC236}">
                <a16:creationId xmlns:a16="http://schemas.microsoft.com/office/drawing/2014/main" id="{AAF8B920-11EE-BC70-7346-6287F8CE34A5}"/>
              </a:ext>
            </a:extLst>
          </p:cNvPr>
          <p:cNvSpPr txBox="1"/>
          <p:nvPr/>
        </p:nvSpPr>
        <p:spPr>
          <a:xfrm>
            <a:off x="1066800" y="1866900"/>
            <a:ext cx="15697200" cy="1446550"/>
          </a:xfrm>
          <a:prstGeom prst="rect">
            <a:avLst/>
          </a:prstGeom>
          <a:noFill/>
        </p:spPr>
        <p:txBody>
          <a:bodyPr wrap="square" rtlCol="0">
            <a:spAutoFit/>
          </a:bodyPr>
          <a:lstStyle/>
          <a:p>
            <a:r>
              <a:rPr lang="en-US" sz="4400" dirty="0">
                <a:latin typeface="Quicksand Bold" panose="020B0604020202020204" charset="0"/>
              </a:rPr>
              <a:t>export HADOOP_CLASSPATH=$(Hadoop </a:t>
            </a:r>
            <a:r>
              <a:rPr lang="en-US" sz="4400" dirty="0" err="1">
                <a:latin typeface="Quicksand Bold" panose="020B0604020202020204" charset="0"/>
              </a:rPr>
              <a:t>classpath</a:t>
            </a:r>
            <a:r>
              <a:rPr lang="en-US" sz="4400" dirty="0">
                <a:latin typeface="Quicksand Bold" panose="020B0604020202020204" charset="0"/>
              </a:rPr>
              <a:t>)</a:t>
            </a:r>
          </a:p>
          <a:p>
            <a:r>
              <a:rPr lang="en-US" sz="4400" dirty="0">
                <a:latin typeface="Quicksand Bold" panose="020B0604020202020204" charset="0"/>
              </a:rPr>
              <a:t>echo $HADOOP_CLASSPATH</a:t>
            </a:r>
          </a:p>
        </p:txBody>
      </p:sp>
    </p:spTree>
    <p:extLst>
      <p:ext uri="{BB962C8B-B14F-4D97-AF65-F5344CB8AC3E}">
        <p14:creationId xmlns:p14="http://schemas.microsoft.com/office/powerpoint/2010/main" val="3714621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7" name="TextBox 7"/>
          <p:cNvSpPr txBox="1"/>
          <p:nvPr/>
        </p:nvSpPr>
        <p:spPr>
          <a:xfrm>
            <a:off x="256702" y="314753"/>
            <a:ext cx="18259898" cy="1427891"/>
          </a:xfrm>
          <a:prstGeom prst="rect">
            <a:avLst/>
          </a:prstGeom>
        </p:spPr>
        <p:txBody>
          <a:bodyPr wrap="square" lIns="0" tIns="0" rIns="0" bIns="0" rtlCol="0" anchor="t">
            <a:spAutoFit/>
          </a:bodyPr>
          <a:lstStyle/>
          <a:p>
            <a:pPr algn="ctr">
              <a:lnSpc>
                <a:spcPts val="12880"/>
              </a:lnSpc>
            </a:pPr>
            <a:r>
              <a:rPr lang="en-US" sz="5400" dirty="0" err="1">
                <a:solidFill>
                  <a:srgbClr val="000000"/>
                </a:solidFill>
                <a:latin typeface="Paytone One Bold"/>
              </a:rPr>
              <a:t>Tạo</a:t>
            </a:r>
            <a:r>
              <a:rPr lang="en-US" sz="5400" dirty="0">
                <a:solidFill>
                  <a:srgbClr val="000000"/>
                </a:solidFill>
                <a:latin typeface="Paytone One Bold"/>
              </a:rPr>
              <a:t> folder HDFS </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3" name="Hình ảnh 2">
            <a:extLst>
              <a:ext uri="{FF2B5EF4-FFF2-40B4-BE49-F238E27FC236}">
                <a16:creationId xmlns:a16="http://schemas.microsoft.com/office/drawing/2014/main" id="{499EA598-3C60-9650-D676-D00B86022BD2}"/>
              </a:ext>
            </a:extLst>
          </p:cNvPr>
          <p:cNvPicPr>
            <a:picLocks noChangeAspect="1"/>
          </p:cNvPicPr>
          <p:nvPr/>
        </p:nvPicPr>
        <p:blipFill>
          <a:blip r:embed="rId5"/>
          <a:stretch>
            <a:fillRect/>
          </a:stretch>
        </p:blipFill>
        <p:spPr>
          <a:xfrm>
            <a:off x="726328" y="4275484"/>
            <a:ext cx="17113820" cy="3119621"/>
          </a:xfrm>
          <a:prstGeom prst="rect">
            <a:avLst/>
          </a:prstGeom>
        </p:spPr>
      </p:pic>
      <p:sp>
        <p:nvSpPr>
          <p:cNvPr id="4" name="Hộp Văn bản 3">
            <a:extLst>
              <a:ext uri="{FF2B5EF4-FFF2-40B4-BE49-F238E27FC236}">
                <a16:creationId xmlns:a16="http://schemas.microsoft.com/office/drawing/2014/main" id="{04B36BF4-9B71-2CE8-8E74-07954FFE9B41}"/>
              </a:ext>
            </a:extLst>
          </p:cNvPr>
          <p:cNvSpPr txBox="1"/>
          <p:nvPr/>
        </p:nvSpPr>
        <p:spPr>
          <a:xfrm>
            <a:off x="713076" y="2063065"/>
            <a:ext cx="15650046" cy="1323439"/>
          </a:xfrm>
          <a:prstGeom prst="rect">
            <a:avLst/>
          </a:prstGeom>
          <a:noFill/>
        </p:spPr>
        <p:txBody>
          <a:bodyPr wrap="square" rtlCol="0">
            <a:spAutoFit/>
          </a:bodyPr>
          <a:lstStyle/>
          <a:p>
            <a:r>
              <a:rPr lang="en-US" sz="4000" dirty="0" err="1">
                <a:latin typeface="Quicksand Bold" panose="020B0604020202020204" charset="0"/>
              </a:rPr>
              <a:t>hadoop</a:t>
            </a:r>
            <a:r>
              <a:rPr lang="en-US" sz="4000" dirty="0">
                <a:latin typeface="Quicksand Bold" panose="020B0604020202020204" charset="0"/>
              </a:rPr>
              <a:t> fs –</a:t>
            </a:r>
            <a:r>
              <a:rPr lang="en-US" sz="4000" dirty="0" err="1">
                <a:latin typeface="Quicksand Bold" panose="020B0604020202020204" charset="0"/>
              </a:rPr>
              <a:t>mkdir</a:t>
            </a:r>
            <a:r>
              <a:rPr lang="en-US" sz="4000" dirty="0">
                <a:latin typeface="Quicksand Bold" panose="020B0604020202020204" charset="0"/>
              </a:rPr>
              <a:t> /</a:t>
            </a:r>
            <a:r>
              <a:rPr lang="en-US" sz="4000" dirty="0" err="1">
                <a:latin typeface="Quicksand Bold" panose="020B0604020202020204" charset="0"/>
              </a:rPr>
              <a:t>WordCount</a:t>
            </a:r>
            <a:endParaRPr lang="en-US" sz="4000" dirty="0">
              <a:latin typeface="Quicksand Bold" panose="020B0604020202020204" charset="0"/>
            </a:endParaRPr>
          </a:p>
          <a:p>
            <a:r>
              <a:rPr lang="en-US" sz="4000" dirty="0" err="1">
                <a:latin typeface="Quicksand Bold" panose="020B0604020202020204" charset="0"/>
              </a:rPr>
              <a:t>hadoop</a:t>
            </a:r>
            <a:r>
              <a:rPr lang="en-US" sz="4000" dirty="0">
                <a:latin typeface="Quicksand Bold" panose="020B0604020202020204" charset="0"/>
              </a:rPr>
              <a:t> fs –</a:t>
            </a:r>
            <a:r>
              <a:rPr lang="en-US" sz="4000" dirty="0" err="1">
                <a:latin typeface="Quicksand Bold" panose="020B0604020202020204" charset="0"/>
              </a:rPr>
              <a:t>mkdir</a:t>
            </a:r>
            <a:r>
              <a:rPr lang="en-US" sz="4000" dirty="0">
                <a:latin typeface="Quicksand Bold" panose="020B0604020202020204" charset="0"/>
              </a:rPr>
              <a:t> /</a:t>
            </a:r>
            <a:r>
              <a:rPr lang="en-US" sz="4000" dirty="0" err="1">
                <a:latin typeface="Quicksand Bold" panose="020B0604020202020204" charset="0"/>
              </a:rPr>
              <a:t>WordCount</a:t>
            </a:r>
            <a:r>
              <a:rPr lang="en-US" sz="4000" dirty="0">
                <a:latin typeface="Quicksand Bold" panose="020B0604020202020204" charset="0"/>
              </a:rPr>
              <a:t>/Input</a:t>
            </a:r>
          </a:p>
        </p:txBody>
      </p:sp>
    </p:spTree>
    <p:extLst>
      <p:ext uri="{BB962C8B-B14F-4D97-AF65-F5344CB8AC3E}">
        <p14:creationId xmlns:p14="http://schemas.microsoft.com/office/powerpoint/2010/main" val="180535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838200" y="331990"/>
            <a:ext cx="15697200" cy="1427891"/>
          </a:xfrm>
          <a:prstGeom prst="rect">
            <a:avLst/>
          </a:prstGeom>
        </p:spPr>
        <p:txBody>
          <a:bodyPr wrap="square" lIns="0" tIns="0" rIns="0" bIns="0" rtlCol="0" anchor="t">
            <a:spAutoFit/>
          </a:bodyPr>
          <a:lstStyle/>
          <a:p>
            <a:pPr algn="ctr">
              <a:lnSpc>
                <a:spcPts val="12880"/>
              </a:lnSpc>
            </a:pPr>
            <a:r>
              <a:rPr lang="en-US" sz="6000" dirty="0" err="1">
                <a:solidFill>
                  <a:srgbClr val="000000"/>
                </a:solidFill>
                <a:latin typeface="Paytone One Bold"/>
              </a:rPr>
              <a:t>Kiểm</a:t>
            </a:r>
            <a:r>
              <a:rPr lang="en-US" sz="6000" dirty="0">
                <a:solidFill>
                  <a:srgbClr val="000000"/>
                </a:solidFill>
                <a:latin typeface="Paytone One Bold"/>
              </a:rPr>
              <a:t> </a:t>
            </a:r>
            <a:r>
              <a:rPr lang="en-US" sz="6000" dirty="0" err="1">
                <a:solidFill>
                  <a:srgbClr val="000000"/>
                </a:solidFill>
                <a:latin typeface="Paytone One Bold"/>
              </a:rPr>
              <a:t>tra</a:t>
            </a:r>
            <a:r>
              <a:rPr lang="en-US" sz="6000" dirty="0">
                <a:solidFill>
                  <a:srgbClr val="000000"/>
                </a:solidFill>
                <a:latin typeface="Paytone One Bold"/>
              </a:rPr>
              <a:t> </a:t>
            </a:r>
            <a:r>
              <a:rPr lang="en-US" sz="6000" dirty="0" err="1">
                <a:solidFill>
                  <a:srgbClr val="000000"/>
                </a:solidFill>
                <a:latin typeface="Paytone One Bold"/>
              </a:rPr>
              <a:t>trên</a:t>
            </a:r>
            <a:r>
              <a:rPr lang="en-US" sz="6000" dirty="0">
                <a:solidFill>
                  <a:srgbClr val="000000"/>
                </a:solidFill>
                <a:latin typeface="Paytone One Bold"/>
              </a:rPr>
              <a:t> Hadoop (localhost:9870/) </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9" name="Hình ảnh 8">
            <a:extLst>
              <a:ext uri="{FF2B5EF4-FFF2-40B4-BE49-F238E27FC236}">
                <a16:creationId xmlns:a16="http://schemas.microsoft.com/office/drawing/2014/main" id="{BFC81EFF-3C49-BE82-596B-254EDFBB4DDD}"/>
              </a:ext>
            </a:extLst>
          </p:cNvPr>
          <p:cNvPicPr>
            <a:picLocks noChangeAspect="1"/>
          </p:cNvPicPr>
          <p:nvPr/>
        </p:nvPicPr>
        <p:blipFill>
          <a:blip r:embed="rId4"/>
          <a:stretch>
            <a:fillRect/>
          </a:stretch>
        </p:blipFill>
        <p:spPr>
          <a:xfrm>
            <a:off x="1066800" y="2095500"/>
            <a:ext cx="15925800" cy="6998534"/>
          </a:xfrm>
          <a:prstGeom prst="rect">
            <a:avLst/>
          </a:prstGeom>
        </p:spPr>
      </p:pic>
    </p:spTree>
    <p:extLst>
      <p:ext uri="{BB962C8B-B14F-4D97-AF65-F5344CB8AC3E}">
        <p14:creationId xmlns:p14="http://schemas.microsoft.com/office/powerpoint/2010/main" val="2885209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990600" y="0"/>
            <a:ext cx="16078200" cy="1390445"/>
          </a:xfrm>
          <a:prstGeom prst="rect">
            <a:avLst/>
          </a:prstGeom>
        </p:spPr>
        <p:txBody>
          <a:bodyPr wrap="square" lIns="0" tIns="0" rIns="0" bIns="0" rtlCol="0" anchor="t">
            <a:spAutoFit/>
          </a:bodyPr>
          <a:lstStyle/>
          <a:p>
            <a:pPr algn="ctr">
              <a:lnSpc>
                <a:spcPts val="12880"/>
              </a:lnSpc>
            </a:pPr>
            <a:r>
              <a:rPr lang="en-US" sz="4800" dirty="0" err="1">
                <a:solidFill>
                  <a:srgbClr val="000000"/>
                </a:solidFill>
                <a:latin typeface="Paytone One Bold"/>
              </a:rPr>
              <a:t>Truyền</a:t>
            </a:r>
            <a:r>
              <a:rPr lang="en-US" sz="4800" dirty="0">
                <a:solidFill>
                  <a:srgbClr val="000000"/>
                </a:solidFill>
                <a:latin typeface="Paytone One Bold"/>
              </a:rPr>
              <a:t> file demo </a:t>
            </a:r>
            <a:r>
              <a:rPr lang="en-US" sz="4800" dirty="0" err="1">
                <a:solidFill>
                  <a:srgbClr val="000000"/>
                </a:solidFill>
                <a:latin typeface="Paytone One Bold"/>
              </a:rPr>
              <a:t>từ</a:t>
            </a:r>
            <a:r>
              <a:rPr lang="en-US" sz="4800" dirty="0">
                <a:solidFill>
                  <a:srgbClr val="000000"/>
                </a:solidFill>
                <a:latin typeface="Paytone One Bold"/>
              </a:rPr>
              <a:t> </a:t>
            </a:r>
            <a:r>
              <a:rPr lang="en-US" sz="4800" dirty="0" err="1">
                <a:solidFill>
                  <a:srgbClr val="000000"/>
                </a:solidFill>
                <a:latin typeface="Paytone One Bold"/>
              </a:rPr>
              <a:t>máy</a:t>
            </a:r>
            <a:r>
              <a:rPr lang="en-US" sz="4800" dirty="0">
                <a:solidFill>
                  <a:srgbClr val="000000"/>
                </a:solidFill>
                <a:latin typeface="Paytone One Bold"/>
              </a:rPr>
              <a:t> </a:t>
            </a:r>
            <a:r>
              <a:rPr lang="en-US" sz="4800" dirty="0" err="1">
                <a:solidFill>
                  <a:srgbClr val="000000"/>
                </a:solidFill>
                <a:latin typeface="Paytone One Bold"/>
              </a:rPr>
              <a:t>lên</a:t>
            </a:r>
            <a:r>
              <a:rPr lang="en-US" sz="4800" dirty="0">
                <a:solidFill>
                  <a:srgbClr val="000000"/>
                </a:solidFill>
                <a:latin typeface="Paytone One Bold"/>
              </a:rPr>
              <a:t> Hadoop</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4" name="Hình ảnh 3">
            <a:extLst>
              <a:ext uri="{FF2B5EF4-FFF2-40B4-BE49-F238E27FC236}">
                <a16:creationId xmlns:a16="http://schemas.microsoft.com/office/drawing/2014/main" id="{117B12A5-191E-D4C6-1B54-A3FEA17E7895}"/>
              </a:ext>
            </a:extLst>
          </p:cNvPr>
          <p:cNvPicPr>
            <a:picLocks noChangeAspect="1"/>
          </p:cNvPicPr>
          <p:nvPr/>
        </p:nvPicPr>
        <p:blipFill>
          <a:blip r:embed="rId4"/>
          <a:stretch>
            <a:fillRect/>
          </a:stretch>
        </p:blipFill>
        <p:spPr>
          <a:xfrm>
            <a:off x="739684" y="2772826"/>
            <a:ext cx="17040727" cy="724822"/>
          </a:xfrm>
          <a:prstGeom prst="rect">
            <a:avLst/>
          </a:prstGeom>
        </p:spPr>
      </p:pic>
      <p:pic>
        <p:nvPicPr>
          <p:cNvPr id="11" name="Hình ảnh 10">
            <a:extLst>
              <a:ext uri="{FF2B5EF4-FFF2-40B4-BE49-F238E27FC236}">
                <a16:creationId xmlns:a16="http://schemas.microsoft.com/office/drawing/2014/main" id="{44EF83F9-6F08-07E5-0B25-AD4E93815B5B}"/>
              </a:ext>
            </a:extLst>
          </p:cNvPr>
          <p:cNvPicPr>
            <a:picLocks noChangeAspect="1"/>
          </p:cNvPicPr>
          <p:nvPr/>
        </p:nvPicPr>
        <p:blipFill>
          <a:blip r:embed="rId5"/>
          <a:stretch>
            <a:fillRect/>
          </a:stretch>
        </p:blipFill>
        <p:spPr>
          <a:xfrm>
            <a:off x="762875" y="3634192"/>
            <a:ext cx="17040727" cy="6490445"/>
          </a:xfrm>
          <a:prstGeom prst="rect">
            <a:avLst/>
          </a:prstGeom>
        </p:spPr>
      </p:pic>
      <p:sp>
        <p:nvSpPr>
          <p:cNvPr id="2" name="Hộp Văn bản 1">
            <a:extLst>
              <a:ext uri="{FF2B5EF4-FFF2-40B4-BE49-F238E27FC236}">
                <a16:creationId xmlns:a16="http://schemas.microsoft.com/office/drawing/2014/main" id="{47EA1FA1-B0C1-A907-0889-CC1094F25D47}"/>
              </a:ext>
            </a:extLst>
          </p:cNvPr>
          <p:cNvSpPr txBox="1"/>
          <p:nvPr/>
        </p:nvSpPr>
        <p:spPr>
          <a:xfrm>
            <a:off x="762875" y="1790876"/>
            <a:ext cx="17017536" cy="584775"/>
          </a:xfrm>
          <a:prstGeom prst="rect">
            <a:avLst/>
          </a:prstGeom>
          <a:noFill/>
        </p:spPr>
        <p:txBody>
          <a:bodyPr wrap="square" rtlCol="0">
            <a:spAutoFit/>
          </a:bodyPr>
          <a:lstStyle/>
          <a:p>
            <a:r>
              <a:rPr lang="en-US" sz="3200" dirty="0">
                <a:latin typeface="Quicksand Bold" panose="020B0604020202020204" charset="0"/>
              </a:rPr>
              <a:t>Hadoop fs –put ‘/home/nhom7/Documents/HocNgoaiNgu.txt’ /</a:t>
            </a:r>
            <a:r>
              <a:rPr lang="en-US" sz="3200" dirty="0" err="1">
                <a:latin typeface="Quicksand Bold" panose="020B0604020202020204" charset="0"/>
              </a:rPr>
              <a:t>WordCount</a:t>
            </a:r>
            <a:r>
              <a:rPr lang="en-US" sz="3200" dirty="0">
                <a:latin typeface="Quicksand Bold" panose="020B0604020202020204" charset="0"/>
              </a:rPr>
              <a:t>/Input</a:t>
            </a:r>
          </a:p>
        </p:txBody>
      </p:sp>
    </p:spTree>
    <p:extLst>
      <p:ext uri="{BB962C8B-B14F-4D97-AF65-F5344CB8AC3E}">
        <p14:creationId xmlns:p14="http://schemas.microsoft.com/office/powerpoint/2010/main" val="3282206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1104900" y="-112125"/>
            <a:ext cx="16078200" cy="1390445"/>
          </a:xfrm>
          <a:prstGeom prst="rect">
            <a:avLst/>
          </a:prstGeom>
        </p:spPr>
        <p:txBody>
          <a:bodyPr wrap="square" lIns="0" tIns="0" rIns="0" bIns="0" rtlCol="0" anchor="t">
            <a:spAutoFit/>
          </a:bodyPr>
          <a:lstStyle/>
          <a:p>
            <a:pPr algn="ctr">
              <a:lnSpc>
                <a:spcPts val="12880"/>
              </a:lnSpc>
            </a:pPr>
            <a:r>
              <a:rPr lang="en-US" sz="5000" dirty="0" err="1">
                <a:solidFill>
                  <a:srgbClr val="000000"/>
                </a:solidFill>
                <a:latin typeface="Paytone One Bold"/>
              </a:rPr>
              <a:t>Biên</a:t>
            </a:r>
            <a:r>
              <a:rPr lang="en-US" sz="5000" dirty="0">
                <a:solidFill>
                  <a:srgbClr val="000000"/>
                </a:solidFill>
                <a:latin typeface="Paytone One Bold"/>
              </a:rPr>
              <a:t> </a:t>
            </a:r>
            <a:r>
              <a:rPr lang="en-US" sz="5000" dirty="0" err="1">
                <a:solidFill>
                  <a:srgbClr val="000000"/>
                </a:solidFill>
                <a:latin typeface="Paytone One Bold"/>
              </a:rPr>
              <a:t>soạn</a:t>
            </a:r>
            <a:r>
              <a:rPr lang="en-US" sz="5000" dirty="0">
                <a:solidFill>
                  <a:srgbClr val="000000"/>
                </a:solidFill>
                <a:latin typeface="Paytone One Bold"/>
              </a:rPr>
              <a:t> </a:t>
            </a:r>
            <a:r>
              <a:rPr lang="en-US" sz="5000" dirty="0" err="1">
                <a:solidFill>
                  <a:srgbClr val="000000"/>
                </a:solidFill>
                <a:latin typeface="Paytone One Bold"/>
              </a:rPr>
              <a:t>lệnh</a:t>
            </a:r>
            <a:r>
              <a:rPr lang="en-US" sz="5000" dirty="0">
                <a:solidFill>
                  <a:srgbClr val="000000"/>
                </a:solidFill>
                <a:latin typeface="Paytone One Bold"/>
              </a:rPr>
              <a:t> java </a:t>
            </a:r>
            <a:r>
              <a:rPr lang="en-US" sz="5000" dirty="0" err="1">
                <a:solidFill>
                  <a:srgbClr val="000000"/>
                </a:solidFill>
                <a:latin typeface="Paytone One Bold"/>
              </a:rPr>
              <a:t>và</a:t>
            </a:r>
            <a:r>
              <a:rPr lang="en-US" sz="5000" dirty="0">
                <a:solidFill>
                  <a:srgbClr val="000000"/>
                </a:solidFill>
                <a:latin typeface="Paytone One Bold"/>
              </a:rPr>
              <a:t> </a:t>
            </a:r>
            <a:r>
              <a:rPr lang="en-US" sz="5000" dirty="0" err="1">
                <a:solidFill>
                  <a:srgbClr val="000000"/>
                </a:solidFill>
                <a:latin typeface="Paytone One Bold"/>
              </a:rPr>
              <a:t>đặt</a:t>
            </a:r>
            <a:r>
              <a:rPr lang="en-US" sz="5000" dirty="0">
                <a:solidFill>
                  <a:srgbClr val="000000"/>
                </a:solidFill>
                <a:latin typeface="Paytone One Bold"/>
              </a:rPr>
              <a:t> file output </a:t>
            </a:r>
            <a:r>
              <a:rPr lang="en-US" sz="5000" dirty="0" err="1">
                <a:solidFill>
                  <a:srgbClr val="000000"/>
                </a:solidFill>
                <a:latin typeface="Paytone One Bold"/>
              </a:rPr>
              <a:t>vào</a:t>
            </a:r>
            <a:r>
              <a:rPr lang="en-US" sz="5000" dirty="0">
                <a:solidFill>
                  <a:srgbClr val="000000"/>
                </a:solidFill>
                <a:latin typeface="Paytone One Bold"/>
              </a:rPr>
              <a:t> file jar</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10" name="Hình ảnh 9">
            <a:extLst>
              <a:ext uri="{FF2B5EF4-FFF2-40B4-BE49-F238E27FC236}">
                <a16:creationId xmlns:a16="http://schemas.microsoft.com/office/drawing/2014/main" id="{F1E1522A-F323-E70B-9702-CABA07259AA3}"/>
              </a:ext>
            </a:extLst>
          </p:cNvPr>
          <p:cNvPicPr>
            <a:picLocks noChangeAspect="1"/>
          </p:cNvPicPr>
          <p:nvPr/>
        </p:nvPicPr>
        <p:blipFill>
          <a:blip r:embed="rId4"/>
          <a:stretch>
            <a:fillRect/>
          </a:stretch>
        </p:blipFill>
        <p:spPr>
          <a:xfrm>
            <a:off x="616043" y="5372100"/>
            <a:ext cx="17378931" cy="4408002"/>
          </a:xfrm>
          <a:prstGeom prst="rect">
            <a:avLst/>
          </a:prstGeom>
        </p:spPr>
      </p:pic>
      <p:sp>
        <p:nvSpPr>
          <p:cNvPr id="2" name="Hộp Văn bản 1">
            <a:extLst>
              <a:ext uri="{FF2B5EF4-FFF2-40B4-BE49-F238E27FC236}">
                <a16:creationId xmlns:a16="http://schemas.microsoft.com/office/drawing/2014/main" id="{1889A0D3-E8AF-F988-9B8D-A98CCF627D9F}"/>
              </a:ext>
            </a:extLst>
          </p:cNvPr>
          <p:cNvSpPr txBox="1"/>
          <p:nvPr/>
        </p:nvSpPr>
        <p:spPr>
          <a:xfrm>
            <a:off x="405939" y="2095500"/>
            <a:ext cx="17754600" cy="2062103"/>
          </a:xfrm>
          <a:prstGeom prst="rect">
            <a:avLst/>
          </a:prstGeom>
          <a:noFill/>
        </p:spPr>
        <p:txBody>
          <a:bodyPr wrap="square" rtlCol="0">
            <a:spAutoFit/>
          </a:bodyPr>
          <a:lstStyle/>
          <a:p>
            <a:r>
              <a:rPr lang="en-US" sz="3200" dirty="0" err="1">
                <a:latin typeface="Quicksand Bold" panose="020B0604020202020204" charset="0"/>
              </a:rPr>
              <a:t>javac</a:t>
            </a:r>
            <a:r>
              <a:rPr lang="en-US" sz="3200" dirty="0">
                <a:latin typeface="Quicksand Bold" panose="020B0604020202020204" charset="0"/>
              </a:rPr>
              <a:t> –</a:t>
            </a:r>
            <a:r>
              <a:rPr lang="en-US" sz="3200" dirty="0" err="1">
                <a:latin typeface="Quicksand Bold" panose="020B0604020202020204" charset="0"/>
              </a:rPr>
              <a:t>classpath</a:t>
            </a:r>
            <a:r>
              <a:rPr lang="en-US" sz="3200" dirty="0">
                <a:latin typeface="Quicksand Bold" panose="020B0604020202020204" charset="0"/>
              </a:rPr>
              <a:t> ${HADOOP_CLASSPATH} –d ‘/home/nhom7/Documents/</a:t>
            </a:r>
            <a:r>
              <a:rPr lang="en-US" sz="3200" dirty="0" err="1">
                <a:solidFill>
                  <a:srgbClr val="FF0000"/>
                </a:solidFill>
                <a:latin typeface="Quicksand Bold" panose="020B0604020202020204" charset="0"/>
              </a:rPr>
              <a:t>JavaClass</a:t>
            </a:r>
            <a:r>
              <a:rPr lang="en-US" sz="3200" dirty="0">
                <a:latin typeface="Quicksand Bold" panose="020B0604020202020204" charset="0"/>
              </a:rPr>
              <a:t>’ ‘/home/nhom7/Documents/WordCount.java’</a:t>
            </a:r>
          </a:p>
          <a:p>
            <a:endParaRPr lang="en-US" sz="3200" dirty="0">
              <a:latin typeface="Quicksand Bold" panose="020B0604020202020204" charset="0"/>
            </a:endParaRPr>
          </a:p>
          <a:p>
            <a:r>
              <a:rPr lang="en-US" sz="3200" dirty="0">
                <a:latin typeface="Quicksand Bold" panose="020B0604020202020204" charset="0"/>
              </a:rPr>
              <a:t>jar –</a:t>
            </a:r>
            <a:r>
              <a:rPr lang="en-US" sz="3200" dirty="0" err="1">
                <a:latin typeface="Quicksand Bold" panose="020B0604020202020204" charset="0"/>
              </a:rPr>
              <a:t>cvf</a:t>
            </a:r>
            <a:r>
              <a:rPr lang="en-US" sz="3200" dirty="0">
                <a:latin typeface="Quicksand Bold" panose="020B0604020202020204" charset="0"/>
              </a:rPr>
              <a:t> ngoainguNC.jar –C </a:t>
            </a:r>
            <a:r>
              <a:rPr lang="en-US" sz="3200" dirty="0" err="1">
                <a:solidFill>
                  <a:srgbClr val="FF0000"/>
                </a:solidFill>
                <a:latin typeface="Quicksand Bold" panose="020B0604020202020204" charset="0"/>
              </a:rPr>
              <a:t>JavaClass</a:t>
            </a:r>
            <a:r>
              <a:rPr lang="en-US" sz="3200" dirty="0">
                <a:latin typeface="Quicksand Bold" panose="020B0604020202020204" charset="0"/>
              </a:rPr>
              <a:t>/ .</a:t>
            </a:r>
          </a:p>
        </p:txBody>
      </p:sp>
    </p:spTree>
    <p:extLst>
      <p:ext uri="{BB962C8B-B14F-4D97-AF65-F5344CB8AC3E}">
        <p14:creationId xmlns:p14="http://schemas.microsoft.com/office/powerpoint/2010/main" val="1185715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4" name="Hình ảnh 3">
            <a:extLst>
              <a:ext uri="{FF2B5EF4-FFF2-40B4-BE49-F238E27FC236}">
                <a16:creationId xmlns:a16="http://schemas.microsoft.com/office/drawing/2014/main" id="{CBBC473F-2F95-375F-AEAE-89160FE4CA94}"/>
              </a:ext>
            </a:extLst>
          </p:cNvPr>
          <p:cNvPicPr>
            <a:picLocks noChangeAspect="1"/>
          </p:cNvPicPr>
          <p:nvPr/>
        </p:nvPicPr>
        <p:blipFill>
          <a:blip r:embed="rId4"/>
          <a:stretch>
            <a:fillRect/>
          </a:stretch>
        </p:blipFill>
        <p:spPr>
          <a:xfrm>
            <a:off x="1710147" y="656945"/>
            <a:ext cx="14630400" cy="8629516"/>
          </a:xfrm>
          <a:prstGeom prst="rect">
            <a:avLst/>
          </a:prstGeom>
        </p:spPr>
      </p:pic>
      <p:grpSp>
        <p:nvGrpSpPr>
          <p:cNvPr id="20" name="Nhóm 19">
            <a:extLst>
              <a:ext uri="{FF2B5EF4-FFF2-40B4-BE49-F238E27FC236}">
                <a16:creationId xmlns:a16="http://schemas.microsoft.com/office/drawing/2014/main" id="{AEC47626-E6B0-4EC3-301A-09F07954702C}"/>
              </a:ext>
            </a:extLst>
          </p:cNvPr>
          <p:cNvGrpSpPr/>
          <p:nvPr/>
        </p:nvGrpSpPr>
        <p:grpSpPr>
          <a:xfrm>
            <a:off x="8070762" y="3031790"/>
            <a:ext cx="2676960" cy="1542240"/>
            <a:chOff x="8070762" y="3031790"/>
            <a:chExt cx="2676960" cy="1542240"/>
          </a:xfrm>
        </p:grpSpPr>
        <mc:AlternateContent xmlns:mc="http://schemas.openxmlformats.org/markup-compatibility/2006">
          <mc:Choice xmlns:p14="http://schemas.microsoft.com/office/powerpoint/2010/main" Requires="p14">
            <p:contentPart p14:bwMode="auto" r:id="rId5">
              <p14:nvContentPartPr>
                <p14:cNvPr id="18" name="Viết tay 17">
                  <a:extLst>
                    <a:ext uri="{FF2B5EF4-FFF2-40B4-BE49-F238E27FC236}">
                      <a16:creationId xmlns:a16="http://schemas.microsoft.com/office/drawing/2014/main" id="{D9801930-23FC-A4FB-653E-C2F14D2FCE10}"/>
                    </a:ext>
                  </a:extLst>
                </p14:cNvPr>
                <p14:cNvContentPartPr/>
                <p14:nvPr/>
              </p14:nvContentPartPr>
              <p14:xfrm>
                <a:off x="8480802" y="3140150"/>
                <a:ext cx="2266920" cy="1433880"/>
              </p14:xfrm>
            </p:contentPart>
          </mc:Choice>
          <mc:Fallback>
            <p:pic>
              <p:nvPicPr>
                <p:cNvPr id="18" name="Viết tay 17">
                  <a:extLst>
                    <a:ext uri="{FF2B5EF4-FFF2-40B4-BE49-F238E27FC236}">
                      <a16:creationId xmlns:a16="http://schemas.microsoft.com/office/drawing/2014/main" id="{D9801930-23FC-A4FB-653E-C2F14D2FCE10}"/>
                    </a:ext>
                  </a:extLst>
                </p:cNvPr>
                <p:cNvPicPr/>
                <p:nvPr/>
              </p:nvPicPr>
              <p:blipFill>
                <a:blip r:embed="rId6"/>
                <a:stretch>
                  <a:fillRect/>
                </a:stretch>
              </p:blipFill>
              <p:spPr>
                <a:xfrm>
                  <a:off x="8417802" y="3077510"/>
                  <a:ext cx="2392560" cy="1559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9" name="Viết tay 18">
                  <a:extLst>
                    <a:ext uri="{FF2B5EF4-FFF2-40B4-BE49-F238E27FC236}">
                      <a16:creationId xmlns:a16="http://schemas.microsoft.com/office/drawing/2014/main" id="{C73DECAC-4236-453B-071C-B165D5DB9E6E}"/>
                    </a:ext>
                  </a:extLst>
                </p14:cNvPr>
                <p14:cNvContentPartPr/>
                <p14:nvPr/>
              </p14:nvContentPartPr>
              <p14:xfrm>
                <a:off x="8070762" y="3031790"/>
                <a:ext cx="949680" cy="539640"/>
              </p14:xfrm>
            </p:contentPart>
          </mc:Choice>
          <mc:Fallback>
            <p:pic>
              <p:nvPicPr>
                <p:cNvPr id="19" name="Viết tay 18">
                  <a:extLst>
                    <a:ext uri="{FF2B5EF4-FFF2-40B4-BE49-F238E27FC236}">
                      <a16:creationId xmlns:a16="http://schemas.microsoft.com/office/drawing/2014/main" id="{C73DECAC-4236-453B-071C-B165D5DB9E6E}"/>
                    </a:ext>
                  </a:extLst>
                </p:cNvPr>
                <p:cNvPicPr/>
                <p:nvPr/>
              </p:nvPicPr>
              <p:blipFill>
                <a:blip r:embed="rId8"/>
                <a:stretch>
                  <a:fillRect/>
                </a:stretch>
              </p:blipFill>
              <p:spPr>
                <a:xfrm>
                  <a:off x="8007762" y="2968790"/>
                  <a:ext cx="1075320" cy="665280"/>
                </a:xfrm>
                <a:prstGeom prst="rect">
                  <a:avLst/>
                </a:prstGeom>
              </p:spPr>
            </p:pic>
          </mc:Fallback>
        </mc:AlternateContent>
      </p:grpSp>
    </p:spTree>
    <p:extLst>
      <p:ext uri="{BB962C8B-B14F-4D97-AF65-F5344CB8AC3E}">
        <p14:creationId xmlns:p14="http://schemas.microsoft.com/office/powerpoint/2010/main" val="11909139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914400" y="144352"/>
            <a:ext cx="16078200" cy="1390445"/>
          </a:xfrm>
          <a:prstGeom prst="rect">
            <a:avLst/>
          </a:prstGeom>
        </p:spPr>
        <p:txBody>
          <a:bodyPr wrap="square" lIns="0" tIns="0" rIns="0" bIns="0" rtlCol="0" anchor="t">
            <a:spAutoFit/>
          </a:bodyPr>
          <a:lstStyle/>
          <a:p>
            <a:pPr algn="ctr">
              <a:lnSpc>
                <a:spcPts val="12880"/>
              </a:lnSpc>
            </a:pPr>
            <a:r>
              <a:rPr lang="en-US" sz="4800" dirty="0" err="1">
                <a:solidFill>
                  <a:srgbClr val="000000"/>
                </a:solidFill>
                <a:latin typeface="Paytone One Bold"/>
              </a:rPr>
              <a:t>Tiến</a:t>
            </a:r>
            <a:r>
              <a:rPr lang="en-US" sz="4800" dirty="0">
                <a:solidFill>
                  <a:srgbClr val="000000"/>
                </a:solidFill>
                <a:latin typeface="Paytone One Bold"/>
              </a:rPr>
              <a:t> </a:t>
            </a:r>
            <a:r>
              <a:rPr lang="en-US" sz="4800" dirty="0" err="1">
                <a:solidFill>
                  <a:srgbClr val="000000"/>
                </a:solidFill>
                <a:latin typeface="Paytone One Bold"/>
              </a:rPr>
              <a:t>hành</a:t>
            </a:r>
            <a:r>
              <a:rPr lang="en-US" sz="4800" dirty="0">
                <a:solidFill>
                  <a:srgbClr val="000000"/>
                </a:solidFill>
                <a:latin typeface="Paytone One Bold"/>
              </a:rPr>
              <a:t> </a:t>
            </a:r>
            <a:r>
              <a:rPr lang="en-US" sz="4800" dirty="0" err="1">
                <a:solidFill>
                  <a:srgbClr val="000000"/>
                </a:solidFill>
                <a:latin typeface="Paytone One Bold"/>
              </a:rPr>
              <a:t>WordCount</a:t>
            </a:r>
            <a:r>
              <a:rPr lang="en-US" sz="4800" dirty="0">
                <a:solidFill>
                  <a:srgbClr val="000000"/>
                </a:solidFill>
                <a:latin typeface="Paytone One Bold"/>
              </a:rPr>
              <a:t> file jar </a:t>
            </a:r>
            <a:r>
              <a:rPr lang="en-US" sz="4800" dirty="0" err="1">
                <a:solidFill>
                  <a:srgbClr val="000000"/>
                </a:solidFill>
                <a:latin typeface="Paytone One Bold"/>
              </a:rPr>
              <a:t>trên</a:t>
            </a:r>
            <a:r>
              <a:rPr lang="en-US" sz="4800" dirty="0">
                <a:solidFill>
                  <a:srgbClr val="000000"/>
                </a:solidFill>
                <a:latin typeface="Paytone One Bold"/>
              </a:rPr>
              <a:t> Hadoop</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3" name="Hình ảnh 2">
            <a:extLst>
              <a:ext uri="{FF2B5EF4-FFF2-40B4-BE49-F238E27FC236}">
                <a16:creationId xmlns:a16="http://schemas.microsoft.com/office/drawing/2014/main" id="{CC254E44-15F5-3041-559A-51F0F81734ED}"/>
              </a:ext>
            </a:extLst>
          </p:cNvPr>
          <p:cNvPicPr>
            <a:picLocks noChangeAspect="1"/>
          </p:cNvPicPr>
          <p:nvPr/>
        </p:nvPicPr>
        <p:blipFill>
          <a:blip r:embed="rId4"/>
          <a:stretch>
            <a:fillRect/>
          </a:stretch>
        </p:blipFill>
        <p:spPr>
          <a:xfrm>
            <a:off x="1683643" y="4991100"/>
            <a:ext cx="14269085" cy="4511274"/>
          </a:xfrm>
          <a:prstGeom prst="rect">
            <a:avLst/>
          </a:prstGeom>
        </p:spPr>
      </p:pic>
      <p:sp>
        <p:nvSpPr>
          <p:cNvPr id="2" name="Hộp Văn bản 1">
            <a:extLst>
              <a:ext uri="{FF2B5EF4-FFF2-40B4-BE49-F238E27FC236}">
                <a16:creationId xmlns:a16="http://schemas.microsoft.com/office/drawing/2014/main" id="{AFB5A2BF-BCC4-F3C3-783C-AFC462A9AD4F}"/>
              </a:ext>
            </a:extLst>
          </p:cNvPr>
          <p:cNvSpPr txBox="1"/>
          <p:nvPr/>
        </p:nvSpPr>
        <p:spPr>
          <a:xfrm>
            <a:off x="1282239" y="2973174"/>
            <a:ext cx="16002000" cy="1077218"/>
          </a:xfrm>
          <a:prstGeom prst="rect">
            <a:avLst/>
          </a:prstGeom>
          <a:noFill/>
        </p:spPr>
        <p:txBody>
          <a:bodyPr wrap="square" rtlCol="0">
            <a:spAutoFit/>
          </a:bodyPr>
          <a:lstStyle/>
          <a:p>
            <a:r>
              <a:rPr lang="en-US" sz="3200" dirty="0">
                <a:latin typeface="Quicksand Bold" panose="020B0604020202020204" charset="0"/>
              </a:rPr>
              <a:t>Hadoop jar ‘/home/nhom7/Documents/ngoainguNC.jar’ </a:t>
            </a:r>
            <a:r>
              <a:rPr lang="en-US" sz="3200" dirty="0" err="1">
                <a:solidFill>
                  <a:srgbClr val="FF0000"/>
                </a:solidFill>
                <a:latin typeface="Quicksand Bold" panose="020B0604020202020204" charset="0"/>
              </a:rPr>
              <a:t>WordCount</a:t>
            </a:r>
            <a:r>
              <a:rPr lang="en-US" sz="3200" dirty="0">
                <a:latin typeface="Quicksand Bold" panose="020B0604020202020204" charset="0"/>
              </a:rPr>
              <a:t> /</a:t>
            </a:r>
            <a:r>
              <a:rPr lang="en-US" sz="3200" dirty="0" err="1">
                <a:latin typeface="Quicksand Bold" panose="020B0604020202020204" charset="0"/>
              </a:rPr>
              <a:t>WordCount</a:t>
            </a:r>
            <a:r>
              <a:rPr lang="en-US" sz="3200" dirty="0">
                <a:latin typeface="Quicksand Bold" panose="020B0604020202020204" charset="0"/>
              </a:rPr>
              <a:t>/Input /</a:t>
            </a:r>
            <a:r>
              <a:rPr lang="en-US" sz="3200" dirty="0" err="1">
                <a:latin typeface="Quicksand Bold" panose="020B0604020202020204" charset="0"/>
              </a:rPr>
              <a:t>WordCount</a:t>
            </a:r>
            <a:r>
              <a:rPr lang="en-US" sz="3200" dirty="0">
                <a:latin typeface="Quicksand Bold" panose="020B0604020202020204" charset="0"/>
              </a:rPr>
              <a:t>/Output</a:t>
            </a:r>
          </a:p>
        </p:txBody>
      </p:sp>
    </p:spTree>
    <p:extLst>
      <p:ext uri="{BB962C8B-B14F-4D97-AF65-F5344CB8AC3E}">
        <p14:creationId xmlns:p14="http://schemas.microsoft.com/office/powerpoint/2010/main" val="25764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914400" y="144352"/>
            <a:ext cx="16078200" cy="1390445"/>
          </a:xfrm>
          <a:prstGeom prst="rect">
            <a:avLst/>
          </a:prstGeom>
        </p:spPr>
        <p:txBody>
          <a:bodyPr wrap="square" lIns="0" tIns="0" rIns="0" bIns="0" rtlCol="0" anchor="t">
            <a:spAutoFit/>
          </a:bodyPr>
          <a:lstStyle/>
          <a:p>
            <a:pPr algn="ctr">
              <a:lnSpc>
                <a:spcPts val="12880"/>
              </a:lnSpc>
            </a:pPr>
            <a:r>
              <a:rPr lang="en-US" sz="4800" dirty="0" err="1">
                <a:solidFill>
                  <a:srgbClr val="000000"/>
                </a:solidFill>
                <a:latin typeface="Paytone One Bold"/>
              </a:rPr>
              <a:t>Tiến</a:t>
            </a:r>
            <a:r>
              <a:rPr lang="en-US" sz="4800" dirty="0">
                <a:solidFill>
                  <a:srgbClr val="000000"/>
                </a:solidFill>
                <a:latin typeface="Paytone One Bold"/>
              </a:rPr>
              <a:t> </a:t>
            </a:r>
            <a:r>
              <a:rPr lang="en-US" sz="4800" dirty="0" err="1">
                <a:solidFill>
                  <a:srgbClr val="000000"/>
                </a:solidFill>
                <a:latin typeface="Paytone One Bold"/>
              </a:rPr>
              <a:t>hành</a:t>
            </a:r>
            <a:r>
              <a:rPr lang="en-US" sz="4800" dirty="0">
                <a:solidFill>
                  <a:srgbClr val="000000"/>
                </a:solidFill>
                <a:latin typeface="Paytone One Bold"/>
              </a:rPr>
              <a:t> </a:t>
            </a:r>
            <a:r>
              <a:rPr lang="en-US" sz="4800" dirty="0" err="1">
                <a:solidFill>
                  <a:srgbClr val="000000"/>
                </a:solidFill>
                <a:latin typeface="Paytone One Bold"/>
              </a:rPr>
              <a:t>WordCount</a:t>
            </a:r>
            <a:r>
              <a:rPr lang="en-US" sz="4800" dirty="0">
                <a:solidFill>
                  <a:srgbClr val="000000"/>
                </a:solidFill>
                <a:latin typeface="Paytone One Bold"/>
              </a:rPr>
              <a:t> file jar </a:t>
            </a:r>
            <a:r>
              <a:rPr lang="en-US" sz="4800" dirty="0" err="1">
                <a:solidFill>
                  <a:srgbClr val="000000"/>
                </a:solidFill>
                <a:latin typeface="Paytone One Bold"/>
              </a:rPr>
              <a:t>trên</a:t>
            </a:r>
            <a:r>
              <a:rPr lang="en-US" sz="4800" dirty="0">
                <a:solidFill>
                  <a:srgbClr val="000000"/>
                </a:solidFill>
                <a:latin typeface="Paytone One Bold"/>
              </a:rPr>
              <a:t> Hadoop</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sp>
        <p:nvSpPr>
          <p:cNvPr id="2" name="Hộp Văn bản 1">
            <a:extLst>
              <a:ext uri="{FF2B5EF4-FFF2-40B4-BE49-F238E27FC236}">
                <a16:creationId xmlns:a16="http://schemas.microsoft.com/office/drawing/2014/main" id="{AFB5A2BF-BCC4-F3C3-783C-AFC462A9AD4F}"/>
              </a:ext>
            </a:extLst>
          </p:cNvPr>
          <p:cNvSpPr txBox="1"/>
          <p:nvPr/>
        </p:nvSpPr>
        <p:spPr>
          <a:xfrm>
            <a:off x="1282239" y="2973174"/>
            <a:ext cx="16002000" cy="1077218"/>
          </a:xfrm>
          <a:prstGeom prst="rect">
            <a:avLst/>
          </a:prstGeom>
          <a:noFill/>
        </p:spPr>
        <p:txBody>
          <a:bodyPr wrap="square" rtlCol="0">
            <a:spAutoFit/>
          </a:bodyPr>
          <a:lstStyle/>
          <a:p>
            <a:r>
              <a:rPr lang="en-US" sz="3200" dirty="0">
                <a:latin typeface="Quicksand Bold" panose="020B0604020202020204" charset="0"/>
              </a:rPr>
              <a:t>Hadoop jar ‘/home/nhom7/Documents/ngoainguNC.jar’ </a:t>
            </a:r>
            <a:r>
              <a:rPr lang="en-US" sz="3200" dirty="0" err="1">
                <a:solidFill>
                  <a:srgbClr val="FF0000"/>
                </a:solidFill>
                <a:latin typeface="Quicksand Bold" panose="020B0604020202020204" charset="0"/>
              </a:rPr>
              <a:t>WordCount</a:t>
            </a:r>
            <a:r>
              <a:rPr lang="en-US" sz="3200" dirty="0">
                <a:latin typeface="Quicksand Bold" panose="020B0604020202020204" charset="0"/>
              </a:rPr>
              <a:t> /</a:t>
            </a:r>
            <a:r>
              <a:rPr lang="en-US" sz="3200" dirty="0" err="1">
                <a:latin typeface="Quicksand Bold" panose="020B0604020202020204" charset="0"/>
              </a:rPr>
              <a:t>WordCount</a:t>
            </a:r>
            <a:r>
              <a:rPr lang="en-US" sz="3200" dirty="0">
                <a:latin typeface="Quicksand Bold" panose="020B0604020202020204" charset="0"/>
              </a:rPr>
              <a:t>/Input /</a:t>
            </a:r>
            <a:r>
              <a:rPr lang="en-US" sz="3200" dirty="0" err="1">
                <a:latin typeface="Quicksand Bold" panose="020B0604020202020204" charset="0"/>
              </a:rPr>
              <a:t>WordCount</a:t>
            </a:r>
            <a:r>
              <a:rPr lang="en-US" sz="3200" dirty="0">
                <a:latin typeface="Quicksand Bold" panose="020B0604020202020204" charset="0"/>
              </a:rPr>
              <a:t>/Output</a:t>
            </a:r>
          </a:p>
        </p:txBody>
      </p:sp>
      <p:pic>
        <p:nvPicPr>
          <p:cNvPr id="12" name="Hình ảnh 11">
            <a:extLst>
              <a:ext uri="{FF2B5EF4-FFF2-40B4-BE49-F238E27FC236}">
                <a16:creationId xmlns:a16="http://schemas.microsoft.com/office/drawing/2014/main" id="{01BD2C81-5618-B685-2669-830D99EE7332}"/>
              </a:ext>
            </a:extLst>
          </p:cNvPr>
          <p:cNvPicPr>
            <a:picLocks noChangeAspect="1"/>
          </p:cNvPicPr>
          <p:nvPr/>
        </p:nvPicPr>
        <p:blipFill>
          <a:blip r:embed="rId4"/>
          <a:stretch>
            <a:fillRect/>
          </a:stretch>
        </p:blipFill>
        <p:spPr>
          <a:xfrm>
            <a:off x="4724400" y="4300800"/>
            <a:ext cx="9991860" cy="9914999"/>
          </a:xfrm>
          <a:prstGeom prst="rect">
            <a:avLst/>
          </a:prstGeom>
        </p:spPr>
      </p:pic>
      <p:grpSp>
        <p:nvGrpSpPr>
          <p:cNvPr id="19" name="Nhóm 18">
            <a:extLst>
              <a:ext uri="{FF2B5EF4-FFF2-40B4-BE49-F238E27FC236}">
                <a16:creationId xmlns:a16="http://schemas.microsoft.com/office/drawing/2014/main" id="{93A751B9-29F1-33F1-86C4-AB108EFA6541}"/>
              </a:ext>
            </a:extLst>
          </p:cNvPr>
          <p:cNvGrpSpPr/>
          <p:nvPr/>
        </p:nvGrpSpPr>
        <p:grpSpPr>
          <a:xfrm>
            <a:off x="6652362" y="3736555"/>
            <a:ext cx="5778000" cy="1207440"/>
            <a:chOff x="6652362" y="3736555"/>
            <a:chExt cx="5778000" cy="1207440"/>
          </a:xfrm>
        </p:grpSpPr>
        <mc:AlternateContent xmlns:mc="http://schemas.openxmlformats.org/markup-compatibility/2006">
          <mc:Choice xmlns:p14="http://schemas.microsoft.com/office/powerpoint/2010/main" Requires="p14">
            <p:contentPart p14:bwMode="auto" r:id="rId5">
              <p14:nvContentPartPr>
                <p14:cNvPr id="15" name="Viết tay 14">
                  <a:extLst>
                    <a:ext uri="{FF2B5EF4-FFF2-40B4-BE49-F238E27FC236}">
                      <a16:creationId xmlns:a16="http://schemas.microsoft.com/office/drawing/2014/main" id="{9DDA6093-08A9-09BD-3D0C-75E328017E19}"/>
                    </a:ext>
                  </a:extLst>
                </p14:cNvPr>
                <p14:cNvContentPartPr/>
                <p14:nvPr/>
              </p14:nvContentPartPr>
              <p14:xfrm>
                <a:off x="6652362" y="4796755"/>
                <a:ext cx="1521720" cy="107280"/>
              </p14:xfrm>
            </p:contentPart>
          </mc:Choice>
          <mc:Fallback>
            <p:pic>
              <p:nvPicPr>
                <p:cNvPr id="15" name="Viết tay 14">
                  <a:extLst>
                    <a:ext uri="{FF2B5EF4-FFF2-40B4-BE49-F238E27FC236}">
                      <a16:creationId xmlns:a16="http://schemas.microsoft.com/office/drawing/2014/main" id="{9DDA6093-08A9-09BD-3D0C-75E328017E19}"/>
                    </a:ext>
                  </a:extLst>
                </p:cNvPr>
                <p:cNvPicPr/>
                <p:nvPr/>
              </p:nvPicPr>
              <p:blipFill>
                <a:blip r:embed="rId6"/>
                <a:stretch>
                  <a:fillRect/>
                </a:stretch>
              </p:blipFill>
              <p:spPr>
                <a:xfrm>
                  <a:off x="6646242" y="4790635"/>
                  <a:ext cx="15339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Viết tay 15">
                  <a:extLst>
                    <a:ext uri="{FF2B5EF4-FFF2-40B4-BE49-F238E27FC236}">
                      <a16:creationId xmlns:a16="http://schemas.microsoft.com/office/drawing/2014/main" id="{7F25AEB4-B074-C44C-851B-C3CE36454570}"/>
                    </a:ext>
                  </a:extLst>
                </p14:cNvPr>
                <p14:cNvContentPartPr/>
                <p14:nvPr/>
              </p14:nvContentPartPr>
              <p14:xfrm>
                <a:off x="7460922" y="3783715"/>
                <a:ext cx="4891320" cy="1160280"/>
              </p14:xfrm>
            </p:contentPart>
          </mc:Choice>
          <mc:Fallback>
            <p:pic>
              <p:nvPicPr>
                <p:cNvPr id="16" name="Viết tay 15">
                  <a:extLst>
                    <a:ext uri="{FF2B5EF4-FFF2-40B4-BE49-F238E27FC236}">
                      <a16:creationId xmlns:a16="http://schemas.microsoft.com/office/drawing/2014/main" id="{7F25AEB4-B074-C44C-851B-C3CE36454570}"/>
                    </a:ext>
                  </a:extLst>
                </p:cNvPr>
                <p:cNvPicPr/>
                <p:nvPr/>
              </p:nvPicPr>
              <p:blipFill>
                <a:blip r:embed="rId8"/>
                <a:stretch>
                  <a:fillRect/>
                </a:stretch>
              </p:blipFill>
              <p:spPr>
                <a:xfrm>
                  <a:off x="7454802" y="3777595"/>
                  <a:ext cx="4903560" cy="1172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Viết tay 17">
                  <a:extLst>
                    <a:ext uri="{FF2B5EF4-FFF2-40B4-BE49-F238E27FC236}">
                      <a16:creationId xmlns:a16="http://schemas.microsoft.com/office/drawing/2014/main" id="{7BA34427-982D-A28D-3E8D-B8E1D410E168}"/>
                    </a:ext>
                  </a:extLst>
                </p14:cNvPr>
                <p14:cNvContentPartPr/>
                <p14:nvPr/>
              </p14:nvContentPartPr>
              <p14:xfrm>
                <a:off x="12046242" y="3736555"/>
                <a:ext cx="384120" cy="330480"/>
              </p14:xfrm>
            </p:contentPart>
          </mc:Choice>
          <mc:Fallback>
            <p:pic>
              <p:nvPicPr>
                <p:cNvPr id="18" name="Viết tay 17">
                  <a:extLst>
                    <a:ext uri="{FF2B5EF4-FFF2-40B4-BE49-F238E27FC236}">
                      <a16:creationId xmlns:a16="http://schemas.microsoft.com/office/drawing/2014/main" id="{7BA34427-982D-A28D-3E8D-B8E1D410E168}"/>
                    </a:ext>
                  </a:extLst>
                </p:cNvPr>
                <p:cNvPicPr/>
                <p:nvPr/>
              </p:nvPicPr>
              <p:blipFill>
                <a:blip r:embed="rId10"/>
                <a:stretch>
                  <a:fillRect/>
                </a:stretch>
              </p:blipFill>
              <p:spPr>
                <a:xfrm>
                  <a:off x="12040122" y="3730435"/>
                  <a:ext cx="396360" cy="342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20" name="Viết tay 19">
                <a:extLst>
                  <a:ext uri="{FF2B5EF4-FFF2-40B4-BE49-F238E27FC236}">
                    <a16:creationId xmlns:a16="http://schemas.microsoft.com/office/drawing/2014/main" id="{6B5D32A1-1272-4648-D8CD-BB7ABC80F207}"/>
                  </a:ext>
                </a:extLst>
              </p14:cNvPr>
              <p14:cNvContentPartPr/>
              <p14:nvPr/>
            </p14:nvContentPartPr>
            <p14:xfrm>
              <a:off x="2332002" y="2650075"/>
              <a:ext cx="360" cy="360"/>
            </p14:xfrm>
          </p:contentPart>
        </mc:Choice>
        <mc:Fallback>
          <p:pic>
            <p:nvPicPr>
              <p:cNvPr id="20" name="Viết tay 19">
                <a:extLst>
                  <a:ext uri="{FF2B5EF4-FFF2-40B4-BE49-F238E27FC236}">
                    <a16:creationId xmlns:a16="http://schemas.microsoft.com/office/drawing/2014/main" id="{6B5D32A1-1272-4648-D8CD-BB7ABC80F207}"/>
                  </a:ext>
                </a:extLst>
              </p:cNvPr>
              <p:cNvPicPr/>
              <p:nvPr/>
            </p:nvPicPr>
            <p:blipFill>
              <a:blip r:embed="rId12"/>
              <a:stretch>
                <a:fillRect/>
              </a:stretch>
            </p:blipFill>
            <p:spPr>
              <a:xfrm>
                <a:off x="2325882" y="2643955"/>
                <a:ext cx="12600" cy="12600"/>
              </a:xfrm>
              <a:prstGeom prst="rect">
                <a:avLst/>
              </a:prstGeom>
            </p:spPr>
          </p:pic>
        </mc:Fallback>
      </mc:AlternateContent>
      <p:sp>
        <p:nvSpPr>
          <p:cNvPr id="21" name="Hộp Văn bản 20">
            <a:extLst>
              <a:ext uri="{FF2B5EF4-FFF2-40B4-BE49-F238E27FC236}">
                <a16:creationId xmlns:a16="http://schemas.microsoft.com/office/drawing/2014/main" id="{A6819AB8-7FA4-7AB0-6BC5-BC9EAEFE9936}"/>
              </a:ext>
            </a:extLst>
          </p:cNvPr>
          <p:cNvSpPr txBox="1"/>
          <p:nvPr/>
        </p:nvSpPr>
        <p:spPr>
          <a:xfrm>
            <a:off x="1305699" y="1825689"/>
            <a:ext cx="15710001" cy="584775"/>
          </a:xfrm>
          <a:prstGeom prst="rect">
            <a:avLst/>
          </a:prstGeom>
          <a:noFill/>
        </p:spPr>
        <p:txBody>
          <a:bodyPr wrap="square" rtlCol="0">
            <a:spAutoFit/>
          </a:bodyPr>
          <a:lstStyle/>
          <a:p>
            <a:r>
              <a:rPr lang="en-US" sz="3200" dirty="0" err="1">
                <a:latin typeface="Quicksand Bold" panose="020B0604020202020204" charset="0"/>
              </a:rPr>
              <a:t>Vào</a:t>
            </a:r>
            <a:r>
              <a:rPr lang="en-US" sz="3200" dirty="0">
                <a:latin typeface="Quicksand Bold" panose="020B0604020202020204" charset="0"/>
              </a:rPr>
              <a:t> file code java, copy </a:t>
            </a:r>
            <a:r>
              <a:rPr lang="en-US" sz="3200" dirty="0" err="1">
                <a:latin typeface="Quicksand Bold" panose="020B0604020202020204" charset="0"/>
              </a:rPr>
              <a:t>lớp</a:t>
            </a:r>
            <a:r>
              <a:rPr lang="en-US" sz="3200" dirty="0">
                <a:latin typeface="Quicksand Bold" panose="020B0604020202020204" charset="0"/>
              </a:rPr>
              <a:t> </a:t>
            </a:r>
            <a:r>
              <a:rPr lang="en-US" sz="3200" dirty="0" err="1">
                <a:latin typeface="Quicksand Bold" panose="020B0604020202020204" charset="0"/>
              </a:rPr>
              <a:t>WordCount</a:t>
            </a:r>
            <a:r>
              <a:rPr lang="en-US" sz="3200" dirty="0">
                <a:latin typeface="Quicksand Bold" panose="020B0604020202020204" charset="0"/>
              </a:rPr>
              <a:t> </a:t>
            </a:r>
            <a:r>
              <a:rPr lang="en-US" sz="3200" dirty="0" err="1">
                <a:latin typeface="Quicksand Bold" panose="020B0604020202020204" charset="0"/>
              </a:rPr>
              <a:t>vào</a:t>
            </a:r>
            <a:r>
              <a:rPr lang="en-US" sz="3200" dirty="0">
                <a:latin typeface="Quicksand Bold" panose="020B0604020202020204" charset="0"/>
              </a:rPr>
              <a:t> </a:t>
            </a:r>
            <a:r>
              <a:rPr lang="en-US" sz="3200" dirty="0" err="1">
                <a:latin typeface="Quicksand Bold" panose="020B0604020202020204" charset="0"/>
              </a:rPr>
              <a:t>câu</a:t>
            </a:r>
            <a:r>
              <a:rPr lang="en-US" sz="3200" dirty="0">
                <a:latin typeface="Quicksand Bold" panose="020B0604020202020204" charset="0"/>
              </a:rPr>
              <a:t> </a:t>
            </a:r>
            <a:r>
              <a:rPr lang="en-US" sz="3200" dirty="0" err="1">
                <a:latin typeface="Quicksand Bold" panose="020B0604020202020204" charset="0"/>
              </a:rPr>
              <a:t>lệnh</a:t>
            </a:r>
            <a:endParaRPr lang="en-US" sz="3200" dirty="0">
              <a:latin typeface="Quicksand Bold" panose="020B0604020202020204" charset="0"/>
            </a:endParaRPr>
          </a:p>
        </p:txBody>
      </p:sp>
    </p:spTree>
    <p:extLst>
      <p:ext uri="{BB962C8B-B14F-4D97-AF65-F5344CB8AC3E}">
        <p14:creationId xmlns:p14="http://schemas.microsoft.com/office/powerpoint/2010/main" val="2819693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914400" y="-134694"/>
            <a:ext cx="16078200" cy="1390445"/>
          </a:xfrm>
          <a:prstGeom prst="rect">
            <a:avLst/>
          </a:prstGeom>
        </p:spPr>
        <p:txBody>
          <a:bodyPr wrap="square" lIns="0" tIns="0" rIns="0" bIns="0" rtlCol="0" anchor="t">
            <a:spAutoFit/>
          </a:bodyPr>
          <a:lstStyle/>
          <a:p>
            <a:pPr algn="ctr">
              <a:lnSpc>
                <a:spcPts val="12880"/>
              </a:lnSpc>
            </a:pPr>
            <a:r>
              <a:rPr lang="en-US" sz="4800" dirty="0" err="1">
                <a:solidFill>
                  <a:srgbClr val="000000"/>
                </a:solidFill>
                <a:latin typeface="Paytone One Bold"/>
              </a:rPr>
              <a:t>Kết</a:t>
            </a:r>
            <a:r>
              <a:rPr lang="en-US" sz="4800" dirty="0">
                <a:solidFill>
                  <a:srgbClr val="000000"/>
                </a:solidFill>
                <a:latin typeface="Paytone One Bold"/>
              </a:rPr>
              <a:t> </a:t>
            </a:r>
            <a:r>
              <a:rPr lang="en-US" sz="4800" dirty="0" err="1">
                <a:solidFill>
                  <a:srgbClr val="000000"/>
                </a:solidFill>
                <a:latin typeface="Paytone One Bold"/>
              </a:rPr>
              <a:t>quả</a:t>
            </a:r>
            <a:endParaRPr lang="en-US" sz="4800" dirty="0">
              <a:solidFill>
                <a:srgbClr val="000000"/>
              </a:solidFill>
              <a:latin typeface="Paytone One Bold"/>
            </a:endParaRP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4" name="Hình ảnh 3">
            <a:extLst>
              <a:ext uri="{FF2B5EF4-FFF2-40B4-BE49-F238E27FC236}">
                <a16:creationId xmlns:a16="http://schemas.microsoft.com/office/drawing/2014/main" id="{58008049-82E5-1BCC-B6F5-1EFDC228C7E1}"/>
              </a:ext>
            </a:extLst>
          </p:cNvPr>
          <p:cNvPicPr>
            <a:picLocks noChangeAspect="1"/>
          </p:cNvPicPr>
          <p:nvPr/>
        </p:nvPicPr>
        <p:blipFill>
          <a:blip r:embed="rId4"/>
          <a:stretch>
            <a:fillRect/>
          </a:stretch>
        </p:blipFill>
        <p:spPr>
          <a:xfrm>
            <a:off x="4387639" y="1230903"/>
            <a:ext cx="9131722" cy="8697772"/>
          </a:xfrm>
          <a:prstGeom prst="rect">
            <a:avLst/>
          </a:prstGeom>
        </p:spPr>
      </p:pic>
    </p:spTree>
    <p:extLst>
      <p:ext uri="{BB962C8B-B14F-4D97-AF65-F5344CB8AC3E}">
        <p14:creationId xmlns:p14="http://schemas.microsoft.com/office/powerpoint/2010/main" val="1435533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59891"/>
            <a:ext cx="16230600" cy="6498409"/>
            <a:chOff x="0" y="0"/>
            <a:chExt cx="4274726" cy="1711515"/>
          </a:xfrm>
        </p:grpSpPr>
        <p:sp>
          <p:nvSpPr>
            <p:cNvPr id="3" name="Freeform 3"/>
            <p:cNvSpPr/>
            <p:nvPr/>
          </p:nvSpPr>
          <p:spPr>
            <a:xfrm>
              <a:off x="0" y="0"/>
              <a:ext cx="4274726" cy="1711515"/>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txBody>
            <a:bodyPr/>
            <a:lstStyle/>
            <a:p>
              <a:endParaRPr lang="vi-V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3067879">
            <a:off x="15046306" y="7691060"/>
            <a:ext cx="2484075" cy="3134480"/>
          </a:xfrm>
          <a:custGeom>
            <a:avLst/>
            <a:gdLst/>
            <a:ahLst/>
            <a:cxnLst/>
            <a:rect l="l" t="t" r="r" b="b"/>
            <a:pathLst>
              <a:path w="2484075" h="3134480">
                <a:moveTo>
                  <a:pt x="0" y="0"/>
                </a:moveTo>
                <a:lnTo>
                  <a:pt x="2484075" y="0"/>
                </a:lnTo>
                <a:lnTo>
                  <a:pt x="2484075" y="3134480"/>
                </a:lnTo>
                <a:lnTo>
                  <a:pt x="0" y="3134480"/>
                </a:lnTo>
                <a:lnTo>
                  <a:pt x="0" y="0"/>
                </a:lnTo>
                <a:close/>
              </a:path>
            </a:pathLst>
          </a:custGeom>
          <a:blipFill>
            <a:blip r:embed="rId2"/>
            <a:stretch>
              <a:fillRect/>
            </a:stretch>
          </a:blipFill>
        </p:spPr>
        <p:txBody>
          <a:bodyPr/>
          <a:lstStyle/>
          <a:p>
            <a:endParaRPr lang="vi-VN"/>
          </a:p>
        </p:txBody>
      </p:sp>
      <p:sp>
        <p:nvSpPr>
          <p:cNvPr id="6" name="Freeform 6"/>
          <p:cNvSpPr/>
          <p:nvPr/>
        </p:nvSpPr>
        <p:spPr>
          <a:xfrm rot="-4063775">
            <a:off x="729149" y="2068980"/>
            <a:ext cx="1806132" cy="1934278"/>
          </a:xfrm>
          <a:custGeom>
            <a:avLst/>
            <a:gdLst/>
            <a:ahLst/>
            <a:cxnLst/>
            <a:rect l="l" t="t" r="r" b="b"/>
            <a:pathLst>
              <a:path w="1806132" h="1934278">
                <a:moveTo>
                  <a:pt x="0" y="0"/>
                </a:moveTo>
                <a:lnTo>
                  <a:pt x="1806132" y="0"/>
                </a:lnTo>
                <a:lnTo>
                  <a:pt x="1806132" y="1934278"/>
                </a:lnTo>
                <a:lnTo>
                  <a:pt x="0" y="1934278"/>
                </a:lnTo>
                <a:lnTo>
                  <a:pt x="0" y="0"/>
                </a:lnTo>
                <a:close/>
              </a:path>
            </a:pathLst>
          </a:custGeom>
          <a:blipFill>
            <a:blip r:embed="rId3"/>
            <a:stretch>
              <a:fillRect/>
            </a:stretch>
          </a:blipFill>
        </p:spPr>
        <p:txBody>
          <a:bodyPr/>
          <a:lstStyle/>
          <a:p>
            <a:endParaRPr lang="vi-VN"/>
          </a:p>
        </p:txBody>
      </p:sp>
      <p:sp>
        <p:nvSpPr>
          <p:cNvPr id="7" name="Freeform 7"/>
          <p:cNvSpPr/>
          <p:nvPr/>
        </p:nvSpPr>
        <p:spPr>
          <a:xfrm>
            <a:off x="14253239" y="-1001116"/>
            <a:ext cx="6012122" cy="2029816"/>
          </a:xfrm>
          <a:custGeom>
            <a:avLst/>
            <a:gdLst/>
            <a:ahLst/>
            <a:cxnLst/>
            <a:rect l="l" t="t" r="r" b="b"/>
            <a:pathLst>
              <a:path w="6012122" h="2029816">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8" name="Freeform 8"/>
          <p:cNvSpPr/>
          <p:nvPr/>
        </p:nvSpPr>
        <p:spPr>
          <a:xfrm>
            <a:off x="14688650" y="-2388553"/>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9" name="TextBox 9"/>
          <p:cNvSpPr txBox="1"/>
          <p:nvPr/>
        </p:nvSpPr>
        <p:spPr>
          <a:xfrm>
            <a:off x="2168157" y="3677720"/>
            <a:ext cx="14131072" cy="3797706"/>
          </a:xfrm>
          <a:prstGeom prst="rect">
            <a:avLst/>
          </a:prstGeom>
        </p:spPr>
        <p:txBody>
          <a:bodyPr lIns="0" tIns="0" rIns="0" bIns="0" rtlCol="0" anchor="t">
            <a:spAutoFit/>
          </a:bodyPr>
          <a:lstStyle/>
          <a:p>
            <a:pPr>
              <a:lnSpc>
                <a:spcPts val="5040"/>
              </a:lnSpc>
            </a:pPr>
            <a:r>
              <a:rPr lang="vi-VN" sz="3600" dirty="0" err="1">
                <a:solidFill>
                  <a:srgbClr val="000000"/>
                </a:solidFill>
                <a:latin typeface="Quicksand Bold"/>
              </a:rPr>
              <a:t>MapReduce</a:t>
            </a:r>
            <a:r>
              <a:rPr lang="vi-VN" sz="3600" dirty="0">
                <a:solidFill>
                  <a:srgbClr val="000000"/>
                </a:solidFill>
                <a:latin typeface="Quicksand Bold"/>
              </a:rPr>
              <a:t> là mô hình dùng cho xử lý tính toán song </a:t>
            </a:r>
            <a:r>
              <a:rPr lang="vi-VN" sz="3600" dirty="0" err="1">
                <a:solidFill>
                  <a:srgbClr val="000000"/>
                </a:solidFill>
                <a:latin typeface="Quicksand Bold"/>
              </a:rPr>
              <a:t>song</a:t>
            </a:r>
            <a:r>
              <a:rPr lang="vi-VN" sz="3600" dirty="0">
                <a:solidFill>
                  <a:srgbClr val="000000"/>
                </a:solidFill>
                <a:latin typeface="Quicksand Bold"/>
              </a:rPr>
              <a:t> và phân tán trên hệ thống phân tán. Nói một cách đơn giản hơn, mô hình này sẽ phân rã từ nghiệp vụ chính (do người dùng muốn thể hiện) thành các công việc con để chia từng công việc con này về các máy tính trong hệ thống thực hiện xử lý một cách song </a:t>
            </a:r>
            <a:r>
              <a:rPr lang="vi-VN" sz="3600" dirty="0" err="1">
                <a:solidFill>
                  <a:srgbClr val="000000"/>
                </a:solidFill>
                <a:latin typeface="Quicksand Bold"/>
              </a:rPr>
              <a:t>song</a:t>
            </a:r>
            <a:r>
              <a:rPr lang="vi-VN" sz="3600" dirty="0">
                <a:solidFill>
                  <a:srgbClr val="000000"/>
                </a:solidFill>
                <a:latin typeface="Quicksand Bold"/>
              </a:rPr>
              <a:t>, sau đó thu thập lại các kết quả.</a:t>
            </a:r>
            <a:endParaRPr lang="en-US" sz="3600" dirty="0">
              <a:solidFill>
                <a:srgbClr val="000000"/>
              </a:solidFill>
              <a:latin typeface="Quicksand Bold"/>
            </a:endParaRPr>
          </a:p>
        </p:txBody>
      </p:sp>
      <p:sp>
        <p:nvSpPr>
          <p:cNvPr id="10" name="TextBox 10"/>
          <p:cNvSpPr txBox="1"/>
          <p:nvPr/>
        </p:nvSpPr>
        <p:spPr>
          <a:xfrm>
            <a:off x="5192893" y="857250"/>
            <a:ext cx="8059828" cy="1446614"/>
          </a:xfrm>
          <a:prstGeom prst="rect">
            <a:avLst/>
          </a:prstGeom>
        </p:spPr>
        <p:txBody>
          <a:bodyPr lIns="0" tIns="0" rIns="0" bIns="0" rtlCol="0" anchor="t">
            <a:spAutoFit/>
          </a:bodyPr>
          <a:lstStyle/>
          <a:p>
            <a:pPr algn="ctr">
              <a:lnSpc>
                <a:spcPts val="12880"/>
              </a:lnSpc>
            </a:pPr>
            <a:r>
              <a:rPr lang="en-US" sz="6600">
                <a:solidFill>
                  <a:srgbClr val="000000"/>
                </a:solidFill>
                <a:latin typeface="Paytone One"/>
              </a:rPr>
              <a:t>MapReduce là gì?</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173855" y="-2556703"/>
            <a:ext cx="19461855" cy="7890897"/>
          </a:xfrm>
          <a:custGeom>
            <a:avLst/>
            <a:gdLst/>
            <a:ahLst/>
            <a:cxnLst/>
            <a:rect l="l" t="t" r="r" b="b"/>
            <a:pathLst>
              <a:path w="19461855" h="7890897">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2616029" y="3195120"/>
            <a:ext cx="12440720" cy="5750092"/>
          </a:xfrm>
          <a:custGeom>
            <a:avLst/>
            <a:gdLst/>
            <a:ahLst/>
            <a:cxnLst/>
            <a:rect l="l" t="t" r="r" b="b"/>
            <a:pathLst>
              <a:path w="12440720" h="5750092">
                <a:moveTo>
                  <a:pt x="0" y="0"/>
                </a:moveTo>
                <a:lnTo>
                  <a:pt x="12440721" y="0"/>
                </a:lnTo>
                <a:lnTo>
                  <a:pt x="12440721" y="5750092"/>
                </a:lnTo>
                <a:lnTo>
                  <a:pt x="0" y="575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TextBox 4"/>
          <p:cNvSpPr txBox="1"/>
          <p:nvPr/>
        </p:nvSpPr>
        <p:spPr>
          <a:xfrm>
            <a:off x="0" y="1217295"/>
            <a:ext cx="17431495" cy="1446614"/>
          </a:xfrm>
          <a:prstGeom prst="rect">
            <a:avLst/>
          </a:prstGeom>
        </p:spPr>
        <p:txBody>
          <a:bodyPr wrap="square" lIns="0" tIns="0" rIns="0" bIns="0" rtlCol="0" anchor="t">
            <a:spAutoFit/>
          </a:bodyPr>
          <a:lstStyle/>
          <a:p>
            <a:pPr algn="ctr">
              <a:lnSpc>
                <a:spcPts val="12880"/>
              </a:lnSpc>
            </a:pPr>
            <a:r>
              <a:rPr lang="en-US" sz="6600">
                <a:solidFill>
                  <a:srgbClr val="000000"/>
                </a:solidFill>
                <a:latin typeface="Paytone One Bold"/>
              </a:rPr>
              <a:t>Quy trình này gồm 2 phần:</a:t>
            </a:r>
          </a:p>
        </p:txBody>
      </p:sp>
      <p:sp>
        <p:nvSpPr>
          <p:cNvPr id="5" name="TextBox 5"/>
          <p:cNvSpPr txBox="1"/>
          <p:nvPr/>
        </p:nvSpPr>
        <p:spPr>
          <a:xfrm>
            <a:off x="4475732" y="3780637"/>
            <a:ext cx="10182061" cy="1384995"/>
          </a:xfrm>
          <a:prstGeom prst="rect">
            <a:avLst/>
          </a:prstGeom>
        </p:spPr>
        <p:txBody>
          <a:bodyPr lIns="0" tIns="0" rIns="0" bIns="0" rtlCol="0" anchor="t">
            <a:spAutoFit/>
          </a:bodyPr>
          <a:lstStyle/>
          <a:p>
            <a:pPr>
              <a:lnSpc>
                <a:spcPts val="3631"/>
              </a:lnSpc>
            </a:pPr>
            <a:r>
              <a:rPr lang="vi-VN" sz="3200" b="1">
                <a:solidFill>
                  <a:srgbClr val="0070C0"/>
                </a:solidFill>
                <a:latin typeface="Quicksand Bold"/>
              </a:rPr>
              <a:t>Map: </a:t>
            </a:r>
            <a:r>
              <a:rPr lang="vi-VN" sz="3200">
                <a:solidFill>
                  <a:srgbClr val="000000"/>
                </a:solidFill>
                <a:latin typeface="Quicksand Bold"/>
              </a:rPr>
              <a:t>Đầu vào là nút chủ (master node) và sau đó chia nhỏ nó ra thành các vấn đề bé hơn. Gọi là các split 0, split 1, split 2, …</a:t>
            </a:r>
          </a:p>
        </p:txBody>
      </p:sp>
      <p:sp>
        <p:nvSpPr>
          <p:cNvPr id="6" name="TextBox 6"/>
          <p:cNvSpPr txBox="1"/>
          <p:nvPr/>
        </p:nvSpPr>
        <p:spPr>
          <a:xfrm>
            <a:off x="4497503" y="6680123"/>
            <a:ext cx="10182061" cy="1846659"/>
          </a:xfrm>
          <a:prstGeom prst="rect">
            <a:avLst/>
          </a:prstGeom>
        </p:spPr>
        <p:txBody>
          <a:bodyPr lIns="0" tIns="0" rIns="0" bIns="0" rtlCol="0" anchor="t">
            <a:spAutoFit/>
          </a:bodyPr>
          <a:lstStyle/>
          <a:p>
            <a:pPr>
              <a:lnSpc>
                <a:spcPts val="3631"/>
              </a:lnSpc>
            </a:pPr>
            <a:r>
              <a:rPr lang="vi-VN" sz="3200">
                <a:solidFill>
                  <a:srgbClr val="0070C0"/>
                </a:solidFill>
                <a:latin typeface="Quicksand Bold"/>
              </a:rPr>
              <a:t>Reduce: </a:t>
            </a:r>
            <a:r>
              <a:rPr lang="vi-VN" sz="3200">
                <a:solidFill>
                  <a:srgbClr val="000000"/>
                </a:solidFill>
                <a:latin typeface="Quicksand Bold"/>
              </a:rPr>
              <a:t>Từ các đầu ra trung gian sẽ tổng hợp lại để đưa ra  các kết quả cuối cùng cho vấn đề master. Để xử lý khối dữ liệu bao gồm rất nhiều cặp (key, value), lập trình viên viết hai hàm Map và  Reduce.</a:t>
            </a:r>
            <a:endParaRPr lang="en-US" sz="3200">
              <a:solidFill>
                <a:srgbClr val="000000"/>
              </a:solidFill>
              <a:latin typeface="Quicksand Bold"/>
            </a:endParaRPr>
          </a:p>
        </p:txBody>
      </p:sp>
      <p:sp>
        <p:nvSpPr>
          <p:cNvPr id="7" name="TextBox 7"/>
          <p:cNvSpPr txBox="1"/>
          <p:nvPr/>
        </p:nvSpPr>
        <p:spPr>
          <a:xfrm>
            <a:off x="2663601" y="3472123"/>
            <a:ext cx="1812131" cy="1566544"/>
          </a:xfrm>
          <a:prstGeom prst="rect">
            <a:avLst/>
          </a:prstGeom>
        </p:spPr>
        <p:txBody>
          <a:bodyPr lIns="0" tIns="0" rIns="0" bIns="0" rtlCol="0" anchor="t">
            <a:spAutoFit/>
          </a:bodyPr>
          <a:lstStyle/>
          <a:p>
            <a:pPr algn="ctr">
              <a:lnSpc>
                <a:spcPts val="12880"/>
              </a:lnSpc>
            </a:pPr>
            <a:r>
              <a:rPr lang="en-US" sz="9200">
                <a:solidFill>
                  <a:srgbClr val="000000"/>
                </a:solidFill>
                <a:latin typeface="Paytone One Bold"/>
              </a:rPr>
              <a:t>1.</a:t>
            </a:r>
          </a:p>
        </p:txBody>
      </p:sp>
      <p:sp>
        <p:nvSpPr>
          <p:cNvPr id="8" name="TextBox 8"/>
          <p:cNvSpPr txBox="1"/>
          <p:nvPr/>
        </p:nvSpPr>
        <p:spPr>
          <a:xfrm>
            <a:off x="2663601" y="6664787"/>
            <a:ext cx="1812131" cy="1566544"/>
          </a:xfrm>
          <a:prstGeom prst="rect">
            <a:avLst/>
          </a:prstGeom>
        </p:spPr>
        <p:txBody>
          <a:bodyPr lIns="0" tIns="0" rIns="0" bIns="0" rtlCol="0" anchor="t">
            <a:spAutoFit/>
          </a:bodyPr>
          <a:lstStyle/>
          <a:p>
            <a:pPr algn="ctr">
              <a:lnSpc>
                <a:spcPts val="12880"/>
              </a:lnSpc>
            </a:pPr>
            <a:r>
              <a:rPr lang="en-US" sz="9200">
                <a:solidFill>
                  <a:srgbClr val="000000"/>
                </a:solidFill>
                <a:latin typeface="Paytone One Bold"/>
              </a:rPr>
              <a:t>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726247"/>
            <a:ext cx="16230600" cy="7532053"/>
            <a:chOff x="0" y="0"/>
            <a:chExt cx="4274726" cy="1983751"/>
          </a:xfrm>
        </p:grpSpPr>
        <p:sp>
          <p:nvSpPr>
            <p:cNvPr id="3" name="Freeform 3"/>
            <p:cNvSpPr/>
            <p:nvPr/>
          </p:nvSpPr>
          <p:spPr>
            <a:xfrm>
              <a:off x="0" y="0"/>
              <a:ext cx="4274726" cy="1983751"/>
            </a:xfrm>
            <a:custGeom>
              <a:avLst/>
              <a:gdLst/>
              <a:ahLst/>
              <a:cxnLst/>
              <a:rect l="l" t="t" r="r" b="b"/>
              <a:pathLst>
                <a:path w="4274726" h="1983751">
                  <a:moveTo>
                    <a:pt x="0" y="0"/>
                  </a:moveTo>
                  <a:lnTo>
                    <a:pt x="4274726" y="0"/>
                  </a:lnTo>
                  <a:lnTo>
                    <a:pt x="4274726" y="1983751"/>
                  </a:lnTo>
                  <a:lnTo>
                    <a:pt x="0" y="1983751"/>
                  </a:lnTo>
                  <a:close/>
                </a:path>
              </a:pathLst>
            </a:custGeom>
            <a:solidFill>
              <a:srgbClr val="DCC3AC"/>
            </a:solidFill>
          </p:spPr>
          <p:txBody>
            <a:bodyPr/>
            <a:lstStyle/>
            <a:p>
              <a:endParaRPr lang="vi-V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5013372" y="1028700"/>
            <a:ext cx="8261255" cy="1430253"/>
            <a:chOff x="0" y="0"/>
            <a:chExt cx="2175804" cy="376692"/>
          </a:xfrm>
        </p:grpSpPr>
        <p:sp>
          <p:nvSpPr>
            <p:cNvPr id="6" name="Freeform 6"/>
            <p:cNvSpPr/>
            <p:nvPr/>
          </p:nvSpPr>
          <p:spPr>
            <a:xfrm>
              <a:off x="0" y="0"/>
              <a:ext cx="2175804" cy="376692"/>
            </a:xfrm>
            <a:custGeom>
              <a:avLst/>
              <a:gdLst/>
              <a:ahLst/>
              <a:cxnLst/>
              <a:rect l="l" t="t" r="r" b="b"/>
              <a:pathLst>
                <a:path w="2175804" h="376692">
                  <a:moveTo>
                    <a:pt x="47794" y="0"/>
                  </a:moveTo>
                  <a:lnTo>
                    <a:pt x="2128010" y="0"/>
                  </a:lnTo>
                  <a:cubicBezTo>
                    <a:pt x="2140686" y="0"/>
                    <a:pt x="2152842" y="5035"/>
                    <a:pt x="2161805" y="13999"/>
                  </a:cubicBezTo>
                  <a:cubicBezTo>
                    <a:pt x="2170768" y="22962"/>
                    <a:pt x="2175804" y="35118"/>
                    <a:pt x="2175804" y="47794"/>
                  </a:cubicBezTo>
                  <a:lnTo>
                    <a:pt x="2175804" y="328898"/>
                  </a:lnTo>
                  <a:cubicBezTo>
                    <a:pt x="2175804" y="341574"/>
                    <a:pt x="2170768" y="353730"/>
                    <a:pt x="2161805" y="362694"/>
                  </a:cubicBezTo>
                  <a:cubicBezTo>
                    <a:pt x="2152842" y="371657"/>
                    <a:pt x="2140686" y="376692"/>
                    <a:pt x="2128010" y="376692"/>
                  </a:cubicBezTo>
                  <a:lnTo>
                    <a:pt x="47794" y="376692"/>
                  </a:lnTo>
                  <a:cubicBezTo>
                    <a:pt x="35118" y="376692"/>
                    <a:pt x="22962" y="371657"/>
                    <a:pt x="13999" y="362694"/>
                  </a:cubicBezTo>
                  <a:cubicBezTo>
                    <a:pt x="5035" y="353730"/>
                    <a:pt x="0" y="341574"/>
                    <a:pt x="0" y="328898"/>
                  </a:cubicBezTo>
                  <a:lnTo>
                    <a:pt x="0" y="47794"/>
                  </a:lnTo>
                  <a:cubicBezTo>
                    <a:pt x="0" y="35118"/>
                    <a:pt x="5035" y="22962"/>
                    <a:pt x="13999" y="13999"/>
                  </a:cubicBezTo>
                  <a:cubicBezTo>
                    <a:pt x="22962" y="5035"/>
                    <a:pt x="35118" y="0"/>
                    <a:pt x="47794" y="0"/>
                  </a:cubicBezTo>
                  <a:close/>
                </a:path>
              </a:pathLst>
            </a:custGeom>
            <a:solidFill>
              <a:srgbClr val="AD5545"/>
            </a:solidFill>
          </p:spPr>
          <p:txBody>
            <a:bodyPr/>
            <a:lstStyle/>
            <a:p>
              <a:endParaRPr lang="vi-VN"/>
            </a:p>
          </p:txBody>
        </p:sp>
        <p:sp>
          <p:nvSpPr>
            <p:cNvPr id="7" name="TextBox 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rot="-5400000">
            <a:off x="-2087707" y="5482749"/>
            <a:ext cx="6834211" cy="0"/>
          </a:xfrm>
          <a:prstGeom prst="line">
            <a:avLst/>
          </a:prstGeom>
          <a:ln w="19050" cap="flat">
            <a:solidFill>
              <a:srgbClr val="000000"/>
            </a:solidFill>
            <a:prstDash val="lgDash"/>
            <a:headEnd type="none" w="sm" len="sm"/>
            <a:tailEnd type="none" w="sm" len="sm"/>
          </a:ln>
        </p:spPr>
        <p:txBody>
          <a:bodyPr/>
          <a:lstStyle/>
          <a:p>
            <a:endParaRPr lang="vi-VN"/>
          </a:p>
        </p:txBody>
      </p:sp>
      <p:sp>
        <p:nvSpPr>
          <p:cNvPr id="9" name="AutoShape 9"/>
          <p:cNvSpPr/>
          <p:nvPr/>
        </p:nvSpPr>
        <p:spPr>
          <a:xfrm rot="-5400000">
            <a:off x="13519898" y="5482749"/>
            <a:ext cx="6834211" cy="0"/>
          </a:xfrm>
          <a:prstGeom prst="line">
            <a:avLst/>
          </a:prstGeom>
          <a:ln w="19050" cap="flat">
            <a:solidFill>
              <a:srgbClr val="000000"/>
            </a:solidFill>
            <a:prstDash val="lgDash"/>
            <a:headEnd type="none" w="sm" len="sm"/>
            <a:tailEnd type="none" w="sm" len="sm"/>
          </a:ln>
        </p:spPr>
        <p:txBody>
          <a:bodyPr/>
          <a:lstStyle/>
          <a:p>
            <a:endParaRPr lang="vi-VN"/>
          </a:p>
        </p:txBody>
      </p:sp>
      <p:sp>
        <p:nvSpPr>
          <p:cNvPr id="10" name="Freeform 10"/>
          <p:cNvSpPr/>
          <p:nvPr/>
        </p:nvSpPr>
        <p:spPr>
          <a:xfrm>
            <a:off x="15260992" y="715126"/>
            <a:ext cx="2625452" cy="2057400"/>
          </a:xfrm>
          <a:custGeom>
            <a:avLst/>
            <a:gdLst/>
            <a:ahLst/>
            <a:cxnLst/>
            <a:rect l="l" t="t" r="r" b="b"/>
            <a:pathLst>
              <a:path w="2625452" h="2057400">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11" name="Freeform 11"/>
          <p:cNvSpPr/>
          <p:nvPr/>
        </p:nvSpPr>
        <p:spPr>
          <a:xfrm rot="-5400000">
            <a:off x="1957002" y="6716739"/>
            <a:ext cx="1169118" cy="5083122"/>
          </a:xfrm>
          <a:custGeom>
            <a:avLst/>
            <a:gdLst/>
            <a:ahLst/>
            <a:cxnLst/>
            <a:rect l="l" t="t" r="r" b="b"/>
            <a:pathLst>
              <a:path w="1169118" h="5083122">
                <a:moveTo>
                  <a:pt x="0" y="0"/>
                </a:moveTo>
                <a:lnTo>
                  <a:pt x="1169118" y="0"/>
                </a:lnTo>
                <a:lnTo>
                  <a:pt x="1169118" y="5083122"/>
                </a:lnTo>
                <a:lnTo>
                  <a:pt x="0" y="5083122"/>
                </a:lnTo>
                <a:lnTo>
                  <a:pt x="0" y="0"/>
                </a:lnTo>
                <a:close/>
              </a:path>
            </a:pathLst>
          </a:custGeom>
          <a:blipFill>
            <a:blip r:embed="rId4"/>
            <a:stretch>
              <a:fillRect/>
            </a:stretch>
          </a:blipFill>
        </p:spPr>
        <p:txBody>
          <a:bodyPr/>
          <a:lstStyle/>
          <a:p>
            <a:endParaRPr lang="vi-VN"/>
          </a:p>
        </p:txBody>
      </p:sp>
      <p:sp>
        <p:nvSpPr>
          <p:cNvPr id="12" name="TextBox 12"/>
          <p:cNvSpPr txBox="1"/>
          <p:nvPr/>
        </p:nvSpPr>
        <p:spPr>
          <a:xfrm>
            <a:off x="4758899" y="779218"/>
            <a:ext cx="8770199" cy="1396729"/>
          </a:xfrm>
          <a:prstGeom prst="rect">
            <a:avLst/>
          </a:prstGeom>
        </p:spPr>
        <p:txBody>
          <a:bodyPr wrap="square" lIns="0" tIns="0" rIns="0" bIns="0" rtlCol="0" anchor="t">
            <a:spAutoFit/>
          </a:bodyPr>
          <a:lstStyle/>
          <a:p>
            <a:pPr algn="ctr">
              <a:lnSpc>
                <a:spcPts val="12880"/>
              </a:lnSpc>
            </a:pPr>
            <a:r>
              <a:rPr lang="en-US" sz="5400">
                <a:solidFill>
                  <a:srgbClr val="FFFFFF"/>
                </a:solidFill>
                <a:latin typeface="Paytone One Bold"/>
              </a:rPr>
              <a:t>Nguyên tắc hoạt động</a:t>
            </a:r>
          </a:p>
        </p:txBody>
      </p:sp>
      <p:sp>
        <p:nvSpPr>
          <p:cNvPr id="13" name="TextBox 13"/>
          <p:cNvSpPr txBox="1"/>
          <p:nvPr/>
        </p:nvSpPr>
        <p:spPr>
          <a:xfrm>
            <a:off x="1793087" y="2708435"/>
            <a:ext cx="14701822" cy="5789214"/>
          </a:xfrm>
          <a:prstGeom prst="rect">
            <a:avLst/>
          </a:prstGeom>
        </p:spPr>
        <p:txBody>
          <a:bodyPr lIns="0" tIns="0" rIns="0" bIns="0" rtlCol="0" anchor="t">
            <a:spAutoFit/>
          </a:bodyPr>
          <a:lstStyle/>
          <a:p>
            <a:pPr>
              <a:lnSpc>
                <a:spcPts val="5650"/>
              </a:lnSpc>
            </a:pPr>
            <a:r>
              <a:rPr lang="vi-VN" sz="4035">
                <a:solidFill>
                  <a:srgbClr val="000000"/>
                </a:solidFill>
                <a:latin typeface="Quicksand Bold"/>
              </a:rPr>
              <a:t>Mapreduce hoạt động dựa vào nguyên tắc chính là </a:t>
            </a:r>
            <a:r>
              <a:rPr lang="vi-VN" sz="4035">
                <a:solidFill>
                  <a:srgbClr val="0070C0"/>
                </a:solidFill>
                <a:latin typeface="Quicksand Bold"/>
              </a:rPr>
              <a:t>"Chia để trị"</a:t>
            </a:r>
            <a:r>
              <a:rPr lang="vi-VN" sz="4035">
                <a:solidFill>
                  <a:srgbClr val="000000"/>
                </a:solidFill>
                <a:latin typeface="Quicksand Bold"/>
              </a:rPr>
              <a:t>, như sau:</a:t>
            </a:r>
          </a:p>
          <a:p>
            <a:pPr marL="571500" indent="-571500">
              <a:lnSpc>
                <a:spcPts val="5650"/>
              </a:lnSpc>
              <a:buFont typeface="Arial" panose="020B0604020202020204" pitchFamily="34" charset="0"/>
              <a:buChar char="•"/>
            </a:pPr>
            <a:r>
              <a:rPr lang="vi-VN" sz="4035">
                <a:solidFill>
                  <a:srgbClr val="000000"/>
                </a:solidFill>
                <a:latin typeface="Quicksand Bold"/>
              </a:rPr>
              <a:t>Phân chia các dữ liệu cần xử lý thành nhiều phần nhỏ trước khi thực hiện. </a:t>
            </a:r>
          </a:p>
          <a:p>
            <a:pPr marL="571500" indent="-571500">
              <a:lnSpc>
                <a:spcPts val="5650"/>
              </a:lnSpc>
              <a:buFont typeface="Arial" panose="020B0604020202020204" pitchFamily="34" charset="0"/>
              <a:buChar char="•"/>
            </a:pPr>
            <a:r>
              <a:rPr lang="vi-VN" sz="4035">
                <a:solidFill>
                  <a:srgbClr val="000000"/>
                </a:solidFill>
                <a:latin typeface="Quicksand Bold"/>
              </a:rPr>
              <a:t>Xử lý các vấn đề nhỏ theo phương thức song song trên các máy tính rồi phân tán hoạt động theo hướng độc lập.</a:t>
            </a:r>
          </a:p>
          <a:p>
            <a:pPr marL="571500" indent="-571500">
              <a:lnSpc>
                <a:spcPts val="5650"/>
              </a:lnSpc>
              <a:buFont typeface="Arial" panose="020B0604020202020204" pitchFamily="34" charset="0"/>
              <a:buChar char="•"/>
            </a:pPr>
            <a:r>
              <a:rPr lang="vi-VN" sz="4035">
                <a:solidFill>
                  <a:srgbClr val="000000"/>
                </a:solidFill>
                <a:latin typeface="Quicksand Bold"/>
              </a:rPr>
              <a:t>Tiến hành tổng hợp những kết quả thu được để đề ra được kết quả sau cùng. </a:t>
            </a:r>
            <a:endParaRPr lang="en-US" sz="4035">
              <a:solidFill>
                <a:srgbClr val="000000"/>
              </a:solidFill>
              <a:latin typeface="Quicksand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wipe(down)">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wipe(down)">
                                      <p:cBhvr>
                                        <p:cTn id="15" dur="500"/>
                                        <p:tgtEl>
                                          <p:spTgt spid="1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wipe(down)">
                                      <p:cBhvr>
                                        <p:cTn id="18"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59891"/>
            <a:ext cx="16230600" cy="6498409"/>
            <a:chOff x="0" y="0"/>
            <a:chExt cx="4274726" cy="1711515"/>
          </a:xfrm>
        </p:grpSpPr>
        <p:sp>
          <p:nvSpPr>
            <p:cNvPr id="3" name="Freeform 3"/>
            <p:cNvSpPr/>
            <p:nvPr/>
          </p:nvSpPr>
          <p:spPr>
            <a:xfrm>
              <a:off x="0" y="0"/>
              <a:ext cx="4274726" cy="1711515"/>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txBody>
            <a:bodyPr/>
            <a:lstStyle/>
            <a:p>
              <a:endParaRPr lang="vi-V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3067879">
            <a:off x="15046306" y="7691060"/>
            <a:ext cx="2484075" cy="3134480"/>
          </a:xfrm>
          <a:custGeom>
            <a:avLst/>
            <a:gdLst/>
            <a:ahLst/>
            <a:cxnLst/>
            <a:rect l="l" t="t" r="r" b="b"/>
            <a:pathLst>
              <a:path w="2484075" h="3134480">
                <a:moveTo>
                  <a:pt x="0" y="0"/>
                </a:moveTo>
                <a:lnTo>
                  <a:pt x="2484075" y="0"/>
                </a:lnTo>
                <a:lnTo>
                  <a:pt x="2484075" y="3134480"/>
                </a:lnTo>
                <a:lnTo>
                  <a:pt x="0" y="3134480"/>
                </a:lnTo>
                <a:lnTo>
                  <a:pt x="0" y="0"/>
                </a:lnTo>
                <a:close/>
              </a:path>
            </a:pathLst>
          </a:custGeom>
          <a:blipFill>
            <a:blip r:embed="rId2"/>
            <a:stretch>
              <a:fillRect/>
            </a:stretch>
          </a:blipFill>
        </p:spPr>
        <p:txBody>
          <a:bodyPr/>
          <a:lstStyle/>
          <a:p>
            <a:endParaRPr lang="vi-VN"/>
          </a:p>
        </p:txBody>
      </p:sp>
      <p:sp>
        <p:nvSpPr>
          <p:cNvPr id="6" name="Freeform 6"/>
          <p:cNvSpPr/>
          <p:nvPr/>
        </p:nvSpPr>
        <p:spPr>
          <a:xfrm rot="-4063775">
            <a:off x="729149" y="2068980"/>
            <a:ext cx="1806132" cy="1934278"/>
          </a:xfrm>
          <a:custGeom>
            <a:avLst/>
            <a:gdLst/>
            <a:ahLst/>
            <a:cxnLst/>
            <a:rect l="l" t="t" r="r" b="b"/>
            <a:pathLst>
              <a:path w="1806132" h="1934278">
                <a:moveTo>
                  <a:pt x="0" y="0"/>
                </a:moveTo>
                <a:lnTo>
                  <a:pt x="1806132" y="0"/>
                </a:lnTo>
                <a:lnTo>
                  <a:pt x="1806132" y="1934278"/>
                </a:lnTo>
                <a:lnTo>
                  <a:pt x="0" y="1934278"/>
                </a:lnTo>
                <a:lnTo>
                  <a:pt x="0" y="0"/>
                </a:lnTo>
                <a:close/>
              </a:path>
            </a:pathLst>
          </a:custGeom>
          <a:blipFill>
            <a:blip r:embed="rId3"/>
            <a:stretch>
              <a:fillRect/>
            </a:stretch>
          </a:blipFill>
        </p:spPr>
        <p:txBody>
          <a:bodyPr/>
          <a:lstStyle/>
          <a:p>
            <a:endParaRPr lang="vi-VN"/>
          </a:p>
        </p:txBody>
      </p:sp>
      <p:sp>
        <p:nvSpPr>
          <p:cNvPr id="7" name="Freeform 7"/>
          <p:cNvSpPr/>
          <p:nvPr/>
        </p:nvSpPr>
        <p:spPr>
          <a:xfrm>
            <a:off x="14253239" y="-1001116"/>
            <a:ext cx="6012122" cy="2029816"/>
          </a:xfrm>
          <a:custGeom>
            <a:avLst/>
            <a:gdLst/>
            <a:ahLst/>
            <a:cxnLst/>
            <a:rect l="l" t="t" r="r" b="b"/>
            <a:pathLst>
              <a:path w="6012122" h="2029816">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8" name="Freeform 8"/>
          <p:cNvSpPr/>
          <p:nvPr/>
        </p:nvSpPr>
        <p:spPr>
          <a:xfrm>
            <a:off x="14688650" y="-2388553"/>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9" name="TextBox 9"/>
          <p:cNvSpPr txBox="1"/>
          <p:nvPr/>
        </p:nvSpPr>
        <p:spPr>
          <a:xfrm>
            <a:off x="2376168" y="3337508"/>
            <a:ext cx="14131072" cy="5721310"/>
          </a:xfrm>
          <a:prstGeom prst="rect">
            <a:avLst/>
          </a:prstGeom>
        </p:spPr>
        <p:txBody>
          <a:bodyPr lIns="0" tIns="0" rIns="0" bIns="0" rtlCol="0" anchor="t">
            <a:spAutoFit/>
          </a:bodyPr>
          <a:lstStyle/>
          <a:p>
            <a:pPr>
              <a:lnSpc>
                <a:spcPts val="5040"/>
              </a:lnSpc>
            </a:pPr>
            <a:r>
              <a:rPr lang="vi-VN" sz="3600" dirty="0">
                <a:solidFill>
                  <a:srgbClr val="000000"/>
                </a:solidFill>
                <a:latin typeface="Quicksand Bold"/>
              </a:rPr>
              <a:t>Các bước hoạt động của </a:t>
            </a:r>
            <a:r>
              <a:rPr lang="vi-VN" sz="3600" dirty="0" err="1">
                <a:solidFill>
                  <a:srgbClr val="000000"/>
                </a:solidFill>
                <a:latin typeface="Quicksand Bold"/>
              </a:rPr>
              <a:t>MapReduce</a:t>
            </a:r>
            <a:endParaRPr lang="vi-VN" sz="3600" dirty="0">
              <a:solidFill>
                <a:srgbClr val="000000"/>
              </a:solidFill>
              <a:latin typeface="Quicksand Bold"/>
            </a:endParaRPr>
          </a:p>
          <a:p>
            <a:pPr>
              <a:lnSpc>
                <a:spcPts val="5040"/>
              </a:lnSpc>
            </a:pPr>
            <a:r>
              <a:rPr lang="vi-VN" sz="3600" dirty="0">
                <a:solidFill>
                  <a:srgbClr val="000000"/>
                </a:solidFill>
                <a:latin typeface="Quicksand Bold"/>
              </a:rPr>
              <a:t>Bước 1: Tiến hành chuẩn bị các dữ liệu đầu vào để cho </a:t>
            </a:r>
            <a:r>
              <a:rPr lang="vi-VN" sz="3600" dirty="0" err="1">
                <a:solidFill>
                  <a:srgbClr val="000000"/>
                </a:solidFill>
                <a:latin typeface="Quicksand Bold"/>
              </a:rPr>
              <a:t>Map</a:t>
            </a:r>
            <a:r>
              <a:rPr lang="vi-VN" sz="3600" dirty="0">
                <a:solidFill>
                  <a:srgbClr val="000000"/>
                </a:solidFill>
                <a:latin typeface="Quicksand Bold"/>
              </a:rPr>
              <a:t>() có thể xử lý.</a:t>
            </a:r>
          </a:p>
          <a:p>
            <a:pPr>
              <a:lnSpc>
                <a:spcPts val="5040"/>
              </a:lnSpc>
            </a:pPr>
            <a:r>
              <a:rPr lang="vi-VN" sz="3600" dirty="0">
                <a:solidFill>
                  <a:srgbClr val="000000"/>
                </a:solidFill>
                <a:latin typeface="Quicksand Bold"/>
              </a:rPr>
              <a:t>Bước 2: Lập trình viên thực thi các mã </a:t>
            </a:r>
            <a:r>
              <a:rPr lang="vi-VN" sz="3600" dirty="0" err="1">
                <a:solidFill>
                  <a:srgbClr val="000000"/>
                </a:solidFill>
                <a:latin typeface="Quicksand Bold"/>
              </a:rPr>
              <a:t>Map</a:t>
            </a:r>
            <a:r>
              <a:rPr lang="vi-VN" sz="3600" dirty="0">
                <a:solidFill>
                  <a:srgbClr val="000000"/>
                </a:solidFill>
                <a:latin typeface="Quicksand Bold"/>
              </a:rPr>
              <a:t>() để xử  lý. </a:t>
            </a:r>
          </a:p>
          <a:p>
            <a:pPr>
              <a:lnSpc>
                <a:spcPts val="5040"/>
              </a:lnSpc>
            </a:pPr>
            <a:r>
              <a:rPr lang="vi-VN" sz="3600" dirty="0">
                <a:solidFill>
                  <a:srgbClr val="000000"/>
                </a:solidFill>
                <a:latin typeface="Quicksand Bold"/>
              </a:rPr>
              <a:t>Bước 3: Tiến hành trộn lẫn các dữ liệu được xuất ra bởi </a:t>
            </a:r>
            <a:r>
              <a:rPr lang="vi-VN" sz="3600" dirty="0" err="1">
                <a:solidFill>
                  <a:srgbClr val="000000"/>
                </a:solidFill>
                <a:latin typeface="Quicksand Bold"/>
              </a:rPr>
              <a:t>Map</a:t>
            </a:r>
            <a:r>
              <a:rPr lang="vi-VN" sz="3600" dirty="0">
                <a:solidFill>
                  <a:srgbClr val="000000"/>
                </a:solidFill>
                <a:latin typeface="Quicksand Bold"/>
              </a:rPr>
              <a:t>() vào trong </a:t>
            </a:r>
            <a:r>
              <a:rPr lang="vi-VN" sz="3600" dirty="0" err="1">
                <a:solidFill>
                  <a:srgbClr val="000000"/>
                </a:solidFill>
                <a:latin typeface="Quicksand Bold"/>
              </a:rPr>
              <a:t>Reduce</a:t>
            </a:r>
            <a:r>
              <a:rPr lang="vi-VN" sz="3600" dirty="0">
                <a:solidFill>
                  <a:srgbClr val="000000"/>
                </a:solidFill>
                <a:latin typeface="Quicksand Bold"/>
              </a:rPr>
              <a:t> </a:t>
            </a:r>
            <a:r>
              <a:rPr lang="vi-VN" sz="3600" dirty="0" err="1">
                <a:solidFill>
                  <a:srgbClr val="000000"/>
                </a:solidFill>
                <a:latin typeface="Quicksand Bold"/>
              </a:rPr>
              <a:t>Processor</a:t>
            </a:r>
            <a:endParaRPr lang="vi-VN" sz="3600" dirty="0">
              <a:solidFill>
                <a:srgbClr val="000000"/>
              </a:solidFill>
              <a:latin typeface="Quicksand Bold"/>
            </a:endParaRPr>
          </a:p>
          <a:p>
            <a:pPr>
              <a:lnSpc>
                <a:spcPts val="5040"/>
              </a:lnSpc>
            </a:pPr>
            <a:r>
              <a:rPr lang="vi-VN" sz="3600" dirty="0">
                <a:solidFill>
                  <a:srgbClr val="000000"/>
                </a:solidFill>
                <a:latin typeface="Quicksand Bold"/>
              </a:rPr>
              <a:t>Bước 4: Tiến hành thực thi tiếp mã </a:t>
            </a:r>
            <a:r>
              <a:rPr lang="vi-VN" sz="3600" dirty="0" err="1">
                <a:solidFill>
                  <a:srgbClr val="000000"/>
                </a:solidFill>
                <a:latin typeface="Quicksand Bold"/>
              </a:rPr>
              <a:t>Reduce</a:t>
            </a:r>
            <a:r>
              <a:rPr lang="vi-VN" sz="3600" dirty="0">
                <a:solidFill>
                  <a:srgbClr val="000000"/>
                </a:solidFill>
                <a:latin typeface="Quicksand Bold"/>
              </a:rPr>
              <a:t>() để có thể xử lý tiếp các dữ liệu cần thiết.  </a:t>
            </a:r>
          </a:p>
          <a:p>
            <a:pPr>
              <a:lnSpc>
                <a:spcPts val="5040"/>
              </a:lnSpc>
            </a:pPr>
            <a:r>
              <a:rPr lang="vi-VN" sz="3600" dirty="0">
                <a:solidFill>
                  <a:srgbClr val="000000"/>
                </a:solidFill>
                <a:latin typeface="Quicksand Bold"/>
              </a:rPr>
              <a:t>Bước 5: Thực hiện tạo các dữ liệu xuất ra cuối cùng. </a:t>
            </a:r>
            <a:endParaRPr lang="en-US" sz="3600" dirty="0">
              <a:solidFill>
                <a:srgbClr val="000000"/>
              </a:solidFill>
              <a:latin typeface="Quicksand Bold"/>
            </a:endParaRPr>
          </a:p>
        </p:txBody>
      </p:sp>
      <p:sp>
        <p:nvSpPr>
          <p:cNvPr id="10" name="TextBox 10"/>
          <p:cNvSpPr txBox="1"/>
          <p:nvPr/>
        </p:nvSpPr>
        <p:spPr>
          <a:xfrm>
            <a:off x="4566932" y="878779"/>
            <a:ext cx="9749543" cy="1446614"/>
          </a:xfrm>
          <a:prstGeom prst="rect">
            <a:avLst/>
          </a:prstGeom>
        </p:spPr>
        <p:txBody>
          <a:bodyPr wrap="square" lIns="0" tIns="0" rIns="0" bIns="0" rtlCol="0" anchor="t">
            <a:spAutoFit/>
          </a:bodyPr>
          <a:lstStyle/>
          <a:p>
            <a:pPr algn="ctr">
              <a:lnSpc>
                <a:spcPts val="12880"/>
              </a:lnSpc>
            </a:pPr>
            <a:r>
              <a:rPr lang="en-US" sz="6600">
                <a:solidFill>
                  <a:srgbClr val="000000"/>
                </a:solidFill>
                <a:latin typeface="Paytone One"/>
              </a:rPr>
              <a:t>Các bước hoạt động</a:t>
            </a:r>
          </a:p>
        </p:txBody>
      </p:sp>
    </p:spTree>
    <p:extLst>
      <p:ext uri="{BB962C8B-B14F-4D97-AF65-F5344CB8AC3E}">
        <p14:creationId xmlns:p14="http://schemas.microsoft.com/office/powerpoint/2010/main" val="2036502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7" name="TextBox 7"/>
          <p:cNvSpPr txBox="1"/>
          <p:nvPr/>
        </p:nvSpPr>
        <p:spPr>
          <a:xfrm>
            <a:off x="3975121" y="59043"/>
            <a:ext cx="10180871" cy="1427891"/>
          </a:xfrm>
          <a:prstGeom prst="rect">
            <a:avLst/>
          </a:prstGeom>
        </p:spPr>
        <p:txBody>
          <a:bodyPr wrap="square" lIns="0" tIns="0" rIns="0" bIns="0" rtlCol="0" anchor="t">
            <a:spAutoFit/>
          </a:bodyPr>
          <a:lstStyle/>
          <a:p>
            <a:pPr algn="ctr">
              <a:lnSpc>
                <a:spcPts val="12880"/>
              </a:lnSpc>
            </a:pPr>
            <a:r>
              <a:rPr lang="en-US" sz="6000">
                <a:solidFill>
                  <a:srgbClr val="000000"/>
                </a:solidFill>
                <a:latin typeface="Paytone One Bold"/>
              </a:rPr>
              <a:t>Mô hình MapReduce</a:t>
            </a: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pic>
        <p:nvPicPr>
          <p:cNvPr id="1028" name="Picture 4" descr="Homework 05: Processing Data">
            <a:extLst>
              <a:ext uri="{FF2B5EF4-FFF2-40B4-BE49-F238E27FC236}">
                <a16:creationId xmlns:a16="http://schemas.microsoft.com/office/drawing/2014/main" id="{8E9F83B3-50B3-BDC8-0F3F-BB8C304673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17768" r="-260" b="1"/>
          <a:stretch/>
        </p:blipFill>
        <p:spPr bwMode="auto">
          <a:xfrm>
            <a:off x="394435" y="3066141"/>
            <a:ext cx="17297400" cy="588898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D910DF1-ECEA-8637-95C2-E3B753EBA220}"/>
              </a:ext>
            </a:extLst>
          </p:cNvPr>
          <p:cNvSpPr txBox="1"/>
          <p:nvPr/>
        </p:nvSpPr>
        <p:spPr>
          <a:xfrm>
            <a:off x="439280" y="1906137"/>
            <a:ext cx="2194834" cy="584775"/>
          </a:xfrm>
          <a:prstGeom prst="rect">
            <a:avLst/>
          </a:prstGeom>
          <a:noFill/>
        </p:spPr>
        <p:txBody>
          <a:bodyPr wrap="square" rtlCol="0">
            <a:spAutoFit/>
          </a:bodyPr>
          <a:lstStyle/>
          <a:p>
            <a:pPr algn="ctr"/>
            <a:r>
              <a:rPr lang="en-US" sz="3200">
                <a:latin typeface="Paytone One Bold"/>
              </a:rPr>
              <a:t>Đầu vào</a:t>
            </a:r>
            <a:endParaRPr lang="vi-VN" sz="3200">
              <a:latin typeface="Paytone One Bold"/>
            </a:endParaRPr>
          </a:p>
        </p:txBody>
      </p:sp>
      <p:sp>
        <p:nvSpPr>
          <p:cNvPr id="14" name="TextBox 13">
            <a:extLst>
              <a:ext uri="{FF2B5EF4-FFF2-40B4-BE49-F238E27FC236}">
                <a16:creationId xmlns:a16="http://schemas.microsoft.com/office/drawing/2014/main" id="{167F2BAE-BCE1-780E-CE17-810949E014B0}"/>
              </a:ext>
            </a:extLst>
          </p:cNvPr>
          <p:cNvSpPr txBox="1"/>
          <p:nvPr/>
        </p:nvSpPr>
        <p:spPr>
          <a:xfrm>
            <a:off x="3352800" y="1945169"/>
            <a:ext cx="2194834" cy="584775"/>
          </a:xfrm>
          <a:prstGeom prst="rect">
            <a:avLst/>
          </a:prstGeom>
          <a:noFill/>
        </p:spPr>
        <p:txBody>
          <a:bodyPr wrap="square" rtlCol="0">
            <a:spAutoFit/>
          </a:bodyPr>
          <a:lstStyle/>
          <a:p>
            <a:pPr algn="ctr"/>
            <a:r>
              <a:rPr lang="en-US" sz="3200">
                <a:latin typeface="Paytone One Bold"/>
              </a:rPr>
              <a:t>Chia tách</a:t>
            </a:r>
            <a:endParaRPr lang="vi-VN" sz="3200">
              <a:latin typeface="Paytone One Bold"/>
            </a:endParaRPr>
          </a:p>
        </p:txBody>
      </p:sp>
      <p:sp>
        <p:nvSpPr>
          <p:cNvPr id="15" name="TextBox 14">
            <a:extLst>
              <a:ext uri="{FF2B5EF4-FFF2-40B4-BE49-F238E27FC236}">
                <a16:creationId xmlns:a16="http://schemas.microsoft.com/office/drawing/2014/main" id="{CF3EE8C7-34F0-5E5D-D40C-70ABD1A3229C}"/>
              </a:ext>
            </a:extLst>
          </p:cNvPr>
          <p:cNvSpPr txBox="1"/>
          <p:nvPr/>
        </p:nvSpPr>
        <p:spPr>
          <a:xfrm>
            <a:off x="6154322" y="1930909"/>
            <a:ext cx="2649080" cy="1077218"/>
          </a:xfrm>
          <a:prstGeom prst="rect">
            <a:avLst/>
          </a:prstGeom>
          <a:noFill/>
        </p:spPr>
        <p:txBody>
          <a:bodyPr wrap="square" rtlCol="0">
            <a:spAutoFit/>
          </a:bodyPr>
          <a:lstStyle/>
          <a:p>
            <a:pPr algn="ctr"/>
            <a:r>
              <a:rPr lang="en-US" sz="3200">
                <a:latin typeface="Paytone One Bold"/>
              </a:rPr>
              <a:t>Lập bản đồ</a:t>
            </a:r>
          </a:p>
          <a:p>
            <a:pPr algn="ctr"/>
            <a:r>
              <a:rPr lang="en-US" sz="3200">
                <a:latin typeface="Paytone One Bold"/>
              </a:rPr>
              <a:t>(Mapping)</a:t>
            </a:r>
            <a:endParaRPr lang="vi-VN" sz="3200">
              <a:latin typeface="Paytone One Bold"/>
            </a:endParaRPr>
          </a:p>
        </p:txBody>
      </p:sp>
      <p:sp>
        <p:nvSpPr>
          <p:cNvPr id="16" name="TextBox 15">
            <a:extLst>
              <a:ext uri="{FF2B5EF4-FFF2-40B4-BE49-F238E27FC236}">
                <a16:creationId xmlns:a16="http://schemas.microsoft.com/office/drawing/2014/main" id="{BA23C0E2-8692-9E4E-C4EB-476F9C3D5860}"/>
              </a:ext>
            </a:extLst>
          </p:cNvPr>
          <p:cNvSpPr txBox="1"/>
          <p:nvPr/>
        </p:nvSpPr>
        <p:spPr>
          <a:xfrm>
            <a:off x="9558410" y="1926821"/>
            <a:ext cx="2194834" cy="584775"/>
          </a:xfrm>
          <a:prstGeom prst="rect">
            <a:avLst/>
          </a:prstGeom>
          <a:noFill/>
        </p:spPr>
        <p:txBody>
          <a:bodyPr wrap="square" rtlCol="0">
            <a:spAutoFit/>
          </a:bodyPr>
          <a:lstStyle/>
          <a:p>
            <a:pPr algn="ctr"/>
            <a:r>
              <a:rPr lang="en-US" sz="3200">
                <a:latin typeface="Paytone One Bold"/>
              </a:rPr>
              <a:t>Sắp xếp</a:t>
            </a:r>
            <a:endParaRPr lang="vi-VN" sz="3200">
              <a:latin typeface="Paytone One Bold"/>
            </a:endParaRPr>
          </a:p>
        </p:txBody>
      </p:sp>
      <p:sp>
        <p:nvSpPr>
          <p:cNvPr id="17" name="TextBox 16">
            <a:extLst>
              <a:ext uri="{FF2B5EF4-FFF2-40B4-BE49-F238E27FC236}">
                <a16:creationId xmlns:a16="http://schemas.microsoft.com/office/drawing/2014/main" id="{FBEFE25C-D368-E0A8-56B3-5DD41F7F94E7}"/>
              </a:ext>
            </a:extLst>
          </p:cNvPr>
          <p:cNvSpPr txBox="1"/>
          <p:nvPr/>
        </p:nvSpPr>
        <p:spPr>
          <a:xfrm>
            <a:off x="12129163" y="1988923"/>
            <a:ext cx="2488036" cy="1077218"/>
          </a:xfrm>
          <a:prstGeom prst="rect">
            <a:avLst/>
          </a:prstGeom>
          <a:noFill/>
        </p:spPr>
        <p:txBody>
          <a:bodyPr wrap="square" rtlCol="0">
            <a:spAutoFit/>
          </a:bodyPr>
          <a:lstStyle/>
          <a:p>
            <a:pPr algn="ctr"/>
            <a:r>
              <a:rPr lang="en-US" sz="3200">
                <a:latin typeface="Paytone One Bold"/>
              </a:rPr>
              <a:t>Rút gọn </a:t>
            </a:r>
          </a:p>
          <a:p>
            <a:pPr algn="ctr"/>
            <a:r>
              <a:rPr lang="en-US" sz="3200">
                <a:latin typeface="Paytone One Bold"/>
              </a:rPr>
              <a:t>(Reducing)</a:t>
            </a:r>
            <a:endParaRPr lang="vi-VN" sz="3200">
              <a:latin typeface="Paytone One Bold"/>
            </a:endParaRPr>
          </a:p>
        </p:txBody>
      </p:sp>
      <p:sp>
        <p:nvSpPr>
          <p:cNvPr id="18" name="TextBox 17">
            <a:extLst>
              <a:ext uri="{FF2B5EF4-FFF2-40B4-BE49-F238E27FC236}">
                <a16:creationId xmlns:a16="http://schemas.microsoft.com/office/drawing/2014/main" id="{C6B70F4A-3F13-AED1-1AA8-50FE7E241E94}"/>
              </a:ext>
            </a:extLst>
          </p:cNvPr>
          <p:cNvSpPr txBox="1"/>
          <p:nvPr/>
        </p:nvSpPr>
        <p:spPr>
          <a:xfrm>
            <a:off x="15062501" y="1988923"/>
            <a:ext cx="2194834" cy="584775"/>
          </a:xfrm>
          <a:prstGeom prst="rect">
            <a:avLst/>
          </a:prstGeom>
          <a:noFill/>
        </p:spPr>
        <p:txBody>
          <a:bodyPr wrap="square" rtlCol="0">
            <a:spAutoFit/>
          </a:bodyPr>
          <a:lstStyle/>
          <a:p>
            <a:pPr algn="ctr"/>
            <a:r>
              <a:rPr lang="en-US" sz="3200">
                <a:latin typeface="Paytone One Bold"/>
              </a:rPr>
              <a:t>Đầu ra</a:t>
            </a:r>
            <a:endParaRPr lang="vi-VN" sz="3200">
              <a:latin typeface="Paytone One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01496" y="368903"/>
            <a:ext cx="8201539" cy="3300153"/>
          </a:xfrm>
          <a:custGeom>
            <a:avLst/>
            <a:gdLst/>
            <a:ahLst/>
            <a:cxnLst/>
            <a:rect l="l" t="t" r="r" b="b"/>
            <a:pathLst>
              <a:path w="7315200" h="3300153">
                <a:moveTo>
                  <a:pt x="0" y="0"/>
                </a:moveTo>
                <a:lnTo>
                  <a:pt x="7315200" y="0"/>
                </a:lnTo>
                <a:lnTo>
                  <a:pt x="7315200" y="3300153"/>
                </a:lnTo>
                <a:lnTo>
                  <a:pt x="0" y="33001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456580" y="3259011"/>
            <a:ext cx="4056608" cy="4598388"/>
          </a:xfrm>
          <a:custGeom>
            <a:avLst/>
            <a:gdLst/>
            <a:ahLst/>
            <a:cxnLst/>
            <a:rect l="l" t="t" r="r" b="b"/>
            <a:pathLst>
              <a:path w="3202063" h="4114800">
                <a:moveTo>
                  <a:pt x="0" y="0"/>
                </a:moveTo>
                <a:lnTo>
                  <a:pt x="3202063" y="0"/>
                </a:lnTo>
                <a:lnTo>
                  <a:pt x="320206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4652773" y="3148570"/>
            <a:ext cx="4056608" cy="4843839"/>
          </a:xfrm>
          <a:custGeom>
            <a:avLst/>
            <a:gdLst/>
            <a:ahLst/>
            <a:cxnLst/>
            <a:rect l="l" t="t" r="r" b="b"/>
            <a:pathLst>
              <a:path w="3202063" h="4114800">
                <a:moveTo>
                  <a:pt x="0" y="0"/>
                </a:moveTo>
                <a:lnTo>
                  <a:pt x="3202063" y="0"/>
                </a:lnTo>
                <a:lnTo>
                  <a:pt x="320206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5" name="Freeform 5"/>
          <p:cNvSpPr/>
          <p:nvPr/>
        </p:nvSpPr>
        <p:spPr>
          <a:xfrm>
            <a:off x="8948830" y="3259013"/>
            <a:ext cx="9110570" cy="4843836"/>
          </a:xfrm>
          <a:custGeom>
            <a:avLst/>
            <a:gdLst/>
            <a:ahLst/>
            <a:cxnLst/>
            <a:rect l="l" t="t" r="r" b="b"/>
            <a:pathLst>
              <a:path w="6284878" h="2835337">
                <a:moveTo>
                  <a:pt x="0" y="0"/>
                </a:moveTo>
                <a:lnTo>
                  <a:pt x="6284877" y="0"/>
                </a:lnTo>
                <a:lnTo>
                  <a:pt x="6284877" y="2835337"/>
                </a:lnTo>
                <a:lnTo>
                  <a:pt x="0" y="28353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6" name="Freeform 6"/>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7" name="TextBox 7"/>
          <p:cNvSpPr txBox="1"/>
          <p:nvPr/>
        </p:nvSpPr>
        <p:spPr>
          <a:xfrm>
            <a:off x="1693582" y="1235708"/>
            <a:ext cx="4864190" cy="1566544"/>
          </a:xfrm>
          <a:prstGeom prst="rect">
            <a:avLst/>
          </a:prstGeom>
        </p:spPr>
        <p:txBody>
          <a:bodyPr lIns="0" tIns="0" rIns="0" bIns="0" rtlCol="0" anchor="t">
            <a:spAutoFit/>
          </a:bodyPr>
          <a:lstStyle/>
          <a:p>
            <a:pPr algn="ctr">
              <a:lnSpc>
                <a:spcPts val="12880"/>
              </a:lnSpc>
            </a:pPr>
            <a:endParaRPr lang="en-US" sz="9200">
              <a:solidFill>
                <a:srgbClr val="000000"/>
              </a:solidFill>
              <a:latin typeface="Paytone One Bold"/>
            </a:endParaRPr>
          </a:p>
        </p:txBody>
      </p:sp>
      <p:sp>
        <p:nvSpPr>
          <p:cNvPr id="8" name="AutoShape 8"/>
          <p:cNvSpPr/>
          <p:nvPr/>
        </p:nvSpPr>
        <p:spPr>
          <a:xfrm>
            <a:off x="2790999" y="9258300"/>
            <a:ext cx="6492240" cy="0"/>
          </a:xfrm>
          <a:prstGeom prst="line">
            <a:avLst/>
          </a:prstGeom>
          <a:ln w="38100" cap="flat">
            <a:solidFill>
              <a:srgbClr val="000000"/>
            </a:solidFill>
            <a:prstDash val="solid"/>
            <a:headEnd type="none" w="sm" len="sm"/>
            <a:tailEnd type="none" w="sm" len="sm"/>
          </a:ln>
        </p:spPr>
        <p:txBody>
          <a:bodyPr/>
          <a:lstStyle/>
          <a:p>
            <a:endParaRPr lang="vi-VN"/>
          </a:p>
        </p:txBody>
      </p:sp>
      <p:sp>
        <p:nvSpPr>
          <p:cNvPr id="9" name="TextBox 9"/>
          <p:cNvSpPr txBox="1"/>
          <p:nvPr/>
        </p:nvSpPr>
        <p:spPr>
          <a:xfrm>
            <a:off x="2008900" y="4098452"/>
            <a:ext cx="7315200" cy="451790"/>
          </a:xfrm>
          <a:prstGeom prst="rect">
            <a:avLst/>
          </a:prstGeom>
        </p:spPr>
        <p:txBody>
          <a:bodyPr wrap="square" lIns="0" tIns="0" rIns="0" bIns="0" rtlCol="0" anchor="t">
            <a:spAutoFit/>
          </a:bodyPr>
          <a:lstStyle/>
          <a:p>
            <a:pPr>
              <a:lnSpc>
                <a:spcPts val="3374"/>
              </a:lnSpc>
            </a:pPr>
            <a:endParaRPr lang="en-US" sz="4000">
              <a:solidFill>
                <a:srgbClr val="000000"/>
              </a:solidFill>
              <a:latin typeface="Paytone One Bold"/>
            </a:endParaRPr>
          </a:p>
        </p:txBody>
      </p:sp>
      <p:sp>
        <p:nvSpPr>
          <p:cNvPr id="13" name="TextBox 12">
            <a:extLst>
              <a:ext uri="{FF2B5EF4-FFF2-40B4-BE49-F238E27FC236}">
                <a16:creationId xmlns:a16="http://schemas.microsoft.com/office/drawing/2014/main" id="{AE046235-638A-BD47-3FFE-544C64878551}"/>
              </a:ext>
            </a:extLst>
          </p:cNvPr>
          <p:cNvSpPr txBox="1"/>
          <p:nvPr/>
        </p:nvSpPr>
        <p:spPr>
          <a:xfrm>
            <a:off x="4708398" y="4745812"/>
            <a:ext cx="3894637" cy="2246769"/>
          </a:xfrm>
          <a:prstGeom prst="rect">
            <a:avLst/>
          </a:prstGeom>
          <a:noFill/>
        </p:spPr>
        <p:txBody>
          <a:bodyPr wrap="square" rtlCol="0">
            <a:spAutoFit/>
          </a:bodyPr>
          <a:lstStyle/>
          <a:p>
            <a:pPr algn="ctr"/>
            <a:r>
              <a:rPr lang="vi-VN" sz="3500">
                <a:latin typeface="Paytone One Bold"/>
              </a:rPr>
              <a:t>Nhiệm vụ giảm thiểu được thực hiện bằng Reducer Class.</a:t>
            </a:r>
          </a:p>
        </p:txBody>
      </p:sp>
      <p:sp>
        <p:nvSpPr>
          <p:cNvPr id="14" name="TextBox 13">
            <a:extLst>
              <a:ext uri="{FF2B5EF4-FFF2-40B4-BE49-F238E27FC236}">
                <a16:creationId xmlns:a16="http://schemas.microsoft.com/office/drawing/2014/main" id="{2C7BC38B-EF17-7DF3-FFA5-0F19770BDE85}"/>
              </a:ext>
            </a:extLst>
          </p:cNvPr>
          <p:cNvSpPr txBox="1"/>
          <p:nvPr/>
        </p:nvSpPr>
        <p:spPr>
          <a:xfrm>
            <a:off x="574393" y="594025"/>
            <a:ext cx="8201540" cy="2123658"/>
          </a:xfrm>
          <a:prstGeom prst="rect">
            <a:avLst/>
          </a:prstGeom>
          <a:noFill/>
        </p:spPr>
        <p:txBody>
          <a:bodyPr wrap="square" rtlCol="0">
            <a:spAutoFit/>
          </a:bodyPr>
          <a:lstStyle/>
          <a:p>
            <a:pPr algn="ctr"/>
            <a:r>
              <a:rPr lang="vi-VN" sz="4400">
                <a:latin typeface="Paytone One Bold"/>
              </a:rPr>
              <a:t>Thuật toán MapReduce chứa hai nhiệm vụ quan trọng, đó là Map và Reduce.</a:t>
            </a:r>
          </a:p>
        </p:txBody>
      </p:sp>
      <p:sp>
        <p:nvSpPr>
          <p:cNvPr id="15" name="TextBox 14">
            <a:extLst>
              <a:ext uri="{FF2B5EF4-FFF2-40B4-BE49-F238E27FC236}">
                <a16:creationId xmlns:a16="http://schemas.microsoft.com/office/drawing/2014/main" id="{221248C4-E58E-A33F-C742-E01BDB14FE0D}"/>
              </a:ext>
            </a:extLst>
          </p:cNvPr>
          <p:cNvSpPr txBox="1"/>
          <p:nvPr/>
        </p:nvSpPr>
        <p:spPr>
          <a:xfrm>
            <a:off x="550413" y="4657501"/>
            <a:ext cx="3894637" cy="2246769"/>
          </a:xfrm>
          <a:prstGeom prst="rect">
            <a:avLst/>
          </a:prstGeom>
          <a:noFill/>
        </p:spPr>
        <p:txBody>
          <a:bodyPr wrap="square" rtlCol="0">
            <a:spAutoFit/>
          </a:bodyPr>
          <a:lstStyle/>
          <a:p>
            <a:pPr algn="ctr"/>
            <a:r>
              <a:rPr lang="vi-VN" sz="3500" dirty="0">
                <a:latin typeface="Paytone One Bold"/>
              </a:rPr>
              <a:t>Nhiệm vụ </a:t>
            </a:r>
            <a:r>
              <a:rPr lang="vi-VN" sz="3500" dirty="0" err="1">
                <a:latin typeface="Paytone One Bold"/>
              </a:rPr>
              <a:t>Map</a:t>
            </a:r>
            <a:r>
              <a:rPr lang="vi-VN" sz="3500" dirty="0">
                <a:latin typeface="Paytone One Bold"/>
              </a:rPr>
              <a:t> được thực hiện bởi  </a:t>
            </a:r>
            <a:r>
              <a:rPr lang="vi-VN" sz="3500" dirty="0" err="1">
                <a:latin typeface="Paytone One Bold"/>
              </a:rPr>
              <a:t>Mapper</a:t>
            </a:r>
            <a:r>
              <a:rPr lang="vi-VN" sz="3500" dirty="0">
                <a:latin typeface="Paytone One Bold"/>
              </a:rPr>
              <a:t> </a:t>
            </a:r>
            <a:r>
              <a:rPr lang="vi-VN" sz="3500" dirty="0" err="1">
                <a:latin typeface="Paytone One Bold"/>
              </a:rPr>
              <a:t>Class</a:t>
            </a:r>
            <a:r>
              <a:rPr lang="vi-VN" sz="3500" dirty="0">
                <a:latin typeface="Paytone One Bold"/>
              </a:rPr>
              <a:t>.</a:t>
            </a:r>
          </a:p>
        </p:txBody>
      </p:sp>
      <p:pic>
        <p:nvPicPr>
          <p:cNvPr id="17" name="Picture 16">
            <a:extLst>
              <a:ext uri="{FF2B5EF4-FFF2-40B4-BE49-F238E27FC236}">
                <a16:creationId xmlns:a16="http://schemas.microsoft.com/office/drawing/2014/main" id="{D511E780-5538-1BCB-C04C-802268EFAAA9}"/>
              </a:ext>
            </a:extLst>
          </p:cNvPr>
          <p:cNvPicPr>
            <a:picLocks noChangeAspect="1"/>
          </p:cNvPicPr>
          <p:nvPr/>
        </p:nvPicPr>
        <p:blipFill>
          <a:blip r:embed="rId8"/>
          <a:stretch>
            <a:fillRect/>
          </a:stretch>
        </p:blipFill>
        <p:spPr>
          <a:xfrm>
            <a:off x="9463685" y="3639996"/>
            <a:ext cx="8116763" cy="42174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394976" y="1028701"/>
            <a:ext cx="16864324" cy="8229600"/>
            <a:chOff x="0" y="0"/>
            <a:chExt cx="4274726" cy="1711515"/>
          </a:xfrm>
        </p:grpSpPr>
        <p:sp>
          <p:nvSpPr>
            <p:cNvPr id="3" name="Freeform 3"/>
            <p:cNvSpPr/>
            <p:nvPr/>
          </p:nvSpPr>
          <p:spPr>
            <a:xfrm>
              <a:off x="0" y="0"/>
              <a:ext cx="4274726" cy="1711515"/>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txBody>
            <a:bodyPr/>
            <a:lstStyle/>
            <a:p>
              <a:endParaRPr lang="vi-VN"/>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3067879">
            <a:off x="15046306" y="7691060"/>
            <a:ext cx="2484075" cy="3134480"/>
          </a:xfrm>
          <a:custGeom>
            <a:avLst/>
            <a:gdLst/>
            <a:ahLst/>
            <a:cxnLst/>
            <a:rect l="l" t="t" r="r" b="b"/>
            <a:pathLst>
              <a:path w="2484075" h="3134480">
                <a:moveTo>
                  <a:pt x="0" y="0"/>
                </a:moveTo>
                <a:lnTo>
                  <a:pt x="2484075" y="0"/>
                </a:lnTo>
                <a:lnTo>
                  <a:pt x="2484075" y="3134480"/>
                </a:lnTo>
                <a:lnTo>
                  <a:pt x="0" y="3134480"/>
                </a:lnTo>
                <a:lnTo>
                  <a:pt x="0" y="0"/>
                </a:lnTo>
                <a:close/>
              </a:path>
            </a:pathLst>
          </a:custGeom>
          <a:blipFill>
            <a:blip r:embed="rId2"/>
            <a:stretch>
              <a:fillRect/>
            </a:stretch>
          </a:blipFill>
        </p:spPr>
        <p:txBody>
          <a:bodyPr/>
          <a:lstStyle/>
          <a:p>
            <a:endParaRPr lang="vi-VN"/>
          </a:p>
        </p:txBody>
      </p:sp>
      <p:sp>
        <p:nvSpPr>
          <p:cNvPr id="6" name="Freeform 6"/>
          <p:cNvSpPr/>
          <p:nvPr/>
        </p:nvSpPr>
        <p:spPr>
          <a:xfrm rot="-4063775">
            <a:off x="-142030" y="235089"/>
            <a:ext cx="1806132" cy="1934278"/>
          </a:xfrm>
          <a:custGeom>
            <a:avLst/>
            <a:gdLst/>
            <a:ahLst/>
            <a:cxnLst/>
            <a:rect l="l" t="t" r="r" b="b"/>
            <a:pathLst>
              <a:path w="1806132" h="1934278">
                <a:moveTo>
                  <a:pt x="0" y="0"/>
                </a:moveTo>
                <a:lnTo>
                  <a:pt x="1806132" y="0"/>
                </a:lnTo>
                <a:lnTo>
                  <a:pt x="1806132" y="1934278"/>
                </a:lnTo>
                <a:lnTo>
                  <a:pt x="0" y="1934278"/>
                </a:lnTo>
                <a:lnTo>
                  <a:pt x="0" y="0"/>
                </a:lnTo>
                <a:close/>
              </a:path>
            </a:pathLst>
          </a:custGeom>
          <a:blipFill>
            <a:blip r:embed="rId3"/>
            <a:stretch>
              <a:fillRect/>
            </a:stretch>
          </a:blipFill>
        </p:spPr>
        <p:txBody>
          <a:bodyPr/>
          <a:lstStyle/>
          <a:p>
            <a:endParaRPr lang="vi-VN"/>
          </a:p>
        </p:txBody>
      </p:sp>
      <p:sp>
        <p:nvSpPr>
          <p:cNvPr id="7" name="Freeform 7"/>
          <p:cNvSpPr/>
          <p:nvPr/>
        </p:nvSpPr>
        <p:spPr>
          <a:xfrm>
            <a:off x="14253239" y="-1001116"/>
            <a:ext cx="6012122" cy="2029816"/>
          </a:xfrm>
          <a:custGeom>
            <a:avLst/>
            <a:gdLst/>
            <a:ahLst/>
            <a:cxnLst/>
            <a:rect l="l" t="t" r="r" b="b"/>
            <a:pathLst>
              <a:path w="6012122" h="2029816">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8" name="Freeform 8"/>
          <p:cNvSpPr/>
          <p:nvPr/>
        </p:nvSpPr>
        <p:spPr>
          <a:xfrm>
            <a:off x="14688650" y="-2388553"/>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9" name="TextBox 9"/>
          <p:cNvSpPr txBox="1"/>
          <p:nvPr/>
        </p:nvSpPr>
        <p:spPr>
          <a:xfrm>
            <a:off x="1760913" y="1435089"/>
            <a:ext cx="14131072" cy="7003712"/>
          </a:xfrm>
          <a:prstGeom prst="rect">
            <a:avLst/>
          </a:prstGeom>
        </p:spPr>
        <p:txBody>
          <a:bodyPr lIns="0" tIns="0" rIns="0" bIns="0" rtlCol="0" anchor="t">
            <a:spAutoFit/>
          </a:bodyPr>
          <a:lstStyle/>
          <a:p>
            <a:pPr>
              <a:lnSpc>
                <a:spcPts val="5040"/>
              </a:lnSpc>
            </a:pPr>
            <a:r>
              <a:rPr lang="vi-VN" sz="3600" dirty="0" err="1">
                <a:solidFill>
                  <a:srgbClr val="000000"/>
                </a:solidFill>
                <a:latin typeface="Quicksand Bold"/>
              </a:rPr>
              <a:t>MapReduce</a:t>
            </a:r>
            <a:r>
              <a:rPr lang="vi-VN" sz="3600" dirty="0">
                <a:solidFill>
                  <a:srgbClr val="000000"/>
                </a:solidFill>
                <a:latin typeface="Quicksand Bold"/>
              </a:rPr>
              <a:t> thực hiện các thuật toán </a:t>
            </a:r>
            <a:r>
              <a:rPr lang="vi-VN" sz="3600" dirty="0" err="1">
                <a:solidFill>
                  <a:srgbClr val="000000"/>
                </a:solidFill>
                <a:latin typeface="Quicksand Bold"/>
              </a:rPr>
              <a:t>toán</a:t>
            </a:r>
            <a:r>
              <a:rPr lang="vi-VN" sz="3600" dirty="0">
                <a:solidFill>
                  <a:srgbClr val="000000"/>
                </a:solidFill>
                <a:latin typeface="Quicksand Bold"/>
              </a:rPr>
              <a:t> học khác nhau để chia một nhiệm vụ thành các phần nhỏ và gán chúng cho nhiều hệ thống. Về mặt kỹ thuật, thuật toán </a:t>
            </a:r>
            <a:r>
              <a:rPr lang="vi-VN" sz="3600" dirty="0" err="1">
                <a:solidFill>
                  <a:srgbClr val="000000"/>
                </a:solidFill>
                <a:latin typeface="Quicksand Bold"/>
              </a:rPr>
              <a:t>MapReduce</a:t>
            </a:r>
            <a:r>
              <a:rPr lang="vi-VN" sz="3600" dirty="0">
                <a:solidFill>
                  <a:srgbClr val="000000"/>
                </a:solidFill>
                <a:latin typeface="Quicksand Bold"/>
              </a:rPr>
              <a:t> giúp gửi các tác vụ Bản đồ &amp; Rút gọn đến các máy chủ thích hợp trong một cụm.</a:t>
            </a:r>
          </a:p>
          <a:p>
            <a:pPr>
              <a:lnSpc>
                <a:spcPts val="5040"/>
              </a:lnSpc>
            </a:pPr>
            <a:endParaRPr lang="vi-VN" sz="3600" dirty="0">
              <a:solidFill>
                <a:srgbClr val="000000"/>
              </a:solidFill>
              <a:latin typeface="Quicksand Bold"/>
            </a:endParaRPr>
          </a:p>
          <a:p>
            <a:pPr>
              <a:lnSpc>
                <a:spcPts val="5040"/>
              </a:lnSpc>
            </a:pPr>
            <a:r>
              <a:rPr lang="en-US" sz="3600" dirty="0" err="1">
                <a:solidFill>
                  <a:srgbClr val="000000"/>
                </a:solidFill>
                <a:latin typeface="Quicksand Bold"/>
              </a:rPr>
              <a:t>Các</a:t>
            </a:r>
            <a:r>
              <a:rPr lang="en-US" sz="3600" dirty="0">
                <a:solidFill>
                  <a:srgbClr val="000000"/>
                </a:solidFill>
                <a:latin typeface="Quicksand Bold"/>
              </a:rPr>
              <a:t> </a:t>
            </a:r>
            <a:r>
              <a:rPr lang="en-US" sz="3600" dirty="0" err="1">
                <a:solidFill>
                  <a:srgbClr val="000000"/>
                </a:solidFill>
                <a:latin typeface="Quicksand Bold"/>
              </a:rPr>
              <a:t>thuật</a:t>
            </a:r>
            <a:r>
              <a:rPr lang="en-US" sz="3600" dirty="0">
                <a:solidFill>
                  <a:srgbClr val="000000"/>
                </a:solidFill>
                <a:latin typeface="Quicksand Bold"/>
              </a:rPr>
              <a:t> </a:t>
            </a:r>
            <a:r>
              <a:rPr lang="en-US" sz="3600" dirty="0" err="1">
                <a:solidFill>
                  <a:srgbClr val="000000"/>
                </a:solidFill>
                <a:latin typeface="Quicksand Bold"/>
              </a:rPr>
              <a:t>toán</a:t>
            </a:r>
            <a:r>
              <a:rPr lang="en-US" sz="3600" dirty="0">
                <a:solidFill>
                  <a:srgbClr val="000000"/>
                </a:solidFill>
                <a:latin typeface="Quicksand Bold"/>
              </a:rPr>
              <a:t> </a:t>
            </a:r>
            <a:r>
              <a:rPr lang="en-US" sz="3600" dirty="0" err="1">
                <a:solidFill>
                  <a:srgbClr val="000000"/>
                </a:solidFill>
                <a:latin typeface="Quicksand Bold"/>
              </a:rPr>
              <a:t>cần</a:t>
            </a:r>
            <a:r>
              <a:rPr lang="en-US" sz="3600" dirty="0">
                <a:solidFill>
                  <a:srgbClr val="000000"/>
                </a:solidFill>
                <a:latin typeface="Quicksand Bold"/>
              </a:rPr>
              <a:t> </a:t>
            </a:r>
            <a:r>
              <a:rPr lang="en-US" sz="3600" dirty="0" err="1">
                <a:solidFill>
                  <a:srgbClr val="000000"/>
                </a:solidFill>
                <a:latin typeface="Quicksand Bold"/>
              </a:rPr>
              <a:t>dùng</a:t>
            </a:r>
            <a:r>
              <a:rPr lang="en-US" sz="3600" dirty="0">
                <a:solidFill>
                  <a:srgbClr val="000000"/>
                </a:solidFill>
                <a:latin typeface="Quicksand Bold"/>
              </a:rPr>
              <a:t>:</a:t>
            </a:r>
          </a:p>
          <a:p>
            <a:pPr marL="571500" indent="-571500">
              <a:lnSpc>
                <a:spcPts val="5040"/>
              </a:lnSpc>
              <a:buFont typeface="Arial" panose="020B0604020202020204" pitchFamily="34" charset="0"/>
              <a:buChar char="•"/>
            </a:pPr>
            <a:r>
              <a:rPr lang="en-US" sz="3600" dirty="0">
                <a:solidFill>
                  <a:srgbClr val="000000"/>
                </a:solidFill>
                <a:latin typeface="Quicksand Bold"/>
              </a:rPr>
              <a:t>Sorting</a:t>
            </a:r>
          </a:p>
          <a:p>
            <a:pPr marL="571500" indent="-571500">
              <a:lnSpc>
                <a:spcPts val="5040"/>
              </a:lnSpc>
              <a:buFont typeface="Arial" panose="020B0604020202020204" pitchFamily="34" charset="0"/>
              <a:buChar char="•"/>
            </a:pPr>
            <a:r>
              <a:rPr lang="en-US" sz="3600" dirty="0">
                <a:solidFill>
                  <a:srgbClr val="000000"/>
                </a:solidFill>
                <a:latin typeface="Quicksand Bold"/>
              </a:rPr>
              <a:t>Searching</a:t>
            </a:r>
          </a:p>
          <a:p>
            <a:pPr marL="571500" indent="-571500">
              <a:lnSpc>
                <a:spcPts val="5040"/>
              </a:lnSpc>
              <a:buFont typeface="Arial" panose="020B0604020202020204" pitchFamily="34" charset="0"/>
              <a:buChar char="•"/>
            </a:pPr>
            <a:r>
              <a:rPr lang="en-US" sz="3600" dirty="0">
                <a:solidFill>
                  <a:srgbClr val="000000"/>
                </a:solidFill>
                <a:latin typeface="Quicksand Bold"/>
              </a:rPr>
              <a:t>Indexing</a:t>
            </a:r>
          </a:p>
          <a:p>
            <a:pPr marL="571500" indent="-571500">
              <a:lnSpc>
                <a:spcPts val="5040"/>
              </a:lnSpc>
              <a:buFont typeface="Arial" panose="020B0604020202020204" pitchFamily="34" charset="0"/>
              <a:buChar char="•"/>
            </a:pPr>
            <a:r>
              <a:rPr lang="en-US" sz="3600" dirty="0">
                <a:solidFill>
                  <a:srgbClr val="000000"/>
                </a:solidFill>
                <a:latin typeface="Quicksand Bold"/>
              </a:rPr>
              <a:t>TF-IDF</a:t>
            </a:r>
          </a:p>
        </p:txBody>
      </p:sp>
    </p:spTree>
    <p:extLst>
      <p:ext uri="{BB962C8B-B14F-4D97-AF65-F5344CB8AC3E}">
        <p14:creationId xmlns:p14="http://schemas.microsoft.com/office/powerpoint/2010/main" val="186582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887</Words>
  <Application>Microsoft Office PowerPoint</Application>
  <PresentationFormat>Tùy chỉnh</PresentationFormat>
  <Paragraphs>104</Paragraphs>
  <Slides>28</Slides>
  <Notes>2</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28</vt:i4>
      </vt:variant>
    </vt:vector>
  </HeadingPairs>
  <TitlesOfParts>
    <vt:vector size="35" baseType="lpstr">
      <vt:lpstr>Arial</vt:lpstr>
      <vt:lpstr>Paytone One Bold</vt:lpstr>
      <vt:lpstr>Calibri</vt:lpstr>
      <vt:lpstr>Quicksand Bold</vt:lpstr>
      <vt:lpstr>Paytone One</vt:lpstr>
      <vt:lpstr>Quicksand Medium</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Aesthetic Group Project Presentation</dc:title>
  <dc:creator>Dell</dc:creator>
  <cp:lastModifiedBy>Pham Duc Phat</cp:lastModifiedBy>
  <cp:revision>9</cp:revision>
  <dcterms:created xsi:type="dcterms:W3CDTF">2006-08-16T00:00:00Z</dcterms:created>
  <dcterms:modified xsi:type="dcterms:W3CDTF">2023-10-01T16:02:44Z</dcterms:modified>
  <dc:identifier>DAFv1YZ3DBk</dc:identifier>
</cp:coreProperties>
</file>