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omments/modernComment_101_9E1C4C2C.xml" ContentType="application/vnd.ms-powerpoint.comments+xml"/>
  <Override PartName="/ppt/revisionInfo.xml" ContentType="application/vnd.ms-powerpoint.revisioninfo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7" r:id="rId2"/>
  </p:sldIdLst>
  <p:sldSz cx="32399288" cy="43200638"/>
  <p:notesSz cx="6889750" cy="100218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6" userDrawn="1">
          <p15:clr>
            <a:srgbClr val="A4A3A4"/>
          </p15:clr>
        </p15:guide>
        <p15:guide id="2" pos="1020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9B93A85-0A28-7361-F5BE-104434900645}" name="JONHSON DE TARSO SILVA" initials="JS" userId="S::jonhson.silva@etec.sp.gov.br::77475df7-ea0e-447f-8b3b-94447a61292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0000"/>
    <a:srgbClr val="47595F"/>
    <a:srgbClr val="080808"/>
    <a:srgbClr val="CC0000"/>
    <a:srgbClr val="2733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2E10C5-727A-2450-FF9C-790FDD4BE4BF}" v="426" dt="2023-06-19T23:41:12.5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5" d="100"/>
          <a:sy n="15" d="100"/>
        </p:scale>
        <p:origin x="2526" y="114"/>
      </p:cViewPr>
      <p:guideLst>
        <p:guide orient="horz" pos="13606"/>
        <p:guide pos="102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8/10/relationships/authors" Target="authors.xml"/></Relationships>
</file>

<file path=ppt/comments/modernComment_101_9E1C4C2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C21C5B9-EB8F-47A0-8EA9-16648B877B60}" authorId="{E9B93A85-0A28-7361-F5BE-104434900645}" created="2023-06-19T14:38:20.94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652654636" sldId="257"/>
      <ac:spMk id="5" creationId="{FA565061-0B6E-5906-8384-41819DD8D6A1}"/>
      <ac:txMk cp="0" len="442">
        <ac:context len="623" hash="3351586391"/>
      </ac:txMk>
    </ac:txMkLst>
    <p188:pos x="14588863" y="960368"/>
    <p188:txBody>
      <a:bodyPr/>
      <a:lstStyle/>
      <a:p>
        <a:r>
          <a:rPr lang="pt-BR"/>
          <a:t>Na introdução temos que apresentar os elementos basilares do seu projeto. Os aspectos que levaram a ser desenvolvido. O porque....da coisa! Escreva de maneira a ocupar todo o espaço da banner</a:t>
        </a:r>
      </a:p>
    </p188:txBody>
  </p188:cm>
  <p188:cm id="{8C8A81F5-1444-487F-AD82-A96E9396D5BA}" authorId="{E9B93A85-0A28-7361-F5BE-104434900645}" created="2023-06-19T14:39:56.116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652654636" sldId="257"/>
      <ac:spMk id="4" creationId="{CD8B179A-04FA-7A49-C81C-3AE987BB27AE}"/>
      <ac:txMk cp="1124">
        <ac:context len="1125" hash="273635086"/>
      </ac:txMk>
    </ac:txMkLst>
    <p188:pos x="14598120" y="957159"/>
    <p188:txBody>
      <a:bodyPr/>
      <a:lstStyle/>
      <a:p>
        <a:r>
          <a:rPr lang="pt-BR"/>
          <a:t>Novamente, voce precisa escrever de forma a explicar seu projeto, uma breve explanação sobre a revolução industrial até que é funcional, mas algo rápido. Ok. Aqui voce tem de falar do seu projeto.. A analise, os dados, ferramentas.. Etc. ocupe todo o espaço da banner</a:t>
        </a:r>
      </a:p>
    </p188:txBody>
  </p188:cm>
  <p188:cm id="{6EA8138B-1694-46B7-AFDB-51C7295594BD}" authorId="{E9B93A85-0A28-7361-F5BE-104434900645}" created="2023-06-19T14:41:28.721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652654636" sldId="257"/>
      <ac:spMk id="30" creationId="{7496BDE6-6DB7-6353-2F3C-4AA8B063AFBC}"/>
      <ac:txMk cp="0" len="824">
        <ac:context len="1082" hash="2583258506"/>
      </ac:txMk>
    </ac:txMkLst>
    <p188:pos x="14595621" y="987982"/>
    <p188:txBody>
      <a:bodyPr/>
      <a:lstStyle/>
      <a:p>
        <a:r>
          <a:rPr lang="pt-BR"/>
          <a:t>Ok. Mas precisa ocupar todo o espaço.. Portanto.. Escreva mais. E se possivel faça alguma citação</a:t>
        </a:r>
      </a:p>
    </p188:txBody>
  </p188:cm>
  <p188:cm id="{A8AA55EB-BA67-4681-92EE-90BD329C0172}" authorId="{E9B93A85-0A28-7361-F5BE-104434900645}" created="2023-06-19T14:43:15.72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652654636" sldId="257"/>
      <ac:spMk id="29" creationId="{300F3A9B-4942-53DA-A60A-74C27D90457C}"/>
      <ac:txMk cp="0" len="648">
        <ac:context len="649" hash="3755321640"/>
      </ac:txMk>
    </ac:txMkLst>
    <p188:pos x="14594641" y="960978"/>
    <p188:txBody>
      <a:bodyPr/>
      <a:lstStyle/>
      <a:p>
        <a:r>
          <a:rPr lang="pt-BR"/>
          <a:t>Na conclusão apresentamos nossas considerações, nossas reflexoes alinhadas aos objetivos e resultados obtidos. Pode ser que esse não seja o ultimo trabalho a respeito portanto faça suas ponderações com cuidado. ESCREVA DE MANEIRA A USAR TODO O ESPAÇO.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5DBD3-D19D-4E18-BE17-FB00BF6C3B1C}" type="datetimeFigureOut">
              <a:rPr lang="pt-BR" smtClean="0"/>
              <a:t>19/06/2023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176463" y="1252538"/>
            <a:ext cx="2536825" cy="3382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8975" y="4822825"/>
            <a:ext cx="5511800" cy="3946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520238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02075" y="9520238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93102-FBBE-4C85-8A93-97ECEAF8C85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1583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E2D8D-5EFE-4CBB-A3AE-1A6E54B6ADF0}" type="datetimeFigureOut">
              <a:rPr lang="pt-BR" smtClean="0"/>
              <a:t>19/06/2023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FF69B-75C3-4A28-B5B7-35AEB0CF98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218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E2D8D-5EFE-4CBB-A3AE-1A6E54B6ADF0}" type="datetimeFigureOut">
              <a:rPr lang="pt-BR" smtClean="0"/>
              <a:t>19/06/2023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FF69B-75C3-4A28-B5B7-35AEB0CF98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9056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E2D8D-5EFE-4CBB-A3AE-1A6E54B6ADF0}" type="datetimeFigureOut">
              <a:rPr lang="pt-BR" smtClean="0"/>
              <a:t>19/06/2023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FF69B-75C3-4A28-B5B7-35AEB0CF98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877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E2D8D-5EFE-4CBB-A3AE-1A6E54B6ADF0}" type="datetimeFigureOut">
              <a:rPr lang="pt-BR" smtClean="0"/>
              <a:t>19/06/2023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FF69B-75C3-4A28-B5B7-35AEB0CF98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0491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E2D8D-5EFE-4CBB-A3AE-1A6E54B6ADF0}" type="datetimeFigureOut">
              <a:rPr lang="pt-BR" smtClean="0"/>
              <a:t>19/06/2023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FF69B-75C3-4A28-B5B7-35AEB0CF98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678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E2D8D-5EFE-4CBB-A3AE-1A6E54B6ADF0}" type="datetimeFigureOut">
              <a:rPr lang="pt-BR" smtClean="0"/>
              <a:t>19/06/2023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FF69B-75C3-4A28-B5B7-35AEB0CF98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7995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E2D8D-5EFE-4CBB-A3AE-1A6E54B6ADF0}" type="datetimeFigureOut">
              <a:rPr lang="pt-BR" smtClean="0"/>
              <a:t>19/06/2023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FF69B-75C3-4A28-B5B7-35AEB0CF98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4823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E2D8D-5EFE-4CBB-A3AE-1A6E54B6ADF0}" type="datetimeFigureOut">
              <a:rPr lang="pt-BR" smtClean="0"/>
              <a:t>19/06/2023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FF69B-75C3-4A28-B5B7-35AEB0CF98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8645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E2D8D-5EFE-4CBB-A3AE-1A6E54B6ADF0}" type="datetimeFigureOut">
              <a:rPr lang="pt-BR" smtClean="0"/>
              <a:t>19/06/2023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FF69B-75C3-4A28-B5B7-35AEB0CF98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18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E2D8D-5EFE-4CBB-A3AE-1A6E54B6ADF0}" type="datetimeFigureOut">
              <a:rPr lang="pt-BR" smtClean="0"/>
              <a:t>19/06/2023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FF69B-75C3-4A28-B5B7-35AEB0CF98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533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E2D8D-5EFE-4CBB-A3AE-1A6E54B6ADF0}" type="datetimeFigureOut">
              <a:rPr lang="pt-BR" smtClean="0"/>
              <a:t>19/06/2023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FF69B-75C3-4A28-B5B7-35AEB0CF98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229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E2D8D-5EFE-4CBB-A3AE-1A6E54B6ADF0}" type="datetimeFigureOut">
              <a:rPr lang="pt-BR" smtClean="0"/>
              <a:t>19/06/2023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FF69B-75C3-4A28-B5B7-35AEB0CF98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8750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18/10/relationships/comments" Target="../comments/modernComment_101_9E1C4C2C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>
            <a:extLst>
              <a:ext uri="{FF2B5EF4-FFF2-40B4-BE49-F238E27FC236}">
                <a16:creationId xmlns="" xmlns:a16="http://schemas.microsoft.com/office/drawing/2014/main" id="{18674265-B1FE-FCCF-E318-20DCBCF380B2}"/>
              </a:ext>
            </a:extLst>
          </p:cNvPr>
          <p:cNvSpPr txBox="1"/>
          <p:nvPr/>
        </p:nvSpPr>
        <p:spPr>
          <a:xfrm>
            <a:off x="1156201" y="10815088"/>
            <a:ext cx="14400000" cy="1080000"/>
          </a:xfrm>
          <a:prstGeom prst="rect">
            <a:avLst/>
          </a:prstGeom>
          <a:solidFill>
            <a:srgbClr val="47595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pt-BR" sz="5400" b="1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INTRODUÇÃO</a:t>
            </a:r>
            <a:endParaRPr lang="pt-BR" sz="5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="" xmlns:a16="http://schemas.microsoft.com/office/drawing/2014/main" id="{66B2D449-D4AF-BA77-B578-B11456D105B0}"/>
              </a:ext>
            </a:extLst>
          </p:cNvPr>
          <p:cNvSpPr txBox="1"/>
          <p:nvPr/>
        </p:nvSpPr>
        <p:spPr>
          <a:xfrm>
            <a:off x="1128548" y="22011377"/>
            <a:ext cx="14400000" cy="1080000"/>
          </a:xfrm>
          <a:prstGeom prst="rect">
            <a:avLst/>
          </a:prstGeom>
          <a:solidFill>
            <a:srgbClr val="47595F"/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5400" b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DESENVOLVIMENTO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="" xmlns:a16="http://schemas.microsoft.com/office/drawing/2014/main" id="{BA23A7E0-2F9C-11CB-585B-FF235EEB40EB}"/>
              </a:ext>
            </a:extLst>
          </p:cNvPr>
          <p:cNvSpPr txBox="1"/>
          <p:nvPr/>
        </p:nvSpPr>
        <p:spPr>
          <a:xfrm>
            <a:off x="16959781" y="10815090"/>
            <a:ext cx="14400000" cy="1080000"/>
          </a:xfrm>
          <a:prstGeom prst="rect">
            <a:avLst/>
          </a:prstGeom>
          <a:solidFill>
            <a:srgbClr val="47595F"/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5400" b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RESULTADOS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="" xmlns:a16="http://schemas.microsoft.com/office/drawing/2014/main" id="{3E93C18E-0001-A055-38F1-49BB88DDDB7B}"/>
              </a:ext>
            </a:extLst>
          </p:cNvPr>
          <p:cNvSpPr txBox="1"/>
          <p:nvPr/>
        </p:nvSpPr>
        <p:spPr>
          <a:xfrm>
            <a:off x="17001320" y="29553735"/>
            <a:ext cx="14400000" cy="1080000"/>
          </a:xfrm>
          <a:prstGeom prst="rect">
            <a:avLst/>
          </a:prstGeom>
          <a:solidFill>
            <a:srgbClr val="47595F"/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5400" b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CONCLUSÃO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="" xmlns:a16="http://schemas.microsoft.com/office/drawing/2014/main" id="{A5491ADF-626A-CBDC-F558-6D78D7F19080}"/>
              </a:ext>
            </a:extLst>
          </p:cNvPr>
          <p:cNvSpPr txBox="1"/>
          <p:nvPr/>
        </p:nvSpPr>
        <p:spPr>
          <a:xfrm>
            <a:off x="1336937" y="8672439"/>
            <a:ext cx="29763249" cy="14465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400" i="1" dirty="0">
                <a:latin typeface="Arial" panose="020B0604020202020204" pitchFamily="34" charset="0"/>
                <a:cs typeface="Arial" panose="020B0604020202020204" pitchFamily="34" charset="0"/>
              </a:rPr>
              <a:t>Eric Moura; Kevin </a:t>
            </a:r>
            <a:r>
              <a:rPr lang="pt-BR" sz="4400" i="1" dirty="0" err="1">
                <a:latin typeface="Arial" panose="020B0604020202020204" pitchFamily="34" charset="0"/>
                <a:cs typeface="Arial" panose="020B0604020202020204" pitchFamily="34" charset="0"/>
              </a:rPr>
              <a:t>Klayton</a:t>
            </a:r>
            <a:r>
              <a:rPr lang="pt-BR" sz="4400" i="1" dirty="0">
                <a:latin typeface="Arial" panose="020B0604020202020204" pitchFamily="34" charset="0"/>
                <a:cs typeface="Arial" panose="020B0604020202020204" pitchFamily="34" charset="0"/>
              </a:rPr>
              <a:t>; Miguel Medrado</a:t>
            </a:r>
          </a:p>
          <a:p>
            <a:pPr algn="ctr"/>
            <a:r>
              <a:rPr lang="pt-BR" sz="4400" i="1" dirty="0">
                <a:solidFill>
                  <a:srgbClr val="000000"/>
                </a:solidFill>
                <a:latin typeface="Arial"/>
                <a:cs typeface="Arial"/>
              </a:rPr>
              <a:t> Prof. Me. Jonhson De Tarso Silva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="" xmlns:a16="http://schemas.microsoft.com/office/drawing/2014/main" id="{300F3A9B-4942-53DA-A60A-74C27D90457C}"/>
              </a:ext>
            </a:extLst>
          </p:cNvPr>
          <p:cNvSpPr txBox="1"/>
          <p:nvPr/>
        </p:nvSpPr>
        <p:spPr>
          <a:xfrm>
            <a:off x="16952159" y="31004922"/>
            <a:ext cx="14400000" cy="104336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4800" dirty="0">
                <a:latin typeface="Arial"/>
                <a:ea typeface="+mn-lt"/>
                <a:cs typeface="+mn-lt"/>
              </a:rPr>
              <a:t>A automação tem uma grande inclinação a evoluir, assim como o nosso software, apesar de ainda ser uma área complexa, no futuro esperamos que essa área possa avançar cada vez mais, tanto no quesito de qualidade quanto de relevância. O projeto começou com a ideia de um software acessível e simples para todas as pessoas, por conta da complexidade de automatizar uma casa. Para reforçar nosso pensamento resolvemos realizar um formulário online, onde fizemos diversas perguntas sobre acessibilidade e conhecimento na área de automação. Encontramos uma solução para o problema da acessibilidade e da complexidade, porém ainda há muito o que aprimorar.</a:t>
            </a:r>
            <a:endParaRPr lang="en-US" sz="4800" dirty="0">
              <a:latin typeface="Arial"/>
              <a:ea typeface="+mn-lt"/>
              <a:cs typeface="+mn-lt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="" xmlns:a16="http://schemas.microsoft.com/office/drawing/2014/main" id="{7496BDE6-6DB7-6353-2F3C-4AA8B063AFBC}"/>
              </a:ext>
            </a:extLst>
          </p:cNvPr>
          <p:cNvSpPr txBox="1"/>
          <p:nvPr/>
        </p:nvSpPr>
        <p:spPr>
          <a:xfrm>
            <a:off x="16995525" y="12270818"/>
            <a:ext cx="14400000" cy="1855892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4800" dirty="0">
                <a:latin typeface="Arial"/>
                <a:cs typeface="Arial"/>
              </a:rPr>
              <a:t>Obtivemos diversos resultados durante a criação de nosso software, como a criação de uma interface responsável por realizar uma interação humano-máquina com o usuário, transmitindo as informações enviadas pelo usuário para o </a:t>
            </a:r>
            <a:r>
              <a:rPr lang="pt-BR" sz="4800" i="1" dirty="0" smtClean="0">
                <a:latin typeface="Arial"/>
                <a:cs typeface="Arial"/>
              </a:rPr>
              <a:t>Back-</a:t>
            </a:r>
            <a:r>
              <a:rPr lang="pt-BR" sz="4800" i="1" dirty="0">
                <a:latin typeface="Arial"/>
                <a:cs typeface="Arial"/>
              </a:rPr>
              <a:t>E</a:t>
            </a:r>
            <a:r>
              <a:rPr lang="pt-BR" sz="4800" i="1" dirty="0" smtClean="0">
                <a:latin typeface="Arial"/>
                <a:cs typeface="Arial"/>
              </a:rPr>
              <a:t>nd</a:t>
            </a:r>
            <a:r>
              <a:rPr lang="pt-BR" sz="4800" dirty="0" smtClean="0">
                <a:latin typeface="Arial"/>
                <a:cs typeface="Arial"/>
              </a:rPr>
              <a:t> </a:t>
            </a:r>
            <a:r>
              <a:rPr lang="pt-BR" sz="4800" dirty="0">
                <a:latin typeface="Arial"/>
                <a:cs typeface="Arial"/>
              </a:rPr>
              <a:t>a partir de comunicação serial. Também conseguimos remover qualquer necessidade do usuário de escrever um código, pois todos os códigos utilizados no Arduino são gerados de forma automática pelo nosso software. A interface possui uma aparência simples, porém direta, deixando claro todas as páginas e funcionalidades que ela oferece ao usuário. Como dito anteriormente não é necessário conhecimento em programação, mas é necessário conhecimento básico em eletrônica, por isso, no nosso software disponibilizamos diversos vídeos educativos ensinando o usuário a fazer as conexões no </a:t>
            </a:r>
            <a:r>
              <a:rPr lang="pt-BR" sz="4800" dirty="0" smtClean="0">
                <a:latin typeface="Arial"/>
                <a:cs typeface="Arial"/>
              </a:rPr>
              <a:t>Arduino. Segundo </a:t>
            </a:r>
            <a:r>
              <a:rPr lang="pt-BR" sz="4800" dirty="0" err="1" smtClean="0">
                <a:latin typeface="Arial"/>
                <a:cs typeface="Calibri"/>
              </a:rPr>
              <a:t>Antonio</a:t>
            </a:r>
            <a:r>
              <a:rPr lang="pt-BR" sz="4800" dirty="0" smtClean="0">
                <a:latin typeface="Arial"/>
                <a:cs typeface="Calibri"/>
              </a:rPr>
              <a:t> Tavares Luiz (2020</a:t>
            </a:r>
            <a:r>
              <a:rPr lang="pt-BR" sz="4800" dirty="0">
                <a:latin typeface="Arial"/>
                <a:cs typeface="Calibri"/>
              </a:rPr>
              <a:t>, </a:t>
            </a:r>
            <a:r>
              <a:rPr lang="pt-BR" sz="4800" dirty="0" smtClean="0">
                <a:latin typeface="Arial"/>
                <a:cs typeface="Calibri"/>
              </a:rPr>
              <a:t>Vol.6) "[...] </a:t>
            </a:r>
            <a:r>
              <a:rPr lang="pt-BR" sz="4800" dirty="0">
                <a:latin typeface="Arial"/>
                <a:cs typeface="Calibri"/>
              </a:rPr>
              <a:t>A</a:t>
            </a:r>
            <a:r>
              <a:rPr lang="pt-BR" sz="4800" dirty="0">
                <a:latin typeface="Arial"/>
                <a:cs typeface="Arial"/>
              </a:rPr>
              <a:t> Inteligência Artificial é uma realidade presente em vários campos, desde automação na indústria até diagnósticos na área médica. [...] </a:t>
            </a:r>
            <a:r>
              <a:rPr lang="pt-BR" sz="4800" dirty="0" smtClean="0">
                <a:latin typeface="Arial"/>
                <a:cs typeface="Arial"/>
              </a:rPr>
              <a:t>Portanto a IA e </a:t>
            </a:r>
            <a:r>
              <a:rPr lang="pt-BR" sz="4800" dirty="0" err="1" smtClean="0">
                <a:latin typeface="Arial"/>
                <a:cs typeface="Arial"/>
              </a:rPr>
              <a:t>Domotica</a:t>
            </a:r>
            <a:r>
              <a:rPr lang="pt-BR" sz="4800" dirty="0" smtClean="0">
                <a:latin typeface="Arial"/>
                <a:cs typeface="Arial"/>
              </a:rPr>
              <a:t> residencial é  um grande passo para automatizar sua residência </a:t>
            </a:r>
            <a:endParaRPr lang="pt-BR" sz="4800" dirty="0">
              <a:latin typeface="Arial"/>
              <a:cs typeface="Arial"/>
            </a:endParaRPr>
          </a:p>
          <a:p>
            <a:pPr algn="just"/>
            <a:endParaRPr lang="pt-BR" sz="4800" dirty="0">
              <a:latin typeface="Calibri"/>
              <a:cs typeface="Arial"/>
            </a:endParaRPr>
          </a:p>
          <a:p>
            <a:pPr algn="just"/>
            <a:endParaRPr lang="pt-BR" sz="4800" dirty="0">
              <a:latin typeface="Calibri"/>
              <a:cs typeface="Arial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="" xmlns:a16="http://schemas.microsoft.com/office/drawing/2014/main" id="{064420F4-B69F-4E62-E8E4-3140E8D5971F}"/>
              </a:ext>
            </a:extLst>
          </p:cNvPr>
          <p:cNvSpPr txBox="1"/>
          <p:nvPr/>
        </p:nvSpPr>
        <p:spPr>
          <a:xfrm>
            <a:off x="12733020" y="6057900"/>
            <a:ext cx="55321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2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 DO</a:t>
            </a:r>
          </a:p>
          <a:p>
            <a:r>
              <a:rPr lang="pt-BR" sz="72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TRABALHO</a:t>
            </a:r>
            <a:endParaRPr lang="pt-BR" sz="7200" dirty="0">
              <a:solidFill>
                <a:schemeClr val="bg1"/>
              </a:solidFill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="" xmlns:a16="http://schemas.microsoft.com/office/drawing/2014/main" id="{F7EC23F7-1609-C771-7177-4274CF856319}"/>
              </a:ext>
            </a:extLst>
          </p:cNvPr>
          <p:cNvSpPr/>
          <p:nvPr/>
        </p:nvSpPr>
        <p:spPr>
          <a:xfrm>
            <a:off x="0" y="5741298"/>
            <a:ext cx="32399288" cy="234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IA PARA AUTOMAÇÃO RESIDENCIAL (SOPH.IA)</a:t>
            </a:r>
            <a:endParaRPr lang="pt-BR" sz="7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Agrupar 38">
            <a:extLst>
              <a:ext uri="{FF2B5EF4-FFF2-40B4-BE49-F238E27FC236}">
                <a16:creationId xmlns="" xmlns:a16="http://schemas.microsoft.com/office/drawing/2014/main" id="{745F3A4C-DAD9-1217-C680-712948E70AE6}"/>
              </a:ext>
            </a:extLst>
          </p:cNvPr>
          <p:cNvGrpSpPr/>
          <p:nvPr/>
        </p:nvGrpSpPr>
        <p:grpSpPr>
          <a:xfrm>
            <a:off x="1364299" y="182617"/>
            <a:ext cx="7818270" cy="5838280"/>
            <a:chOff x="-3722" y="504877"/>
            <a:chExt cx="10381368" cy="6152785"/>
          </a:xfrm>
        </p:grpSpPr>
        <p:sp>
          <p:nvSpPr>
            <p:cNvPr id="34" name="CaixaDeTexto 33">
              <a:extLst>
                <a:ext uri="{FF2B5EF4-FFF2-40B4-BE49-F238E27FC236}">
                  <a16:creationId xmlns="" xmlns:a16="http://schemas.microsoft.com/office/drawing/2014/main" id="{DCCBACAE-6AAB-113B-BC8F-86A02FD66D38}"/>
                </a:ext>
              </a:extLst>
            </p:cNvPr>
            <p:cNvSpPr txBox="1"/>
            <p:nvPr/>
          </p:nvSpPr>
          <p:spPr>
            <a:xfrm>
              <a:off x="417219" y="504877"/>
              <a:ext cx="9960427" cy="33408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20000" dirty="0">
                  <a:solidFill>
                    <a:srgbClr val="47595F"/>
                  </a:solidFill>
                  <a:latin typeface="Square721 BT" panose="020B0504020202060204" pitchFamily="34" charset="0"/>
                  <a:cs typeface="Arial" panose="020B0604020202020204" pitchFamily="34" charset="0"/>
                </a:rPr>
                <a:t>EXPO</a:t>
              </a:r>
              <a:endParaRPr lang="pt-BR" sz="20000" dirty="0">
                <a:solidFill>
                  <a:srgbClr val="47595F"/>
                </a:solidFill>
                <a:latin typeface="Square721 BT" panose="020B0504020202060204" pitchFamily="34" charset="0"/>
              </a:endParaRP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="" xmlns:a16="http://schemas.microsoft.com/office/drawing/2014/main" id="{552C6C0C-2EC2-A488-CC93-640D3DC7FE8D}"/>
                </a:ext>
              </a:extLst>
            </p:cNvPr>
            <p:cNvSpPr txBox="1"/>
            <p:nvPr/>
          </p:nvSpPr>
          <p:spPr>
            <a:xfrm>
              <a:off x="-3722" y="2668079"/>
              <a:ext cx="9660541" cy="39895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24000" b="1" dirty="0">
                  <a:solidFill>
                    <a:srgbClr val="47595F"/>
                  </a:solidFill>
                  <a:latin typeface="Square721 BT" panose="020B0504020202060204" pitchFamily="34" charset="0"/>
                  <a:cs typeface="Arial" panose="020B0604020202020204" pitchFamily="34" charset="0"/>
                </a:rPr>
                <a:t>TCC</a:t>
              </a:r>
              <a:endParaRPr lang="pt-BR" sz="24000" b="1" dirty="0">
                <a:solidFill>
                  <a:srgbClr val="47595F"/>
                </a:solidFill>
                <a:latin typeface="Square721 BT" panose="020B0504020202060204" pitchFamily="34" charset="0"/>
              </a:endParaRPr>
            </a:p>
          </p:txBody>
        </p:sp>
      </p:grpSp>
      <p:sp>
        <p:nvSpPr>
          <p:cNvPr id="42" name="CaixaDeTexto 41">
            <a:extLst>
              <a:ext uri="{FF2B5EF4-FFF2-40B4-BE49-F238E27FC236}">
                <a16:creationId xmlns="" xmlns:a16="http://schemas.microsoft.com/office/drawing/2014/main" id="{04958B2F-66E7-E865-A442-5C26C6EC9CEC}"/>
              </a:ext>
            </a:extLst>
          </p:cNvPr>
          <p:cNvSpPr txBox="1"/>
          <p:nvPr/>
        </p:nvSpPr>
        <p:spPr>
          <a:xfrm>
            <a:off x="9182570" y="975740"/>
            <a:ext cx="14067692" cy="193899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pt-BR" sz="6000" b="1" dirty="0">
                <a:solidFill>
                  <a:srgbClr val="C00000"/>
                </a:solidFill>
              </a:rPr>
              <a:t>II FEIRA DE EXPOSIÇÕES DE </a:t>
            </a:r>
          </a:p>
          <a:p>
            <a:pPr algn="ctr"/>
            <a:r>
              <a:rPr lang="pt-BR" sz="6000" b="1" dirty="0">
                <a:solidFill>
                  <a:srgbClr val="C00000"/>
                </a:solidFill>
              </a:rPr>
              <a:t>TRABALHOS DE CONCLUSÃO DE CURSO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="" xmlns:a16="http://schemas.microsoft.com/office/drawing/2014/main" id="{C52C2D64-E0E9-4BEB-12F8-168FB56AC617}"/>
              </a:ext>
            </a:extLst>
          </p:cNvPr>
          <p:cNvSpPr txBox="1"/>
          <p:nvPr/>
        </p:nvSpPr>
        <p:spPr>
          <a:xfrm>
            <a:off x="9182570" y="3158575"/>
            <a:ext cx="14067692" cy="193899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pt-BR" sz="6000" b="1" dirty="0">
                <a:solidFill>
                  <a:srgbClr val="080808"/>
                </a:solidFill>
              </a:rPr>
              <a:t>TÉCNICO EM DESENVOLVIMENTO DE SISTEMAS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="" xmlns:a16="http://schemas.microsoft.com/office/drawing/2014/main" id="{E90C8185-D7A9-6B6E-3F71-D8D5884C3034}"/>
              </a:ext>
            </a:extLst>
          </p:cNvPr>
          <p:cNvSpPr/>
          <p:nvPr/>
        </p:nvSpPr>
        <p:spPr>
          <a:xfrm>
            <a:off x="-794" y="41450594"/>
            <a:ext cx="32399288" cy="1800000"/>
          </a:xfrm>
          <a:prstGeom prst="rect">
            <a:avLst/>
          </a:prstGeom>
          <a:solidFill>
            <a:srgbClr val="B2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5400" dirty="0">
              <a:solidFill>
                <a:schemeClr val="bg1"/>
              </a:solidFill>
            </a:endParaRPr>
          </a:p>
        </p:txBody>
      </p:sp>
      <p:pic>
        <p:nvPicPr>
          <p:cNvPr id="47" name="Imagem 46">
            <a:extLst>
              <a:ext uri="{FF2B5EF4-FFF2-40B4-BE49-F238E27FC236}">
                <a16:creationId xmlns="" xmlns:a16="http://schemas.microsoft.com/office/drawing/2014/main" id="{7C4046D7-C8C9-A1DA-5F5D-A465CBC677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4949" y="41167440"/>
            <a:ext cx="10081149" cy="21600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33B1876F-5A55-0D89-1325-8C8E05157365}"/>
              </a:ext>
            </a:extLst>
          </p:cNvPr>
          <p:cNvSpPr txBox="1"/>
          <p:nvPr/>
        </p:nvSpPr>
        <p:spPr>
          <a:xfrm>
            <a:off x="29493" y="41867169"/>
            <a:ext cx="21600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5400" b="1" dirty="0">
                <a:solidFill>
                  <a:schemeClr val="bg1"/>
                </a:solidFill>
              </a:rPr>
              <a:t> 27 e 28 de junho de 2023 – Guaratinguetá/SP</a:t>
            </a:r>
            <a:endParaRPr lang="pt-BR" sz="5400" dirty="0"/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CD8B179A-04FA-7A49-C81C-3AE987BB27AE}"/>
              </a:ext>
            </a:extLst>
          </p:cNvPr>
          <p:cNvSpPr txBox="1"/>
          <p:nvPr/>
        </p:nvSpPr>
        <p:spPr>
          <a:xfrm>
            <a:off x="1099080" y="23426841"/>
            <a:ext cx="14400000" cy="178202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4800" dirty="0">
                <a:latin typeface="Arial"/>
                <a:ea typeface="+mn-lt"/>
                <a:cs typeface="+mn-lt"/>
              </a:rPr>
              <a:t>A automação surgiu durante a revolução industrial com a vinda das máquinas a vapor e da linha de montagem criada por </a:t>
            </a:r>
            <a:r>
              <a:rPr lang="pt-BR" sz="4800" i="1" dirty="0">
                <a:latin typeface="Arial"/>
                <a:ea typeface="+mn-lt"/>
                <a:cs typeface="+mn-lt"/>
              </a:rPr>
              <a:t>Henry Ford</a:t>
            </a:r>
            <a:r>
              <a:rPr lang="pt-BR" sz="4800" dirty="0">
                <a:latin typeface="Arial"/>
                <a:ea typeface="+mn-lt"/>
                <a:cs typeface="+mn-lt"/>
              </a:rPr>
              <a:t>, e, durante os últimos anos, ela vem evoluindo de forma exponencial, a automação aumenta a produtividade e eficiência em ambiente doméstico e profissional. A partir daí surgiram tecnologias como o </a:t>
            </a:r>
            <a:r>
              <a:rPr lang="pt-BR" sz="4800" i="1" dirty="0">
                <a:latin typeface="Arial"/>
                <a:ea typeface="+mn-lt"/>
                <a:cs typeface="+mn-lt"/>
              </a:rPr>
              <a:t>Arduino</a:t>
            </a:r>
            <a:r>
              <a:rPr lang="pt-BR" sz="4800" dirty="0">
                <a:latin typeface="Arial"/>
                <a:ea typeface="+mn-lt"/>
                <a:cs typeface="+mn-lt"/>
              </a:rPr>
              <a:t> e </a:t>
            </a:r>
            <a:r>
              <a:rPr lang="pt-BR" sz="4800" i="1" dirty="0" err="1">
                <a:latin typeface="Arial"/>
                <a:ea typeface="+mn-lt"/>
                <a:cs typeface="+mn-lt"/>
              </a:rPr>
              <a:t>Raspberry</a:t>
            </a:r>
            <a:r>
              <a:rPr lang="pt-BR" sz="4800" dirty="0">
                <a:latin typeface="Arial"/>
                <a:ea typeface="+mn-lt"/>
                <a:cs typeface="+mn-lt"/>
              </a:rPr>
              <a:t> </a:t>
            </a:r>
            <a:r>
              <a:rPr lang="pt-BR" sz="4800" i="1" dirty="0">
                <a:latin typeface="Arial"/>
                <a:ea typeface="+mn-lt"/>
                <a:cs typeface="+mn-lt"/>
              </a:rPr>
              <a:t>Pi</a:t>
            </a:r>
            <a:r>
              <a:rPr lang="pt-BR" sz="4800" dirty="0">
                <a:latin typeface="Arial"/>
                <a:ea typeface="+mn-lt"/>
                <a:cs typeface="+mn-lt"/>
              </a:rPr>
              <a:t>, além de diversas ferramentas para criação de inteligências artificiais Nosso projeto é uma inteligência artificial que possui papel de auxiliar o usuário durante a automação de sua residência, servindo como interface, ela pode gerar todo o código necessário para o Arduino e é capaz de acender e desligar pinos digitais. No desenvolvimento desse projeto utilizamos diversas ferramentas, como a linguagem de programação Python, muito conhecida na área de </a:t>
            </a:r>
            <a:r>
              <a:rPr lang="pt-BR" sz="4800" i="1" dirty="0" err="1">
                <a:latin typeface="Arial"/>
                <a:ea typeface="+mn-lt"/>
                <a:cs typeface="+mn-lt"/>
              </a:rPr>
              <a:t>Machine</a:t>
            </a:r>
            <a:r>
              <a:rPr lang="pt-BR" sz="4800" i="1" dirty="0">
                <a:latin typeface="Arial"/>
                <a:ea typeface="+mn-lt"/>
                <a:cs typeface="+mn-lt"/>
              </a:rPr>
              <a:t> L</a:t>
            </a:r>
            <a:r>
              <a:rPr lang="pt-BR" sz="4800" i="1" dirty="0" smtClean="0">
                <a:latin typeface="Arial"/>
                <a:ea typeface="+mn-lt"/>
                <a:cs typeface="+mn-lt"/>
              </a:rPr>
              <a:t>earning</a:t>
            </a:r>
            <a:r>
              <a:rPr lang="pt-BR" sz="4800" dirty="0">
                <a:latin typeface="Arial"/>
                <a:ea typeface="+mn-lt"/>
                <a:cs typeface="+mn-lt"/>
              </a:rPr>
              <a:t>, a biblioteca </a:t>
            </a:r>
            <a:r>
              <a:rPr lang="pt-BR" sz="4800" i="1" dirty="0" err="1">
                <a:latin typeface="Arial"/>
                <a:ea typeface="+mn-lt"/>
                <a:cs typeface="+mn-lt"/>
              </a:rPr>
              <a:t>Tkinter</a:t>
            </a:r>
            <a:r>
              <a:rPr lang="pt-BR" sz="4800" dirty="0">
                <a:latin typeface="Arial"/>
                <a:ea typeface="+mn-lt"/>
                <a:cs typeface="+mn-lt"/>
              </a:rPr>
              <a:t>, para a criação da interface do software, a IDE </a:t>
            </a:r>
            <a:r>
              <a:rPr lang="pt-BR" sz="4800" i="1" dirty="0" err="1">
                <a:latin typeface="Arial"/>
                <a:ea typeface="+mn-lt"/>
                <a:cs typeface="+mn-lt"/>
              </a:rPr>
              <a:t>Pycharm</a:t>
            </a:r>
            <a:r>
              <a:rPr lang="pt-BR" sz="4800" dirty="0">
                <a:latin typeface="Arial"/>
                <a:ea typeface="+mn-lt"/>
                <a:cs typeface="+mn-lt"/>
              </a:rPr>
              <a:t> para auxilio na programação, e diversas outras. Nossa pesquisa de campo foi realizada num formulário online, e com os dados coletados dela pudemos concluir que as pessoas gostariam sim de um software para auxilio na automação.</a:t>
            </a:r>
            <a:endParaRPr lang="en-US" dirty="0">
              <a:latin typeface="Arial"/>
            </a:endParaRPr>
          </a:p>
        </p:txBody>
      </p:sp>
      <p:pic>
        <p:nvPicPr>
          <p:cNvPr id="6" name="Imagem 5" descr="Uma imagem contendo Interface gráfica do usuário&#10;&#10;Descrição gerada automaticamente">
            <a:extLst>
              <a:ext uri="{FF2B5EF4-FFF2-40B4-BE49-F238E27FC236}">
                <a16:creationId xmlns="" xmlns:a16="http://schemas.microsoft.com/office/drawing/2014/main" id="{494AF052-D917-752B-5476-43D7BF5FE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600" y="754732"/>
            <a:ext cx="6023312" cy="4320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="" xmlns:a16="http://schemas.microsoft.com/office/drawing/2014/main" id="{FA565061-0B6E-5906-8384-41819DD8D6A1}"/>
              </a:ext>
            </a:extLst>
          </p:cNvPr>
          <p:cNvSpPr txBox="1"/>
          <p:nvPr/>
        </p:nvSpPr>
        <p:spPr>
          <a:xfrm>
            <a:off x="1336937" y="12107932"/>
            <a:ext cx="14400000" cy="969496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4800" dirty="0">
                <a:latin typeface="Arial"/>
                <a:cs typeface="Arial"/>
              </a:rPr>
              <a:t>O que permitiu o desenvolvimento desse projeto foi o grande avanço nas áreas de automação e inteligência artificial nos últimos anos, que possibilitou a criação de diversas ferramentas. O projeto é um software de automação, que servirá como suporte na automação residencial, ele gerará todo o código necessário para o Arduino ou placa de sua escolha, e servirá como central de monitoramento para a casa, tornando a automação acessível a todos. </a:t>
            </a:r>
            <a:r>
              <a:rPr lang="pt-BR" sz="4800" dirty="0" smtClean="0">
                <a:latin typeface="Arial"/>
                <a:cs typeface="Arial"/>
              </a:rPr>
              <a:t>Para chegarmos na decisão de fazer uma IA acessível, foi analisando o preço de uma atualmente no mercando, e assim tentando faze-la de um bom preço e modo fácil de utilização </a:t>
            </a:r>
            <a:endParaRPr lang="pt-BR" sz="4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2654636"/>
      </p:ext>
    </p:extLst>
  </p:cSld>
  <p:clrMapOvr>
    <a:masterClrMapping/>
  </p:clrMapOvr>
  <p:extLst mod="1">
    <p:ext uri="{6950BFC3-D8DA-4A85-94F7-54DA5524770B}">
      <p188:commentRel xmlns="" xmlns:p188="http://schemas.microsoft.com/office/powerpoint/2018/8/main" r:id="rId4"/>
    </p:ext>
  </p:extLst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534</TotalTime>
  <Words>629</Words>
  <Application>Microsoft Office PowerPoint</Application>
  <PresentationFormat>Personalizar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Square721 BT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HAROLDO LUIS TUPINAMBÁ VIANA</dc:creator>
  <cp:lastModifiedBy>MICHELE DOS REIS TOLEDO SANTOS</cp:lastModifiedBy>
  <cp:revision>111</cp:revision>
  <cp:lastPrinted>2023-06-01T19:43:44Z</cp:lastPrinted>
  <dcterms:created xsi:type="dcterms:W3CDTF">2022-11-28T13:31:20Z</dcterms:created>
  <dcterms:modified xsi:type="dcterms:W3CDTF">2023-06-20T01:47:37Z</dcterms:modified>
</cp:coreProperties>
</file>