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4" r:id="rId1"/>
  </p:sldMasterIdLst>
  <p:notesMasterIdLst>
    <p:notesMasterId r:id="rId50"/>
  </p:notesMasterIdLst>
  <p:sldIdLst>
    <p:sldId id="256" r:id="rId2"/>
    <p:sldId id="393" r:id="rId3"/>
    <p:sldId id="394" r:id="rId4"/>
    <p:sldId id="395" r:id="rId5"/>
    <p:sldId id="396" r:id="rId6"/>
    <p:sldId id="417" r:id="rId7"/>
    <p:sldId id="398" r:id="rId8"/>
    <p:sldId id="418" r:id="rId9"/>
    <p:sldId id="400" r:id="rId10"/>
    <p:sldId id="419" r:id="rId11"/>
    <p:sldId id="420" r:id="rId12"/>
    <p:sldId id="403" r:id="rId13"/>
    <p:sldId id="404" r:id="rId14"/>
    <p:sldId id="421" r:id="rId15"/>
    <p:sldId id="405" r:id="rId16"/>
    <p:sldId id="406" r:id="rId17"/>
    <p:sldId id="407" r:id="rId18"/>
    <p:sldId id="408" r:id="rId19"/>
    <p:sldId id="422" r:id="rId20"/>
    <p:sldId id="423" r:id="rId21"/>
    <p:sldId id="410" r:id="rId22"/>
    <p:sldId id="411" r:id="rId23"/>
    <p:sldId id="412" r:id="rId24"/>
    <p:sldId id="449" r:id="rId25"/>
    <p:sldId id="413" r:id="rId26"/>
    <p:sldId id="414" r:id="rId27"/>
    <p:sldId id="415" r:id="rId28"/>
    <p:sldId id="426" r:id="rId29"/>
    <p:sldId id="439" r:id="rId30"/>
    <p:sldId id="440" r:id="rId31"/>
    <p:sldId id="441" r:id="rId32"/>
    <p:sldId id="424" r:id="rId33"/>
    <p:sldId id="425" r:id="rId34"/>
    <p:sldId id="427" r:id="rId35"/>
    <p:sldId id="428" r:id="rId36"/>
    <p:sldId id="442" r:id="rId37"/>
    <p:sldId id="429" r:id="rId38"/>
    <p:sldId id="430" r:id="rId39"/>
    <p:sldId id="443" r:id="rId40"/>
    <p:sldId id="432" r:id="rId41"/>
    <p:sldId id="444" r:id="rId42"/>
    <p:sldId id="433" r:id="rId43"/>
    <p:sldId id="434" r:id="rId44"/>
    <p:sldId id="445" r:id="rId45"/>
    <p:sldId id="435" r:id="rId46"/>
    <p:sldId id="436" r:id="rId47"/>
    <p:sldId id="447" r:id="rId48"/>
    <p:sldId id="448"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7" autoAdjust="0"/>
    <p:restoredTop sz="94660"/>
  </p:normalViewPr>
  <p:slideViewPr>
    <p:cSldViewPr>
      <p:cViewPr varScale="1">
        <p:scale>
          <a:sx n="87" d="100"/>
          <a:sy n="87" d="100"/>
        </p:scale>
        <p:origin x="854"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F42815-AE94-4972-B888-B5D851717718}" type="datetimeFigureOut">
              <a:rPr lang="en-US" smtClean="0"/>
              <a:pPr/>
              <a:t>11/9/2022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30BA88-E67C-4FE3-B0D3-BC96183CECE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C0452-FE11-463F-AA38-86055C5E6772}" type="datetime1">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AADE5-AE8F-47AB-BA97-5A6AE5AA06FA}" type="datetime1">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D673CD-3AA5-4F88-B8CB-AAA45769E6EB}" type="datetime1">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EBE891-D587-42B3-8701-8A3412F278BF}" type="datetime1">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7D592-F2A3-4702-B399-D3EAC4B3C34C}" type="datetime1">
              <a:rPr lang="en-US" smtClean="0"/>
              <a:pPr/>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AA0DCC-55C3-428E-A8EA-F47A9755F391}" type="datetime1">
              <a:rPr lang="en-US" smtClean="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2F1BA4C-B9C5-47F2-8EA6-B6F1D3264376}" type="datetime1">
              <a:rPr lang="en-US" smtClean="0"/>
              <a:pPr/>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C7C38D-A828-43B3-9B85-8390A723E13A}" type="datetime1">
              <a:rPr lang="en-US" smtClean="0"/>
              <a:pPr/>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44381B-7F99-449C-BF7C-DCB0C958B981}" type="datetime1">
              <a:rPr lang="en-US" smtClean="0"/>
              <a:pPr/>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1A6BC4-DD17-4617-9758-203D29EE8594}" type="datetime1">
              <a:rPr lang="en-US" smtClean="0"/>
              <a:pPr/>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436B07E-582C-4317-95FB-8F6870789C89}" type="datetime1">
              <a:rPr lang="en-US" smtClean="0"/>
              <a:pPr/>
              <a:t>11/9/2022</a:t>
            </a:fld>
            <a:endParaRPr lang="en-US" dirty="0"/>
          </a:p>
        </p:txBody>
      </p:sp>
      <p:sp>
        <p:nvSpPr>
          <p:cNvPr id="9" name="Slide Number Placeholder 8"/>
          <p:cNvSpPr>
            <a:spLocks noGrp="1"/>
          </p:cNvSpPr>
          <p:nvPr>
            <p:ph type="sldNum" sz="quarter" idx="11"/>
          </p:nvPr>
        </p:nvSpPr>
        <p:spPr/>
        <p:txBody>
          <a:bodyPr/>
          <a:lstStyle/>
          <a:p>
            <a:fld id="{4FAB73BC-B049-4115-A692-8D63A059BFB8}"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7FDF12A6-79B1-4669-9D5F-D3673CDECC7D}" type="datetime1">
              <a:rPr lang="en-US" smtClean="0"/>
              <a:pPr/>
              <a:t>11/9/2022</a:t>
            </a:fld>
            <a:endParaRPr lang="en-US" dirty="0"/>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2790" y="1961013"/>
            <a:ext cx="10058400" cy="2593975"/>
          </a:xfrm>
        </p:spPr>
        <p:txBody>
          <a:bodyPr/>
          <a:lstStyle/>
          <a:p>
            <a:pPr algn="ctr"/>
            <a:r>
              <a:rPr lang="en-US" sz="6000" dirty="0"/>
              <a:t>File System </a:t>
            </a:r>
            <a:br>
              <a:rPr lang="en-US" sz="6000" dirty="0"/>
            </a:br>
            <a:r>
              <a:rPr lang="en-US" sz="6000" dirty="0"/>
              <a:t>&amp; </a:t>
            </a:r>
            <a:br>
              <a:rPr lang="en-US" sz="6000" dirty="0"/>
            </a:br>
            <a:r>
              <a:rPr lang="en-US" sz="6000" dirty="0"/>
              <a:t>Internal Representation of Files </a:t>
            </a:r>
          </a:p>
        </p:txBody>
      </p:sp>
    </p:spTree>
    <p:extLst>
      <p:ext uri="{BB962C8B-B14F-4D97-AF65-F5344CB8AC3E}">
        <p14:creationId xmlns:p14="http://schemas.microsoft.com/office/powerpoint/2010/main" val="4176535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80917000-F6DD-4398-95DE-3BC588FE075C}" type="slidenum">
              <a:rPr kumimoji="0" lang="en-US" altLang="ko-KR" sz="1200">
                <a:latin typeface="굴림" panose="020B0600000101010101" pitchFamily="34" charset="-127"/>
              </a:rPr>
              <a:pPr fontAlgn="base">
                <a:spcBef>
                  <a:spcPct val="0"/>
                </a:spcBef>
                <a:buClrTx/>
                <a:buSzTx/>
                <a:buFontTx/>
                <a:buNone/>
              </a:pPr>
              <a:t>10</a:t>
            </a:fld>
            <a:endParaRPr kumimoji="0" lang="en-US" altLang="ko-KR" sz="1200">
              <a:latin typeface="굴림" panose="020B0600000101010101" pitchFamily="34" charset="-127"/>
            </a:endParaRPr>
          </a:p>
        </p:txBody>
      </p:sp>
      <p:sp>
        <p:nvSpPr>
          <p:cNvPr id="28676" name="Rectangle 2"/>
          <p:cNvSpPr>
            <a:spLocks noGrp="1" noChangeArrowheads="1"/>
          </p:cNvSpPr>
          <p:nvPr>
            <p:ph type="title"/>
          </p:nvPr>
        </p:nvSpPr>
        <p:spPr/>
        <p:txBody>
          <a:bodyPr/>
          <a:lstStyle/>
          <a:p>
            <a:pPr eaLnBrk="1" hangingPunct="1"/>
            <a:r>
              <a:rPr lang="en-US" altLang="ko-KR" sz="3200" b="1" u="sng" dirty="0"/>
              <a:t>Conversion of Byte Offset to Block Number </a:t>
            </a:r>
          </a:p>
        </p:txBody>
      </p:sp>
      <p:sp>
        <p:nvSpPr>
          <p:cNvPr id="28677" name="Rectangle 3"/>
          <p:cNvSpPr>
            <a:spLocks noGrp="1" noChangeArrowheads="1"/>
          </p:cNvSpPr>
          <p:nvPr>
            <p:ph type="body" idx="1"/>
          </p:nvPr>
        </p:nvSpPr>
        <p:spPr>
          <a:xfrm>
            <a:off x="2209800" y="1676400"/>
            <a:ext cx="7772400" cy="4419600"/>
          </a:xfrm>
        </p:spPr>
        <p:txBody>
          <a:bodyPr>
            <a:normAutofit lnSpcReduction="10000"/>
          </a:bodyPr>
          <a:lstStyle/>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Algorithm </a:t>
            </a:r>
            <a:r>
              <a:rPr lang="en-US" altLang="ko-KR" sz="1600" dirty="0" err="1">
                <a:latin typeface="Microsoft Sans Serif" panose="020B0604020202020204" pitchFamily="34" charset="0"/>
              </a:rPr>
              <a:t>bmap</a:t>
            </a:r>
            <a:r>
              <a:rPr lang="en-US" altLang="ko-KR" sz="1600" dirty="0">
                <a:latin typeface="Microsoft Sans Serif" panose="020B0604020202020204" pitchFamily="34" charset="0"/>
              </a:rPr>
              <a:t>  /* block map of logical file byte offset to file system block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Input :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byte offset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Output: (1)block number in file system, (2)byte offset into block,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(3)bytes of I/O in block, (4)read ahead block number</a:t>
            </a:r>
          </a:p>
          <a:p>
            <a:pPr eaLnBrk="1" hangingPunct="1">
              <a:lnSpc>
                <a:spcPct val="90000"/>
              </a:lnSpc>
              <a:buFont typeface="Wingdings" panose="05000000000000000000" pitchFamily="2" charset="2"/>
              <a:buNone/>
            </a:pPr>
            <a:endParaRPr lang="en-US" altLang="ko-KR" sz="800" dirty="0">
              <a:latin typeface="Microsoft Sans Serif" panose="020B0604020202020204" pitchFamily="34" charset="0"/>
            </a:endParaRP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calculate logical block number in file from byte offset;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calculate start byte in block for I/O;		/* output 2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calculate number of bytes to copy to user;	/* output 3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check if read-ahead applicable, mark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 output 4*/</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determine level of indirection;</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while(not at necessary level of indirection)</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calculate index into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or indirect block from logical block number in file;</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get disk block number from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or indirect block;</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release buffer from previous disk read, if any (algorithm </a:t>
            </a:r>
            <a:r>
              <a:rPr lang="en-US" altLang="ko-KR" sz="1600" dirty="0" err="1">
                <a:latin typeface="Microsoft Sans Serif" panose="020B0604020202020204" pitchFamily="34" charset="0"/>
              </a:rPr>
              <a:t>brelse</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if(no more levels of indirection)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return (block number);  //output 1</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read indirect disk block (algorithm bread);</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adjust logical block number in file according to level of indirection;</a:t>
            </a:r>
          </a:p>
        </p:txBody>
      </p:sp>
      <p:sp>
        <p:nvSpPr>
          <p:cNvPr id="28678" name="Rectangle 4"/>
          <p:cNvSpPr>
            <a:spLocks noChangeArrowheads="1"/>
          </p:cNvSpPr>
          <p:nvPr/>
        </p:nvSpPr>
        <p:spPr bwMode="auto">
          <a:xfrm>
            <a:off x="2590800" y="3983277"/>
            <a:ext cx="7391400" cy="218892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8679" name="Rectangle 5"/>
          <p:cNvSpPr>
            <a:spLocks noChangeArrowheads="1"/>
          </p:cNvSpPr>
          <p:nvPr/>
        </p:nvSpPr>
        <p:spPr bwMode="auto">
          <a:xfrm>
            <a:off x="2354893" y="2705622"/>
            <a:ext cx="7779707" cy="35427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8680" name="Line 6"/>
          <p:cNvSpPr>
            <a:spLocks noChangeShapeType="1"/>
          </p:cNvSpPr>
          <p:nvPr/>
        </p:nvSpPr>
        <p:spPr bwMode="auto">
          <a:xfrm>
            <a:off x="2590800" y="4220228"/>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29312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528488E6-D7EF-4C7F-9437-7210CA340466}" type="slidenum">
              <a:rPr kumimoji="0" lang="en-US" altLang="ko-KR" sz="1200">
                <a:latin typeface="굴림" panose="020B0600000101010101" pitchFamily="34" charset="-127"/>
              </a:rPr>
              <a:pPr fontAlgn="base">
                <a:spcBef>
                  <a:spcPct val="0"/>
                </a:spcBef>
                <a:buClrTx/>
                <a:buSzTx/>
                <a:buFontTx/>
                <a:buNone/>
              </a:pPr>
              <a:t>11</a:t>
            </a:fld>
            <a:endParaRPr kumimoji="0" lang="en-US" altLang="ko-KR" sz="1200">
              <a:latin typeface="굴림" panose="020B0600000101010101" pitchFamily="34" charset="-127"/>
            </a:endParaRPr>
          </a:p>
        </p:txBody>
      </p:sp>
      <p:sp>
        <p:nvSpPr>
          <p:cNvPr id="29700" name="Rectangle 2"/>
          <p:cNvSpPr>
            <a:spLocks noGrp="1" noChangeArrowheads="1"/>
          </p:cNvSpPr>
          <p:nvPr>
            <p:ph type="title"/>
          </p:nvPr>
        </p:nvSpPr>
        <p:spPr/>
        <p:txBody>
          <a:bodyPr/>
          <a:lstStyle/>
          <a:p>
            <a:pPr eaLnBrk="1" hangingPunct="1"/>
            <a:r>
              <a:rPr lang="en-US" altLang="ko-KR" sz="3200" b="1" u="sng"/>
              <a:t>Block Layout of a Sample File and Its inode</a:t>
            </a:r>
          </a:p>
        </p:txBody>
      </p:sp>
      <p:grpSp>
        <p:nvGrpSpPr>
          <p:cNvPr id="29701" name="Group 89"/>
          <p:cNvGrpSpPr>
            <a:grpSpLocks/>
          </p:cNvGrpSpPr>
          <p:nvPr/>
        </p:nvGrpSpPr>
        <p:grpSpPr bwMode="auto">
          <a:xfrm>
            <a:off x="3048001" y="1752601"/>
            <a:ext cx="5940425" cy="4437063"/>
            <a:chOff x="960" y="1104"/>
            <a:chExt cx="3742" cy="2795"/>
          </a:xfrm>
        </p:grpSpPr>
        <p:grpSp>
          <p:nvGrpSpPr>
            <p:cNvPr id="29710" name="Group 5"/>
            <p:cNvGrpSpPr>
              <a:grpSpLocks/>
            </p:cNvGrpSpPr>
            <p:nvPr/>
          </p:nvGrpSpPr>
          <p:grpSpPr bwMode="auto">
            <a:xfrm>
              <a:off x="960" y="1104"/>
              <a:ext cx="1296" cy="2795"/>
              <a:chOff x="1104" y="1248"/>
              <a:chExt cx="1296" cy="2795"/>
            </a:xfrm>
          </p:grpSpPr>
          <p:sp>
            <p:nvSpPr>
              <p:cNvPr id="29735" name="Text Box 6"/>
              <p:cNvSpPr txBox="1">
                <a:spLocks noChangeArrowheads="1"/>
              </p:cNvSpPr>
              <p:nvPr/>
            </p:nvSpPr>
            <p:spPr bwMode="auto">
              <a:xfrm>
                <a:off x="1104" y="1248"/>
                <a:ext cx="1296" cy="27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4096</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228</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45423</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0</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0</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11111</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0</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101</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367</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0</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428</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9156</a:t>
                </a:r>
              </a:p>
              <a:p>
                <a:pPr algn="ct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a:latin typeface="굴림" panose="020B0600000101010101" pitchFamily="34" charset="-127"/>
                  </a:rPr>
                  <a:t>824</a:t>
                </a:r>
              </a:p>
            </p:txBody>
          </p:sp>
          <p:sp>
            <p:nvSpPr>
              <p:cNvPr id="29736" name="Line 7"/>
              <p:cNvSpPr>
                <a:spLocks noChangeShapeType="1"/>
              </p:cNvSpPr>
              <p:nvPr/>
            </p:nvSpPr>
            <p:spPr bwMode="auto">
              <a:xfrm>
                <a:off x="1104" y="148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7" name="Line 8"/>
              <p:cNvSpPr>
                <a:spLocks noChangeShapeType="1"/>
              </p:cNvSpPr>
              <p:nvPr/>
            </p:nvSpPr>
            <p:spPr bwMode="auto">
              <a:xfrm>
                <a:off x="1104" y="168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8" name="Line 9"/>
              <p:cNvSpPr>
                <a:spLocks noChangeShapeType="1"/>
              </p:cNvSpPr>
              <p:nvPr/>
            </p:nvSpPr>
            <p:spPr bwMode="auto">
              <a:xfrm>
                <a:off x="1104" y="187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9" name="Line 10"/>
              <p:cNvSpPr>
                <a:spLocks noChangeShapeType="1"/>
              </p:cNvSpPr>
              <p:nvPr/>
            </p:nvSpPr>
            <p:spPr bwMode="auto">
              <a:xfrm>
                <a:off x="1104" y="211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0" name="Line 11"/>
              <p:cNvSpPr>
                <a:spLocks noChangeShapeType="1"/>
              </p:cNvSpPr>
              <p:nvPr/>
            </p:nvSpPr>
            <p:spPr bwMode="auto">
              <a:xfrm>
                <a:off x="1104" y="230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1" name="Line 12"/>
              <p:cNvSpPr>
                <a:spLocks noChangeShapeType="1"/>
              </p:cNvSpPr>
              <p:nvPr/>
            </p:nvSpPr>
            <p:spPr bwMode="auto">
              <a:xfrm>
                <a:off x="1104" y="254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2" name="Line 13"/>
              <p:cNvSpPr>
                <a:spLocks noChangeShapeType="1"/>
              </p:cNvSpPr>
              <p:nvPr/>
            </p:nvSpPr>
            <p:spPr bwMode="auto">
              <a:xfrm>
                <a:off x="1104" y="273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3" name="Line 14"/>
              <p:cNvSpPr>
                <a:spLocks noChangeShapeType="1"/>
              </p:cNvSpPr>
              <p:nvPr/>
            </p:nvSpPr>
            <p:spPr bwMode="auto">
              <a:xfrm>
                <a:off x="1104" y="384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4" name="Line 15"/>
              <p:cNvSpPr>
                <a:spLocks noChangeShapeType="1"/>
              </p:cNvSpPr>
              <p:nvPr/>
            </p:nvSpPr>
            <p:spPr bwMode="auto">
              <a:xfrm>
                <a:off x="1104" y="360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5" name="Line 16"/>
              <p:cNvSpPr>
                <a:spLocks noChangeShapeType="1"/>
              </p:cNvSpPr>
              <p:nvPr/>
            </p:nvSpPr>
            <p:spPr bwMode="auto">
              <a:xfrm>
                <a:off x="1104" y="340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6" name="Line 17"/>
              <p:cNvSpPr>
                <a:spLocks noChangeShapeType="1"/>
              </p:cNvSpPr>
              <p:nvPr/>
            </p:nvSpPr>
            <p:spPr bwMode="auto">
              <a:xfrm>
                <a:off x="1104" y="316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47" name="Line 18"/>
              <p:cNvSpPr>
                <a:spLocks noChangeShapeType="1"/>
              </p:cNvSpPr>
              <p:nvPr/>
            </p:nvSpPr>
            <p:spPr bwMode="auto">
              <a:xfrm>
                <a:off x="1104" y="297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1" name="Rectangle 21"/>
            <p:cNvSpPr>
              <a:spLocks noChangeArrowheads="1"/>
            </p:cNvSpPr>
            <p:nvPr/>
          </p:nvSpPr>
          <p:spPr bwMode="auto">
            <a:xfrm>
              <a:off x="4272" y="2016"/>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9712" name="Rectangle 24"/>
            <p:cNvSpPr>
              <a:spLocks noChangeArrowheads="1"/>
            </p:cNvSpPr>
            <p:nvPr/>
          </p:nvSpPr>
          <p:spPr bwMode="auto">
            <a:xfrm>
              <a:off x="4224" y="2928"/>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grpSp>
          <p:nvGrpSpPr>
            <p:cNvPr id="29713" name="Group 81"/>
            <p:cNvGrpSpPr>
              <a:grpSpLocks/>
            </p:cNvGrpSpPr>
            <p:nvPr/>
          </p:nvGrpSpPr>
          <p:grpSpPr bwMode="auto">
            <a:xfrm>
              <a:off x="2640" y="3024"/>
              <a:ext cx="336" cy="432"/>
              <a:chOff x="2640" y="3024"/>
              <a:chExt cx="336" cy="432"/>
            </a:xfrm>
          </p:grpSpPr>
          <p:sp>
            <p:nvSpPr>
              <p:cNvPr id="29730" name="Rectangle 40"/>
              <p:cNvSpPr>
                <a:spLocks noChangeArrowheads="1"/>
              </p:cNvSpPr>
              <p:nvPr/>
            </p:nvSpPr>
            <p:spPr bwMode="auto">
              <a:xfrm>
                <a:off x="2640" y="3024"/>
                <a:ext cx="33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331</a:t>
                </a:r>
              </a:p>
              <a:p>
                <a:pPr algn="ctr" eaLnBrk="1" fontAlgn="base" hangingPunct="1">
                  <a:spcBef>
                    <a:spcPct val="0"/>
                  </a:spcBef>
                  <a:buClrTx/>
                  <a:buSzTx/>
                  <a:buFontTx/>
                  <a:buNone/>
                </a:pPr>
                <a:endParaRPr lang="en-US" altLang="ko-KR" sz="1200"/>
              </a:p>
              <a:p>
                <a:pPr algn="ctr" eaLnBrk="1" fontAlgn="base" hangingPunct="1">
                  <a:spcBef>
                    <a:spcPct val="0"/>
                  </a:spcBef>
                  <a:buClrTx/>
                  <a:buSzTx/>
                  <a:buFontTx/>
                  <a:buNone/>
                </a:pPr>
                <a:endParaRPr lang="en-US" altLang="ko-KR" sz="1200"/>
              </a:p>
            </p:txBody>
          </p:sp>
          <p:sp>
            <p:nvSpPr>
              <p:cNvPr id="29731" name="Line 41"/>
              <p:cNvSpPr>
                <a:spLocks noChangeShapeType="1"/>
              </p:cNvSpPr>
              <p:nvPr/>
            </p:nvSpPr>
            <p:spPr bwMode="auto">
              <a:xfrm>
                <a:off x="2640" y="32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2" name="Line 43"/>
              <p:cNvSpPr>
                <a:spLocks noChangeShapeType="1"/>
              </p:cNvSpPr>
              <p:nvPr/>
            </p:nvSpPr>
            <p:spPr bwMode="auto">
              <a:xfrm>
                <a:off x="2640" y="316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3" name="Line 44"/>
              <p:cNvSpPr>
                <a:spLocks noChangeShapeType="1"/>
              </p:cNvSpPr>
              <p:nvPr/>
            </p:nvSpPr>
            <p:spPr bwMode="auto">
              <a:xfrm>
                <a:off x="2640" y="331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4" name="Line 45"/>
              <p:cNvSpPr>
                <a:spLocks noChangeShapeType="1"/>
              </p:cNvSpPr>
              <p:nvPr/>
            </p:nvSpPr>
            <p:spPr bwMode="auto">
              <a:xfrm>
                <a:off x="2640" y="338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4" name="Line 57"/>
            <p:cNvSpPr>
              <a:spLocks noChangeShapeType="1"/>
            </p:cNvSpPr>
            <p:nvPr/>
          </p:nvSpPr>
          <p:spPr bwMode="auto">
            <a:xfrm flipV="1">
              <a:off x="2256" y="3024"/>
              <a:ext cx="384"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9715" name="Group 80"/>
            <p:cNvGrpSpPr>
              <a:grpSpLocks/>
            </p:cNvGrpSpPr>
            <p:nvPr/>
          </p:nvGrpSpPr>
          <p:grpSpPr bwMode="auto">
            <a:xfrm>
              <a:off x="3408" y="2880"/>
              <a:ext cx="336" cy="432"/>
              <a:chOff x="3216" y="2880"/>
              <a:chExt cx="336" cy="432"/>
            </a:xfrm>
          </p:grpSpPr>
          <p:sp>
            <p:nvSpPr>
              <p:cNvPr id="29725" name="Rectangle 59"/>
              <p:cNvSpPr>
                <a:spLocks noChangeArrowheads="1"/>
              </p:cNvSpPr>
              <p:nvPr/>
            </p:nvSpPr>
            <p:spPr bwMode="auto">
              <a:xfrm>
                <a:off x="3216" y="2880"/>
                <a:ext cx="33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3333</a:t>
                </a:r>
              </a:p>
            </p:txBody>
          </p:sp>
          <p:sp>
            <p:nvSpPr>
              <p:cNvPr id="29726" name="Line 61"/>
              <p:cNvSpPr>
                <a:spLocks noChangeShapeType="1"/>
              </p:cNvSpPr>
              <p:nvPr/>
            </p:nvSpPr>
            <p:spPr bwMode="auto">
              <a:xfrm>
                <a:off x="3216" y="295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7" name="Line 62"/>
              <p:cNvSpPr>
                <a:spLocks noChangeShapeType="1"/>
              </p:cNvSpPr>
              <p:nvPr/>
            </p:nvSpPr>
            <p:spPr bwMode="auto">
              <a:xfrm>
                <a:off x="3216" y="302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8" name="Line 63"/>
              <p:cNvSpPr>
                <a:spLocks noChangeShapeType="1"/>
              </p:cNvSpPr>
              <p:nvPr/>
            </p:nvSpPr>
            <p:spPr bwMode="auto">
              <a:xfrm>
                <a:off x="3216" y="316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9" name="Line 64"/>
              <p:cNvSpPr>
                <a:spLocks noChangeShapeType="1"/>
              </p:cNvSpPr>
              <p:nvPr/>
            </p:nvSpPr>
            <p:spPr bwMode="auto">
              <a:xfrm>
                <a:off x="3216" y="32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6" name="Line 71"/>
            <p:cNvSpPr>
              <a:spLocks noChangeShapeType="1"/>
            </p:cNvSpPr>
            <p:nvPr/>
          </p:nvSpPr>
          <p:spPr bwMode="auto">
            <a:xfrm flipV="1">
              <a:off x="2976" y="2880"/>
              <a:ext cx="4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7" name="Line 77"/>
            <p:cNvSpPr>
              <a:spLocks noChangeShapeType="1"/>
            </p:cNvSpPr>
            <p:nvPr/>
          </p:nvSpPr>
          <p:spPr bwMode="auto">
            <a:xfrm flipV="1">
              <a:off x="2256" y="2016"/>
              <a:ext cx="2016" cy="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8" name="Line 82"/>
            <p:cNvSpPr>
              <a:spLocks noChangeShapeType="1"/>
            </p:cNvSpPr>
            <p:nvPr/>
          </p:nvSpPr>
          <p:spPr bwMode="auto">
            <a:xfrm flipV="1">
              <a:off x="3744" y="2928"/>
              <a:ext cx="43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9" name="Text Box 83"/>
            <p:cNvSpPr txBox="1">
              <a:spLocks noChangeArrowheads="1"/>
            </p:cNvSpPr>
            <p:nvPr/>
          </p:nvSpPr>
          <p:spPr bwMode="auto">
            <a:xfrm>
              <a:off x="3264" y="3360"/>
              <a:ext cx="6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331</a:t>
              </a:r>
            </a:p>
            <a:p>
              <a:pPr algn="ctr" eaLnBrk="1" fontAlgn="base" hangingPunct="1">
                <a:spcBef>
                  <a:spcPct val="0"/>
                </a:spcBef>
                <a:buClrTx/>
                <a:buSzTx/>
                <a:buFontTx/>
                <a:buNone/>
              </a:pPr>
              <a:r>
                <a:rPr lang="en-US" altLang="ko-KR" sz="1200"/>
                <a:t>Single indirect</a:t>
              </a:r>
            </a:p>
          </p:txBody>
        </p:sp>
        <p:sp>
          <p:nvSpPr>
            <p:cNvPr id="29720" name="Text Box 84"/>
            <p:cNvSpPr txBox="1">
              <a:spLocks noChangeArrowheads="1"/>
            </p:cNvSpPr>
            <p:nvPr/>
          </p:nvSpPr>
          <p:spPr bwMode="auto">
            <a:xfrm>
              <a:off x="2448" y="3456"/>
              <a:ext cx="7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9156</a:t>
              </a:r>
            </a:p>
            <a:p>
              <a:pPr algn="ctr" eaLnBrk="1" fontAlgn="base" hangingPunct="1">
                <a:spcBef>
                  <a:spcPct val="0"/>
                </a:spcBef>
                <a:buClrTx/>
                <a:buSzTx/>
                <a:buFontTx/>
                <a:buNone/>
              </a:pPr>
              <a:r>
                <a:rPr lang="en-US" altLang="ko-KR" sz="1200"/>
                <a:t>Double indirect</a:t>
              </a:r>
            </a:p>
          </p:txBody>
        </p:sp>
        <p:sp>
          <p:nvSpPr>
            <p:cNvPr id="29721" name="Text Box 85"/>
            <p:cNvSpPr txBox="1">
              <a:spLocks noChangeArrowheads="1"/>
            </p:cNvSpPr>
            <p:nvPr/>
          </p:nvSpPr>
          <p:spPr bwMode="auto">
            <a:xfrm>
              <a:off x="4128" y="3168"/>
              <a:ext cx="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3333</a:t>
              </a:r>
            </a:p>
            <a:p>
              <a:pPr algn="ctr" eaLnBrk="1" fontAlgn="base" hangingPunct="1">
                <a:spcBef>
                  <a:spcPct val="0"/>
                </a:spcBef>
                <a:buClrTx/>
                <a:buSzTx/>
                <a:buFontTx/>
                <a:buNone/>
              </a:pPr>
              <a:r>
                <a:rPr lang="en-US" altLang="ko-KR" sz="1200"/>
                <a:t>Data block</a:t>
              </a:r>
            </a:p>
          </p:txBody>
        </p:sp>
        <p:sp>
          <p:nvSpPr>
            <p:cNvPr id="29722" name="Text Box 86"/>
            <p:cNvSpPr txBox="1">
              <a:spLocks noChangeArrowheads="1"/>
            </p:cNvSpPr>
            <p:nvPr/>
          </p:nvSpPr>
          <p:spPr bwMode="auto">
            <a:xfrm>
              <a:off x="4166" y="2279"/>
              <a:ext cx="5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algn="ctr" eaLnBrk="1" fontAlgn="base" hangingPunct="1">
                <a:spcBef>
                  <a:spcPct val="0"/>
                </a:spcBef>
                <a:buClrTx/>
                <a:buSzTx/>
                <a:buFontTx/>
                <a:buNone/>
              </a:pPr>
              <a:r>
                <a:rPr lang="en-US" altLang="ko-KR" sz="1200"/>
                <a:t>367</a:t>
              </a:r>
            </a:p>
            <a:p>
              <a:pPr algn="ctr" eaLnBrk="1" fontAlgn="base" hangingPunct="1">
                <a:spcBef>
                  <a:spcPct val="0"/>
                </a:spcBef>
                <a:buClrTx/>
                <a:buSzTx/>
                <a:buFontTx/>
                <a:buNone/>
              </a:pPr>
              <a:r>
                <a:rPr lang="en-US" altLang="ko-KR" sz="1200"/>
                <a:t>Data block</a:t>
              </a:r>
            </a:p>
          </p:txBody>
        </p:sp>
        <p:sp>
          <p:nvSpPr>
            <p:cNvPr id="29723" name="Text Box 87"/>
            <p:cNvSpPr txBox="1">
              <a:spLocks noChangeArrowheads="1"/>
            </p:cNvSpPr>
            <p:nvPr/>
          </p:nvSpPr>
          <p:spPr bwMode="auto">
            <a:xfrm>
              <a:off x="2448" y="2976"/>
              <a:ext cx="1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0</a:t>
              </a:r>
            </a:p>
          </p:txBody>
        </p:sp>
        <p:sp>
          <p:nvSpPr>
            <p:cNvPr id="29724" name="Text Box 88"/>
            <p:cNvSpPr txBox="1">
              <a:spLocks noChangeArrowheads="1"/>
            </p:cNvSpPr>
            <p:nvPr/>
          </p:nvSpPr>
          <p:spPr bwMode="auto">
            <a:xfrm>
              <a:off x="3216" y="2976"/>
              <a:ext cx="2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75</a:t>
              </a:r>
            </a:p>
          </p:txBody>
        </p:sp>
      </p:grpSp>
      <p:sp>
        <p:nvSpPr>
          <p:cNvPr id="29702" name="Text Box 90"/>
          <p:cNvSpPr txBox="1">
            <a:spLocks noChangeArrowheads="1"/>
          </p:cNvSpPr>
          <p:nvPr/>
        </p:nvSpPr>
        <p:spPr bwMode="auto">
          <a:xfrm>
            <a:off x="7391400" y="2743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50000"/>
              </a:spcBef>
              <a:buClrTx/>
              <a:buSzTx/>
              <a:buFontTx/>
              <a:buNone/>
            </a:pPr>
            <a:r>
              <a:rPr lang="en-US" altLang="ko-KR" sz="1200"/>
              <a:t>Byte 9000 in a file -&gt; 8block  808</a:t>
            </a:r>
            <a:r>
              <a:rPr lang="en-US" altLang="ko-KR" sz="1200" baseline="30000"/>
              <a:t>th</a:t>
            </a:r>
            <a:r>
              <a:rPr lang="en-US" altLang="ko-KR" sz="1200"/>
              <a:t> byte</a:t>
            </a:r>
          </a:p>
        </p:txBody>
      </p:sp>
      <p:sp>
        <p:nvSpPr>
          <p:cNvPr id="29703" name="Text Box 91"/>
          <p:cNvSpPr txBox="1">
            <a:spLocks noChangeArrowheads="1"/>
          </p:cNvSpPr>
          <p:nvPr/>
        </p:nvSpPr>
        <p:spPr bwMode="auto">
          <a:xfrm>
            <a:off x="8153400" y="5486400"/>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50000"/>
              </a:spcBef>
              <a:buClrTx/>
              <a:buSzTx/>
              <a:buFontTx/>
              <a:buNone/>
            </a:pPr>
            <a:r>
              <a:rPr lang="en-US" altLang="ko-KR" sz="1200"/>
              <a:t>Byte 350,000 in a file</a:t>
            </a:r>
          </a:p>
        </p:txBody>
      </p:sp>
      <p:sp>
        <p:nvSpPr>
          <p:cNvPr id="29704" name="Text Box 92"/>
          <p:cNvSpPr txBox="1">
            <a:spLocks noChangeArrowheads="1"/>
          </p:cNvSpPr>
          <p:nvPr/>
        </p:nvSpPr>
        <p:spPr bwMode="auto">
          <a:xfrm>
            <a:off x="2743200" y="1838325"/>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0</a:t>
            </a:r>
          </a:p>
        </p:txBody>
      </p:sp>
      <p:sp>
        <p:nvSpPr>
          <p:cNvPr id="29705" name="Text Box 93"/>
          <p:cNvSpPr txBox="1">
            <a:spLocks noChangeArrowheads="1"/>
          </p:cNvSpPr>
          <p:nvPr/>
        </p:nvSpPr>
        <p:spPr bwMode="auto">
          <a:xfrm>
            <a:off x="2667000" y="44958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8</a:t>
            </a:r>
          </a:p>
        </p:txBody>
      </p:sp>
      <p:sp>
        <p:nvSpPr>
          <p:cNvPr id="29706" name="Text Box 94"/>
          <p:cNvSpPr txBox="1">
            <a:spLocks noChangeArrowheads="1"/>
          </p:cNvSpPr>
          <p:nvPr/>
        </p:nvSpPr>
        <p:spPr bwMode="auto">
          <a:xfrm>
            <a:off x="2667000" y="4495800"/>
            <a:ext cx="2603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8</a:t>
            </a:r>
          </a:p>
        </p:txBody>
      </p:sp>
      <p:sp>
        <p:nvSpPr>
          <p:cNvPr id="29707" name="Text Box 95"/>
          <p:cNvSpPr txBox="1">
            <a:spLocks noChangeArrowheads="1"/>
          </p:cNvSpPr>
          <p:nvPr/>
        </p:nvSpPr>
        <p:spPr bwMode="auto">
          <a:xfrm>
            <a:off x="2667000" y="5562600"/>
            <a:ext cx="336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11</a:t>
            </a:r>
          </a:p>
        </p:txBody>
      </p:sp>
      <p:sp>
        <p:nvSpPr>
          <p:cNvPr id="29708" name="Text Box 96"/>
          <p:cNvSpPr txBox="1">
            <a:spLocks noChangeArrowheads="1"/>
          </p:cNvSpPr>
          <p:nvPr/>
        </p:nvSpPr>
        <p:spPr bwMode="auto">
          <a:xfrm>
            <a:off x="4191000" y="5181600"/>
            <a:ext cx="971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200"/>
              <a:t>(10K+256K)</a:t>
            </a:r>
          </a:p>
        </p:txBody>
      </p:sp>
      <p:sp>
        <p:nvSpPr>
          <p:cNvPr id="29709" name="Text Box 97"/>
          <p:cNvSpPr txBox="1">
            <a:spLocks noChangeArrowheads="1"/>
          </p:cNvSpPr>
          <p:nvPr/>
        </p:nvSpPr>
        <p:spPr bwMode="auto">
          <a:xfrm>
            <a:off x="8686800" y="4648200"/>
            <a:ext cx="914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50000"/>
              </a:spcBef>
              <a:buClrTx/>
              <a:buSzTx/>
              <a:buFontTx/>
              <a:buNone/>
            </a:pPr>
            <a:r>
              <a:rPr lang="en-US" altLang="ko-KR" sz="1200"/>
              <a:t>816</a:t>
            </a:r>
            <a:r>
              <a:rPr lang="en-US" altLang="ko-KR" sz="1200" baseline="30000"/>
              <a:t>th</a:t>
            </a:r>
            <a:r>
              <a:rPr lang="en-US" altLang="ko-KR" sz="1200"/>
              <a:t> byte</a:t>
            </a:r>
          </a:p>
        </p:txBody>
      </p:sp>
    </p:spTree>
    <p:extLst>
      <p:ext uri="{BB962C8B-B14F-4D97-AF65-F5344CB8AC3E}">
        <p14:creationId xmlns:p14="http://schemas.microsoft.com/office/powerpoint/2010/main" val="1365146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lvl="4" algn="just" fontAlgn="base">
              <a:buClr>
                <a:schemeClr val="accent1"/>
              </a:buClr>
            </a:pPr>
            <a:r>
              <a:rPr lang="en-US" sz="2400" dirty="0"/>
              <a:t>Assume that a disk block contains 1024 bytes. </a:t>
            </a:r>
          </a:p>
          <a:p>
            <a:pPr marL="342900" lvl="4" algn="just" fontAlgn="base">
              <a:buClr>
                <a:schemeClr val="accent1"/>
              </a:buClr>
            </a:pPr>
            <a:r>
              <a:rPr lang="en-US" sz="2400" dirty="0"/>
              <a:t>If a process wants to access byte offset 9000 the kernel calculates that the byte is direct block 8 in the file (containing from 0). </a:t>
            </a:r>
          </a:p>
          <a:p>
            <a:pPr marL="342900" lvl="4" algn="just" fontAlgn="base">
              <a:buClr>
                <a:schemeClr val="accent1"/>
              </a:buClr>
            </a:pPr>
            <a:r>
              <a:rPr lang="en-US" sz="2400" dirty="0"/>
              <a:t>It then accesses block number 367; 808th byte in that block (starting from 0) is byte 9000 in the file.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12</a:t>
            </a:fld>
            <a:endParaRPr lang="en-US" dirty="0"/>
          </a:p>
        </p:txBody>
      </p:sp>
      <p:sp>
        <p:nvSpPr>
          <p:cNvPr id="6" name="Rectangle 2"/>
          <p:cNvSpPr txBox="1">
            <a:spLocks noChangeArrowheads="1"/>
          </p:cNvSpPr>
          <p:nvPr/>
        </p:nvSpPr>
        <p:spPr>
          <a:xfrm>
            <a:off x="762000" y="427038"/>
            <a:ext cx="1016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altLang="ko-KR" sz="3200" b="1" u="sng"/>
              <a:t>Conversion of Byte Offset to Block Number </a:t>
            </a:r>
            <a:endParaRPr lang="en-US" altLang="ko-KR" sz="3200" b="1" u="sng" dirty="0"/>
          </a:p>
        </p:txBody>
      </p:sp>
    </p:spTree>
    <p:extLst>
      <p:ext uri="{BB962C8B-B14F-4D97-AF65-F5344CB8AC3E}">
        <p14:creationId xmlns:p14="http://schemas.microsoft.com/office/powerpoint/2010/main" val="4274976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342900" lvl="4" algn="just" fontAlgn="base">
              <a:buClr>
                <a:schemeClr val="accent1"/>
              </a:buClr>
            </a:pPr>
            <a:r>
              <a:rPr lang="en-US" sz="2400" dirty="0"/>
              <a:t>If a process wants to access byte offset 350,000 in the file, it must access a double indirect block, number 9156 in the Fig 2.11 </a:t>
            </a:r>
          </a:p>
          <a:p>
            <a:pPr marL="342900" lvl="4" algn="just" fontAlgn="base">
              <a:buClr>
                <a:schemeClr val="accent1"/>
              </a:buClr>
            </a:pPr>
            <a:r>
              <a:rPr lang="en-US" sz="2400" dirty="0"/>
              <a:t>Since an indirect block has room for 256 block numbers, the first byte accessed via the double indirect block is byte number 272,384 (256 K + 10 K); byte number 350,000 in a file is therefore byte number 77,616 of the double indirect block. </a:t>
            </a:r>
          </a:p>
          <a:p>
            <a:pPr marL="342900" lvl="4" algn="just" fontAlgn="base">
              <a:buClr>
                <a:schemeClr val="accent1"/>
              </a:buClr>
            </a:pPr>
            <a:r>
              <a:rPr lang="en-US" sz="2400" dirty="0"/>
              <a:t>Since each single indirect block accesses 256 KB, byte number 350,000 must be in the 0th single indirect block of the double indirect block – block number 331. </a:t>
            </a:r>
          </a:p>
          <a:p>
            <a:pPr marL="342900" lvl="4" algn="just" fontAlgn="base">
              <a:buClr>
                <a:schemeClr val="accent1"/>
              </a:buClr>
            </a:pPr>
            <a:r>
              <a:rPr lang="en-US" sz="2400" dirty="0"/>
              <a:t>Since each direct block in a single indirect block contains 1 KB byte number 77,616 of a single indirect block is in the 75th direct block in the single indirect block – block number 3333. Finally, byte number 350,000 in the file is a byte number 816 in block 3333. </a:t>
            </a:r>
          </a:p>
          <a:p>
            <a:pPr marL="342900" lvl="4" algn="just" fontAlgn="base">
              <a:buClr>
                <a:schemeClr val="accent1"/>
              </a:buClr>
            </a:pPr>
            <a:r>
              <a:rPr lang="en-US" sz="2400" dirty="0"/>
              <a:t>Accessing large files is an expensive operation using triple indirect blocks, accessing common-sized files is fast.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13</a:t>
            </a:fld>
            <a:endParaRPr lang="en-US" dirty="0"/>
          </a:p>
        </p:txBody>
      </p:sp>
      <p:sp>
        <p:nvSpPr>
          <p:cNvPr id="6" name="Rectangle 2"/>
          <p:cNvSpPr>
            <a:spLocks noGrp="1" noChangeArrowheads="1"/>
          </p:cNvSpPr>
          <p:nvPr>
            <p:ph type="title"/>
          </p:nvPr>
        </p:nvSpPr>
        <p:spPr>
          <a:xfrm>
            <a:off x="609600" y="274638"/>
            <a:ext cx="10160000" cy="1143000"/>
          </a:xfrm>
        </p:spPr>
        <p:txBody>
          <a:bodyPr/>
          <a:lstStyle/>
          <a:p>
            <a:pPr eaLnBrk="1" hangingPunct="1"/>
            <a:r>
              <a:rPr lang="en-US" altLang="ko-KR" sz="3200" b="1" u="sng" dirty="0"/>
              <a:t>Conversion of Byte Offset to Block Number </a:t>
            </a:r>
          </a:p>
        </p:txBody>
      </p:sp>
    </p:spTree>
    <p:extLst>
      <p:ext uri="{BB962C8B-B14F-4D97-AF65-F5344CB8AC3E}">
        <p14:creationId xmlns:p14="http://schemas.microsoft.com/office/powerpoint/2010/main" val="366083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0366C1F5-EDF1-412C-BA73-6B228D63792E}" type="slidenum">
              <a:rPr kumimoji="0" lang="en-US" altLang="ko-KR" sz="1200">
                <a:latin typeface="굴림" panose="020B0600000101010101" pitchFamily="34" charset="-127"/>
              </a:rPr>
              <a:pPr fontAlgn="base">
                <a:spcBef>
                  <a:spcPct val="0"/>
                </a:spcBef>
                <a:buClrTx/>
                <a:buSzTx/>
                <a:buFontTx/>
                <a:buNone/>
              </a:pPr>
              <a:t>14</a:t>
            </a:fld>
            <a:endParaRPr kumimoji="0" lang="en-US" altLang="ko-KR" sz="1200">
              <a:latin typeface="굴림" panose="020B0600000101010101" pitchFamily="34" charset="-127"/>
            </a:endParaRPr>
          </a:p>
        </p:txBody>
      </p:sp>
      <p:sp>
        <p:nvSpPr>
          <p:cNvPr id="31748" name="Rectangle 2"/>
          <p:cNvSpPr>
            <a:spLocks noGrp="1" noChangeArrowheads="1"/>
          </p:cNvSpPr>
          <p:nvPr>
            <p:ph type="title"/>
          </p:nvPr>
        </p:nvSpPr>
        <p:spPr/>
        <p:txBody>
          <a:bodyPr/>
          <a:lstStyle/>
          <a:p>
            <a:pPr eaLnBrk="1" hangingPunct="1"/>
            <a:r>
              <a:rPr lang="en-US" altLang="ko-KR" sz="3600" b="1" u="sng"/>
              <a:t>Two Extensions to the inode Structure</a:t>
            </a:r>
          </a:p>
        </p:txBody>
      </p:sp>
      <p:sp>
        <p:nvSpPr>
          <p:cNvPr id="31749" name="Rectangle 3"/>
          <p:cNvSpPr>
            <a:spLocks noGrp="1" noChangeArrowheads="1"/>
          </p:cNvSpPr>
          <p:nvPr>
            <p:ph type="body" idx="1"/>
          </p:nvPr>
        </p:nvSpPr>
        <p:spPr/>
        <p:txBody>
          <a:bodyPr/>
          <a:lstStyle/>
          <a:p>
            <a:pPr eaLnBrk="1" hangingPunct="1"/>
            <a:r>
              <a:rPr lang="en-US" altLang="ko-KR" sz="2600"/>
              <a:t>4.2 BSD file system</a:t>
            </a:r>
          </a:p>
          <a:p>
            <a:pPr lvl="1" eaLnBrk="1" hangingPunct="1"/>
            <a:r>
              <a:rPr lang="en-US" altLang="ko-KR" sz="2200"/>
              <a:t>The more data the kernel can access on the disk in  a single operation, the faster file access becomes</a:t>
            </a:r>
          </a:p>
          <a:p>
            <a:pPr lvl="1" eaLnBrk="1" hangingPunct="1"/>
            <a:r>
              <a:rPr lang="en-US" altLang="ko-KR" sz="2200"/>
              <a:t>But it increase block fragmentation</a:t>
            </a:r>
          </a:p>
          <a:p>
            <a:pPr lvl="1" eaLnBrk="1" hangingPunct="1"/>
            <a:r>
              <a:rPr lang="en-US" altLang="ko-KR" sz="2200"/>
              <a:t>Solution : one disk block can contain fragments belonging to several files</a:t>
            </a:r>
          </a:p>
          <a:p>
            <a:pPr eaLnBrk="1" hangingPunct="1"/>
            <a:r>
              <a:rPr lang="en-US" altLang="ko-KR" sz="2600"/>
              <a:t>To store file data in the inode</a:t>
            </a:r>
          </a:p>
          <a:p>
            <a:pPr lvl="1" eaLnBrk="1" hangingPunct="1"/>
            <a:r>
              <a:rPr lang="en-US" altLang="ko-KR" sz="2200"/>
              <a:t>By expanding the inode to occupy an entire disk block</a:t>
            </a:r>
          </a:p>
          <a:p>
            <a:pPr lvl="1" eaLnBrk="1" hangingPunct="1"/>
            <a:r>
              <a:rPr lang="en-US" altLang="ko-KR" sz="2200"/>
              <a:t>The remainder can store the entire file</a:t>
            </a:r>
          </a:p>
        </p:txBody>
      </p:sp>
    </p:spTree>
    <p:extLst>
      <p:ext uri="{BB962C8B-B14F-4D97-AF65-F5344CB8AC3E}">
        <p14:creationId xmlns:p14="http://schemas.microsoft.com/office/powerpoint/2010/main" val="2166566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Directories</a:t>
            </a:r>
          </a:p>
        </p:txBody>
      </p:sp>
      <p:sp>
        <p:nvSpPr>
          <p:cNvPr id="3" name="Content Placeholder 2"/>
          <p:cNvSpPr>
            <a:spLocks noGrp="1"/>
          </p:cNvSpPr>
          <p:nvPr>
            <p:ph idx="1"/>
          </p:nvPr>
        </p:nvSpPr>
        <p:spPr/>
        <p:txBody>
          <a:bodyPr/>
          <a:lstStyle/>
          <a:p>
            <a:pPr algn="just"/>
            <a:r>
              <a:rPr lang="en-US" dirty="0"/>
              <a:t>Directories are the files that give the file system its hierarchical structure</a:t>
            </a:r>
          </a:p>
          <a:p>
            <a:pPr lvl="1" algn="just"/>
            <a:r>
              <a:rPr lang="en-US" dirty="0"/>
              <a:t>They play an important role in conversion of a file name to an </a:t>
            </a:r>
            <a:r>
              <a:rPr lang="en-US" dirty="0" err="1"/>
              <a:t>inode</a:t>
            </a:r>
            <a:r>
              <a:rPr lang="en-US" dirty="0"/>
              <a:t> number. </a:t>
            </a:r>
          </a:p>
          <a:p>
            <a:pPr algn="just"/>
            <a:r>
              <a:rPr lang="en-US" dirty="0"/>
              <a:t>A directory is a file whose data is a sequence of entries, each consisting of an </a:t>
            </a:r>
            <a:r>
              <a:rPr lang="en-US" dirty="0" err="1"/>
              <a:t>inode</a:t>
            </a:r>
            <a:r>
              <a:rPr lang="en-US" dirty="0"/>
              <a:t> number and the name of a file contained in the directory. </a:t>
            </a:r>
          </a:p>
          <a:p>
            <a:pPr algn="just"/>
            <a:r>
              <a:rPr lang="en-US" dirty="0"/>
              <a:t>A path name is a null terminated character string divided into separate components by the slash (“/”) character. </a:t>
            </a:r>
          </a:p>
          <a:p>
            <a:pPr algn="just"/>
            <a:r>
              <a:rPr lang="en-US" dirty="0"/>
              <a:t>Each component except the last must be the name of a directory, but the last component may be a non-directory file. </a:t>
            </a:r>
          </a:p>
          <a:p>
            <a:pPr lvl="1" algn="just"/>
            <a:r>
              <a:rPr lang="en-US" dirty="0"/>
              <a:t>Unix system V restricts component names to a maximum of 14 characters; with a 2 byte entry for the </a:t>
            </a:r>
            <a:r>
              <a:rPr lang="en-US" dirty="0" err="1"/>
              <a:t>inode</a:t>
            </a:r>
            <a:r>
              <a:rPr lang="en-US" dirty="0"/>
              <a:t> number, the size of a directory entry is 16 bytes.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15</a:t>
            </a:fld>
            <a:endParaRPr lang="en-US" dirty="0"/>
          </a:p>
        </p:txBody>
      </p:sp>
    </p:spTree>
    <p:extLst>
      <p:ext uri="{BB962C8B-B14F-4D97-AF65-F5344CB8AC3E}">
        <p14:creationId xmlns:p14="http://schemas.microsoft.com/office/powerpoint/2010/main" val="81114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Directories</a:t>
            </a:r>
          </a:p>
        </p:txBody>
      </p:sp>
      <p:sp>
        <p:nvSpPr>
          <p:cNvPr id="4" name="Slide Number Placeholder 3"/>
          <p:cNvSpPr>
            <a:spLocks noGrp="1"/>
          </p:cNvSpPr>
          <p:nvPr>
            <p:ph type="sldNum" sz="quarter" idx="12"/>
          </p:nvPr>
        </p:nvSpPr>
        <p:spPr/>
        <p:txBody>
          <a:bodyPr/>
          <a:lstStyle/>
          <a:p>
            <a:fld id="{4CE482DC-2269-4F26-9D2A-7E44B1A4CD85}" type="slidenum">
              <a:rPr lang="en-US" smtClean="0"/>
              <a:pPr/>
              <a:t>16</a:t>
            </a:fld>
            <a:endParaRPr lang="en-US" dirty="0"/>
          </a:p>
        </p:txBody>
      </p:sp>
      <p:pic>
        <p:nvPicPr>
          <p:cNvPr id="5" name="Picture 4"/>
          <p:cNvPicPr/>
          <p:nvPr/>
        </p:nvPicPr>
        <p:blipFill>
          <a:blip r:embed="rId2"/>
          <a:stretch>
            <a:fillRect/>
          </a:stretch>
        </p:blipFill>
        <p:spPr>
          <a:xfrm>
            <a:off x="2590800" y="1662747"/>
            <a:ext cx="5460305" cy="4209733"/>
          </a:xfrm>
          <a:prstGeom prst="rect">
            <a:avLst/>
          </a:prstGeom>
        </p:spPr>
      </p:pic>
    </p:spTree>
    <p:extLst>
      <p:ext uri="{BB962C8B-B14F-4D97-AF65-F5344CB8AC3E}">
        <p14:creationId xmlns:p14="http://schemas.microsoft.com/office/powerpoint/2010/main" val="191867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Directories</a:t>
            </a:r>
          </a:p>
        </p:txBody>
      </p:sp>
      <p:sp>
        <p:nvSpPr>
          <p:cNvPr id="3" name="Content Placeholder 2"/>
          <p:cNvSpPr>
            <a:spLocks noGrp="1"/>
          </p:cNvSpPr>
          <p:nvPr>
            <p:ph idx="1"/>
          </p:nvPr>
        </p:nvSpPr>
        <p:spPr/>
        <p:txBody>
          <a:bodyPr/>
          <a:lstStyle/>
          <a:p>
            <a:pPr algn="just"/>
            <a:r>
              <a:rPr lang="en-US" sz="2400" dirty="0"/>
              <a:t>Every directory contains the file name dot and dot-dot whose </a:t>
            </a:r>
            <a:r>
              <a:rPr lang="en-US" sz="2400" dirty="0" err="1"/>
              <a:t>inode</a:t>
            </a:r>
            <a:r>
              <a:rPr lang="en-US" sz="2400" dirty="0"/>
              <a:t> number are those the directory and its parent directory, respectively. </a:t>
            </a:r>
          </a:p>
          <a:p>
            <a:pPr lvl="1" algn="just"/>
            <a:r>
              <a:rPr lang="en-US" dirty="0"/>
              <a:t>The </a:t>
            </a:r>
            <a:r>
              <a:rPr lang="en-US" dirty="0" err="1"/>
              <a:t>inode</a:t>
            </a:r>
            <a:r>
              <a:rPr lang="en-US" dirty="0"/>
              <a:t> number of dot in /</a:t>
            </a:r>
            <a:r>
              <a:rPr lang="en-US" dirty="0" err="1"/>
              <a:t>etc</a:t>
            </a:r>
            <a:r>
              <a:rPr lang="en-US" dirty="0"/>
              <a:t> is located at offset 0 in the file, and its </a:t>
            </a:r>
            <a:r>
              <a:rPr lang="en-US" dirty="0" err="1"/>
              <a:t>inode</a:t>
            </a:r>
            <a:r>
              <a:rPr lang="en-US" dirty="0"/>
              <a:t> value is 83.</a:t>
            </a:r>
          </a:p>
          <a:p>
            <a:pPr lvl="1" algn="just"/>
            <a:r>
              <a:rPr lang="en-US" dirty="0"/>
              <a:t>The </a:t>
            </a:r>
            <a:r>
              <a:rPr lang="en-US" dirty="0" err="1"/>
              <a:t>inode</a:t>
            </a:r>
            <a:r>
              <a:rPr lang="en-US" dirty="0"/>
              <a:t> number of dot-dot in /</a:t>
            </a:r>
            <a:r>
              <a:rPr lang="en-US" dirty="0" err="1"/>
              <a:t>etc</a:t>
            </a:r>
            <a:r>
              <a:rPr lang="en-US" dirty="0"/>
              <a:t> is located at offset 16, and its value is 2. </a:t>
            </a:r>
          </a:p>
          <a:p>
            <a:pPr lvl="1" algn="just"/>
            <a:r>
              <a:rPr lang="en-US" dirty="0"/>
              <a:t>Directory entries may be empty, indicated by an </a:t>
            </a:r>
            <a:r>
              <a:rPr lang="en-US" dirty="0" err="1"/>
              <a:t>inode</a:t>
            </a:r>
            <a:r>
              <a:rPr lang="en-US" dirty="0"/>
              <a:t> number 0. </a:t>
            </a:r>
          </a:p>
          <a:p>
            <a:pPr lvl="2" algn="just"/>
            <a:r>
              <a:rPr lang="en-US" dirty="0"/>
              <a:t>For instance, the entry at address 224 in /</a:t>
            </a:r>
            <a:r>
              <a:rPr lang="en-US" dirty="0" err="1"/>
              <a:t>etc</a:t>
            </a:r>
            <a:r>
              <a:rPr lang="en-US" dirty="0"/>
              <a:t> is empty. </a:t>
            </a:r>
          </a:p>
          <a:p>
            <a:pPr lvl="1" algn="just"/>
            <a:r>
              <a:rPr lang="en-US" dirty="0"/>
              <a:t>The program </a:t>
            </a:r>
            <a:r>
              <a:rPr lang="en-US" dirty="0" err="1"/>
              <a:t>mkfs</a:t>
            </a:r>
            <a:r>
              <a:rPr lang="en-US" dirty="0"/>
              <a:t> initializes a file system so that dot and dot-dot of the root directory have the root </a:t>
            </a:r>
            <a:r>
              <a:rPr lang="en-US" dirty="0" err="1"/>
              <a:t>inode</a:t>
            </a:r>
            <a:r>
              <a:rPr lang="en-US" dirty="0"/>
              <a:t> number of the file system.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17</a:t>
            </a:fld>
            <a:endParaRPr lang="en-US" dirty="0"/>
          </a:p>
        </p:txBody>
      </p:sp>
    </p:spTree>
    <p:extLst>
      <p:ext uri="{BB962C8B-B14F-4D97-AF65-F5344CB8AC3E}">
        <p14:creationId xmlns:p14="http://schemas.microsoft.com/office/powerpoint/2010/main" val="3408705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Directories</a:t>
            </a:r>
          </a:p>
        </p:txBody>
      </p:sp>
      <p:sp>
        <p:nvSpPr>
          <p:cNvPr id="3" name="Content Placeholder 2"/>
          <p:cNvSpPr>
            <a:spLocks noGrp="1"/>
          </p:cNvSpPr>
          <p:nvPr>
            <p:ph idx="1"/>
          </p:nvPr>
        </p:nvSpPr>
        <p:spPr/>
        <p:txBody>
          <a:bodyPr/>
          <a:lstStyle/>
          <a:p>
            <a:pPr algn="just"/>
            <a:r>
              <a:rPr lang="en-US" sz="2400" dirty="0"/>
              <a:t>The kernel stores data for a directory just as it stores data for an ordinary file, using the </a:t>
            </a:r>
            <a:r>
              <a:rPr lang="en-US" sz="2400" dirty="0" err="1"/>
              <a:t>inode</a:t>
            </a:r>
            <a:r>
              <a:rPr lang="en-US" sz="2400" dirty="0"/>
              <a:t> structure and levels of direct and indirect blocks. </a:t>
            </a:r>
          </a:p>
          <a:p>
            <a:pPr algn="just"/>
            <a:r>
              <a:rPr lang="en-US" sz="2400" dirty="0"/>
              <a:t>Processes may read directories in the same way they read regular files, but the kernel reserves exclusive right to write a directory thus insuring its correct structure. </a:t>
            </a:r>
          </a:p>
          <a:p>
            <a:pPr algn="just"/>
            <a:r>
              <a:rPr lang="en-US" sz="2400" dirty="0"/>
              <a:t>The access permissions of a directory have the following meaning: </a:t>
            </a:r>
          </a:p>
          <a:p>
            <a:pPr lvl="1" algn="just"/>
            <a:r>
              <a:rPr lang="en-US" dirty="0"/>
              <a:t>Read permission on a directory allows a process to read a directory. </a:t>
            </a:r>
          </a:p>
          <a:p>
            <a:pPr lvl="1" algn="just"/>
            <a:r>
              <a:rPr lang="en-US" dirty="0"/>
              <a:t>Write permission allows a process to create a new directory entries or remove old ones (via the </a:t>
            </a:r>
            <a:r>
              <a:rPr lang="en-US" dirty="0" err="1"/>
              <a:t>creat</a:t>
            </a:r>
            <a:r>
              <a:rPr lang="en-US" dirty="0"/>
              <a:t>, </a:t>
            </a:r>
            <a:r>
              <a:rPr lang="en-US" dirty="0" err="1"/>
              <a:t>mknod</a:t>
            </a:r>
            <a:r>
              <a:rPr lang="en-US" dirty="0"/>
              <a:t>, link and unlink system calls), there by altering the contents of the directory. </a:t>
            </a:r>
          </a:p>
          <a:p>
            <a:pPr lvl="1" algn="just"/>
            <a:r>
              <a:rPr lang="en-US" dirty="0"/>
              <a:t>Execute permission allows a process to search the directory for a file name.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18</a:t>
            </a:fld>
            <a:endParaRPr lang="en-US" dirty="0"/>
          </a:p>
        </p:txBody>
      </p:sp>
    </p:spTree>
    <p:extLst>
      <p:ext uri="{BB962C8B-B14F-4D97-AF65-F5344CB8AC3E}">
        <p14:creationId xmlns:p14="http://schemas.microsoft.com/office/powerpoint/2010/main" val="3428054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A575586F-0D27-41EB-AA60-F2FF4BF5EEE5}" type="slidenum">
              <a:rPr kumimoji="0" lang="en-US" altLang="ko-KR" sz="1200">
                <a:latin typeface="굴림" panose="020B0600000101010101" pitchFamily="34" charset="-127"/>
              </a:rPr>
              <a:pPr fontAlgn="base">
                <a:spcBef>
                  <a:spcPct val="0"/>
                </a:spcBef>
                <a:buClrTx/>
                <a:buSzTx/>
                <a:buFontTx/>
                <a:buNone/>
              </a:pPr>
              <a:t>19</a:t>
            </a:fld>
            <a:endParaRPr kumimoji="0" lang="en-US" altLang="ko-KR" sz="1200">
              <a:latin typeface="굴림" panose="020B0600000101010101" pitchFamily="34" charset="-127"/>
            </a:endParaRPr>
          </a:p>
        </p:txBody>
      </p:sp>
      <p:sp>
        <p:nvSpPr>
          <p:cNvPr id="36868" name="Rectangle 2"/>
          <p:cNvSpPr>
            <a:spLocks noGrp="1" noChangeArrowheads="1"/>
          </p:cNvSpPr>
          <p:nvPr>
            <p:ph type="title"/>
          </p:nvPr>
        </p:nvSpPr>
        <p:spPr/>
        <p:txBody>
          <a:bodyPr/>
          <a:lstStyle/>
          <a:p>
            <a:pPr eaLnBrk="1" hangingPunct="1"/>
            <a:r>
              <a:rPr lang="en-US" altLang="ko-KR" sz="2500" b="1" u="sng"/>
              <a:t>Algorithm for Conversion of a Path Name to an Inode</a:t>
            </a:r>
          </a:p>
        </p:txBody>
      </p:sp>
      <p:sp>
        <p:nvSpPr>
          <p:cNvPr id="36869" name="Rectangle 3"/>
          <p:cNvSpPr>
            <a:spLocks noGrp="1" noChangeArrowheads="1"/>
          </p:cNvSpPr>
          <p:nvPr>
            <p:ph type="body" idx="1"/>
          </p:nvPr>
        </p:nvSpPr>
        <p:spPr>
          <a:xfrm>
            <a:off x="1570972" y="1661319"/>
            <a:ext cx="7772400" cy="4343400"/>
          </a:xfrm>
        </p:spPr>
        <p:txBody>
          <a:bodyPr>
            <a:normAutofit fontScale="92500" lnSpcReduction="20000"/>
          </a:bodyPr>
          <a:lstStyle/>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Algorithm: </a:t>
            </a:r>
            <a:r>
              <a:rPr lang="en-US" altLang="ko-KR" sz="1800" dirty="0" err="1">
                <a:latin typeface="Microsoft Sans Serif" panose="020B0604020202020204" pitchFamily="34" charset="0"/>
              </a:rPr>
              <a:t>namei</a:t>
            </a:r>
            <a:r>
              <a:rPr lang="en-US" altLang="ko-KR" sz="1800" dirty="0">
                <a:latin typeface="Microsoft Sans Serif" panose="020B0604020202020204" pitchFamily="34" charset="0"/>
              </a:rPr>
              <a:t>		/* convert path name to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Input : path name</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Output : locked </a:t>
            </a:r>
            <a:r>
              <a:rPr lang="en-US" altLang="ko-KR" sz="1800" dirty="0" err="1">
                <a:latin typeface="Microsoft Sans Serif" panose="020B0604020202020204" pitchFamily="34" charset="0"/>
              </a:rPr>
              <a:t>inode</a:t>
            </a:r>
            <a:endParaRPr lang="en-US" altLang="ko-KR" sz="1800" dirty="0">
              <a:latin typeface="Microsoft Sans Serif" panose="020B0604020202020204" pitchFamily="34" charset="0"/>
            </a:endParaRP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a:t>
            </a:r>
            <a:r>
              <a:rPr lang="en-US" altLang="ko-KR" sz="1700" dirty="0">
                <a:latin typeface="Microsoft Sans Serif" panose="020B0604020202020204" pitchFamily="34" charset="0"/>
              </a:rPr>
              <a:t>if(path name starts from root) </a:t>
            </a:r>
          </a:p>
          <a:p>
            <a:pPr eaLnBrk="1" hangingPunct="1">
              <a:lnSpc>
                <a:spcPct val="90000"/>
              </a:lnSpc>
              <a:buFont typeface="Wingdings" panose="05000000000000000000" pitchFamily="2" charset="2"/>
              <a:buNone/>
            </a:pPr>
            <a:r>
              <a:rPr lang="en-US" altLang="ko-KR" sz="1700" dirty="0">
                <a:latin typeface="Microsoft Sans Serif" panose="020B0604020202020204" pitchFamily="34" charset="0"/>
              </a:rPr>
              <a:t>		working </a:t>
            </a:r>
            <a:r>
              <a:rPr lang="en-US" altLang="ko-KR" sz="1700" dirty="0" err="1">
                <a:latin typeface="Microsoft Sans Serif" panose="020B0604020202020204" pitchFamily="34" charset="0"/>
              </a:rPr>
              <a:t>inode</a:t>
            </a:r>
            <a:r>
              <a:rPr lang="en-US" altLang="ko-KR" sz="1700" dirty="0">
                <a:latin typeface="Microsoft Sans Serif" panose="020B0604020202020204" pitchFamily="34" charset="0"/>
              </a:rPr>
              <a:t> = root </a:t>
            </a:r>
            <a:r>
              <a:rPr lang="en-US" altLang="ko-KR" sz="1700" dirty="0" err="1">
                <a:latin typeface="Microsoft Sans Serif" panose="020B0604020202020204" pitchFamily="34" charset="0"/>
              </a:rPr>
              <a:t>inode</a:t>
            </a:r>
            <a:r>
              <a:rPr lang="en-US" altLang="ko-KR" sz="1700" dirty="0">
                <a:latin typeface="Microsoft Sans Serif" panose="020B0604020202020204" pitchFamily="34" charset="0"/>
              </a:rPr>
              <a:t> (algorithm </a:t>
            </a:r>
            <a:r>
              <a:rPr lang="en-US" altLang="ko-KR" sz="1700" dirty="0" err="1">
                <a:latin typeface="Microsoft Sans Serif" panose="020B0604020202020204" pitchFamily="34" charset="0"/>
              </a:rPr>
              <a:t>iget</a:t>
            </a:r>
            <a:r>
              <a:rPr lang="en-US" altLang="ko-KR" sz="17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else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working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 current directory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(algorithm </a:t>
            </a:r>
            <a:r>
              <a:rPr lang="en-US" altLang="ko-KR" sz="1800" dirty="0" err="1">
                <a:latin typeface="Microsoft Sans Serif" panose="020B0604020202020204" pitchFamily="34" charset="0"/>
              </a:rPr>
              <a:t>iget</a:t>
            </a:r>
            <a:r>
              <a:rPr lang="en-US" altLang="ko-KR" sz="18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while(there is more path name)</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read next path name component from input;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verify that working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is of directory, access permission OK;</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if(working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is of root and component is “..”)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continue;	/* loop back to while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read directory (working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by repeated use of algorithms</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a:t>
            </a:r>
            <a:r>
              <a:rPr lang="en-US" altLang="ko-KR" sz="1800" dirty="0" err="1">
                <a:latin typeface="Microsoft Sans Serif" panose="020B0604020202020204" pitchFamily="34" charset="0"/>
              </a:rPr>
              <a:t>bmap</a:t>
            </a:r>
            <a:r>
              <a:rPr lang="en-US" altLang="ko-KR" sz="1800" dirty="0">
                <a:latin typeface="Microsoft Sans Serif" panose="020B0604020202020204" pitchFamily="34" charset="0"/>
              </a:rPr>
              <a:t>, bread and </a:t>
            </a:r>
            <a:r>
              <a:rPr lang="en-US" altLang="ko-KR" sz="1800" dirty="0" err="1">
                <a:latin typeface="Microsoft Sans Serif" panose="020B0604020202020204" pitchFamily="34" charset="0"/>
              </a:rPr>
              <a:t>brelse</a:t>
            </a:r>
            <a:r>
              <a:rPr lang="en-US" altLang="ko-KR" sz="18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a:t>
            </a:r>
          </a:p>
        </p:txBody>
      </p:sp>
    </p:spTree>
    <p:extLst>
      <p:ext uri="{BB962C8B-B14F-4D97-AF65-F5344CB8AC3E}">
        <p14:creationId xmlns:p14="http://schemas.microsoft.com/office/powerpoint/2010/main" val="3590984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 Regular File</a:t>
            </a:r>
          </a:p>
        </p:txBody>
      </p:sp>
      <p:sp>
        <p:nvSpPr>
          <p:cNvPr id="3" name="Content Placeholder 2"/>
          <p:cNvSpPr>
            <a:spLocks noGrp="1"/>
          </p:cNvSpPr>
          <p:nvPr>
            <p:ph idx="1"/>
          </p:nvPr>
        </p:nvSpPr>
        <p:spPr/>
        <p:txBody>
          <a:bodyPr/>
          <a:lstStyle/>
          <a:p>
            <a:pPr algn="just"/>
            <a:r>
              <a:rPr lang="en-US" sz="2400" dirty="0"/>
              <a:t>The </a:t>
            </a:r>
            <a:r>
              <a:rPr lang="en-US" sz="2400" dirty="0" err="1"/>
              <a:t>inode</a:t>
            </a:r>
            <a:r>
              <a:rPr lang="en-US" sz="2400" dirty="0"/>
              <a:t> contains the table of contents to locate a file’s data on disk. </a:t>
            </a:r>
          </a:p>
          <a:p>
            <a:pPr algn="just"/>
            <a:r>
              <a:rPr lang="en-US" sz="2400" dirty="0"/>
              <a:t>Since each block on a disk is addressable by number, the table of contents consists of a set of disk block numbers. </a:t>
            </a:r>
          </a:p>
          <a:p>
            <a:pPr algn="just"/>
            <a:r>
              <a:rPr lang="en-US" sz="2400" dirty="0"/>
              <a:t>If the data in a file were stored in a contiguous section of the disk, then storing the start block address and the file size in the </a:t>
            </a:r>
            <a:r>
              <a:rPr lang="en-US" sz="2400" dirty="0" err="1"/>
              <a:t>inode</a:t>
            </a:r>
            <a:r>
              <a:rPr lang="en-US" sz="2400" dirty="0"/>
              <a:t> would suffice to access all the data in the file. </a:t>
            </a:r>
          </a:p>
          <a:p>
            <a:pPr lvl="1" algn="just"/>
            <a:r>
              <a:rPr lang="en-US" dirty="0"/>
              <a:t>Contiguous section – the file occupied a linear sequence of disk blocks. </a:t>
            </a:r>
          </a:p>
          <a:p>
            <a:pPr algn="just"/>
            <a:r>
              <a:rPr lang="en-US" dirty="0"/>
              <a:t>However, such an allocation strategy would not allow for simple expansion and contraction of files in the file system without running the risk of fragmenting free storage area on the disk. </a:t>
            </a:r>
          </a:p>
          <a:p>
            <a:pPr algn="just"/>
            <a:r>
              <a:rPr lang="en-US" dirty="0"/>
              <a:t>Moreover, the kernel would have to allocate and reserve contiguous space in the file system before allowing operations that would increase the file size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a:t>
            </a:fld>
            <a:endParaRPr lang="en-US" dirty="0"/>
          </a:p>
        </p:txBody>
      </p:sp>
    </p:spTree>
    <p:extLst>
      <p:ext uri="{BB962C8B-B14F-4D97-AF65-F5344CB8AC3E}">
        <p14:creationId xmlns:p14="http://schemas.microsoft.com/office/powerpoint/2010/main" val="1462066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C342459C-7393-497C-9B1A-6BBFC48ECA93}" type="slidenum">
              <a:rPr kumimoji="0" lang="en-US" altLang="ko-KR" sz="1200">
                <a:latin typeface="굴림" panose="020B0600000101010101" pitchFamily="34" charset="-127"/>
              </a:rPr>
              <a:pPr fontAlgn="base">
                <a:spcBef>
                  <a:spcPct val="0"/>
                </a:spcBef>
                <a:buClrTx/>
                <a:buSzTx/>
                <a:buFontTx/>
                <a:buNone/>
              </a:pPr>
              <a:t>20</a:t>
            </a:fld>
            <a:endParaRPr kumimoji="0" lang="en-US" altLang="ko-KR" sz="1200">
              <a:latin typeface="굴림" panose="020B0600000101010101" pitchFamily="34" charset="-127"/>
            </a:endParaRPr>
          </a:p>
        </p:txBody>
      </p:sp>
      <p:sp>
        <p:nvSpPr>
          <p:cNvPr id="37892" name="Rectangle 2"/>
          <p:cNvSpPr>
            <a:spLocks noGrp="1" noChangeArrowheads="1"/>
          </p:cNvSpPr>
          <p:nvPr>
            <p:ph type="title"/>
          </p:nvPr>
        </p:nvSpPr>
        <p:spPr/>
        <p:txBody>
          <a:bodyPr/>
          <a:lstStyle/>
          <a:p>
            <a:pPr eaLnBrk="1" hangingPunct="1"/>
            <a:r>
              <a:rPr lang="en-US" altLang="ko-KR" sz="2500" b="1" u="sng"/>
              <a:t>Algorithm for Conversion of a Path Name to an Inode</a:t>
            </a:r>
          </a:p>
        </p:txBody>
      </p:sp>
      <p:sp>
        <p:nvSpPr>
          <p:cNvPr id="37893" name="Rectangle 3"/>
          <p:cNvSpPr>
            <a:spLocks noGrp="1" noChangeArrowheads="1"/>
          </p:cNvSpPr>
          <p:nvPr>
            <p:ph type="body" idx="1"/>
          </p:nvPr>
        </p:nvSpPr>
        <p:spPr>
          <a:xfrm>
            <a:off x="2209800" y="1981200"/>
            <a:ext cx="7772400" cy="4343400"/>
          </a:xfrm>
        </p:spPr>
        <p:txBody>
          <a:bodyPr/>
          <a:lstStyle/>
          <a:p>
            <a:pPr eaLnBrk="1" hangingPunct="1">
              <a:buFont typeface="Wingdings" panose="05000000000000000000" pitchFamily="2" charset="2"/>
              <a:buNone/>
            </a:pPr>
            <a:r>
              <a:rPr lang="en-US" altLang="ko-KR" sz="1800">
                <a:latin typeface="Microsoft Sans Serif" panose="020B0604020202020204" pitchFamily="34" charset="0"/>
              </a:rPr>
              <a:t>		if(component matches an entry in directory (working inode)){</a:t>
            </a:r>
          </a:p>
          <a:p>
            <a:pPr eaLnBrk="1" hangingPunct="1">
              <a:buFont typeface="Wingdings" panose="05000000000000000000" pitchFamily="2" charset="2"/>
              <a:buNone/>
            </a:pPr>
            <a:r>
              <a:rPr lang="en-US" altLang="ko-KR" sz="1800">
                <a:latin typeface="Microsoft Sans Serif" panose="020B0604020202020204" pitchFamily="34" charset="0"/>
              </a:rPr>
              <a:t>			get inode number for matched component;</a:t>
            </a:r>
          </a:p>
          <a:p>
            <a:pPr eaLnBrk="1" hangingPunct="1">
              <a:buFont typeface="Wingdings" panose="05000000000000000000" pitchFamily="2" charset="2"/>
              <a:buNone/>
            </a:pPr>
            <a:r>
              <a:rPr lang="en-US" altLang="ko-KR" sz="1800">
                <a:latin typeface="Microsoft Sans Serif" panose="020B0604020202020204" pitchFamily="34" charset="0"/>
              </a:rPr>
              <a:t>			release working inode (algorithm iput);</a:t>
            </a:r>
          </a:p>
          <a:p>
            <a:pPr eaLnBrk="1" hangingPunct="1">
              <a:buFont typeface="Wingdings" panose="05000000000000000000" pitchFamily="2" charset="2"/>
              <a:buNone/>
            </a:pPr>
            <a:r>
              <a:rPr lang="en-US" altLang="ko-KR" sz="1800">
                <a:latin typeface="Microsoft Sans Serif" panose="020B0604020202020204" pitchFamily="34" charset="0"/>
              </a:rPr>
              <a:t>			</a:t>
            </a:r>
            <a:r>
              <a:rPr lang="en-US" altLang="ko-KR" sz="1700">
                <a:latin typeface="Microsoft Sans Serif" panose="020B0604020202020204" pitchFamily="34" charset="0"/>
              </a:rPr>
              <a:t>working inode=inode of matched component(algorithm iget);</a:t>
            </a:r>
            <a:r>
              <a:rPr lang="en-US" altLang="ko-KR" sz="1800">
                <a:latin typeface="Microsoft Sans Serif" panose="020B0604020202020204" pitchFamily="34" charset="0"/>
              </a:rPr>
              <a:t>	} else	/* component not in directory</a:t>
            </a:r>
          </a:p>
          <a:p>
            <a:pPr eaLnBrk="1" hangingPunct="1">
              <a:buFont typeface="Wingdings" panose="05000000000000000000" pitchFamily="2" charset="2"/>
              <a:buNone/>
            </a:pPr>
            <a:r>
              <a:rPr lang="en-US" altLang="ko-KR" sz="1800">
                <a:latin typeface="Microsoft Sans Serif" panose="020B0604020202020204" pitchFamily="34" charset="0"/>
              </a:rPr>
              <a:t>			return (no inode);</a:t>
            </a:r>
          </a:p>
          <a:p>
            <a:pPr eaLnBrk="1" hangingPunct="1">
              <a:buFont typeface="Wingdings" panose="05000000000000000000" pitchFamily="2" charset="2"/>
              <a:buNone/>
            </a:pPr>
            <a:r>
              <a:rPr lang="en-US" altLang="ko-KR" sz="1800">
                <a:latin typeface="Microsoft Sans Serif" panose="020B0604020202020204" pitchFamily="34" charset="0"/>
              </a:rPr>
              <a:t>	}</a:t>
            </a:r>
          </a:p>
          <a:p>
            <a:pPr eaLnBrk="1" hangingPunct="1">
              <a:buFont typeface="Wingdings" panose="05000000000000000000" pitchFamily="2" charset="2"/>
              <a:buNone/>
            </a:pPr>
            <a:r>
              <a:rPr lang="en-US" altLang="ko-KR" sz="1800">
                <a:latin typeface="Microsoft Sans Serif" panose="020B0604020202020204" pitchFamily="34" charset="0"/>
              </a:rPr>
              <a:t>	return (working inode);</a:t>
            </a:r>
          </a:p>
          <a:p>
            <a:pPr eaLnBrk="1" hangingPunct="1">
              <a:buFont typeface="Wingdings" panose="05000000000000000000" pitchFamily="2" charset="2"/>
              <a:buNone/>
            </a:pPr>
            <a:r>
              <a:rPr lang="en-US" altLang="ko-KR" sz="1800">
                <a:latin typeface="Microsoft Sans Serif" panose="020B0604020202020204" pitchFamily="34" charset="0"/>
              </a:rPr>
              <a:t>}</a:t>
            </a:r>
          </a:p>
          <a:p>
            <a:pPr eaLnBrk="1" hangingPunct="1">
              <a:buFont typeface="Wingdings" panose="05000000000000000000" pitchFamily="2" charset="2"/>
              <a:buNone/>
            </a:pPr>
            <a:endParaRPr lang="en-US" altLang="ko-KR" sz="1800">
              <a:latin typeface="Microsoft Sans Serif" panose="020B0604020202020204" pitchFamily="34" charset="0"/>
            </a:endParaRPr>
          </a:p>
        </p:txBody>
      </p:sp>
    </p:spTree>
    <p:extLst>
      <p:ext uri="{BB962C8B-B14F-4D97-AF65-F5344CB8AC3E}">
        <p14:creationId xmlns:p14="http://schemas.microsoft.com/office/powerpoint/2010/main" val="424499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current directory is stored in the process u area and the system root </a:t>
            </a:r>
            <a:r>
              <a:rPr lang="en-US" dirty="0" err="1"/>
              <a:t>inode</a:t>
            </a:r>
            <a:r>
              <a:rPr lang="en-US" dirty="0"/>
              <a:t> is stored in global variable. </a:t>
            </a:r>
          </a:p>
          <a:p>
            <a:pPr algn="just"/>
            <a:r>
              <a:rPr lang="en-US" dirty="0" err="1"/>
              <a:t>namei</a:t>
            </a:r>
            <a:r>
              <a:rPr lang="en-US" dirty="0"/>
              <a:t> uses intermediate </a:t>
            </a:r>
            <a:r>
              <a:rPr lang="en-US" dirty="0" err="1"/>
              <a:t>inodes</a:t>
            </a:r>
            <a:r>
              <a:rPr lang="en-US" dirty="0"/>
              <a:t> as it parses a pathname; call them working </a:t>
            </a:r>
            <a:r>
              <a:rPr lang="en-US" dirty="0" err="1"/>
              <a:t>inodes</a:t>
            </a:r>
            <a:r>
              <a:rPr lang="en-US" dirty="0"/>
              <a:t>. </a:t>
            </a:r>
          </a:p>
          <a:p>
            <a:pPr algn="just"/>
            <a:r>
              <a:rPr lang="en-US" dirty="0"/>
              <a:t>The </a:t>
            </a:r>
            <a:r>
              <a:rPr lang="en-US" dirty="0" err="1"/>
              <a:t>inode</a:t>
            </a:r>
            <a:r>
              <a:rPr lang="en-US" dirty="0"/>
              <a:t> where the search starts is the first working </a:t>
            </a:r>
            <a:r>
              <a:rPr lang="en-US" dirty="0" err="1"/>
              <a:t>inode</a:t>
            </a:r>
            <a:r>
              <a:rPr lang="en-US" dirty="0"/>
              <a:t>. </a:t>
            </a:r>
          </a:p>
          <a:p>
            <a:pPr algn="just"/>
            <a:r>
              <a:rPr lang="en-US" dirty="0"/>
              <a:t>During each iteration of the </a:t>
            </a:r>
            <a:r>
              <a:rPr lang="en-US" dirty="0" err="1"/>
              <a:t>namei</a:t>
            </a:r>
            <a:r>
              <a:rPr lang="en-US" dirty="0"/>
              <a:t> loop, the kernel makes sure that the working </a:t>
            </a:r>
            <a:r>
              <a:rPr lang="en-US" dirty="0" err="1"/>
              <a:t>inode</a:t>
            </a:r>
            <a:r>
              <a:rPr lang="en-US" dirty="0"/>
              <a:t> is indeed that of a directory. </a:t>
            </a:r>
          </a:p>
          <a:p>
            <a:pPr algn="just"/>
            <a:r>
              <a:rPr lang="en-US" dirty="0"/>
              <a:t>Otherwise, the system would violate the assertion that non-directory files can only be leaf nodes of the file system tree. </a:t>
            </a:r>
          </a:p>
          <a:p>
            <a:pPr algn="just"/>
            <a:r>
              <a:rPr lang="en-US" dirty="0"/>
              <a:t>The process must also have permission to search the directory. </a:t>
            </a:r>
          </a:p>
          <a:p>
            <a:pPr algn="just"/>
            <a:r>
              <a:rPr lang="en-US" dirty="0"/>
              <a:t>The user ID of the file, and execute permission must be granted, or the file must allow search to all users.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21</a:t>
            </a:fld>
            <a:endParaRPr lang="en-US" dirty="0"/>
          </a:p>
        </p:txBody>
      </p:sp>
      <p:sp>
        <p:nvSpPr>
          <p:cNvPr id="7"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41563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Otherwise, the search fails. </a:t>
            </a:r>
          </a:p>
          <a:p>
            <a:pPr algn="just"/>
            <a:r>
              <a:rPr lang="en-US" dirty="0"/>
              <a:t>The kernel does a linear search of the directory file associated with the working </a:t>
            </a:r>
            <a:r>
              <a:rPr lang="en-US" dirty="0" err="1"/>
              <a:t>inode</a:t>
            </a:r>
            <a:r>
              <a:rPr lang="en-US" dirty="0"/>
              <a:t>, trying to match the pathname component to a directory entry name. </a:t>
            </a:r>
          </a:p>
          <a:p>
            <a:pPr algn="just"/>
            <a:r>
              <a:rPr lang="en-US" dirty="0"/>
              <a:t>Starting at byte offset 0, it converts the byte offset in the appropriate disk block according to algorithm </a:t>
            </a:r>
            <a:r>
              <a:rPr lang="en-US" dirty="0" err="1"/>
              <a:t>bmap</a:t>
            </a:r>
            <a:r>
              <a:rPr lang="en-US" dirty="0"/>
              <a:t> and reads the block using algorithm bread. </a:t>
            </a:r>
          </a:p>
          <a:p>
            <a:pPr algn="just"/>
            <a:r>
              <a:rPr lang="en-US" dirty="0"/>
              <a:t>It searches the block for the pathname component treating the contents of the block as a sequence of directory entries.  </a:t>
            </a:r>
          </a:p>
          <a:p>
            <a:pPr algn="just"/>
            <a:r>
              <a:rPr lang="en-US" dirty="0"/>
              <a:t>If it finds a match, it records the </a:t>
            </a:r>
            <a:r>
              <a:rPr lang="en-US" dirty="0" err="1"/>
              <a:t>inode</a:t>
            </a:r>
            <a:r>
              <a:rPr lang="en-US" dirty="0"/>
              <a:t> number for the matched directory entry, releases the block (algorithm </a:t>
            </a:r>
            <a:r>
              <a:rPr lang="en-US" dirty="0" err="1"/>
              <a:t>brelse</a:t>
            </a:r>
            <a:r>
              <a:rPr lang="en-US" dirty="0"/>
              <a:t>) and the old working </a:t>
            </a:r>
            <a:r>
              <a:rPr lang="en-US" dirty="0" err="1"/>
              <a:t>inode</a:t>
            </a:r>
            <a:r>
              <a:rPr lang="en-US" dirty="0"/>
              <a:t> (algorithm </a:t>
            </a:r>
            <a:r>
              <a:rPr lang="en-US" dirty="0" err="1"/>
              <a:t>iput</a:t>
            </a:r>
            <a:r>
              <a:rPr lang="en-US" dirty="0"/>
              <a:t>), and allocates the </a:t>
            </a:r>
            <a:r>
              <a:rPr lang="en-US" dirty="0" err="1"/>
              <a:t>inode</a:t>
            </a:r>
            <a:r>
              <a:rPr lang="en-US" dirty="0"/>
              <a:t> of the matched component (algorithm </a:t>
            </a:r>
            <a:r>
              <a:rPr lang="en-US" dirty="0" err="1"/>
              <a:t>iget</a:t>
            </a:r>
            <a:r>
              <a:rPr lang="en-US" dirty="0"/>
              <a:t>).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22</a:t>
            </a:fld>
            <a:endParaRPr lang="en-US" dirty="0"/>
          </a:p>
        </p:txBody>
      </p:sp>
      <p:sp>
        <p:nvSpPr>
          <p:cNvPr id="7"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2093157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The new </a:t>
            </a:r>
            <a:r>
              <a:rPr lang="en-US" dirty="0" err="1"/>
              <a:t>inode</a:t>
            </a:r>
            <a:r>
              <a:rPr lang="en-US" dirty="0"/>
              <a:t> becomes the working </a:t>
            </a:r>
            <a:r>
              <a:rPr lang="en-US" dirty="0" err="1"/>
              <a:t>inode</a:t>
            </a:r>
            <a:r>
              <a:rPr lang="en-US" dirty="0"/>
              <a:t>. </a:t>
            </a:r>
          </a:p>
          <a:p>
            <a:pPr algn="just"/>
            <a:r>
              <a:rPr lang="en-US" dirty="0"/>
              <a:t>If the kernel does not match the pathname with any names in the block, it releases the block, adjusts the byte offset by the number of bytes in a block, converts the new offset to a disk block number (algorithm </a:t>
            </a:r>
            <a:r>
              <a:rPr lang="en-US" dirty="0" err="1"/>
              <a:t>bmap</a:t>
            </a:r>
            <a:r>
              <a:rPr lang="en-US" dirty="0"/>
              <a:t>) and reads the next block. </a:t>
            </a:r>
          </a:p>
          <a:p>
            <a:pPr algn="just"/>
            <a:r>
              <a:rPr lang="en-US" dirty="0"/>
              <a:t>The kernel repeats the procedure until it matches the pathname component with a directory entry name, or until it reaches the end of the directory.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23</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953949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For example:</a:t>
            </a:r>
          </a:p>
          <a:p>
            <a:pPr lvl="1" algn="just" fontAlgn="base"/>
            <a:r>
              <a:rPr lang="en-US" dirty="0"/>
              <a:t>Suppose a process wants to open the file “/etc/</a:t>
            </a:r>
            <a:r>
              <a:rPr lang="en-US" dirty="0" err="1"/>
              <a:t>passwd</a:t>
            </a:r>
            <a:r>
              <a:rPr lang="en-US" dirty="0"/>
              <a:t>”. </a:t>
            </a:r>
          </a:p>
          <a:p>
            <a:pPr lvl="1" algn="just" fontAlgn="base"/>
            <a:r>
              <a:rPr lang="en-US" dirty="0"/>
              <a:t>When the kernel starts parsing the file name, it encounters “/” and gets the system root </a:t>
            </a:r>
            <a:r>
              <a:rPr lang="en-US" dirty="0" err="1"/>
              <a:t>inode</a:t>
            </a:r>
            <a:r>
              <a:rPr lang="en-US" dirty="0"/>
              <a:t>. </a:t>
            </a:r>
          </a:p>
          <a:p>
            <a:pPr lvl="1" algn="just" fontAlgn="base"/>
            <a:r>
              <a:rPr lang="en-US" dirty="0"/>
              <a:t>Making root, its current working </a:t>
            </a:r>
            <a:r>
              <a:rPr lang="en-US" dirty="0" err="1"/>
              <a:t>inode</a:t>
            </a:r>
            <a:r>
              <a:rPr lang="en-US" dirty="0"/>
              <a:t> , the kernel gathers the string “etc”. </a:t>
            </a:r>
          </a:p>
          <a:p>
            <a:pPr lvl="1" algn="just"/>
            <a:r>
              <a:rPr lang="en-US" dirty="0"/>
              <a:t>After checking that the current </a:t>
            </a:r>
            <a:r>
              <a:rPr lang="en-US" dirty="0" err="1"/>
              <a:t>inode</a:t>
            </a:r>
            <a:r>
              <a:rPr lang="en-US" dirty="0"/>
              <a:t> is that of a directory “/” and that the process has the necessary permissions to search it, the kernel searches root for a file whose name is “etc”.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24</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lgn="just" fontAlgn="base"/>
            <a:r>
              <a:rPr lang="en-US" dirty="0"/>
              <a:t>It accesses the data in the root directory block by block and searches each block one entry at a time until it locates an entry for “</a:t>
            </a:r>
            <a:r>
              <a:rPr lang="en-US" dirty="0" err="1"/>
              <a:t>etc</a:t>
            </a:r>
            <a:r>
              <a:rPr lang="en-US" dirty="0"/>
              <a:t>”. </a:t>
            </a:r>
          </a:p>
          <a:p>
            <a:pPr lvl="1" algn="just" fontAlgn="base"/>
            <a:r>
              <a:rPr lang="en-US" dirty="0"/>
              <a:t>On finding the entry, the kernel releases the </a:t>
            </a:r>
            <a:r>
              <a:rPr lang="en-US" dirty="0" err="1"/>
              <a:t>inode</a:t>
            </a:r>
            <a:r>
              <a:rPr lang="en-US" dirty="0"/>
              <a:t> for (“/”) root (algorithm </a:t>
            </a:r>
            <a:r>
              <a:rPr lang="en-US" dirty="0" err="1"/>
              <a:t>iput</a:t>
            </a:r>
            <a:r>
              <a:rPr lang="en-US" dirty="0"/>
              <a:t>) and allocates the </a:t>
            </a:r>
            <a:r>
              <a:rPr lang="en-US" dirty="0" err="1"/>
              <a:t>inode</a:t>
            </a:r>
            <a:r>
              <a:rPr lang="en-US" dirty="0"/>
              <a:t> for “</a:t>
            </a:r>
            <a:r>
              <a:rPr lang="en-US" dirty="0" err="1"/>
              <a:t>etc</a:t>
            </a:r>
            <a:r>
              <a:rPr lang="en-US" dirty="0"/>
              <a:t>”, (algorithm </a:t>
            </a:r>
            <a:r>
              <a:rPr lang="en-US" dirty="0" err="1"/>
              <a:t>iget</a:t>
            </a:r>
            <a:r>
              <a:rPr lang="en-US" dirty="0"/>
              <a:t>) according to the </a:t>
            </a:r>
            <a:r>
              <a:rPr lang="en-US" dirty="0" err="1"/>
              <a:t>inode</a:t>
            </a:r>
            <a:r>
              <a:rPr lang="en-US" dirty="0"/>
              <a:t> number of the entry just found. </a:t>
            </a:r>
          </a:p>
          <a:p>
            <a:pPr lvl="1" algn="just" fontAlgn="base"/>
            <a:r>
              <a:rPr lang="en-US" dirty="0"/>
              <a:t>After ascertaining that “</a:t>
            </a:r>
            <a:r>
              <a:rPr lang="en-US" dirty="0" err="1"/>
              <a:t>etc</a:t>
            </a:r>
            <a:r>
              <a:rPr lang="en-US" dirty="0"/>
              <a:t>” is a directory and that it has the requisite search permissions, the kernel searches “</a:t>
            </a:r>
            <a:r>
              <a:rPr lang="en-US" dirty="0" err="1"/>
              <a:t>etc</a:t>
            </a:r>
            <a:r>
              <a:rPr lang="en-US" dirty="0"/>
              <a:t>” block by block for a directory structure entry for the file “</a:t>
            </a:r>
            <a:r>
              <a:rPr lang="en-US" dirty="0" err="1"/>
              <a:t>passwd</a:t>
            </a:r>
            <a:r>
              <a:rPr lang="en-US" dirty="0"/>
              <a:t>”. </a:t>
            </a:r>
          </a:p>
          <a:p>
            <a:pPr lvl="1" algn="just" fontAlgn="base"/>
            <a:r>
              <a:rPr lang="en-US" dirty="0"/>
              <a:t>On finding it, the kernel releases the </a:t>
            </a:r>
            <a:r>
              <a:rPr lang="en-US" dirty="0" err="1"/>
              <a:t>inode</a:t>
            </a:r>
            <a:r>
              <a:rPr lang="en-US" dirty="0"/>
              <a:t> for “</a:t>
            </a:r>
            <a:r>
              <a:rPr lang="en-US" dirty="0" err="1"/>
              <a:t>etc</a:t>
            </a:r>
            <a:r>
              <a:rPr lang="en-US" dirty="0"/>
              <a:t>”, allocates the </a:t>
            </a:r>
            <a:r>
              <a:rPr lang="en-US" dirty="0" err="1"/>
              <a:t>inode</a:t>
            </a:r>
            <a:r>
              <a:rPr lang="en-US" dirty="0"/>
              <a:t> for “passwd”, and since the pathname is exhausted – returns the </a:t>
            </a:r>
            <a:r>
              <a:rPr lang="en-US" dirty="0" err="1"/>
              <a:t>inode</a:t>
            </a:r>
            <a:r>
              <a:rPr lang="en-US" dirty="0"/>
              <a:t>.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25</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2689908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Why linear search efficient for directory for searching pathname component? </a:t>
            </a:r>
          </a:p>
          <a:p>
            <a:pPr lvl="0" algn="just" fontAlgn="base"/>
            <a:r>
              <a:rPr lang="en-US" sz="2400" dirty="0"/>
              <a:t>Linear search is efficient because it is bounded by the size of the directory. </a:t>
            </a:r>
          </a:p>
          <a:p>
            <a:pPr lvl="1" algn="just" fontAlgn="base"/>
            <a:r>
              <a:rPr lang="en-US" dirty="0"/>
              <a:t>Early Unix system implementations did not run on machines with large memory space, so there was heavy emphasis on simple algorithms such as linear search schemes. </a:t>
            </a:r>
          </a:p>
          <a:p>
            <a:pPr lvl="1" algn="just" fontAlgn="base"/>
            <a:r>
              <a:rPr lang="en-US" dirty="0"/>
              <a:t>More complicated search schemes could require a different, more complex, directory structure, and would probably run more slowly on small directories than the linear search scheme. </a:t>
            </a:r>
          </a:p>
          <a:p>
            <a:pPr marL="114300" indent="0" algn="just">
              <a:buNone/>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26</a:t>
            </a:fld>
            <a:endParaRPr lang="en-US" dirty="0"/>
          </a:p>
        </p:txBody>
      </p:sp>
      <p:sp>
        <p:nvSpPr>
          <p:cNvPr id="10" name="Title 1"/>
          <p:cNvSpPr>
            <a:spLocks noGrp="1"/>
          </p:cNvSpPr>
          <p:nvPr>
            <p:ph type="title"/>
          </p:nvPr>
        </p:nvSpPr>
        <p:spPr>
          <a:xfrm>
            <a:off x="609600" y="274638"/>
            <a:ext cx="10160000" cy="1143000"/>
          </a:xfrm>
        </p:spPr>
        <p:txBody>
          <a:bodyPr/>
          <a:lstStyle/>
          <a:p>
            <a:r>
              <a:rPr lang="en-US" dirty="0"/>
              <a:t>Conversion of a Pathname to </a:t>
            </a:r>
            <a:r>
              <a:rPr lang="en-US" dirty="0" err="1"/>
              <a:t>Inode</a:t>
            </a:r>
            <a:endParaRPr lang="en-US" dirty="0"/>
          </a:p>
        </p:txBody>
      </p:sp>
    </p:spTree>
    <p:extLst>
      <p:ext uri="{BB962C8B-B14F-4D97-AF65-F5344CB8AC3E}">
        <p14:creationId xmlns:p14="http://schemas.microsoft.com/office/powerpoint/2010/main" val="702302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 Block</a:t>
            </a:r>
          </a:p>
        </p:txBody>
      </p:sp>
      <p:sp>
        <p:nvSpPr>
          <p:cNvPr id="3" name="Content Placeholder 2"/>
          <p:cNvSpPr>
            <a:spLocks noGrp="1"/>
          </p:cNvSpPr>
          <p:nvPr>
            <p:ph idx="1"/>
          </p:nvPr>
        </p:nvSpPr>
        <p:spPr/>
        <p:txBody>
          <a:bodyPr>
            <a:normAutofit fontScale="92500" lnSpcReduction="20000"/>
          </a:bodyPr>
          <a:lstStyle/>
          <a:p>
            <a:pPr algn="just"/>
            <a:r>
              <a:rPr lang="en-US" dirty="0"/>
              <a:t>How the kernel assigns </a:t>
            </a:r>
            <a:r>
              <a:rPr lang="en-US" dirty="0" err="1"/>
              <a:t>inodes</a:t>
            </a:r>
            <a:r>
              <a:rPr lang="en-US" dirty="0"/>
              <a:t> and disk blocks? </a:t>
            </a:r>
          </a:p>
          <a:p>
            <a:pPr algn="just"/>
            <a:r>
              <a:rPr lang="en-US" sz="2200" dirty="0"/>
              <a:t>A copy of super block will be in main memory</a:t>
            </a:r>
          </a:p>
          <a:p>
            <a:pPr algn="just"/>
            <a:r>
              <a:rPr lang="en-US" dirty="0"/>
              <a:t>The structure of super block: </a:t>
            </a:r>
          </a:p>
          <a:p>
            <a:pPr lvl="1" algn="just"/>
            <a:r>
              <a:rPr lang="en-US" dirty="0"/>
              <a:t>The super block consists of the following fields: </a:t>
            </a:r>
          </a:p>
          <a:p>
            <a:pPr lvl="2" algn="just"/>
            <a:r>
              <a:rPr lang="en-US" b="1" dirty="0"/>
              <a:t>The size of the file system </a:t>
            </a:r>
          </a:p>
          <a:p>
            <a:pPr lvl="2" algn="just"/>
            <a:r>
              <a:rPr lang="en-US" b="1" dirty="0"/>
              <a:t>The number of free blocks in the file system </a:t>
            </a:r>
          </a:p>
          <a:p>
            <a:pPr lvl="2" algn="just"/>
            <a:r>
              <a:rPr lang="en-US" b="1" dirty="0"/>
              <a:t>A list of free blocks available on the file system </a:t>
            </a:r>
          </a:p>
          <a:p>
            <a:pPr lvl="2" algn="just"/>
            <a:r>
              <a:rPr lang="en-US" b="1" dirty="0"/>
              <a:t>The index of the next free block in the free block list</a:t>
            </a:r>
          </a:p>
          <a:p>
            <a:pPr lvl="2" algn="just"/>
            <a:r>
              <a:rPr lang="en-US" b="1" dirty="0"/>
              <a:t>The size of the </a:t>
            </a:r>
            <a:r>
              <a:rPr lang="en-US" b="1" dirty="0" err="1"/>
              <a:t>inode</a:t>
            </a:r>
            <a:r>
              <a:rPr lang="en-US" b="1" dirty="0"/>
              <a:t> list </a:t>
            </a:r>
          </a:p>
          <a:p>
            <a:pPr lvl="2" algn="just"/>
            <a:r>
              <a:rPr lang="en-US" b="1" dirty="0"/>
              <a:t>The number of free </a:t>
            </a:r>
            <a:r>
              <a:rPr lang="en-US" b="1" dirty="0" err="1"/>
              <a:t>inodes</a:t>
            </a:r>
            <a:r>
              <a:rPr lang="en-US" b="1" dirty="0"/>
              <a:t> in the file system </a:t>
            </a:r>
          </a:p>
          <a:p>
            <a:pPr lvl="2" algn="just"/>
            <a:r>
              <a:rPr lang="en-US" b="1" dirty="0"/>
              <a:t>The index of the next free </a:t>
            </a:r>
            <a:r>
              <a:rPr lang="en-US" b="1" dirty="0" err="1"/>
              <a:t>inodes</a:t>
            </a:r>
            <a:r>
              <a:rPr lang="en-US" b="1" dirty="0"/>
              <a:t> in the free </a:t>
            </a:r>
            <a:r>
              <a:rPr lang="en-US" b="1" dirty="0" err="1"/>
              <a:t>inode</a:t>
            </a:r>
            <a:r>
              <a:rPr lang="en-US" b="1" dirty="0"/>
              <a:t> list</a:t>
            </a:r>
            <a:r>
              <a:rPr lang="en-US" dirty="0"/>
              <a:t> </a:t>
            </a:r>
          </a:p>
          <a:p>
            <a:pPr lvl="2" algn="just"/>
            <a:r>
              <a:rPr lang="en-US" b="1" dirty="0"/>
              <a:t>A list of free </a:t>
            </a:r>
            <a:r>
              <a:rPr lang="en-US" b="1"/>
              <a:t>inodes available on the file system </a:t>
            </a:r>
          </a:p>
          <a:p>
            <a:pPr lvl="2" algn="just"/>
            <a:r>
              <a:rPr lang="en-US" dirty="0"/>
              <a:t>Lock fields for the free block and free </a:t>
            </a:r>
            <a:r>
              <a:rPr lang="en-US" dirty="0" err="1"/>
              <a:t>inode</a:t>
            </a:r>
            <a:r>
              <a:rPr lang="en-US" dirty="0"/>
              <a:t> list </a:t>
            </a:r>
          </a:p>
          <a:p>
            <a:pPr lvl="2" algn="just"/>
            <a:r>
              <a:rPr lang="en-US" dirty="0"/>
              <a:t>A flag indicating that the super block has been modified </a:t>
            </a:r>
          </a:p>
          <a:p>
            <a:pPr marL="342900" lvl="2" algn="just">
              <a:buClr>
                <a:schemeClr val="accent1"/>
              </a:buClr>
            </a:pPr>
            <a:r>
              <a:rPr lang="en-US" sz="2200" dirty="0"/>
              <a:t>The kernel periodically writes the super block to disk if it had been modified so that it is consistent with the data in the file system</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27</a:t>
            </a:fld>
            <a:endParaRPr lang="en-US" dirty="0"/>
          </a:p>
        </p:txBody>
      </p:sp>
    </p:spTree>
    <p:extLst>
      <p:ext uri="{BB962C8B-B14F-4D97-AF65-F5344CB8AC3E}">
        <p14:creationId xmlns:p14="http://schemas.microsoft.com/office/powerpoint/2010/main" val="2583431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1A3624F1-DA10-4B6B-B241-D35663E32F5D}" type="slidenum">
              <a:rPr kumimoji="0" lang="en-US" altLang="ko-KR" sz="1200">
                <a:latin typeface="굴림" panose="020B0600000101010101" pitchFamily="34" charset="-127"/>
              </a:rPr>
              <a:pPr fontAlgn="base">
                <a:spcBef>
                  <a:spcPct val="0"/>
                </a:spcBef>
                <a:buClrTx/>
                <a:buSzTx/>
                <a:buFontTx/>
                <a:buNone/>
              </a:pPr>
              <a:t>28</a:t>
            </a:fld>
            <a:endParaRPr kumimoji="0" lang="en-US" altLang="ko-KR" sz="1200" dirty="0">
              <a:latin typeface="굴림" panose="020B0600000101010101" pitchFamily="34" charset="-127"/>
            </a:endParaRPr>
          </a:p>
        </p:txBody>
      </p:sp>
      <p:sp>
        <p:nvSpPr>
          <p:cNvPr id="41988" name="Rectangle 2"/>
          <p:cNvSpPr>
            <a:spLocks noGrp="1" noChangeArrowheads="1"/>
          </p:cNvSpPr>
          <p:nvPr>
            <p:ph type="title"/>
          </p:nvPr>
        </p:nvSpPr>
        <p:spPr/>
        <p:txBody>
          <a:bodyPr/>
          <a:lstStyle/>
          <a:p>
            <a:pPr eaLnBrk="1" hangingPunct="1"/>
            <a:r>
              <a:rPr lang="en-US" altLang="ko-KR" b="1" u="sng"/>
              <a:t>Inode Assignment to a New File</a:t>
            </a:r>
          </a:p>
        </p:txBody>
      </p:sp>
      <p:sp>
        <p:nvSpPr>
          <p:cNvPr id="41989" name="Rectangle 3"/>
          <p:cNvSpPr>
            <a:spLocks noGrp="1" noChangeArrowheads="1"/>
          </p:cNvSpPr>
          <p:nvPr>
            <p:ph type="body" idx="1"/>
          </p:nvPr>
        </p:nvSpPr>
        <p:spPr/>
        <p:txBody>
          <a:bodyPr/>
          <a:lstStyle/>
          <a:p>
            <a:pPr>
              <a:tabLst>
                <a:tab pos="6853238" algn="l"/>
              </a:tabLst>
            </a:pPr>
            <a:r>
              <a:rPr lang="en-US" altLang="ko-KR" sz="2600" dirty="0"/>
              <a:t>File system contains a linear list of </a:t>
            </a:r>
            <a:r>
              <a:rPr lang="en-US" altLang="ko-KR" sz="2600" dirty="0" err="1"/>
              <a:t>inodes</a:t>
            </a:r>
            <a:endParaRPr lang="en-US" altLang="ko-KR" sz="2600" dirty="0"/>
          </a:p>
          <a:p>
            <a:pPr>
              <a:tabLst>
                <a:tab pos="6853238" algn="l"/>
              </a:tabLst>
            </a:pPr>
            <a:r>
              <a:rPr lang="en-US" altLang="ko-KR" sz="2600" dirty="0" err="1"/>
              <a:t>Inode</a:t>
            </a:r>
            <a:r>
              <a:rPr lang="en-US" altLang="ko-KR" sz="2600" dirty="0"/>
              <a:t> is free : its type field is zero (0)</a:t>
            </a:r>
          </a:p>
          <a:p>
            <a:pPr>
              <a:tabLst>
                <a:tab pos="6853238" algn="l"/>
              </a:tabLst>
            </a:pPr>
            <a:r>
              <a:rPr lang="en-US" altLang="ko-KR" sz="2600" dirty="0"/>
              <a:t>Super block contains an array to cache the numbers of free </a:t>
            </a:r>
            <a:r>
              <a:rPr lang="en-US" altLang="ko-KR" sz="2600" dirty="0" err="1"/>
              <a:t>inodes</a:t>
            </a:r>
            <a:r>
              <a:rPr lang="en-US" altLang="ko-KR" sz="2600" dirty="0"/>
              <a:t> in the file system (to improve performance)</a:t>
            </a:r>
          </a:p>
        </p:txBody>
      </p:sp>
    </p:spTree>
    <p:extLst>
      <p:ext uri="{BB962C8B-B14F-4D97-AF65-F5344CB8AC3E}">
        <p14:creationId xmlns:p14="http://schemas.microsoft.com/office/powerpoint/2010/main" val="3890585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Inode</a:t>
            </a:r>
            <a:r>
              <a:rPr lang="en-US" dirty="0"/>
              <a:t> Assignment to a New File - </a:t>
            </a:r>
            <a:r>
              <a:rPr lang="en-US" dirty="0" err="1"/>
              <a:t>ialloc</a:t>
            </a:r>
            <a:endParaRPr lang="en-US" dirty="0"/>
          </a:p>
        </p:txBody>
      </p:sp>
      <p:sp>
        <p:nvSpPr>
          <p:cNvPr id="3" name="Content Placeholder 2"/>
          <p:cNvSpPr>
            <a:spLocks noGrp="1"/>
          </p:cNvSpPr>
          <p:nvPr>
            <p:ph idx="1"/>
          </p:nvPr>
        </p:nvSpPr>
        <p:spPr/>
        <p:txBody>
          <a:bodyPr/>
          <a:lstStyle/>
          <a:p>
            <a:r>
              <a:rPr lang="en-US" dirty="0"/>
              <a:t>The kernel uses algorithm </a:t>
            </a:r>
            <a:r>
              <a:rPr lang="en-US" b="1" dirty="0" err="1"/>
              <a:t>iget</a:t>
            </a:r>
            <a:r>
              <a:rPr lang="en-US" dirty="0"/>
              <a:t> to allocate space in memory to a known </a:t>
            </a:r>
            <a:r>
              <a:rPr lang="en-US" dirty="0" err="1"/>
              <a:t>inode</a:t>
            </a:r>
            <a:r>
              <a:rPr lang="en-US" dirty="0"/>
              <a:t>, one whose (file system and) </a:t>
            </a:r>
            <a:r>
              <a:rPr lang="en-US" dirty="0" err="1"/>
              <a:t>inode</a:t>
            </a:r>
            <a:r>
              <a:rPr lang="en-US" dirty="0"/>
              <a:t> number was previously determined. </a:t>
            </a:r>
          </a:p>
          <a:p>
            <a:r>
              <a:rPr lang="en-US" dirty="0"/>
              <a:t>In algorithm </a:t>
            </a:r>
            <a:r>
              <a:rPr lang="en-US" b="1" dirty="0" err="1"/>
              <a:t>namei</a:t>
            </a:r>
            <a:r>
              <a:rPr lang="en-US" b="1" dirty="0"/>
              <a:t> </a:t>
            </a:r>
            <a:r>
              <a:rPr lang="en-US" dirty="0"/>
              <a:t>for instance, the kernel determines the </a:t>
            </a:r>
            <a:r>
              <a:rPr lang="en-US" dirty="0" err="1"/>
              <a:t>inode</a:t>
            </a:r>
            <a:r>
              <a:rPr lang="en-US" dirty="0"/>
              <a:t> number by matching a path name component to a name in a directory. </a:t>
            </a:r>
          </a:p>
          <a:p>
            <a:r>
              <a:rPr lang="en-US" dirty="0"/>
              <a:t>Another algorithm, </a:t>
            </a:r>
            <a:r>
              <a:rPr lang="en-US" b="1" dirty="0" err="1"/>
              <a:t>ialloc</a:t>
            </a:r>
            <a:r>
              <a:rPr lang="en-US" dirty="0"/>
              <a:t>, assigns a disk </a:t>
            </a:r>
            <a:r>
              <a:rPr lang="en-US" dirty="0" err="1"/>
              <a:t>inode</a:t>
            </a:r>
            <a:r>
              <a:rPr lang="en-US" dirty="0"/>
              <a:t> to a newly created file. </a:t>
            </a:r>
          </a:p>
          <a:p>
            <a:r>
              <a:rPr lang="en-US" dirty="0"/>
              <a:t>The file system contains a linear list of </a:t>
            </a:r>
            <a:r>
              <a:rPr lang="en-US" dirty="0" err="1"/>
              <a:t>inodes</a:t>
            </a:r>
            <a:r>
              <a:rPr lang="en-US" dirty="0"/>
              <a:t>. An </a:t>
            </a:r>
            <a:r>
              <a:rPr lang="en-US" dirty="0" err="1"/>
              <a:t>inode</a:t>
            </a:r>
            <a:r>
              <a:rPr lang="en-US" dirty="0"/>
              <a:t> is free if its type field is zero. When a process needs a new </a:t>
            </a:r>
            <a:r>
              <a:rPr lang="en-US" dirty="0" err="1"/>
              <a:t>inode</a:t>
            </a:r>
            <a:r>
              <a:rPr lang="en-US" dirty="0"/>
              <a:t>, the kernel could theoretically search the </a:t>
            </a:r>
            <a:r>
              <a:rPr lang="en-US" dirty="0" err="1"/>
              <a:t>inode</a:t>
            </a:r>
            <a:r>
              <a:rPr lang="en-US" dirty="0"/>
              <a:t> list for a free </a:t>
            </a:r>
            <a:r>
              <a:rPr lang="en-US" dirty="0" err="1"/>
              <a:t>inode</a:t>
            </a:r>
            <a:r>
              <a:rPr lang="en-US" dirty="0"/>
              <a:t>.</a:t>
            </a:r>
          </a:p>
          <a:p>
            <a:r>
              <a:rPr lang="en-US" dirty="0"/>
              <a:t>However, such a search would be expensive, requiring at least one read operation (possibly from disk) for every </a:t>
            </a:r>
            <a:r>
              <a:rPr lang="en-US" dirty="0" err="1"/>
              <a:t>inode</a:t>
            </a:r>
            <a:r>
              <a:rPr lang="en-US" dirty="0"/>
              <a:t>. </a:t>
            </a:r>
          </a:p>
          <a:p>
            <a:r>
              <a:rPr lang="en-US" dirty="0"/>
              <a:t>To improve performance, the file system super block contains an array to cache the numbers of free </a:t>
            </a:r>
            <a:r>
              <a:rPr lang="en-US" dirty="0" err="1"/>
              <a:t>inodes</a:t>
            </a:r>
            <a:r>
              <a:rPr lang="en-US" dirty="0"/>
              <a:t> in the file system.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29</a:t>
            </a:fld>
            <a:endParaRPr lang="en-US" dirty="0"/>
          </a:p>
        </p:txBody>
      </p:sp>
    </p:spTree>
    <p:extLst>
      <p:ext uri="{BB962C8B-B14F-4D97-AF65-F5344CB8AC3E}">
        <p14:creationId xmlns:p14="http://schemas.microsoft.com/office/powerpoint/2010/main" val="140401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Structure of a Regular File</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a:t>
            </a:fld>
            <a:endParaRPr lang="en-US" dirty="0"/>
          </a:p>
        </p:txBody>
      </p:sp>
      <p:pic>
        <p:nvPicPr>
          <p:cNvPr id="12" name="Picture 11"/>
          <p:cNvPicPr/>
          <p:nvPr/>
        </p:nvPicPr>
        <p:blipFill>
          <a:blip r:embed="rId2"/>
          <a:stretch>
            <a:fillRect/>
          </a:stretch>
        </p:blipFill>
        <p:spPr>
          <a:xfrm>
            <a:off x="1816274" y="2233613"/>
            <a:ext cx="6499964" cy="3415347"/>
          </a:xfrm>
          <a:prstGeom prst="rect">
            <a:avLst/>
          </a:prstGeom>
        </p:spPr>
      </p:pic>
    </p:spTree>
    <p:extLst>
      <p:ext uri="{BB962C8B-B14F-4D97-AF65-F5344CB8AC3E}">
        <p14:creationId xmlns:p14="http://schemas.microsoft.com/office/powerpoint/2010/main" val="363218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algorithm </a:t>
            </a:r>
            <a:r>
              <a:rPr lang="en-US" dirty="0" err="1"/>
              <a:t>ialloc</a:t>
            </a:r>
            <a:r>
              <a:rPr lang="en-US" dirty="0"/>
              <a:t> is used for assigning new </a:t>
            </a:r>
            <a:r>
              <a:rPr lang="en-US" dirty="0" err="1"/>
              <a:t>inodes</a:t>
            </a:r>
            <a:r>
              <a:rPr lang="en-US" dirty="0"/>
              <a:t>. </a:t>
            </a:r>
          </a:p>
          <a:p>
            <a:r>
              <a:rPr lang="en-US" dirty="0"/>
              <a:t>The kernel first verifies that no other processes have locked access to the super block free </a:t>
            </a:r>
            <a:r>
              <a:rPr lang="en-US" dirty="0" err="1"/>
              <a:t>inode</a:t>
            </a:r>
            <a:r>
              <a:rPr lang="en-US" dirty="0"/>
              <a:t> list. </a:t>
            </a:r>
          </a:p>
          <a:p>
            <a:r>
              <a:rPr lang="en-US" dirty="0"/>
              <a:t>If the list of </a:t>
            </a:r>
            <a:r>
              <a:rPr lang="en-US" dirty="0" err="1"/>
              <a:t>inode</a:t>
            </a:r>
            <a:r>
              <a:rPr lang="en-US" dirty="0"/>
              <a:t> numbers in the super block is not empty, the kernel assigns the next </a:t>
            </a:r>
            <a:r>
              <a:rPr lang="en-US" dirty="0" err="1"/>
              <a:t>inode</a:t>
            </a:r>
            <a:r>
              <a:rPr lang="en-US" dirty="0"/>
              <a:t> number, allocates a free in-core </a:t>
            </a:r>
            <a:r>
              <a:rPr lang="en-US" dirty="0" err="1"/>
              <a:t>inode</a:t>
            </a:r>
            <a:r>
              <a:rPr lang="en-US" dirty="0"/>
              <a:t> for the newly assigned disk </a:t>
            </a:r>
            <a:r>
              <a:rPr lang="en-US" dirty="0" err="1"/>
              <a:t>inode</a:t>
            </a:r>
            <a:r>
              <a:rPr lang="en-US" dirty="0"/>
              <a:t> using algorithm </a:t>
            </a:r>
            <a:r>
              <a:rPr lang="en-US" dirty="0" err="1"/>
              <a:t>iget</a:t>
            </a:r>
            <a:r>
              <a:rPr lang="en-US" dirty="0"/>
              <a:t> (reading the </a:t>
            </a:r>
            <a:r>
              <a:rPr lang="en-US" dirty="0" err="1"/>
              <a:t>inode</a:t>
            </a:r>
            <a:r>
              <a:rPr lang="en-US" dirty="0"/>
              <a:t> from disk if necessary), copies the disk </a:t>
            </a:r>
            <a:r>
              <a:rPr lang="en-US" dirty="0" err="1"/>
              <a:t>inode</a:t>
            </a:r>
            <a:r>
              <a:rPr lang="en-US" dirty="0"/>
              <a:t> to the in-core copy, initializes the fields in the </a:t>
            </a:r>
            <a:r>
              <a:rPr lang="en-US" dirty="0" err="1"/>
              <a:t>inode</a:t>
            </a:r>
            <a:r>
              <a:rPr lang="en-US" dirty="0"/>
              <a:t>, and returns the locked </a:t>
            </a:r>
            <a:r>
              <a:rPr lang="en-US" dirty="0" err="1"/>
              <a:t>inode</a:t>
            </a:r>
            <a:r>
              <a:rPr lang="en-US" dirty="0"/>
              <a:t>. </a:t>
            </a:r>
          </a:p>
          <a:p>
            <a:r>
              <a:rPr lang="en-US" dirty="0"/>
              <a:t>It updates the disk </a:t>
            </a:r>
            <a:r>
              <a:rPr lang="en-US" dirty="0" err="1"/>
              <a:t>inode</a:t>
            </a:r>
            <a:r>
              <a:rPr lang="en-US" dirty="0"/>
              <a:t> to indicate that the </a:t>
            </a:r>
            <a:r>
              <a:rPr lang="en-US" dirty="0" err="1"/>
              <a:t>inode</a:t>
            </a:r>
            <a:r>
              <a:rPr lang="en-US" dirty="0"/>
              <a:t> is now in use: A non-zero file type field indicates that the disk </a:t>
            </a:r>
            <a:r>
              <a:rPr lang="en-US" dirty="0" err="1"/>
              <a:t>inode</a:t>
            </a:r>
            <a:r>
              <a:rPr lang="en-US" dirty="0"/>
              <a:t> is assigned. </a:t>
            </a:r>
          </a:p>
          <a:p>
            <a:r>
              <a:rPr lang="en-US" dirty="0"/>
              <a:t>If the super block list of free </a:t>
            </a:r>
            <a:r>
              <a:rPr lang="en-US" dirty="0" err="1"/>
              <a:t>inodes</a:t>
            </a:r>
            <a:r>
              <a:rPr lang="en-US" dirty="0"/>
              <a:t> is empty, the kernel searches the disk and places as many free </a:t>
            </a:r>
            <a:r>
              <a:rPr lang="en-US" dirty="0" err="1"/>
              <a:t>inode</a:t>
            </a:r>
            <a:r>
              <a:rPr lang="en-US" dirty="0"/>
              <a:t> numbers as possible into the super block.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30</a:t>
            </a:fld>
            <a:endParaRPr lang="en-US" dirty="0"/>
          </a:p>
        </p:txBody>
      </p:sp>
      <p:sp>
        <p:nvSpPr>
          <p:cNvPr id="5" name="Title 1"/>
          <p:cNvSpPr>
            <a:spLocks noGrp="1"/>
          </p:cNvSpPr>
          <p:nvPr>
            <p:ph type="title"/>
          </p:nvPr>
        </p:nvSpPr>
        <p:spPr>
          <a:xfrm>
            <a:off x="609600" y="274638"/>
            <a:ext cx="10160000" cy="1143000"/>
          </a:xfrm>
        </p:spPr>
        <p:txBody>
          <a:bodyPr/>
          <a:lstStyle/>
          <a:p>
            <a:r>
              <a:rPr lang="en-US" dirty="0" err="1"/>
              <a:t>Inode</a:t>
            </a:r>
            <a:r>
              <a:rPr lang="en-US" dirty="0"/>
              <a:t> Assignment to a New File</a:t>
            </a:r>
          </a:p>
        </p:txBody>
      </p:sp>
    </p:spTree>
    <p:extLst>
      <p:ext uri="{BB962C8B-B14F-4D97-AF65-F5344CB8AC3E}">
        <p14:creationId xmlns:p14="http://schemas.microsoft.com/office/powerpoint/2010/main" val="2654199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kernel reads the </a:t>
            </a:r>
            <a:r>
              <a:rPr lang="en-US" dirty="0" err="1"/>
              <a:t>inode</a:t>
            </a:r>
            <a:r>
              <a:rPr lang="en-US" dirty="0"/>
              <a:t> list on disk, block by block, and fills the super block list of </a:t>
            </a:r>
            <a:r>
              <a:rPr lang="en-US" dirty="0" err="1"/>
              <a:t>inode</a:t>
            </a:r>
            <a:r>
              <a:rPr lang="en-US" dirty="0"/>
              <a:t> numbers to capacity, remembering the highest-numbered </a:t>
            </a:r>
            <a:r>
              <a:rPr lang="en-US" dirty="0" err="1"/>
              <a:t>inode</a:t>
            </a:r>
            <a:r>
              <a:rPr lang="en-US" dirty="0"/>
              <a:t> that it finds. Call that </a:t>
            </a:r>
            <a:r>
              <a:rPr lang="en-US" dirty="0" err="1"/>
              <a:t>inode</a:t>
            </a:r>
            <a:r>
              <a:rPr lang="en-US" dirty="0"/>
              <a:t> the "</a:t>
            </a:r>
            <a:r>
              <a:rPr lang="en-US" b="1" dirty="0"/>
              <a:t>remembered" </a:t>
            </a:r>
            <a:r>
              <a:rPr lang="en-US" b="1" dirty="0" err="1"/>
              <a:t>inode</a:t>
            </a:r>
            <a:r>
              <a:rPr lang="en-US" dirty="0"/>
              <a:t>; it is the last one saved in the super block. </a:t>
            </a:r>
          </a:p>
          <a:p>
            <a:pPr algn="just"/>
            <a:r>
              <a:rPr lang="en-US" dirty="0"/>
              <a:t>The next time the kernel searches the disk for free </a:t>
            </a:r>
            <a:r>
              <a:rPr lang="en-US" dirty="0" err="1"/>
              <a:t>inodes</a:t>
            </a:r>
            <a:r>
              <a:rPr lang="en-US" dirty="0"/>
              <a:t>, it uses the remembered </a:t>
            </a:r>
            <a:r>
              <a:rPr lang="en-US" dirty="0" err="1"/>
              <a:t>inode</a:t>
            </a:r>
            <a:r>
              <a:rPr lang="en-US" dirty="0"/>
              <a:t> as its starting point, thereby assuring that it wastes no time reading disk blocks where no free </a:t>
            </a:r>
            <a:r>
              <a:rPr lang="en-US" dirty="0" err="1"/>
              <a:t>inodes</a:t>
            </a:r>
            <a:r>
              <a:rPr lang="en-US" dirty="0"/>
              <a:t> should exist. </a:t>
            </a:r>
          </a:p>
          <a:p>
            <a:pPr algn="just"/>
            <a:r>
              <a:rPr lang="en-US" dirty="0"/>
              <a:t>After gathering a fresh set of free </a:t>
            </a:r>
            <a:r>
              <a:rPr lang="en-US" dirty="0" err="1"/>
              <a:t>inode</a:t>
            </a:r>
            <a:r>
              <a:rPr lang="en-US" dirty="0"/>
              <a:t> numbers, it starts the </a:t>
            </a:r>
            <a:r>
              <a:rPr lang="en-US" dirty="0" err="1"/>
              <a:t>inode</a:t>
            </a:r>
            <a:r>
              <a:rPr lang="en-US" dirty="0"/>
              <a:t> assignment algorithm from the beginning. Whenever the kernel assigns a disk </a:t>
            </a:r>
            <a:r>
              <a:rPr lang="en-US" dirty="0" err="1"/>
              <a:t>inode</a:t>
            </a:r>
            <a:r>
              <a:rPr lang="en-US" dirty="0"/>
              <a:t>, it decrements the free </a:t>
            </a:r>
            <a:r>
              <a:rPr lang="en-US" dirty="0" err="1"/>
              <a:t>inode</a:t>
            </a:r>
            <a:r>
              <a:rPr lang="en-US" dirty="0"/>
              <a:t> count recorded in the super block.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31</a:t>
            </a:fld>
            <a:endParaRPr lang="en-US" dirty="0"/>
          </a:p>
        </p:txBody>
      </p:sp>
      <p:sp>
        <p:nvSpPr>
          <p:cNvPr id="5" name="Title 1"/>
          <p:cNvSpPr>
            <a:spLocks noGrp="1"/>
          </p:cNvSpPr>
          <p:nvPr>
            <p:ph type="title"/>
          </p:nvPr>
        </p:nvSpPr>
        <p:spPr>
          <a:xfrm>
            <a:off x="609600" y="274638"/>
            <a:ext cx="10160000" cy="1143000"/>
          </a:xfrm>
        </p:spPr>
        <p:txBody>
          <a:bodyPr/>
          <a:lstStyle/>
          <a:p>
            <a:r>
              <a:rPr lang="en-US" dirty="0" err="1"/>
              <a:t>Inode</a:t>
            </a:r>
            <a:r>
              <a:rPr lang="en-US" dirty="0"/>
              <a:t> Assignment to a New File</a:t>
            </a:r>
          </a:p>
        </p:txBody>
      </p:sp>
    </p:spTree>
    <p:extLst>
      <p:ext uri="{BB962C8B-B14F-4D97-AF65-F5344CB8AC3E}">
        <p14:creationId xmlns:p14="http://schemas.microsoft.com/office/powerpoint/2010/main" val="263087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6FCAD5A4-5543-4975-A150-90A8A83D5D0E}" type="slidenum">
              <a:rPr kumimoji="0" lang="en-US" altLang="ko-KR" sz="1200">
                <a:latin typeface="굴림" panose="020B0600000101010101" pitchFamily="34" charset="-127"/>
              </a:rPr>
              <a:pPr fontAlgn="base">
                <a:spcBef>
                  <a:spcPct val="0"/>
                </a:spcBef>
                <a:buClrTx/>
                <a:buSzTx/>
                <a:buFontTx/>
                <a:buNone/>
              </a:pPr>
              <a:t>32</a:t>
            </a:fld>
            <a:endParaRPr kumimoji="0" lang="en-US" altLang="ko-KR" sz="1200">
              <a:latin typeface="굴림" panose="020B0600000101010101" pitchFamily="34" charset="-127"/>
            </a:endParaRPr>
          </a:p>
        </p:txBody>
      </p:sp>
      <p:sp>
        <p:nvSpPr>
          <p:cNvPr id="43012" name="Rectangle 2"/>
          <p:cNvSpPr>
            <a:spLocks noGrp="1" noChangeArrowheads="1"/>
          </p:cNvSpPr>
          <p:nvPr>
            <p:ph type="title"/>
          </p:nvPr>
        </p:nvSpPr>
        <p:spPr/>
        <p:txBody>
          <a:bodyPr/>
          <a:lstStyle/>
          <a:p>
            <a:pPr eaLnBrk="1" hangingPunct="1"/>
            <a:r>
              <a:rPr lang="en-US" altLang="ko-KR" sz="3700" b="1" u="sng"/>
              <a:t>Algorithm for Assigning New Inodes</a:t>
            </a:r>
          </a:p>
        </p:txBody>
      </p:sp>
      <p:sp>
        <p:nvSpPr>
          <p:cNvPr id="43013" name="Rectangle 3"/>
          <p:cNvSpPr>
            <a:spLocks noGrp="1" noChangeArrowheads="1"/>
          </p:cNvSpPr>
          <p:nvPr>
            <p:ph type="body" idx="1"/>
          </p:nvPr>
        </p:nvSpPr>
        <p:spPr>
          <a:xfrm>
            <a:off x="2209800" y="1447800"/>
            <a:ext cx="7772400" cy="4495800"/>
          </a:xfrm>
        </p:spPr>
        <p:txBody>
          <a:bodyPr>
            <a:normAutofit lnSpcReduction="10000"/>
          </a:bodyPr>
          <a:lstStyle/>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Algorithm ialloc	/* allocate inode */</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Input : file system</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Output : locked inode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while(not done){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if(super block locked) {</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sleep(event super block becomes free); continue;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if(inode list in super block is empty){</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lock super block;</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get remembered inode for free inode search;</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search disk for free inodes until super block full, </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or no more free inodes (bread and brelese);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unlock super block;</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wake up (event super block becomes free);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if(no free inodes found on disk) return (no inode);</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set remembered inode for next free inode search;</a:t>
            </a:r>
          </a:p>
          <a:p>
            <a:pPr eaLnBrk="1" hangingPunct="1">
              <a:lnSpc>
                <a:spcPct val="90000"/>
              </a:lnSpc>
              <a:buFont typeface="Wingdings" panose="05000000000000000000" pitchFamily="2" charset="2"/>
              <a:buNone/>
            </a:pPr>
            <a:r>
              <a:rPr lang="en-US" altLang="ko-KR" sz="1600">
                <a:latin typeface="Microsoft Sans Serif" panose="020B0604020202020204" pitchFamily="34" charset="0"/>
              </a:rPr>
              <a:t>		}</a:t>
            </a:r>
          </a:p>
        </p:txBody>
      </p:sp>
    </p:spTree>
    <p:extLst>
      <p:ext uri="{BB962C8B-B14F-4D97-AF65-F5344CB8AC3E}">
        <p14:creationId xmlns:p14="http://schemas.microsoft.com/office/powerpoint/2010/main" val="2586429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8FEF0CBE-28FD-49E0-9B24-6ECCA22F9DBE}" type="slidenum">
              <a:rPr kumimoji="0" lang="en-US" altLang="ko-KR" sz="1200">
                <a:latin typeface="굴림" panose="020B0600000101010101" pitchFamily="34" charset="-127"/>
              </a:rPr>
              <a:pPr fontAlgn="base">
                <a:spcBef>
                  <a:spcPct val="0"/>
                </a:spcBef>
                <a:buClrTx/>
                <a:buSzTx/>
                <a:buFontTx/>
                <a:buNone/>
              </a:pPr>
              <a:t>33</a:t>
            </a:fld>
            <a:endParaRPr kumimoji="0" lang="en-US" altLang="ko-KR" sz="1200">
              <a:latin typeface="굴림" panose="020B0600000101010101" pitchFamily="34" charset="-127"/>
            </a:endParaRPr>
          </a:p>
        </p:txBody>
      </p:sp>
      <p:sp>
        <p:nvSpPr>
          <p:cNvPr id="44036" name="Rectangle 2"/>
          <p:cNvSpPr>
            <a:spLocks noGrp="1" noChangeArrowheads="1"/>
          </p:cNvSpPr>
          <p:nvPr>
            <p:ph type="title"/>
          </p:nvPr>
        </p:nvSpPr>
        <p:spPr/>
        <p:txBody>
          <a:bodyPr/>
          <a:lstStyle/>
          <a:p>
            <a:pPr eaLnBrk="1" hangingPunct="1"/>
            <a:r>
              <a:rPr lang="en-US" altLang="ko-KR" sz="3700" b="1" u="sng"/>
              <a:t>Algorithm for Assigning New Inodes</a:t>
            </a:r>
          </a:p>
        </p:txBody>
      </p:sp>
      <p:sp>
        <p:nvSpPr>
          <p:cNvPr id="44037"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 there are </a:t>
            </a:r>
            <a:r>
              <a:rPr lang="en-US" altLang="ko-KR" sz="1600" dirty="0" err="1">
                <a:latin typeface="Microsoft Sans Serif" panose="020B0604020202020204" pitchFamily="34" charset="0"/>
              </a:rPr>
              <a:t>inodes</a:t>
            </a:r>
            <a:r>
              <a:rPr lang="en-US" altLang="ko-KR" sz="1600" dirty="0">
                <a:latin typeface="Microsoft Sans Serif" panose="020B0604020202020204" pitchFamily="34" charset="0"/>
              </a:rPr>
              <a:t> in super block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list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get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number from super block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list;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get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(algorithm </a:t>
            </a:r>
            <a:r>
              <a:rPr lang="en-US" altLang="ko-KR" sz="1600" dirty="0" err="1">
                <a:latin typeface="Microsoft Sans Serif" panose="020B0604020202020204" pitchFamily="34" charset="0"/>
              </a:rPr>
              <a:t>iget</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if(</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not free after all)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write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to disk;</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release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(algorithm </a:t>
            </a:r>
            <a:r>
              <a:rPr lang="en-US" altLang="ko-KR" sz="1600" dirty="0" err="1">
                <a:latin typeface="Microsoft Sans Serif" panose="020B0604020202020204" pitchFamily="34" charset="0"/>
              </a:rPr>
              <a:t>iput</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continue;	/* while loop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is free */</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initialize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write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to disk;</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decrement file system free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 count;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return (</a:t>
            </a:r>
            <a:r>
              <a:rPr lang="en-US" altLang="ko-KR" sz="1600" dirty="0" err="1">
                <a:latin typeface="Microsoft Sans Serif" panose="020B0604020202020204" pitchFamily="34" charset="0"/>
              </a:rPr>
              <a:t>inode</a:t>
            </a:r>
            <a:r>
              <a:rPr lang="en-US" altLang="ko-KR" sz="16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	} // end of while</a:t>
            </a:r>
          </a:p>
          <a:p>
            <a:pPr eaLnBrk="1" hangingPunct="1">
              <a:lnSpc>
                <a:spcPct val="90000"/>
              </a:lnSpc>
              <a:buFont typeface="Wingdings" panose="05000000000000000000" pitchFamily="2" charset="2"/>
              <a:buNone/>
            </a:pPr>
            <a:r>
              <a:rPr lang="en-US" altLang="ko-KR" sz="1600" dirty="0">
                <a:latin typeface="Microsoft Sans Serif" panose="020B0604020202020204" pitchFamily="34" charset="0"/>
              </a:rPr>
              <a:t>}</a:t>
            </a:r>
          </a:p>
        </p:txBody>
      </p:sp>
    </p:spTree>
    <p:extLst>
      <p:ext uri="{BB962C8B-B14F-4D97-AF65-F5344CB8AC3E}">
        <p14:creationId xmlns:p14="http://schemas.microsoft.com/office/powerpoint/2010/main" val="22248249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03578B15-7A69-4432-AC06-17C69058F4F7}" type="slidenum">
              <a:rPr kumimoji="0" lang="en-US" altLang="ko-KR" sz="1200">
                <a:latin typeface="굴림" panose="020B0600000101010101" pitchFamily="34" charset="-127"/>
              </a:rPr>
              <a:pPr fontAlgn="base">
                <a:spcBef>
                  <a:spcPct val="0"/>
                </a:spcBef>
                <a:buClrTx/>
                <a:buSzTx/>
                <a:buFontTx/>
                <a:buNone/>
              </a:pPr>
              <a:t>34</a:t>
            </a:fld>
            <a:endParaRPr kumimoji="0" lang="en-US" altLang="ko-KR" sz="1200">
              <a:latin typeface="굴림" panose="020B0600000101010101" pitchFamily="34" charset="-127"/>
            </a:endParaRPr>
          </a:p>
        </p:txBody>
      </p:sp>
      <p:sp>
        <p:nvSpPr>
          <p:cNvPr id="45060" name="Rectangle 2"/>
          <p:cNvSpPr>
            <a:spLocks noGrp="1" noChangeArrowheads="1"/>
          </p:cNvSpPr>
          <p:nvPr>
            <p:ph type="title"/>
          </p:nvPr>
        </p:nvSpPr>
        <p:spPr>
          <a:xfrm>
            <a:off x="2133600" y="609600"/>
            <a:ext cx="8077200" cy="1143000"/>
          </a:xfrm>
        </p:spPr>
        <p:txBody>
          <a:bodyPr/>
          <a:lstStyle/>
          <a:p>
            <a:pPr eaLnBrk="1" hangingPunct="1"/>
            <a:r>
              <a:rPr lang="en-US" altLang="ko-KR" sz="3200" b="1" u="sng">
                <a:solidFill>
                  <a:schemeClr val="tx1"/>
                </a:solidFill>
              </a:rPr>
              <a:t>Assigning Free Inode from Middle of List</a:t>
            </a:r>
          </a:p>
        </p:txBody>
      </p:sp>
      <p:grpSp>
        <p:nvGrpSpPr>
          <p:cNvPr id="45061" name="Group 3"/>
          <p:cNvGrpSpPr>
            <a:grpSpLocks/>
          </p:cNvGrpSpPr>
          <p:nvPr/>
        </p:nvGrpSpPr>
        <p:grpSpPr bwMode="auto">
          <a:xfrm>
            <a:off x="2667000" y="1981201"/>
            <a:ext cx="6400800" cy="4302125"/>
            <a:chOff x="720" y="1248"/>
            <a:chExt cx="4032" cy="2710"/>
          </a:xfrm>
        </p:grpSpPr>
        <p:grpSp>
          <p:nvGrpSpPr>
            <p:cNvPr id="45062" name="Group 4"/>
            <p:cNvGrpSpPr>
              <a:grpSpLocks/>
            </p:cNvGrpSpPr>
            <p:nvPr/>
          </p:nvGrpSpPr>
          <p:grpSpPr bwMode="auto">
            <a:xfrm>
              <a:off x="720" y="1248"/>
              <a:ext cx="4032" cy="1126"/>
              <a:chOff x="720" y="1248"/>
              <a:chExt cx="4032" cy="1126"/>
            </a:xfrm>
          </p:grpSpPr>
          <p:sp>
            <p:nvSpPr>
              <p:cNvPr id="45075" name="Text Box 5"/>
              <p:cNvSpPr txBox="1">
                <a:spLocks noChangeArrowheads="1"/>
              </p:cNvSpPr>
              <p:nvPr/>
            </p:nvSpPr>
            <p:spPr bwMode="auto">
              <a:xfrm>
                <a:off x="912" y="1440"/>
                <a:ext cx="3744"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free </a:t>
                </a:r>
                <a:r>
                  <a:rPr lang="en-US" altLang="ko-KR" sz="1800" dirty="0" err="1">
                    <a:latin typeface="굴림" panose="020B0600000101010101" pitchFamily="34" charset="-127"/>
                  </a:rPr>
                  <a:t>inodes</a:t>
                </a:r>
                <a:r>
                  <a:rPr lang="en-US" altLang="ko-KR" sz="1800" dirty="0">
                    <a:latin typeface="굴림" panose="020B0600000101010101" pitchFamily="34" charset="-127"/>
                  </a:rPr>
                  <a:t>                83   48               empty</a:t>
                </a:r>
              </a:p>
              <a:p>
                <a:pPr eaLnBrk="1" fontAlgn="base" hangingPunct="1">
                  <a:lnSpc>
                    <a:spcPct val="90000"/>
                  </a:lnSpc>
                  <a:spcBef>
                    <a:spcPct val="50000"/>
                  </a:spcBef>
                  <a:buClr>
                    <a:schemeClr val="folHlink"/>
                  </a:buClr>
                  <a:buSzPct val="60000"/>
                  <a:buFont typeface="Wingdings" panose="05000000000000000000" pitchFamily="2" charset="2"/>
                  <a:buNone/>
                </a:pPr>
                <a:endParaRPr lang="en-US" altLang="ko-KR" sz="1800" dirty="0">
                  <a:latin typeface="굴림" panose="020B0600000101010101" pitchFamily="34" charset="-127"/>
                </a:endParaRPr>
              </a:p>
            </p:txBody>
          </p:sp>
          <p:sp>
            <p:nvSpPr>
              <p:cNvPr id="45076" name="Line 6"/>
              <p:cNvSpPr>
                <a:spLocks noChangeShapeType="1"/>
              </p:cNvSpPr>
              <p:nvPr/>
            </p:nvSpPr>
            <p:spPr bwMode="auto">
              <a:xfrm>
                <a:off x="1152" y="1728"/>
                <a:ext cx="1008"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77" name="Line 7"/>
              <p:cNvSpPr>
                <a:spLocks noChangeShapeType="1"/>
              </p:cNvSpPr>
              <p:nvPr/>
            </p:nvSpPr>
            <p:spPr bwMode="auto">
              <a:xfrm>
                <a:off x="3360" y="1728"/>
                <a:ext cx="1008"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78" name="Line 8"/>
              <p:cNvSpPr>
                <a:spLocks noChangeShapeType="1"/>
              </p:cNvSpPr>
              <p:nvPr/>
            </p:nvSpPr>
            <p:spPr bwMode="auto">
              <a:xfrm>
                <a:off x="2400" y="14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9" name="Line 9"/>
              <p:cNvSpPr>
                <a:spLocks noChangeShapeType="1"/>
              </p:cNvSpPr>
              <p:nvPr/>
            </p:nvSpPr>
            <p:spPr bwMode="auto">
              <a:xfrm>
                <a:off x="2736" y="14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0" name="Line 10"/>
              <p:cNvSpPr>
                <a:spLocks noChangeShapeType="1"/>
              </p:cNvSpPr>
              <p:nvPr/>
            </p:nvSpPr>
            <p:spPr bwMode="auto">
              <a:xfrm>
                <a:off x="3072" y="14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81" name="Text Box 11"/>
              <p:cNvSpPr txBox="1">
                <a:spLocks noChangeArrowheads="1"/>
              </p:cNvSpPr>
              <p:nvPr/>
            </p:nvSpPr>
            <p:spPr bwMode="auto">
              <a:xfrm>
                <a:off x="2064" y="1872"/>
                <a:ext cx="268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   18    19    20                       array1</a:t>
                </a:r>
              </a:p>
            </p:txBody>
          </p:sp>
          <p:sp>
            <p:nvSpPr>
              <p:cNvPr id="45082" name="Text Box 12"/>
              <p:cNvSpPr txBox="1">
                <a:spLocks noChangeArrowheads="1"/>
              </p:cNvSpPr>
              <p:nvPr/>
            </p:nvSpPr>
            <p:spPr bwMode="auto">
              <a:xfrm>
                <a:off x="720" y="1248"/>
                <a:ext cx="22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Free Inode List</a:t>
                </a:r>
              </a:p>
            </p:txBody>
          </p:sp>
          <p:sp>
            <p:nvSpPr>
              <p:cNvPr id="45083" name="Line 13"/>
              <p:cNvSpPr>
                <a:spLocks noChangeShapeType="1"/>
              </p:cNvSpPr>
              <p:nvPr/>
            </p:nvSpPr>
            <p:spPr bwMode="auto">
              <a:xfrm flipV="1">
                <a:off x="3072" y="20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84" name="Text Box 14"/>
              <p:cNvSpPr txBox="1">
                <a:spLocks noChangeArrowheads="1"/>
              </p:cNvSpPr>
              <p:nvPr/>
            </p:nvSpPr>
            <p:spPr bwMode="auto">
              <a:xfrm>
                <a:off x="3120" y="2160"/>
                <a:ext cx="67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grpSp>
          <p:nvGrpSpPr>
            <p:cNvPr id="45063" name="Group 15"/>
            <p:cNvGrpSpPr>
              <a:grpSpLocks/>
            </p:cNvGrpSpPr>
            <p:nvPr/>
          </p:nvGrpSpPr>
          <p:grpSpPr bwMode="auto">
            <a:xfrm>
              <a:off x="720" y="2592"/>
              <a:ext cx="4032" cy="1126"/>
              <a:chOff x="720" y="2592"/>
              <a:chExt cx="4032" cy="1126"/>
            </a:xfrm>
          </p:grpSpPr>
          <p:sp>
            <p:nvSpPr>
              <p:cNvPr id="45065" name="Text Box 16"/>
              <p:cNvSpPr txBox="1">
                <a:spLocks noChangeArrowheads="1"/>
              </p:cNvSpPr>
              <p:nvPr/>
            </p:nvSpPr>
            <p:spPr bwMode="auto">
              <a:xfrm>
                <a:off x="912" y="2784"/>
                <a:ext cx="3744"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free </a:t>
                </a:r>
                <a:r>
                  <a:rPr lang="en-US" altLang="ko-KR" sz="1800" dirty="0" err="1">
                    <a:latin typeface="굴림" panose="020B0600000101010101" pitchFamily="34" charset="-127"/>
                  </a:rPr>
                  <a:t>inodes</a:t>
                </a:r>
                <a:r>
                  <a:rPr lang="en-US" altLang="ko-KR" sz="1800" dirty="0">
                    <a:latin typeface="굴림" panose="020B0600000101010101" pitchFamily="34" charset="-127"/>
                  </a:rPr>
                  <a:t>                83                  empty</a:t>
                </a:r>
              </a:p>
              <a:p>
                <a:pPr eaLnBrk="1" fontAlgn="base" hangingPunct="1">
                  <a:lnSpc>
                    <a:spcPct val="90000"/>
                  </a:lnSpc>
                  <a:spcBef>
                    <a:spcPct val="50000"/>
                  </a:spcBef>
                  <a:buClr>
                    <a:schemeClr val="folHlink"/>
                  </a:buClr>
                  <a:buSzPct val="60000"/>
                  <a:buFont typeface="Wingdings" panose="05000000000000000000" pitchFamily="2" charset="2"/>
                  <a:buNone/>
                </a:pPr>
                <a:endParaRPr lang="en-US" altLang="ko-KR" sz="1800" dirty="0">
                  <a:latin typeface="굴림" panose="020B0600000101010101" pitchFamily="34" charset="-127"/>
                </a:endParaRPr>
              </a:p>
            </p:txBody>
          </p:sp>
          <p:sp>
            <p:nvSpPr>
              <p:cNvPr id="45066" name="Line 17"/>
              <p:cNvSpPr>
                <a:spLocks noChangeShapeType="1"/>
              </p:cNvSpPr>
              <p:nvPr/>
            </p:nvSpPr>
            <p:spPr bwMode="auto">
              <a:xfrm>
                <a:off x="1152" y="3072"/>
                <a:ext cx="1008"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67" name="Line 18"/>
              <p:cNvSpPr>
                <a:spLocks noChangeShapeType="1"/>
              </p:cNvSpPr>
              <p:nvPr/>
            </p:nvSpPr>
            <p:spPr bwMode="auto">
              <a:xfrm>
                <a:off x="2832" y="3072"/>
                <a:ext cx="1536"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5068" name="Line 19"/>
              <p:cNvSpPr>
                <a:spLocks noChangeShapeType="1"/>
              </p:cNvSpPr>
              <p:nvPr/>
            </p:nvSpPr>
            <p:spPr bwMode="auto">
              <a:xfrm>
                <a:off x="2400" y="278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9" name="Line 20"/>
              <p:cNvSpPr>
                <a:spLocks noChangeShapeType="1"/>
              </p:cNvSpPr>
              <p:nvPr/>
            </p:nvSpPr>
            <p:spPr bwMode="auto">
              <a:xfrm>
                <a:off x="2736" y="278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0" name="Line 21"/>
              <p:cNvSpPr>
                <a:spLocks noChangeShapeType="1"/>
              </p:cNvSpPr>
              <p:nvPr/>
            </p:nvSpPr>
            <p:spPr bwMode="auto">
              <a:xfrm>
                <a:off x="3072" y="2784"/>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71" name="Text Box 22"/>
              <p:cNvSpPr txBox="1">
                <a:spLocks noChangeArrowheads="1"/>
              </p:cNvSpPr>
              <p:nvPr/>
            </p:nvSpPr>
            <p:spPr bwMode="auto">
              <a:xfrm>
                <a:off x="2064" y="3216"/>
                <a:ext cx="268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   18    19    20                       array2</a:t>
                </a:r>
              </a:p>
            </p:txBody>
          </p:sp>
          <p:sp>
            <p:nvSpPr>
              <p:cNvPr id="45072" name="Text Box 23"/>
              <p:cNvSpPr txBox="1">
                <a:spLocks noChangeArrowheads="1"/>
              </p:cNvSpPr>
              <p:nvPr/>
            </p:nvSpPr>
            <p:spPr bwMode="auto">
              <a:xfrm>
                <a:off x="720" y="2592"/>
                <a:ext cx="22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Free Inode List</a:t>
                </a:r>
              </a:p>
            </p:txBody>
          </p:sp>
          <p:sp>
            <p:nvSpPr>
              <p:cNvPr id="45073" name="Line 24"/>
              <p:cNvSpPr>
                <a:spLocks noChangeShapeType="1"/>
              </p:cNvSpPr>
              <p:nvPr/>
            </p:nvSpPr>
            <p:spPr bwMode="auto">
              <a:xfrm flipV="1">
                <a:off x="2736"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4" name="Text Box 25"/>
              <p:cNvSpPr txBox="1">
                <a:spLocks noChangeArrowheads="1"/>
              </p:cNvSpPr>
              <p:nvPr/>
            </p:nvSpPr>
            <p:spPr bwMode="auto">
              <a:xfrm>
                <a:off x="2784" y="3504"/>
                <a:ext cx="67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sp>
          <p:nvSpPr>
            <p:cNvPr id="45064" name="Text Box 26"/>
            <p:cNvSpPr txBox="1">
              <a:spLocks noChangeArrowheads="1"/>
            </p:cNvSpPr>
            <p:nvPr/>
          </p:nvSpPr>
          <p:spPr bwMode="auto">
            <a:xfrm>
              <a:off x="1200" y="3744"/>
              <a:ext cx="312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endParaRPr lang="ko-KR" altLang="ko-KR" sz="1800" b="1">
                <a:latin typeface="굴림" panose="020B0600000101010101" pitchFamily="34" charset="-127"/>
              </a:endParaRPr>
            </a:p>
          </p:txBody>
        </p:sp>
      </p:grpSp>
    </p:spTree>
    <p:extLst>
      <p:ext uri="{BB962C8B-B14F-4D97-AF65-F5344CB8AC3E}">
        <p14:creationId xmlns:p14="http://schemas.microsoft.com/office/powerpoint/2010/main" val="1521987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A085F6B4-58EE-45AF-AB2D-65A0954084D2}" type="slidenum">
              <a:rPr kumimoji="0" lang="en-US" altLang="ko-KR" sz="1200">
                <a:latin typeface="굴림" panose="020B0600000101010101" pitchFamily="34" charset="-127"/>
              </a:rPr>
              <a:pPr fontAlgn="base">
                <a:spcBef>
                  <a:spcPct val="0"/>
                </a:spcBef>
                <a:buClrTx/>
                <a:buSzTx/>
                <a:buFontTx/>
                <a:buNone/>
              </a:pPr>
              <a:t>35</a:t>
            </a:fld>
            <a:endParaRPr kumimoji="0" lang="en-US" altLang="ko-KR" sz="1200">
              <a:latin typeface="굴림" panose="020B0600000101010101" pitchFamily="34" charset="-127"/>
            </a:endParaRPr>
          </a:p>
        </p:txBody>
      </p:sp>
      <p:sp>
        <p:nvSpPr>
          <p:cNvPr id="46084" name="Rectangle 2"/>
          <p:cNvSpPr>
            <a:spLocks noGrp="1" noChangeArrowheads="1"/>
          </p:cNvSpPr>
          <p:nvPr>
            <p:ph type="title"/>
          </p:nvPr>
        </p:nvSpPr>
        <p:spPr>
          <a:xfrm>
            <a:off x="2209800" y="617538"/>
            <a:ext cx="7924800" cy="1143000"/>
          </a:xfrm>
        </p:spPr>
        <p:txBody>
          <a:bodyPr/>
          <a:lstStyle/>
          <a:p>
            <a:pPr eaLnBrk="1" hangingPunct="1"/>
            <a:r>
              <a:rPr lang="en-US" altLang="ko-KR" sz="2900" b="1" u="sng"/>
              <a:t>Assigning Free Inode – Super Block List Empty</a:t>
            </a:r>
            <a:endParaRPr lang="en-US" altLang="ko-KR" sz="2100" b="1" u="sng"/>
          </a:p>
        </p:txBody>
      </p:sp>
      <p:grpSp>
        <p:nvGrpSpPr>
          <p:cNvPr id="46085" name="Group 30"/>
          <p:cNvGrpSpPr>
            <a:grpSpLocks/>
          </p:cNvGrpSpPr>
          <p:nvPr/>
        </p:nvGrpSpPr>
        <p:grpSpPr bwMode="auto">
          <a:xfrm>
            <a:off x="2971800" y="1981201"/>
            <a:ext cx="7239000" cy="3616325"/>
            <a:chOff x="912" y="1248"/>
            <a:chExt cx="4560" cy="2278"/>
          </a:xfrm>
        </p:grpSpPr>
        <p:sp>
          <p:nvSpPr>
            <p:cNvPr id="46086" name="Text Box 3"/>
            <p:cNvSpPr txBox="1">
              <a:spLocks noChangeArrowheads="1"/>
            </p:cNvSpPr>
            <p:nvPr/>
          </p:nvSpPr>
          <p:spPr bwMode="auto">
            <a:xfrm>
              <a:off x="4848" y="3312"/>
              <a:ext cx="6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sp>
          <p:nvSpPr>
            <p:cNvPr id="46087" name="Text Box 7"/>
            <p:cNvSpPr txBox="1">
              <a:spLocks noChangeArrowheads="1"/>
            </p:cNvSpPr>
            <p:nvPr/>
          </p:nvSpPr>
          <p:spPr bwMode="auto">
            <a:xfrm>
              <a:off x="1104" y="1440"/>
              <a:ext cx="3744" cy="4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470                      empty</a:t>
              </a:r>
            </a:p>
            <a:p>
              <a:pPr eaLnBrk="1" fontAlgn="base" hangingPunct="1">
                <a:lnSpc>
                  <a:spcPct val="90000"/>
                </a:lnSpc>
                <a:spcBef>
                  <a:spcPct val="50000"/>
                </a:spcBef>
                <a:buClr>
                  <a:schemeClr val="folHlink"/>
                </a:buClr>
                <a:buSzPct val="60000"/>
                <a:buFont typeface="Wingdings" panose="05000000000000000000" pitchFamily="2" charset="2"/>
                <a:buNone/>
              </a:pPr>
              <a:endParaRPr lang="en-US" altLang="ko-KR" sz="1800">
                <a:latin typeface="굴림" panose="020B0600000101010101" pitchFamily="34" charset="-127"/>
              </a:endParaRPr>
            </a:p>
          </p:txBody>
        </p:sp>
        <p:sp>
          <p:nvSpPr>
            <p:cNvPr id="46088" name="Line 8"/>
            <p:cNvSpPr>
              <a:spLocks noChangeShapeType="1"/>
            </p:cNvSpPr>
            <p:nvPr/>
          </p:nvSpPr>
          <p:spPr bwMode="auto">
            <a:xfrm>
              <a:off x="1248" y="1728"/>
              <a:ext cx="3312"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89" name="Line 9"/>
            <p:cNvSpPr>
              <a:spLocks noChangeShapeType="1"/>
            </p:cNvSpPr>
            <p:nvPr/>
          </p:nvSpPr>
          <p:spPr bwMode="auto">
            <a:xfrm>
              <a:off x="1440" y="1440"/>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0" name="Text Box 10"/>
            <p:cNvSpPr txBox="1">
              <a:spLocks noChangeArrowheads="1"/>
            </p:cNvSpPr>
            <p:nvPr/>
          </p:nvSpPr>
          <p:spPr bwMode="auto">
            <a:xfrm>
              <a:off x="2400" y="1872"/>
              <a:ext cx="24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                                        array1</a:t>
              </a:r>
            </a:p>
          </p:txBody>
        </p:sp>
        <p:sp>
          <p:nvSpPr>
            <p:cNvPr id="46091" name="Text Box 11"/>
            <p:cNvSpPr txBox="1">
              <a:spLocks noChangeArrowheads="1"/>
            </p:cNvSpPr>
            <p:nvPr/>
          </p:nvSpPr>
          <p:spPr bwMode="auto">
            <a:xfrm>
              <a:off x="912" y="1248"/>
              <a:ext cx="22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Free Inode List</a:t>
              </a:r>
            </a:p>
          </p:txBody>
        </p:sp>
        <p:sp>
          <p:nvSpPr>
            <p:cNvPr id="46092" name="Line 12"/>
            <p:cNvSpPr>
              <a:spLocks noChangeShapeType="1"/>
            </p:cNvSpPr>
            <p:nvPr/>
          </p:nvSpPr>
          <p:spPr bwMode="auto">
            <a:xfrm flipV="1">
              <a:off x="1104" y="20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3" name="Text Box 13"/>
            <p:cNvSpPr txBox="1">
              <a:spLocks noChangeArrowheads="1"/>
            </p:cNvSpPr>
            <p:nvPr/>
          </p:nvSpPr>
          <p:spPr bwMode="auto">
            <a:xfrm>
              <a:off x="1200" y="2160"/>
              <a:ext cx="62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sp>
          <p:nvSpPr>
            <p:cNvPr id="46094" name="Text Box 14"/>
            <p:cNvSpPr txBox="1">
              <a:spLocks noChangeArrowheads="1"/>
            </p:cNvSpPr>
            <p:nvPr/>
          </p:nvSpPr>
          <p:spPr bwMode="auto">
            <a:xfrm>
              <a:off x="1056" y="1872"/>
              <a:ext cx="24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0</a:t>
              </a:r>
            </a:p>
          </p:txBody>
        </p:sp>
        <p:sp>
          <p:nvSpPr>
            <p:cNvPr id="46095" name="Text Box 15"/>
            <p:cNvSpPr txBox="1">
              <a:spLocks noChangeArrowheads="1"/>
            </p:cNvSpPr>
            <p:nvPr/>
          </p:nvSpPr>
          <p:spPr bwMode="auto">
            <a:xfrm>
              <a:off x="1104" y="2688"/>
              <a:ext cx="3744" cy="45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535                      free </a:t>
              </a:r>
              <a:r>
                <a:rPr lang="en-US" altLang="ko-KR" sz="1800" dirty="0" err="1">
                  <a:latin typeface="굴림" panose="020B0600000101010101" pitchFamily="34" charset="-127"/>
                </a:rPr>
                <a:t>inodes</a:t>
              </a:r>
              <a:r>
                <a:rPr lang="en-US" altLang="ko-KR" sz="1800" dirty="0">
                  <a:latin typeface="굴림" panose="020B0600000101010101" pitchFamily="34" charset="-127"/>
                </a:rPr>
                <a:t>            476  475  471</a:t>
              </a:r>
            </a:p>
            <a:p>
              <a:pPr eaLnBrk="1" fontAlgn="base" hangingPunct="1">
                <a:lnSpc>
                  <a:spcPct val="90000"/>
                </a:lnSpc>
                <a:spcBef>
                  <a:spcPct val="50000"/>
                </a:spcBef>
                <a:buClr>
                  <a:schemeClr val="folHlink"/>
                </a:buClr>
                <a:buSzPct val="60000"/>
                <a:buFont typeface="Wingdings" panose="05000000000000000000" pitchFamily="2" charset="2"/>
                <a:buNone/>
              </a:pPr>
              <a:endParaRPr lang="en-US" altLang="ko-KR" sz="1800" dirty="0">
                <a:latin typeface="굴림" panose="020B0600000101010101" pitchFamily="34" charset="-127"/>
              </a:endParaRPr>
            </a:p>
          </p:txBody>
        </p:sp>
        <p:sp>
          <p:nvSpPr>
            <p:cNvPr id="46096" name="Line 16"/>
            <p:cNvSpPr>
              <a:spLocks noChangeShapeType="1"/>
            </p:cNvSpPr>
            <p:nvPr/>
          </p:nvSpPr>
          <p:spPr bwMode="auto">
            <a:xfrm>
              <a:off x="1200" y="2976"/>
              <a:ext cx="3552"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97" name="Line 17"/>
            <p:cNvSpPr>
              <a:spLocks noChangeShapeType="1"/>
            </p:cNvSpPr>
            <p:nvPr/>
          </p:nvSpPr>
          <p:spPr bwMode="auto">
            <a:xfrm>
              <a:off x="1440" y="26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98" name="Text Box 18"/>
            <p:cNvSpPr txBox="1">
              <a:spLocks noChangeArrowheads="1"/>
            </p:cNvSpPr>
            <p:nvPr/>
          </p:nvSpPr>
          <p:spPr bwMode="auto">
            <a:xfrm>
              <a:off x="3312" y="2496"/>
              <a:ext cx="15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                     array2</a:t>
              </a:r>
            </a:p>
          </p:txBody>
        </p:sp>
        <p:sp>
          <p:nvSpPr>
            <p:cNvPr id="46099" name="Text Box 19"/>
            <p:cNvSpPr txBox="1">
              <a:spLocks noChangeArrowheads="1"/>
            </p:cNvSpPr>
            <p:nvPr/>
          </p:nvSpPr>
          <p:spPr bwMode="auto">
            <a:xfrm>
              <a:off x="960" y="2496"/>
              <a:ext cx="22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Free Inode List</a:t>
              </a:r>
            </a:p>
          </p:txBody>
        </p:sp>
        <p:sp>
          <p:nvSpPr>
            <p:cNvPr id="46100" name="Line 20"/>
            <p:cNvSpPr>
              <a:spLocks noChangeShapeType="1"/>
            </p:cNvSpPr>
            <p:nvPr/>
          </p:nvSpPr>
          <p:spPr bwMode="auto">
            <a:xfrm flipV="1">
              <a:off x="4848" y="321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101" name="Text Box 21"/>
            <p:cNvSpPr txBox="1">
              <a:spLocks noChangeArrowheads="1"/>
            </p:cNvSpPr>
            <p:nvPr/>
          </p:nvSpPr>
          <p:spPr bwMode="auto">
            <a:xfrm>
              <a:off x="1056" y="3120"/>
              <a:ext cx="240"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0</a:t>
              </a:r>
            </a:p>
          </p:txBody>
        </p:sp>
        <p:sp>
          <p:nvSpPr>
            <p:cNvPr id="46102" name="Line 22"/>
            <p:cNvSpPr>
              <a:spLocks noChangeShapeType="1"/>
            </p:cNvSpPr>
            <p:nvPr/>
          </p:nvSpPr>
          <p:spPr bwMode="auto">
            <a:xfrm>
              <a:off x="3744" y="26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3" name="Line 23"/>
            <p:cNvSpPr>
              <a:spLocks noChangeShapeType="1"/>
            </p:cNvSpPr>
            <p:nvPr/>
          </p:nvSpPr>
          <p:spPr bwMode="auto">
            <a:xfrm>
              <a:off x="4108" y="26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4" name="Line 24"/>
            <p:cNvSpPr>
              <a:spLocks noChangeShapeType="1"/>
            </p:cNvSpPr>
            <p:nvPr/>
          </p:nvSpPr>
          <p:spPr bwMode="auto">
            <a:xfrm>
              <a:off x="4450" y="268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5" name="Text Box 25"/>
            <p:cNvSpPr txBox="1">
              <a:spLocks noChangeArrowheads="1"/>
            </p:cNvSpPr>
            <p:nvPr/>
          </p:nvSpPr>
          <p:spPr bwMode="auto">
            <a:xfrm>
              <a:off x="3552" y="3216"/>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48     49     50</a:t>
              </a:r>
            </a:p>
          </p:txBody>
        </p:sp>
        <p:sp>
          <p:nvSpPr>
            <p:cNvPr id="46106" name="Line 26"/>
            <p:cNvSpPr>
              <a:spLocks noChangeShapeType="1"/>
            </p:cNvSpPr>
            <p:nvPr/>
          </p:nvSpPr>
          <p:spPr bwMode="auto">
            <a:xfrm>
              <a:off x="1296" y="1824"/>
              <a:ext cx="480" cy="3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07" name="Line 27"/>
            <p:cNvSpPr>
              <a:spLocks noChangeShapeType="1"/>
            </p:cNvSpPr>
            <p:nvPr/>
          </p:nvSpPr>
          <p:spPr bwMode="auto">
            <a:xfrm flipH="1">
              <a:off x="1344" y="2208"/>
              <a:ext cx="432"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6108" name="Text Box 29"/>
            <p:cNvSpPr txBox="1">
              <a:spLocks noChangeArrowheads="1"/>
            </p:cNvSpPr>
            <p:nvPr/>
          </p:nvSpPr>
          <p:spPr bwMode="auto">
            <a:xfrm>
              <a:off x="1776" y="2016"/>
              <a:ext cx="1008"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remembered inode</a:t>
              </a:r>
            </a:p>
          </p:txBody>
        </p:sp>
      </p:grpSp>
    </p:spTree>
    <p:extLst>
      <p:ext uri="{BB962C8B-B14F-4D97-AF65-F5344CB8AC3E}">
        <p14:creationId xmlns:p14="http://schemas.microsoft.com/office/powerpoint/2010/main" val="3480582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algorithm for freeing an </a:t>
            </a:r>
            <a:r>
              <a:rPr lang="en-US" dirty="0" err="1"/>
              <a:t>inode</a:t>
            </a:r>
            <a:r>
              <a:rPr lang="en-US" dirty="0"/>
              <a:t> is much simpler. After incrementing the total number of available </a:t>
            </a:r>
            <a:r>
              <a:rPr lang="en-US" dirty="0" err="1"/>
              <a:t>inodes</a:t>
            </a:r>
            <a:r>
              <a:rPr lang="en-US" dirty="0"/>
              <a:t> in the file system, the kernel checks the lock on the super block. </a:t>
            </a:r>
          </a:p>
          <a:p>
            <a:pPr algn="just"/>
            <a:r>
              <a:rPr lang="en-US" b="1" i="1" dirty="0"/>
              <a:t>If locked</a:t>
            </a:r>
            <a:r>
              <a:rPr lang="en-US" dirty="0"/>
              <a:t>, it avoids race conditions by returning immediately: The </a:t>
            </a:r>
            <a:r>
              <a:rPr lang="en-US" dirty="0" err="1"/>
              <a:t>inode</a:t>
            </a:r>
            <a:r>
              <a:rPr lang="en-US" dirty="0"/>
              <a:t> number is not put into the super block, but it can be found on disk and is available for reassignment. </a:t>
            </a:r>
          </a:p>
          <a:p>
            <a:pPr algn="just"/>
            <a:r>
              <a:rPr lang="en-US" b="1" i="1" dirty="0"/>
              <a:t>If the list is not locked</a:t>
            </a:r>
            <a:r>
              <a:rPr lang="en-US" dirty="0"/>
              <a:t>, the kernel checks if it has room for more </a:t>
            </a:r>
            <a:r>
              <a:rPr lang="en-US" dirty="0" err="1"/>
              <a:t>inode</a:t>
            </a:r>
            <a:r>
              <a:rPr lang="en-US" dirty="0"/>
              <a:t> numbers and, if it does, places the </a:t>
            </a:r>
            <a:r>
              <a:rPr lang="en-US" dirty="0" err="1"/>
              <a:t>inode</a:t>
            </a:r>
            <a:r>
              <a:rPr lang="en-US" dirty="0"/>
              <a:t> number in the list and returns. </a:t>
            </a:r>
          </a:p>
          <a:p>
            <a:pPr algn="just"/>
            <a:r>
              <a:rPr lang="en-US" dirty="0"/>
              <a:t>If the list is full, the kernel may not save the newly freed </a:t>
            </a:r>
            <a:r>
              <a:rPr lang="en-US" dirty="0" err="1"/>
              <a:t>inode</a:t>
            </a:r>
            <a:r>
              <a:rPr lang="en-US" dirty="0"/>
              <a:t> there: It compares the number of the freed </a:t>
            </a:r>
            <a:r>
              <a:rPr lang="en-US" dirty="0" err="1"/>
              <a:t>inode</a:t>
            </a:r>
            <a:r>
              <a:rPr lang="en-US" dirty="0"/>
              <a:t> with that of the remembered </a:t>
            </a:r>
            <a:r>
              <a:rPr lang="en-US" dirty="0" err="1"/>
              <a:t>inode</a:t>
            </a:r>
            <a:r>
              <a:rPr lang="en-US" dirty="0"/>
              <a:t>. </a:t>
            </a:r>
          </a:p>
          <a:p>
            <a:pPr algn="just"/>
            <a:r>
              <a:rPr lang="en-US" dirty="0"/>
              <a:t>If the freed </a:t>
            </a:r>
            <a:r>
              <a:rPr lang="en-US" dirty="0" err="1"/>
              <a:t>inode</a:t>
            </a:r>
            <a:r>
              <a:rPr lang="en-US" dirty="0"/>
              <a:t> number is less than the remembered </a:t>
            </a:r>
            <a:r>
              <a:rPr lang="en-US" dirty="0" err="1"/>
              <a:t>inode</a:t>
            </a:r>
            <a:r>
              <a:rPr lang="en-US" dirty="0"/>
              <a:t> number, it "remembers" the newly freed </a:t>
            </a:r>
            <a:r>
              <a:rPr lang="en-US" dirty="0" err="1"/>
              <a:t>inode</a:t>
            </a:r>
            <a:r>
              <a:rPr lang="en-US" dirty="0"/>
              <a:t> number, discarding the old remembered </a:t>
            </a:r>
            <a:r>
              <a:rPr lang="en-US" dirty="0" err="1"/>
              <a:t>inode</a:t>
            </a:r>
            <a:r>
              <a:rPr lang="en-US" dirty="0"/>
              <a:t> number from the super block.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36</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Freeing an </a:t>
            </a:r>
            <a:r>
              <a:rPr lang="en-US" dirty="0" err="1"/>
              <a:t>inode</a:t>
            </a:r>
            <a:r>
              <a:rPr lang="en-US" dirty="0"/>
              <a:t> - </a:t>
            </a:r>
            <a:r>
              <a:rPr lang="en-US" dirty="0" err="1"/>
              <a:t>ifree</a:t>
            </a:r>
            <a:endParaRPr lang="en-US" dirty="0"/>
          </a:p>
        </p:txBody>
      </p:sp>
    </p:spTree>
    <p:extLst>
      <p:ext uri="{BB962C8B-B14F-4D97-AF65-F5344CB8AC3E}">
        <p14:creationId xmlns:p14="http://schemas.microsoft.com/office/powerpoint/2010/main" val="2381025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C5EB60AD-343B-4436-9B39-C7FA92B6C59B}" type="slidenum">
              <a:rPr kumimoji="0" lang="en-US" altLang="ko-KR" sz="1200">
                <a:latin typeface="굴림" panose="020B0600000101010101" pitchFamily="34" charset="-127"/>
              </a:rPr>
              <a:pPr fontAlgn="base">
                <a:spcBef>
                  <a:spcPct val="0"/>
                </a:spcBef>
                <a:buClrTx/>
                <a:buSzTx/>
                <a:buFontTx/>
                <a:buNone/>
              </a:pPr>
              <a:t>37</a:t>
            </a:fld>
            <a:endParaRPr kumimoji="0" lang="en-US" altLang="ko-KR" sz="1200">
              <a:latin typeface="굴림" panose="020B0600000101010101" pitchFamily="34" charset="-127"/>
            </a:endParaRPr>
          </a:p>
        </p:txBody>
      </p:sp>
      <p:sp>
        <p:nvSpPr>
          <p:cNvPr id="47108" name="Rectangle 2"/>
          <p:cNvSpPr>
            <a:spLocks noGrp="1" noChangeArrowheads="1"/>
          </p:cNvSpPr>
          <p:nvPr>
            <p:ph type="title"/>
          </p:nvPr>
        </p:nvSpPr>
        <p:spPr/>
        <p:txBody>
          <a:bodyPr/>
          <a:lstStyle/>
          <a:p>
            <a:pPr eaLnBrk="1" hangingPunct="1"/>
            <a:r>
              <a:rPr lang="en-US" altLang="ko-KR" b="1" u="sng"/>
              <a:t>Algorithm for Freeing Inode</a:t>
            </a:r>
          </a:p>
        </p:txBody>
      </p:sp>
      <p:sp>
        <p:nvSpPr>
          <p:cNvPr id="47109"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Algorithm </a:t>
            </a:r>
            <a:r>
              <a:rPr lang="en-US" altLang="ko-KR" sz="1800" dirty="0" err="1">
                <a:latin typeface="Microsoft Sans Serif" panose="020B0604020202020204" pitchFamily="34" charset="0"/>
              </a:rPr>
              <a:t>ifree</a:t>
            </a:r>
            <a:r>
              <a:rPr lang="en-US" altLang="ko-KR" sz="1800" dirty="0">
                <a:latin typeface="Microsoft Sans Serif" panose="020B0604020202020204" pitchFamily="34" charset="0"/>
              </a:rPr>
              <a:t>	/*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free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Input : file system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number</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Output : none</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increment file system free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count;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if(super block locked) return;</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if(</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list full){</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if(</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number less than remembered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for search)</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set remembered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for search = input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number;</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 else </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store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number in </a:t>
            </a:r>
            <a:r>
              <a:rPr lang="en-US" altLang="ko-KR" sz="1800" dirty="0" err="1">
                <a:latin typeface="Microsoft Sans Serif" panose="020B0604020202020204" pitchFamily="34" charset="0"/>
              </a:rPr>
              <a:t>inode</a:t>
            </a:r>
            <a:r>
              <a:rPr lang="en-US" altLang="ko-KR" sz="1800" dirty="0">
                <a:latin typeface="Microsoft Sans Serif" panose="020B0604020202020204" pitchFamily="34" charset="0"/>
              </a:rPr>
              <a:t> list;</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	return;</a:t>
            </a:r>
          </a:p>
          <a:p>
            <a:pPr eaLnBrk="1" hangingPunct="1">
              <a:lnSpc>
                <a:spcPct val="90000"/>
              </a:lnSpc>
              <a:buFont typeface="Wingdings" panose="05000000000000000000" pitchFamily="2" charset="2"/>
              <a:buNone/>
            </a:pPr>
            <a:r>
              <a:rPr lang="en-US" altLang="ko-KR" sz="1800" dirty="0">
                <a:latin typeface="Microsoft Sans Serif" panose="020B0604020202020204" pitchFamily="34" charset="0"/>
              </a:rPr>
              <a:t>}</a:t>
            </a:r>
          </a:p>
        </p:txBody>
      </p:sp>
    </p:spTree>
    <p:extLst>
      <p:ext uri="{BB962C8B-B14F-4D97-AF65-F5344CB8AC3E}">
        <p14:creationId xmlns:p14="http://schemas.microsoft.com/office/powerpoint/2010/main" val="1013540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DA5520A5-0798-4122-8AE7-6DF8FADB127D}" type="slidenum">
              <a:rPr kumimoji="0" lang="en-US" altLang="ko-KR" sz="1200">
                <a:latin typeface="굴림" panose="020B0600000101010101" pitchFamily="34" charset="-127"/>
              </a:rPr>
              <a:pPr fontAlgn="base">
                <a:spcBef>
                  <a:spcPct val="0"/>
                </a:spcBef>
                <a:buClrTx/>
                <a:buSzTx/>
                <a:buFontTx/>
                <a:buNone/>
              </a:pPr>
              <a:t>38</a:t>
            </a:fld>
            <a:endParaRPr kumimoji="0" lang="en-US" altLang="ko-KR" sz="1200">
              <a:latin typeface="굴림" panose="020B0600000101010101" pitchFamily="34" charset="-127"/>
            </a:endParaRPr>
          </a:p>
        </p:txBody>
      </p:sp>
      <p:sp>
        <p:nvSpPr>
          <p:cNvPr id="48132" name="Rectangle 2"/>
          <p:cNvSpPr>
            <a:spLocks noGrp="1" noChangeArrowheads="1"/>
          </p:cNvSpPr>
          <p:nvPr>
            <p:ph type="title"/>
          </p:nvPr>
        </p:nvSpPr>
        <p:spPr>
          <a:xfrm>
            <a:off x="2209800" y="609600"/>
            <a:ext cx="8001000" cy="1143000"/>
          </a:xfrm>
        </p:spPr>
        <p:txBody>
          <a:bodyPr/>
          <a:lstStyle/>
          <a:p>
            <a:pPr eaLnBrk="1" hangingPunct="1"/>
            <a:r>
              <a:rPr lang="en-US" altLang="ko-KR" sz="2800" b="1" u="sng"/>
              <a:t>Placing Free Inode Numbers Into the Super Block</a:t>
            </a:r>
            <a:endParaRPr lang="en-US" altLang="ko-KR" sz="2000" b="1" u="sng"/>
          </a:p>
        </p:txBody>
      </p:sp>
      <p:grpSp>
        <p:nvGrpSpPr>
          <p:cNvPr id="48133" name="Group 3"/>
          <p:cNvGrpSpPr>
            <a:grpSpLocks/>
          </p:cNvGrpSpPr>
          <p:nvPr/>
        </p:nvGrpSpPr>
        <p:grpSpPr bwMode="auto">
          <a:xfrm>
            <a:off x="2209800" y="1676401"/>
            <a:ext cx="7162800" cy="1330325"/>
            <a:chOff x="432" y="1296"/>
            <a:chExt cx="4512" cy="838"/>
          </a:xfrm>
        </p:grpSpPr>
        <p:sp>
          <p:nvSpPr>
            <p:cNvPr id="48164" name="Text Box 4"/>
            <p:cNvSpPr txBox="1">
              <a:spLocks noChangeArrowheads="1"/>
            </p:cNvSpPr>
            <p:nvPr/>
          </p:nvSpPr>
          <p:spPr bwMode="auto">
            <a:xfrm>
              <a:off x="984" y="1296"/>
              <a:ext cx="364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535                                                476  475  471</a:t>
              </a:r>
            </a:p>
          </p:txBody>
        </p:sp>
        <p:sp>
          <p:nvSpPr>
            <p:cNvPr id="48165" name="Line 5"/>
            <p:cNvSpPr>
              <a:spLocks noChangeShapeType="1"/>
            </p:cNvSpPr>
            <p:nvPr/>
          </p:nvSpPr>
          <p:spPr bwMode="auto">
            <a:xfrm>
              <a:off x="1296"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6" name="Line 6"/>
            <p:cNvSpPr>
              <a:spLocks noChangeShapeType="1"/>
            </p:cNvSpPr>
            <p:nvPr/>
          </p:nvSpPr>
          <p:spPr bwMode="auto">
            <a:xfrm>
              <a:off x="4224"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7" name="Line 7"/>
            <p:cNvSpPr>
              <a:spLocks noChangeShapeType="1"/>
            </p:cNvSpPr>
            <p:nvPr/>
          </p:nvSpPr>
          <p:spPr bwMode="auto">
            <a:xfrm>
              <a:off x="3888"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8" name="Line 8"/>
            <p:cNvSpPr>
              <a:spLocks noChangeShapeType="1"/>
            </p:cNvSpPr>
            <p:nvPr/>
          </p:nvSpPr>
          <p:spPr bwMode="auto">
            <a:xfrm>
              <a:off x="3552"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69" name="Line 9"/>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8170" name="Text Box 10"/>
            <p:cNvSpPr txBox="1">
              <a:spLocks noChangeArrowheads="1"/>
            </p:cNvSpPr>
            <p:nvPr/>
          </p:nvSpPr>
          <p:spPr bwMode="auto">
            <a:xfrm>
              <a:off x="2112" y="1536"/>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free inodes</a:t>
              </a:r>
            </a:p>
          </p:txBody>
        </p:sp>
        <p:sp>
          <p:nvSpPr>
            <p:cNvPr id="48171" name="Line 11"/>
            <p:cNvSpPr>
              <a:spLocks noChangeShapeType="1"/>
            </p:cNvSpPr>
            <p:nvPr/>
          </p:nvSpPr>
          <p:spPr bwMode="auto">
            <a:xfrm flipV="1">
              <a:off x="1104" y="14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72" name="Text Box 12"/>
            <p:cNvSpPr txBox="1">
              <a:spLocks noChangeArrowheads="1"/>
            </p:cNvSpPr>
            <p:nvPr/>
          </p:nvSpPr>
          <p:spPr bwMode="auto">
            <a:xfrm>
              <a:off x="432" y="1680"/>
              <a:ext cx="15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remembered inode</a:t>
              </a:r>
            </a:p>
          </p:txBody>
        </p:sp>
        <p:sp>
          <p:nvSpPr>
            <p:cNvPr id="48173" name="Text Box 13"/>
            <p:cNvSpPr txBox="1">
              <a:spLocks noChangeArrowheads="1"/>
            </p:cNvSpPr>
            <p:nvPr/>
          </p:nvSpPr>
          <p:spPr bwMode="auto">
            <a:xfrm>
              <a:off x="1440" y="1920"/>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b="1">
                  <a:latin typeface="굴림" panose="020B0600000101010101" pitchFamily="34" charset="-127"/>
                </a:rPr>
                <a:t>Original Super Block List of Free Inodes</a:t>
              </a:r>
            </a:p>
          </p:txBody>
        </p:sp>
        <p:sp>
          <p:nvSpPr>
            <p:cNvPr id="48174" name="Line 14"/>
            <p:cNvSpPr>
              <a:spLocks noChangeShapeType="1"/>
            </p:cNvSpPr>
            <p:nvPr/>
          </p:nvSpPr>
          <p:spPr bwMode="auto">
            <a:xfrm flipV="1">
              <a:off x="4608" y="153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75" name="Text Box 15"/>
            <p:cNvSpPr txBox="1">
              <a:spLocks noChangeArrowheads="1"/>
            </p:cNvSpPr>
            <p:nvPr/>
          </p:nvSpPr>
          <p:spPr bwMode="auto">
            <a:xfrm>
              <a:off x="4416" y="1728"/>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grpSp>
        <p:nvGrpSpPr>
          <p:cNvPr id="48134" name="Group 16"/>
          <p:cNvGrpSpPr>
            <a:grpSpLocks/>
          </p:cNvGrpSpPr>
          <p:nvPr/>
        </p:nvGrpSpPr>
        <p:grpSpPr bwMode="auto">
          <a:xfrm>
            <a:off x="2286000" y="3276601"/>
            <a:ext cx="7162800" cy="1330325"/>
            <a:chOff x="480" y="2256"/>
            <a:chExt cx="4512" cy="838"/>
          </a:xfrm>
        </p:grpSpPr>
        <p:sp>
          <p:nvSpPr>
            <p:cNvPr id="48150" name="Text Box 17"/>
            <p:cNvSpPr txBox="1">
              <a:spLocks noChangeArrowheads="1"/>
            </p:cNvSpPr>
            <p:nvPr/>
          </p:nvSpPr>
          <p:spPr bwMode="auto">
            <a:xfrm>
              <a:off x="1872" y="2832"/>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b="1">
                  <a:latin typeface="굴림" panose="020B0600000101010101" pitchFamily="34" charset="-127"/>
                </a:rPr>
                <a:t>Free Inode 499</a:t>
              </a:r>
            </a:p>
          </p:txBody>
        </p:sp>
        <p:grpSp>
          <p:nvGrpSpPr>
            <p:cNvPr id="48151" name="Group 18"/>
            <p:cNvGrpSpPr>
              <a:grpSpLocks/>
            </p:cNvGrpSpPr>
            <p:nvPr/>
          </p:nvGrpSpPr>
          <p:grpSpPr bwMode="auto">
            <a:xfrm>
              <a:off x="480" y="2256"/>
              <a:ext cx="4512" cy="838"/>
              <a:chOff x="432" y="1296"/>
              <a:chExt cx="4512" cy="838"/>
            </a:xfrm>
          </p:grpSpPr>
          <p:sp>
            <p:nvSpPr>
              <p:cNvPr id="48152" name="Text Box 19"/>
              <p:cNvSpPr txBox="1">
                <a:spLocks noChangeArrowheads="1"/>
              </p:cNvSpPr>
              <p:nvPr/>
            </p:nvSpPr>
            <p:spPr bwMode="auto">
              <a:xfrm>
                <a:off x="960" y="1296"/>
                <a:ext cx="364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499                                                476  475  471</a:t>
                </a:r>
              </a:p>
            </p:txBody>
          </p:sp>
          <p:sp>
            <p:nvSpPr>
              <p:cNvPr id="48153" name="Line 20"/>
              <p:cNvSpPr>
                <a:spLocks noChangeShapeType="1"/>
              </p:cNvSpPr>
              <p:nvPr/>
            </p:nvSpPr>
            <p:spPr bwMode="auto">
              <a:xfrm>
                <a:off x="1296"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4" name="Line 21"/>
              <p:cNvSpPr>
                <a:spLocks noChangeShapeType="1"/>
              </p:cNvSpPr>
              <p:nvPr/>
            </p:nvSpPr>
            <p:spPr bwMode="auto">
              <a:xfrm>
                <a:off x="4224"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5" name="Line 22"/>
              <p:cNvSpPr>
                <a:spLocks noChangeShapeType="1"/>
              </p:cNvSpPr>
              <p:nvPr/>
            </p:nvSpPr>
            <p:spPr bwMode="auto">
              <a:xfrm>
                <a:off x="3888"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6" name="Line 23"/>
              <p:cNvSpPr>
                <a:spLocks noChangeShapeType="1"/>
              </p:cNvSpPr>
              <p:nvPr/>
            </p:nvSpPr>
            <p:spPr bwMode="auto">
              <a:xfrm>
                <a:off x="3552"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7" name="Line 24"/>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8158" name="Text Box 25"/>
              <p:cNvSpPr txBox="1">
                <a:spLocks noChangeArrowheads="1"/>
              </p:cNvSpPr>
              <p:nvPr/>
            </p:nvSpPr>
            <p:spPr bwMode="auto">
              <a:xfrm>
                <a:off x="2112" y="1536"/>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free inodes</a:t>
                </a:r>
              </a:p>
            </p:txBody>
          </p:sp>
          <p:sp>
            <p:nvSpPr>
              <p:cNvPr id="48159" name="Line 26"/>
              <p:cNvSpPr>
                <a:spLocks noChangeShapeType="1"/>
              </p:cNvSpPr>
              <p:nvPr/>
            </p:nvSpPr>
            <p:spPr bwMode="auto">
              <a:xfrm flipV="1">
                <a:off x="1104" y="14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0" name="Text Box 27"/>
              <p:cNvSpPr txBox="1">
                <a:spLocks noChangeArrowheads="1"/>
              </p:cNvSpPr>
              <p:nvPr/>
            </p:nvSpPr>
            <p:spPr bwMode="auto">
              <a:xfrm>
                <a:off x="432" y="1680"/>
                <a:ext cx="15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remembered inode</a:t>
                </a:r>
              </a:p>
            </p:txBody>
          </p:sp>
          <p:sp>
            <p:nvSpPr>
              <p:cNvPr id="48161" name="Text Box 28"/>
              <p:cNvSpPr txBox="1">
                <a:spLocks noChangeArrowheads="1"/>
              </p:cNvSpPr>
              <p:nvPr/>
            </p:nvSpPr>
            <p:spPr bwMode="auto">
              <a:xfrm>
                <a:off x="1440" y="1920"/>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endParaRPr lang="ko-KR" altLang="ko-KR" sz="1800" b="1">
                  <a:latin typeface="굴림" panose="020B0600000101010101" pitchFamily="34" charset="-127"/>
                </a:endParaRPr>
              </a:p>
            </p:txBody>
          </p:sp>
          <p:sp>
            <p:nvSpPr>
              <p:cNvPr id="48162" name="Line 29"/>
              <p:cNvSpPr>
                <a:spLocks noChangeShapeType="1"/>
              </p:cNvSpPr>
              <p:nvPr/>
            </p:nvSpPr>
            <p:spPr bwMode="auto">
              <a:xfrm flipV="1">
                <a:off x="4608" y="153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63" name="Text Box 30"/>
              <p:cNvSpPr txBox="1">
                <a:spLocks noChangeArrowheads="1"/>
              </p:cNvSpPr>
              <p:nvPr/>
            </p:nvSpPr>
            <p:spPr bwMode="auto">
              <a:xfrm>
                <a:off x="4416" y="1728"/>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grpSp>
      <p:grpSp>
        <p:nvGrpSpPr>
          <p:cNvPr id="48135" name="Group 31"/>
          <p:cNvGrpSpPr>
            <a:grpSpLocks/>
          </p:cNvGrpSpPr>
          <p:nvPr/>
        </p:nvGrpSpPr>
        <p:grpSpPr bwMode="auto">
          <a:xfrm>
            <a:off x="2286000" y="4689476"/>
            <a:ext cx="7162800" cy="1330325"/>
            <a:chOff x="480" y="2256"/>
            <a:chExt cx="4512" cy="838"/>
          </a:xfrm>
        </p:grpSpPr>
        <p:sp>
          <p:nvSpPr>
            <p:cNvPr id="48136" name="Text Box 32"/>
            <p:cNvSpPr txBox="1">
              <a:spLocks noChangeArrowheads="1"/>
            </p:cNvSpPr>
            <p:nvPr/>
          </p:nvSpPr>
          <p:spPr bwMode="auto">
            <a:xfrm>
              <a:off x="1872" y="2832"/>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b="1">
                  <a:latin typeface="굴림" panose="020B0600000101010101" pitchFamily="34" charset="-127"/>
                </a:rPr>
                <a:t>Free Inode 601</a:t>
              </a:r>
            </a:p>
          </p:txBody>
        </p:sp>
        <p:grpSp>
          <p:nvGrpSpPr>
            <p:cNvPr id="48137" name="Group 33"/>
            <p:cNvGrpSpPr>
              <a:grpSpLocks/>
            </p:cNvGrpSpPr>
            <p:nvPr/>
          </p:nvGrpSpPr>
          <p:grpSpPr bwMode="auto">
            <a:xfrm>
              <a:off x="480" y="2256"/>
              <a:ext cx="4512" cy="838"/>
              <a:chOff x="432" y="1296"/>
              <a:chExt cx="4512" cy="838"/>
            </a:xfrm>
          </p:grpSpPr>
          <p:sp>
            <p:nvSpPr>
              <p:cNvPr id="48138" name="Text Box 34"/>
              <p:cNvSpPr txBox="1">
                <a:spLocks noChangeArrowheads="1"/>
              </p:cNvSpPr>
              <p:nvPr/>
            </p:nvSpPr>
            <p:spPr bwMode="auto">
              <a:xfrm>
                <a:off x="960" y="1296"/>
                <a:ext cx="3648"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499                                                476  475  471</a:t>
                </a:r>
              </a:p>
            </p:txBody>
          </p:sp>
          <p:sp>
            <p:nvSpPr>
              <p:cNvPr id="48139" name="Line 35"/>
              <p:cNvSpPr>
                <a:spLocks noChangeShapeType="1"/>
              </p:cNvSpPr>
              <p:nvPr/>
            </p:nvSpPr>
            <p:spPr bwMode="auto">
              <a:xfrm>
                <a:off x="1296"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Line 36"/>
              <p:cNvSpPr>
                <a:spLocks noChangeShapeType="1"/>
              </p:cNvSpPr>
              <p:nvPr/>
            </p:nvSpPr>
            <p:spPr bwMode="auto">
              <a:xfrm>
                <a:off x="4224"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1" name="Line 37"/>
              <p:cNvSpPr>
                <a:spLocks noChangeShapeType="1"/>
              </p:cNvSpPr>
              <p:nvPr/>
            </p:nvSpPr>
            <p:spPr bwMode="auto">
              <a:xfrm>
                <a:off x="3888"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2" name="Line 38"/>
              <p:cNvSpPr>
                <a:spLocks noChangeShapeType="1"/>
              </p:cNvSpPr>
              <p:nvPr/>
            </p:nvSpPr>
            <p:spPr bwMode="auto">
              <a:xfrm>
                <a:off x="3552" y="12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3" name="Line 39"/>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8144" name="Text Box 40"/>
              <p:cNvSpPr txBox="1">
                <a:spLocks noChangeArrowheads="1"/>
              </p:cNvSpPr>
              <p:nvPr/>
            </p:nvSpPr>
            <p:spPr bwMode="auto">
              <a:xfrm>
                <a:off x="2112" y="1536"/>
                <a:ext cx="129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free inodes</a:t>
                </a:r>
              </a:p>
            </p:txBody>
          </p:sp>
          <p:sp>
            <p:nvSpPr>
              <p:cNvPr id="48145" name="Line 41"/>
              <p:cNvSpPr>
                <a:spLocks noChangeShapeType="1"/>
              </p:cNvSpPr>
              <p:nvPr/>
            </p:nvSpPr>
            <p:spPr bwMode="auto">
              <a:xfrm flipV="1">
                <a:off x="1104" y="1488"/>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6" name="Text Box 42"/>
              <p:cNvSpPr txBox="1">
                <a:spLocks noChangeArrowheads="1"/>
              </p:cNvSpPr>
              <p:nvPr/>
            </p:nvSpPr>
            <p:spPr bwMode="auto">
              <a:xfrm>
                <a:off x="432" y="1680"/>
                <a:ext cx="1536"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remembered inode</a:t>
                </a:r>
              </a:p>
            </p:txBody>
          </p:sp>
          <p:sp>
            <p:nvSpPr>
              <p:cNvPr id="48147" name="Text Box 43"/>
              <p:cNvSpPr txBox="1">
                <a:spLocks noChangeArrowheads="1"/>
              </p:cNvSpPr>
              <p:nvPr/>
            </p:nvSpPr>
            <p:spPr bwMode="auto">
              <a:xfrm>
                <a:off x="1440" y="1920"/>
                <a:ext cx="29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endParaRPr lang="ko-KR" altLang="ko-KR" sz="1800" b="1">
                  <a:latin typeface="굴림" panose="020B0600000101010101" pitchFamily="34" charset="-127"/>
                </a:endParaRPr>
              </a:p>
            </p:txBody>
          </p:sp>
          <p:sp>
            <p:nvSpPr>
              <p:cNvPr id="48148" name="Line 44"/>
              <p:cNvSpPr>
                <a:spLocks noChangeShapeType="1"/>
              </p:cNvSpPr>
              <p:nvPr/>
            </p:nvSpPr>
            <p:spPr bwMode="auto">
              <a:xfrm flipV="1">
                <a:off x="4608" y="153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49" name="Text Box 45"/>
              <p:cNvSpPr txBox="1">
                <a:spLocks noChangeArrowheads="1"/>
              </p:cNvSpPr>
              <p:nvPr/>
            </p:nvSpPr>
            <p:spPr bwMode="auto">
              <a:xfrm>
                <a:off x="4416" y="1728"/>
                <a:ext cx="52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index</a:t>
                </a:r>
              </a:p>
            </p:txBody>
          </p:sp>
        </p:grpSp>
      </p:grpSp>
    </p:spTree>
    <p:extLst>
      <p:ext uri="{BB962C8B-B14F-4D97-AF65-F5344CB8AC3E}">
        <p14:creationId xmlns:p14="http://schemas.microsoft.com/office/powerpoint/2010/main" val="756703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Allocation of Disk blocks</a:t>
            </a:r>
          </a:p>
        </p:txBody>
      </p:sp>
      <p:sp>
        <p:nvSpPr>
          <p:cNvPr id="3" name="Content Placeholder 2"/>
          <p:cNvSpPr>
            <a:spLocks noGrp="1"/>
          </p:cNvSpPr>
          <p:nvPr>
            <p:ph idx="1"/>
          </p:nvPr>
        </p:nvSpPr>
        <p:spPr/>
        <p:txBody>
          <a:bodyPr/>
          <a:lstStyle/>
          <a:p>
            <a:pPr algn="just"/>
            <a:r>
              <a:rPr lang="en-US" dirty="0"/>
              <a:t>When a process writes data to a file, the kernel must allocate disk blocks from the file system for direct data blocks and, sometimes, for indirect blocks. </a:t>
            </a:r>
          </a:p>
          <a:p>
            <a:pPr algn="just"/>
            <a:r>
              <a:rPr lang="en-US" dirty="0"/>
              <a:t>The file system super block contains an array that is used to cache the numbers of free disk blocks in the file system. </a:t>
            </a:r>
          </a:p>
          <a:p>
            <a:pPr algn="just"/>
            <a:r>
              <a:rPr lang="en-US" dirty="0"/>
              <a:t>The utility program </a:t>
            </a:r>
            <a:r>
              <a:rPr lang="en-US" dirty="0" err="1"/>
              <a:t>mkfs</a:t>
            </a:r>
            <a:r>
              <a:rPr lang="en-US" dirty="0"/>
              <a:t> (make file system) organizes the data blocks of a file system in a linked list, such that each link of the list is a disk block that contains an array of free disk block numbers, and one array entry is the number of the next block of the linked list. </a:t>
            </a:r>
          </a:p>
          <a:p>
            <a:pPr algn="just"/>
            <a:r>
              <a:rPr lang="en-US" dirty="0"/>
              <a:t>The next figure shows an example of the linked list, where the first block is the super block free list and later blocks on the linked list contain free block numbers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39</a:t>
            </a:fld>
            <a:endParaRPr lang="en-US" dirty="0"/>
          </a:p>
        </p:txBody>
      </p:sp>
    </p:spTree>
    <p:extLst>
      <p:ext uri="{BB962C8B-B14F-4D97-AF65-F5344CB8AC3E}">
        <p14:creationId xmlns:p14="http://schemas.microsoft.com/office/powerpoint/2010/main" val="417453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just"/>
            <a:r>
              <a:rPr lang="en-US" sz="2400" dirty="0"/>
              <a:t>For Example</a:t>
            </a:r>
          </a:p>
          <a:p>
            <a:pPr lvl="3" algn="just" fontAlgn="base"/>
            <a:r>
              <a:rPr lang="en-US" sz="2400" dirty="0"/>
              <a:t>Suppose a user creates three files A,B, &amp; C each consisting of 10 disk blocks of storage and suppose the system allocated storage for the three files contiguously. </a:t>
            </a:r>
          </a:p>
          <a:p>
            <a:pPr lvl="4" algn="just" fontAlgn="base"/>
            <a:r>
              <a:rPr lang="en-US" sz="2400" dirty="0"/>
              <a:t>If the user then wishes to add 5 blocks to the file B, the kernel would have to copy file B to a place in the file system that had room for 15 blocks  of storage. </a:t>
            </a:r>
          </a:p>
          <a:p>
            <a:pPr lvl="4" algn="just" fontAlgn="base"/>
            <a:r>
              <a:rPr lang="en-US" sz="2400" dirty="0"/>
              <a:t>Aside from the expense of such an operation, the disk blocks previously occupied by file B’s data would be unusable except for files smaller than 10 blocks (Fig 2.8). </a:t>
            </a:r>
          </a:p>
          <a:p>
            <a:pPr lvl="4" algn="just" fontAlgn="base"/>
            <a:r>
              <a:rPr lang="en-US" sz="2400" dirty="0"/>
              <a:t>The kernel could minimize fragmentation of storage space by periodically running garbage collection procedures to compact available storage, but that would place an added drain on processing power. </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a:t>
            </a:fld>
            <a:endParaRPr lang="en-US" dirty="0"/>
          </a:p>
        </p:txBody>
      </p:sp>
      <p:sp>
        <p:nvSpPr>
          <p:cNvPr id="5" name="Title 4"/>
          <p:cNvSpPr>
            <a:spLocks noGrp="1"/>
          </p:cNvSpPr>
          <p:nvPr>
            <p:ph type="title"/>
          </p:nvPr>
        </p:nvSpPr>
        <p:spPr>
          <a:xfrm>
            <a:off x="609600" y="274638"/>
            <a:ext cx="10160000" cy="1143000"/>
          </a:xfrm>
        </p:spPr>
        <p:txBody>
          <a:bodyPr/>
          <a:lstStyle/>
          <a:p>
            <a:r>
              <a:rPr lang="en-US" dirty="0"/>
              <a:t>Structure of a Regular File</a:t>
            </a:r>
          </a:p>
        </p:txBody>
      </p:sp>
    </p:spTree>
    <p:extLst>
      <p:ext uri="{BB962C8B-B14F-4D97-AF65-F5344CB8AC3E}">
        <p14:creationId xmlns:p14="http://schemas.microsoft.com/office/powerpoint/2010/main" val="985600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0F149D7D-48B3-4B8D-9245-24CFEA024696}" type="slidenum">
              <a:rPr kumimoji="0" lang="en-US" altLang="ko-KR" sz="1200">
                <a:latin typeface="굴림" panose="020B0600000101010101" pitchFamily="34" charset="-127"/>
              </a:rPr>
              <a:pPr fontAlgn="base">
                <a:spcBef>
                  <a:spcPct val="0"/>
                </a:spcBef>
                <a:buClrTx/>
                <a:buSzTx/>
                <a:buFontTx/>
                <a:buNone/>
              </a:pPr>
              <a:t>40</a:t>
            </a:fld>
            <a:endParaRPr kumimoji="0" lang="en-US" altLang="ko-KR" sz="1200">
              <a:latin typeface="굴림" panose="020B0600000101010101" pitchFamily="34" charset="-127"/>
            </a:endParaRPr>
          </a:p>
        </p:txBody>
      </p:sp>
      <p:sp>
        <p:nvSpPr>
          <p:cNvPr id="50180" name="Rectangle 2"/>
          <p:cNvSpPr>
            <a:spLocks noGrp="1" noChangeArrowheads="1"/>
          </p:cNvSpPr>
          <p:nvPr>
            <p:ph type="title"/>
          </p:nvPr>
        </p:nvSpPr>
        <p:spPr/>
        <p:txBody>
          <a:bodyPr/>
          <a:lstStyle/>
          <a:p>
            <a:pPr eaLnBrk="1" hangingPunct="1"/>
            <a:r>
              <a:rPr lang="en-US" altLang="ko-KR" sz="2900" b="1" u="sng"/>
              <a:t>Linked List of Free Disk Block Numbers</a:t>
            </a:r>
          </a:p>
        </p:txBody>
      </p:sp>
      <p:grpSp>
        <p:nvGrpSpPr>
          <p:cNvPr id="50181" name="Group 42"/>
          <p:cNvGrpSpPr>
            <a:grpSpLocks/>
          </p:cNvGrpSpPr>
          <p:nvPr/>
        </p:nvGrpSpPr>
        <p:grpSpPr bwMode="auto">
          <a:xfrm>
            <a:off x="3200400" y="1905000"/>
            <a:ext cx="5029200" cy="4114800"/>
            <a:chOff x="1056" y="1200"/>
            <a:chExt cx="3168" cy="2592"/>
          </a:xfrm>
        </p:grpSpPr>
        <p:grpSp>
          <p:nvGrpSpPr>
            <p:cNvPr id="50182" name="Group 3"/>
            <p:cNvGrpSpPr>
              <a:grpSpLocks/>
            </p:cNvGrpSpPr>
            <p:nvPr/>
          </p:nvGrpSpPr>
          <p:grpSpPr bwMode="auto">
            <a:xfrm>
              <a:off x="1248" y="1440"/>
              <a:ext cx="2976" cy="240"/>
              <a:chOff x="1248" y="1440"/>
              <a:chExt cx="2976" cy="240"/>
            </a:xfrm>
          </p:grpSpPr>
          <p:sp>
            <p:nvSpPr>
              <p:cNvPr id="50215" name="Text Box 4"/>
              <p:cNvSpPr txBox="1">
                <a:spLocks noChangeArrowheads="1"/>
              </p:cNvSpPr>
              <p:nvPr/>
            </p:nvSpPr>
            <p:spPr bwMode="auto">
              <a:xfrm>
                <a:off x="1248" y="1440"/>
                <a:ext cx="2976" cy="2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109 106 103 100  </a:t>
                </a:r>
                <a:r>
                  <a:rPr lang="en-US" altLang="ko-KR" sz="1800" dirty="0"/>
                  <a:t>…………………………</a:t>
                </a:r>
                <a:r>
                  <a:rPr lang="en-US" altLang="ko-KR" sz="1800" dirty="0">
                    <a:latin typeface="굴림" panose="020B0600000101010101" pitchFamily="34" charset="-127"/>
                  </a:rPr>
                  <a:t>..</a:t>
                </a:r>
              </a:p>
            </p:txBody>
          </p:sp>
          <p:sp>
            <p:nvSpPr>
              <p:cNvPr id="50216" name="Line 5"/>
              <p:cNvSpPr>
                <a:spLocks noChangeShapeType="1"/>
              </p:cNvSpPr>
              <p:nvPr/>
            </p:nvSpPr>
            <p:spPr bwMode="auto">
              <a:xfrm>
                <a:off x="1584"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7" name="Line 6"/>
              <p:cNvSpPr>
                <a:spLocks noChangeShapeType="1"/>
              </p:cNvSpPr>
              <p:nvPr/>
            </p:nvSpPr>
            <p:spPr bwMode="auto">
              <a:xfrm>
                <a:off x="1872"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8" name="Line 7"/>
              <p:cNvSpPr>
                <a:spLocks noChangeShapeType="1"/>
              </p:cNvSpPr>
              <p:nvPr/>
            </p:nvSpPr>
            <p:spPr bwMode="auto">
              <a:xfrm>
                <a:off x="2160"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9" name="Line 8"/>
              <p:cNvSpPr>
                <a:spLocks noChangeShapeType="1"/>
              </p:cNvSpPr>
              <p:nvPr/>
            </p:nvSpPr>
            <p:spPr bwMode="auto">
              <a:xfrm>
                <a:off x="2448"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0183" name="Group 9"/>
            <p:cNvGrpSpPr>
              <a:grpSpLocks/>
            </p:cNvGrpSpPr>
            <p:nvPr/>
          </p:nvGrpSpPr>
          <p:grpSpPr bwMode="auto">
            <a:xfrm>
              <a:off x="1152" y="1920"/>
              <a:ext cx="3072" cy="432"/>
              <a:chOff x="1152" y="1920"/>
              <a:chExt cx="3072" cy="432"/>
            </a:xfrm>
          </p:grpSpPr>
          <p:grpSp>
            <p:nvGrpSpPr>
              <p:cNvPr id="50207" name="Group 10"/>
              <p:cNvGrpSpPr>
                <a:grpSpLocks/>
              </p:cNvGrpSpPr>
              <p:nvPr/>
            </p:nvGrpSpPr>
            <p:grpSpPr bwMode="auto">
              <a:xfrm>
                <a:off x="1248" y="2112"/>
                <a:ext cx="2976" cy="240"/>
                <a:chOff x="1248" y="1440"/>
                <a:chExt cx="2976" cy="240"/>
              </a:xfrm>
            </p:grpSpPr>
            <p:sp>
              <p:nvSpPr>
                <p:cNvPr id="50210" name="Text Box 11"/>
                <p:cNvSpPr txBox="1">
                  <a:spLocks noChangeArrowheads="1"/>
                </p:cNvSpPr>
                <p:nvPr/>
              </p:nvSpPr>
              <p:spPr bwMode="auto">
                <a:xfrm>
                  <a:off x="1248" y="1440"/>
                  <a:ext cx="2976"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sp>
              <p:nvSpPr>
                <p:cNvPr id="50211" name="Line 12"/>
                <p:cNvSpPr>
                  <a:spLocks noChangeShapeType="1"/>
                </p:cNvSpPr>
                <p:nvPr/>
              </p:nvSpPr>
              <p:spPr bwMode="auto">
                <a:xfrm>
                  <a:off x="1584"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2" name="Line 13"/>
                <p:cNvSpPr>
                  <a:spLocks noChangeShapeType="1"/>
                </p:cNvSpPr>
                <p:nvPr/>
              </p:nvSpPr>
              <p:spPr bwMode="auto">
                <a:xfrm>
                  <a:off x="1872"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3" name="Line 14"/>
                <p:cNvSpPr>
                  <a:spLocks noChangeShapeType="1"/>
                </p:cNvSpPr>
                <p:nvPr/>
              </p:nvSpPr>
              <p:spPr bwMode="auto">
                <a:xfrm>
                  <a:off x="2160"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4" name="Line 15"/>
                <p:cNvSpPr>
                  <a:spLocks noChangeShapeType="1"/>
                </p:cNvSpPr>
                <p:nvPr/>
              </p:nvSpPr>
              <p:spPr bwMode="auto">
                <a:xfrm>
                  <a:off x="2448"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208" name="Line 16"/>
              <p:cNvSpPr>
                <a:spLocks noChangeShapeType="1"/>
              </p:cNvSpPr>
              <p:nvPr/>
            </p:nvSpPr>
            <p:spPr bwMode="auto">
              <a:xfrm>
                <a:off x="3872" y="21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9" name="Text Box 17"/>
              <p:cNvSpPr txBox="1">
                <a:spLocks noChangeArrowheads="1"/>
              </p:cNvSpPr>
              <p:nvPr/>
            </p:nvSpPr>
            <p:spPr bwMode="auto">
              <a:xfrm>
                <a:off x="1152" y="1920"/>
                <a:ext cx="3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a:t>
                </a:r>
              </a:p>
            </p:txBody>
          </p:sp>
        </p:grpSp>
        <p:grpSp>
          <p:nvGrpSpPr>
            <p:cNvPr id="50184" name="Group 18"/>
            <p:cNvGrpSpPr>
              <a:grpSpLocks/>
            </p:cNvGrpSpPr>
            <p:nvPr/>
          </p:nvGrpSpPr>
          <p:grpSpPr bwMode="auto">
            <a:xfrm>
              <a:off x="1152" y="2592"/>
              <a:ext cx="3072" cy="432"/>
              <a:chOff x="1152" y="1920"/>
              <a:chExt cx="3072" cy="432"/>
            </a:xfrm>
          </p:grpSpPr>
          <p:grpSp>
            <p:nvGrpSpPr>
              <p:cNvPr id="50199" name="Group 19"/>
              <p:cNvGrpSpPr>
                <a:grpSpLocks/>
              </p:cNvGrpSpPr>
              <p:nvPr/>
            </p:nvGrpSpPr>
            <p:grpSpPr bwMode="auto">
              <a:xfrm>
                <a:off x="1248" y="2112"/>
                <a:ext cx="2976" cy="240"/>
                <a:chOff x="1248" y="1440"/>
                <a:chExt cx="2976" cy="240"/>
              </a:xfrm>
            </p:grpSpPr>
            <p:sp>
              <p:nvSpPr>
                <p:cNvPr id="50202" name="Text Box 20"/>
                <p:cNvSpPr txBox="1">
                  <a:spLocks noChangeArrowheads="1"/>
                </p:cNvSpPr>
                <p:nvPr/>
              </p:nvSpPr>
              <p:spPr bwMode="auto">
                <a:xfrm>
                  <a:off x="1248" y="1440"/>
                  <a:ext cx="2976"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310  307 304 301   </a:t>
                  </a:r>
                  <a:r>
                    <a:rPr lang="en-US" altLang="ko-KR" sz="1800" dirty="0"/>
                    <a:t>……………………</a:t>
                  </a:r>
                  <a:r>
                    <a:rPr lang="en-US" altLang="ko-KR" sz="1800" dirty="0">
                      <a:latin typeface="굴림" panose="020B0600000101010101" pitchFamily="34" charset="-127"/>
                    </a:rPr>
                    <a:t>  214</a:t>
                  </a:r>
                </a:p>
              </p:txBody>
            </p:sp>
            <p:sp>
              <p:nvSpPr>
                <p:cNvPr id="50203" name="Line 21"/>
                <p:cNvSpPr>
                  <a:spLocks noChangeShapeType="1"/>
                </p:cNvSpPr>
                <p:nvPr/>
              </p:nvSpPr>
              <p:spPr bwMode="auto">
                <a:xfrm>
                  <a:off x="1584"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4" name="Line 22"/>
                <p:cNvSpPr>
                  <a:spLocks noChangeShapeType="1"/>
                </p:cNvSpPr>
                <p:nvPr/>
              </p:nvSpPr>
              <p:spPr bwMode="auto">
                <a:xfrm>
                  <a:off x="1872"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5" name="Line 23"/>
                <p:cNvSpPr>
                  <a:spLocks noChangeShapeType="1"/>
                </p:cNvSpPr>
                <p:nvPr/>
              </p:nvSpPr>
              <p:spPr bwMode="auto">
                <a:xfrm>
                  <a:off x="2160"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6" name="Line 24"/>
                <p:cNvSpPr>
                  <a:spLocks noChangeShapeType="1"/>
                </p:cNvSpPr>
                <p:nvPr/>
              </p:nvSpPr>
              <p:spPr bwMode="auto">
                <a:xfrm>
                  <a:off x="2448"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200" name="Line 25"/>
              <p:cNvSpPr>
                <a:spLocks noChangeShapeType="1"/>
              </p:cNvSpPr>
              <p:nvPr/>
            </p:nvSpPr>
            <p:spPr bwMode="auto">
              <a:xfrm>
                <a:off x="3856" y="21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1" name="Text Box 26"/>
              <p:cNvSpPr txBox="1">
                <a:spLocks noChangeArrowheads="1"/>
              </p:cNvSpPr>
              <p:nvPr/>
            </p:nvSpPr>
            <p:spPr bwMode="auto">
              <a:xfrm>
                <a:off x="1152" y="1920"/>
                <a:ext cx="3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211</a:t>
                </a:r>
              </a:p>
            </p:txBody>
          </p:sp>
        </p:grpSp>
        <p:grpSp>
          <p:nvGrpSpPr>
            <p:cNvPr id="50185" name="Group 27"/>
            <p:cNvGrpSpPr>
              <a:grpSpLocks/>
            </p:cNvGrpSpPr>
            <p:nvPr/>
          </p:nvGrpSpPr>
          <p:grpSpPr bwMode="auto">
            <a:xfrm>
              <a:off x="1152" y="3216"/>
              <a:ext cx="3072" cy="432"/>
              <a:chOff x="1152" y="1920"/>
              <a:chExt cx="3072" cy="432"/>
            </a:xfrm>
          </p:grpSpPr>
          <p:grpSp>
            <p:nvGrpSpPr>
              <p:cNvPr id="50191" name="Group 28"/>
              <p:cNvGrpSpPr>
                <a:grpSpLocks/>
              </p:cNvGrpSpPr>
              <p:nvPr/>
            </p:nvGrpSpPr>
            <p:grpSpPr bwMode="auto">
              <a:xfrm>
                <a:off x="1248" y="2112"/>
                <a:ext cx="2976" cy="240"/>
                <a:chOff x="1248" y="1440"/>
                <a:chExt cx="2976" cy="240"/>
              </a:xfrm>
            </p:grpSpPr>
            <p:sp>
              <p:nvSpPr>
                <p:cNvPr id="50194" name="Text Box 29"/>
                <p:cNvSpPr txBox="1">
                  <a:spLocks noChangeArrowheads="1"/>
                </p:cNvSpPr>
                <p:nvPr/>
              </p:nvSpPr>
              <p:spPr bwMode="auto">
                <a:xfrm>
                  <a:off x="1248" y="1440"/>
                  <a:ext cx="2976" cy="21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409  406 403 400  </a:t>
                  </a:r>
                  <a:r>
                    <a:rPr lang="en-US" altLang="ko-KR" sz="1800" dirty="0"/>
                    <a:t>……………………</a:t>
                  </a:r>
                  <a:r>
                    <a:rPr lang="en-US" altLang="ko-KR" sz="1800" dirty="0">
                      <a:latin typeface="굴림" panose="020B0600000101010101" pitchFamily="34" charset="-127"/>
                    </a:rPr>
                    <a:t>   313</a:t>
                  </a:r>
                </a:p>
              </p:txBody>
            </p:sp>
            <p:sp>
              <p:nvSpPr>
                <p:cNvPr id="50195" name="Line 30"/>
                <p:cNvSpPr>
                  <a:spLocks noChangeShapeType="1"/>
                </p:cNvSpPr>
                <p:nvPr/>
              </p:nvSpPr>
              <p:spPr bwMode="auto">
                <a:xfrm>
                  <a:off x="1584"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6" name="Line 31"/>
                <p:cNvSpPr>
                  <a:spLocks noChangeShapeType="1"/>
                </p:cNvSpPr>
                <p:nvPr/>
              </p:nvSpPr>
              <p:spPr bwMode="auto">
                <a:xfrm>
                  <a:off x="1872"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7" name="Line 32"/>
                <p:cNvSpPr>
                  <a:spLocks noChangeShapeType="1"/>
                </p:cNvSpPr>
                <p:nvPr/>
              </p:nvSpPr>
              <p:spPr bwMode="auto">
                <a:xfrm>
                  <a:off x="2160"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8" name="Line 33"/>
                <p:cNvSpPr>
                  <a:spLocks noChangeShapeType="1"/>
                </p:cNvSpPr>
                <p:nvPr/>
              </p:nvSpPr>
              <p:spPr bwMode="auto">
                <a:xfrm>
                  <a:off x="2448" y="144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192" name="Line 34"/>
              <p:cNvSpPr>
                <a:spLocks noChangeShapeType="1"/>
              </p:cNvSpPr>
              <p:nvPr/>
            </p:nvSpPr>
            <p:spPr bwMode="auto">
              <a:xfrm>
                <a:off x="3872" y="21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3" name="Text Box 35"/>
              <p:cNvSpPr txBox="1">
                <a:spLocks noChangeArrowheads="1"/>
              </p:cNvSpPr>
              <p:nvPr/>
            </p:nvSpPr>
            <p:spPr bwMode="auto">
              <a:xfrm>
                <a:off x="1152" y="1920"/>
                <a:ext cx="38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310</a:t>
                </a:r>
              </a:p>
            </p:txBody>
          </p:sp>
        </p:grpSp>
        <p:cxnSp>
          <p:nvCxnSpPr>
            <p:cNvPr id="50186" name="AutoShape 36"/>
            <p:cNvCxnSpPr>
              <a:cxnSpLocks noChangeShapeType="1"/>
              <a:endCxn id="50210" idx="1"/>
            </p:cNvCxnSpPr>
            <p:nvPr/>
          </p:nvCxnSpPr>
          <p:spPr bwMode="auto">
            <a:xfrm rot="5400000">
              <a:off x="1098" y="1878"/>
              <a:ext cx="492" cy="192"/>
            </a:xfrm>
            <a:prstGeom prst="curvedConnector4">
              <a:avLst>
                <a:gd name="adj1" fmla="val 39064"/>
                <a:gd name="adj2" fmla="val 175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87" name="AutoShape 37"/>
            <p:cNvCxnSpPr>
              <a:cxnSpLocks noChangeShapeType="1"/>
            </p:cNvCxnSpPr>
            <p:nvPr/>
          </p:nvCxnSpPr>
          <p:spPr bwMode="auto">
            <a:xfrm rot="5400000">
              <a:off x="1049" y="2503"/>
              <a:ext cx="494" cy="192"/>
            </a:xfrm>
            <a:prstGeom prst="curvedConnector4">
              <a:avLst>
                <a:gd name="adj1" fmla="val 38866"/>
                <a:gd name="adj2" fmla="val 175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0188" name="AutoShape 38"/>
            <p:cNvCxnSpPr>
              <a:cxnSpLocks noChangeShapeType="1"/>
            </p:cNvCxnSpPr>
            <p:nvPr/>
          </p:nvCxnSpPr>
          <p:spPr bwMode="auto">
            <a:xfrm rot="5400000">
              <a:off x="1049" y="3175"/>
              <a:ext cx="494" cy="192"/>
            </a:xfrm>
            <a:prstGeom prst="curvedConnector4">
              <a:avLst>
                <a:gd name="adj1" fmla="val 38866"/>
                <a:gd name="adj2" fmla="val 175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189" name="Line 39"/>
            <p:cNvSpPr>
              <a:spLocks noChangeShapeType="1"/>
            </p:cNvSpPr>
            <p:nvPr/>
          </p:nvSpPr>
          <p:spPr bwMode="auto">
            <a:xfrm>
              <a:off x="1440" y="360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0" name="Text Box 41"/>
            <p:cNvSpPr txBox="1">
              <a:spLocks noChangeArrowheads="1"/>
            </p:cNvSpPr>
            <p:nvPr/>
          </p:nvSpPr>
          <p:spPr bwMode="auto">
            <a:xfrm>
              <a:off x="1056" y="1200"/>
              <a:ext cx="81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r>
                <a:rPr lang="en-US" altLang="ko-KR" sz="1400"/>
                <a:t>Super block list</a:t>
              </a:r>
            </a:p>
          </p:txBody>
        </p:sp>
      </p:grpSp>
    </p:spTree>
    <p:extLst>
      <p:ext uri="{BB962C8B-B14F-4D97-AF65-F5344CB8AC3E}">
        <p14:creationId xmlns:p14="http://schemas.microsoft.com/office/powerpoint/2010/main" val="1000058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When the kernel wants to allocate a block from a file system (algorithm </a:t>
            </a:r>
            <a:r>
              <a:rPr lang="en-US" dirty="0" err="1"/>
              <a:t>alloc</a:t>
            </a:r>
            <a:r>
              <a:rPr lang="en-US" dirty="0"/>
              <a:t>), it allocates the next available block in the super block list. Once allocated, the block cannot be reallocated until it becomes free. </a:t>
            </a:r>
          </a:p>
          <a:p>
            <a:pPr algn="just"/>
            <a:r>
              <a:rPr lang="en-US" dirty="0"/>
              <a:t>If the allocated block is the last available block in the super block cache, the kernel treats it as a pointer to a block that contains a list of free blocks. It reads the block, populates the super block array with the new list of block numbers, and then proceeds to use the original block number. </a:t>
            </a:r>
          </a:p>
          <a:p>
            <a:pPr algn="just"/>
            <a:r>
              <a:rPr lang="en-US" dirty="0"/>
              <a:t>It allocates a buffer for the block and clears the buffer's data. The disk block has now been assigned, and the kernel has a buffer to work with. If the file system contains no free blocks, the calling process receives an error.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41</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Allocation of Disk blocks</a:t>
            </a:r>
          </a:p>
        </p:txBody>
      </p:sp>
    </p:spTree>
    <p:extLst>
      <p:ext uri="{BB962C8B-B14F-4D97-AF65-F5344CB8AC3E}">
        <p14:creationId xmlns:p14="http://schemas.microsoft.com/office/powerpoint/2010/main" val="1747088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altLang="ko-KR" sz="3700" b="1" u="sng"/>
              <a:t>Algorithm for Allocating Disk Block</a:t>
            </a:r>
          </a:p>
        </p:txBody>
      </p:sp>
      <p:sp>
        <p:nvSpPr>
          <p:cNvPr id="51205" name="Rectangle 3"/>
          <p:cNvSpPr>
            <a:spLocks noGrp="1" noChangeArrowheads="1"/>
          </p:cNvSpPr>
          <p:nvPr>
            <p:ph type="body" idx="1"/>
          </p:nvPr>
        </p:nvSpPr>
        <p:spPr>
          <a:xfrm>
            <a:off x="2209800" y="1676400"/>
            <a:ext cx="7772400" cy="4648200"/>
          </a:xfrm>
        </p:spPr>
        <p:txBody>
          <a:bodyPr/>
          <a:lstStyle/>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Algorithm alloc 	/* file system block allocation */</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Input : file system number</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Output : buffer for new block</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while(super block locked) sleep (event super block not locked);</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remove block from super block free list;</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if(removed last block from free list){</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lock super block;</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read block just taken from free list (algorithm bread);</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copy block numbers in block into super block;</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release block buffer (algorithm brelse);</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unlock super block;</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wake up processes (event super block not locked);</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a:t>
            </a:r>
          </a:p>
          <a:p>
            <a:pPr eaLnBrk="1" hangingPunct="1">
              <a:lnSpc>
                <a:spcPct val="90000"/>
              </a:lnSpc>
              <a:buFont typeface="Wingdings" panose="05000000000000000000" pitchFamily="2" charset="2"/>
              <a:buNone/>
            </a:pPr>
            <a:r>
              <a:rPr lang="en-US" altLang="ko-KR" sz="1800">
                <a:latin typeface="Microsoft Sans Serif" panose="020B0604020202020204" pitchFamily="34" charset="0"/>
              </a:rPr>
              <a:t>	…</a:t>
            </a:r>
          </a:p>
        </p:txBody>
      </p:sp>
    </p:spTree>
    <p:extLst>
      <p:ext uri="{BB962C8B-B14F-4D97-AF65-F5344CB8AC3E}">
        <p14:creationId xmlns:p14="http://schemas.microsoft.com/office/powerpoint/2010/main" val="864347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pPr eaLnBrk="1" hangingPunct="1"/>
            <a:r>
              <a:rPr lang="en-US" altLang="ko-KR" sz="3700" b="1" u="sng"/>
              <a:t>Algorithm for Allocating Disk Block</a:t>
            </a:r>
          </a:p>
        </p:txBody>
      </p:sp>
      <p:sp>
        <p:nvSpPr>
          <p:cNvPr id="52229"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ko-KR" sz="1800" dirty="0">
                <a:latin typeface="Microsoft Sans Serif" panose="020B0604020202020204" pitchFamily="34" charset="0"/>
              </a:rPr>
              <a:t>	…</a:t>
            </a:r>
          </a:p>
          <a:p>
            <a:pPr eaLnBrk="1" hangingPunct="1">
              <a:buFont typeface="Wingdings" panose="05000000000000000000" pitchFamily="2" charset="2"/>
              <a:buNone/>
            </a:pPr>
            <a:r>
              <a:rPr lang="en-US" altLang="ko-KR" sz="1800" dirty="0">
                <a:latin typeface="Microsoft Sans Serif" panose="020B0604020202020204" pitchFamily="34" charset="0"/>
              </a:rPr>
              <a:t>	get buffer for block removed from super block list (algorithm </a:t>
            </a:r>
            <a:r>
              <a:rPr lang="en-US" altLang="ko-KR" sz="1800" dirty="0" err="1">
                <a:latin typeface="Microsoft Sans Serif" panose="020B0604020202020204" pitchFamily="34" charset="0"/>
              </a:rPr>
              <a:t>getblk</a:t>
            </a:r>
            <a:r>
              <a:rPr lang="en-US" altLang="ko-KR" sz="1800" dirty="0">
                <a:latin typeface="Microsoft Sans Serif" panose="020B0604020202020204" pitchFamily="34" charset="0"/>
              </a:rPr>
              <a:t>);</a:t>
            </a:r>
          </a:p>
          <a:p>
            <a:pPr eaLnBrk="1" hangingPunct="1">
              <a:buFont typeface="Wingdings" panose="05000000000000000000" pitchFamily="2" charset="2"/>
              <a:buNone/>
            </a:pPr>
            <a:r>
              <a:rPr lang="en-US" altLang="ko-KR" sz="1800" dirty="0">
                <a:latin typeface="Microsoft Sans Serif" panose="020B0604020202020204" pitchFamily="34" charset="0"/>
              </a:rPr>
              <a:t>	zero buffer contents;</a:t>
            </a:r>
          </a:p>
          <a:p>
            <a:pPr eaLnBrk="1" hangingPunct="1">
              <a:buFont typeface="Wingdings" panose="05000000000000000000" pitchFamily="2" charset="2"/>
              <a:buNone/>
            </a:pPr>
            <a:r>
              <a:rPr lang="en-US" altLang="ko-KR" sz="1800" dirty="0">
                <a:latin typeface="Microsoft Sans Serif" panose="020B0604020202020204" pitchFamily="34" charset="0"/>
              </a:rPr>
              <a:t>	decrement total count of free blocks;</a:t>
            </a:r>
          </a:p>
          <a:p>
            <a:pPr eaLnBrk="1" hangingPunct="1">
              <a:buFont typeface="Wingdings" panose="05000000000000000000" pitchFamily="2" charset="2"/>
              <a:buNone/>
            </a:pPr>
            <a:r>
              <a:rPr lang="en-US" altLang="ko-KR" sz="1800" dirty="0">
                <a:latin typeface="Microsoft Sans Serif" panose="020B0604020202020204" pitchFamily="34" charset="0"/>
              </a:rPr>
              <a:t>	mark super block modified;</a:t>
            </a:r>
          </a:p>
          <a:p>
            <a:pPr eaLnBrk="1" hangingPunct="1">
              <a:buFont typeface="Wingdings" panose="05000000000000000000" pitchFamily="2" charset="2"/>
              <a:buNone/>
            </a:pPr>
            <a:r>
              <a:rPr lang="en-US" altLang="ko-KR" sz="1800" dirty="0">
                <a:latin typeface="Microsoft Sans Serif" panose="020B0604020202020204" pitchFamily="34" charset="0"/>
              </a:rPr>
              <a:t>	return buffer;</a:t>
            </a:r>
          </a:p>
          <a:p>
            <a:pPr eaLnBrk="1" hangingPunct="1">
              <a:buFont typeface="Wingdings" panose="05000000000000000000" pitchFamily="2" charset="2"/>
              <a:buNone/>
            </a:pPr>
            <a:r>
              <a:rPr lang="en-US" altLang="ko-KR" sz="1800" dirty="0">
                <a:latin typeface="Microsoft Sans Serif" panose="020B0604020202020204" pitchFamily="34" charset="0"/>
              </a:rPr>
              <a:t>}</a:t>
            </a:r>
          </a:p>
        </p:txBody>
      </p:sp>
    </p:spTree>
    <p:extLst>
      <p:ext uri="{BB962C8B-B14F-4D97-AF65-F5344CB8AC3E}">
        <p14:creationId xmlns:p14="http://schemas.microsoft.com/office/powerpoint/2010/main" val="2921637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If a process writes a lot of data to a file, it repeatedly asks the system for blocks to store the data, but the kernel assigns only one block at a time. </a:t>
            </a:r>
          </a:p>
          <a:p>
            <a:pPr algn="just"/>
            <a:r>
              <a:rPr lang="en-US" dirty="0"/>
              <a:t>The program </a:t>
            </a:r>
            <a:r>
              <a:rPr lang="en-US" dirty="0" err="1"/>
              <a:t>mkfs</a:t>
            </a:r>
            <a:r>
              <a:rPr lang="en-US" dirty="0"/>
              <a:t> tries to organize the original linked list of free block numbers so that block numbers dispensed to a file are near each other. </a:t>
            </a:r>
          </a:p>
          <a:p>
            <a:pPr algn="just"/>
            <a:r>
              <a:rPr lang="en-US" dirty="0"/>
              <a:t>This helps performance, because it reduces disk seek time and latency when a process reads a file sequentially.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44</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Allocation of Disk blocks</a:t>
            </a:r>
          </a:p>
        </p:txBody>
      </p:sp>
    </p:spTree>
    <p:extLst>
      <p:ext uri="{BB962C8B-B14F-4D97-AF65-F5344CB8AC3E}">
        <p14:creationId xmlns:p14="http://schemas.microsoft.com/office/powerpoint/2010/main" val="29354442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altLang="ko-KR" sz="3700" b="1" u="sng"/>
              <a:t>Requesting and Freeing Disk Blocks</a:t>
            </a:r>
            <a:endParaRPr lang="en-US" altLang="ko-KR" sz="2500" b="1" u="sng"/>
          </a:p>
        </p:txBody>
      </p:sp>
      <p:sp>
        <p:nvSpPr>
          <p:cNvPr id="53253" name="Text Box 3"/>
          <p:cNvSpPr txBox="1">
            <a:spLocks noChangeArrowheads="1"/>
          </p:cNvSpPr>
          <p:nvPr/>
        </p:nvSpPr>
        <p:spPr bwMode="auto">
          <a:xfrm>
            <a:off x="3048000" y="2209800"/>
            <a:ext cx="5791200" cy="349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  </a:t>
            </a:r>
            <a:r>
              <a:rPr lang="en-US" altLang="ko-KR" sz="1800"/>
              <a:t>…………………………………………………………</a:t>
            </a:r>
            <a:endParaRPr lang="en-US" altLang="ko-KR" sz="1800">
              <a:latin typeface="굴림" panose="020B0600000101010101" pitchFamily="34" charset="-127"/>
            </a:endParaRPr>
          </a:p>
        </p:txBody>
      </p:sp>
      <p:sp>
        <p:nvSpPr>
          <p:cNvPr id="53254" name="Text Box 4"/>
          <p:cNvSpPr txBox="1">
            <a:spLocks noChangeArrowheads="1"/>
          </p:cNvSpPr>
          <p:nvPr/>
        </p:nvSpPr>
        <p:spPr bwMode="auto">
          <a:xfrm>
            <a:off x="3048000" y="30480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sp>
        <p:nvSpPr>
          <p:cNvPr id="53255" name="Text Box 5"/>
          <p:cNvSpPr txBox="1">
            <a:spLocks noChangeArrowheads="1"/>
          </p:cNvSpPr>
          <p:nvPr/>
        </p:nvSpPr>
        <p:spPr bwMode="auto">
          <a:xfrm>
            <a:off x="3048000" y="4191000"/>
            <a:ext cx="5791200" cy="349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109  949  </a:t>
            </a:r>
            <a:r>
              <a:rPr lang="en-US" altLang="ko-KR" sz="1800"/>
              <a:t>…………………………………………………</a:t>
            </a:r>
            <a:r>
              <a:rPr lang="en-US" altLang="ko-KR" sz="1800">
                <a:latin typeface="굴림" panose="020B0600000101010101" pitchFamily="34" charset="-127"/>
              </a:rPr>
              <a:t>..</a:t>
            </a:r>
          </a:p>
        </p:txBody>
      </p:sp>
      <p:sp>
        <p:nvSpPr>
          <p:cNvPr id="53256" name="Text Box 6"/>
          <p:cNvSpPr txBox="1">
            <a:spLocks noChangeArrowheads="1"/>
          </p:cNvSpPr>
          <p:nvPr/>
        </p:nvSpPr>
        <p:spPr bwMode="auto">
          <a:xfrm>
            <a:off x="3048000" y="50292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cxnSp>
        <p:nvCxnSpPr>
          <p:cNvPr id="53257" name="AutoShape 7"/>
          <p:cNvCxnSpPr>
            <a:cxnSpLocks noChangeShapeType="1"/>
            <a:endCxn id="53254" idx="1"/>
          </p:cNvCxnSpPr>
          <p:nvPr/>
        </p:nvCxnSpPr>
        <p:spPr bwMode="auto">
          <a:xfrm rot="5400000">
            <a:off x="2924494" y="2790507"/>
            <a:ext cx="551815" cy="304802"/>
          </a:xfrm>
          <a:prstGeom prst="curvedConnector4">
            <a:avLst>
              <a:gd name="adj1" fmla="val 34522"/>
              <a:gd name="adj2" fmla="val 175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58" name="Line 8"/>
          <p:cNvSpPr>
            <a:spLocks noChangeShapeType="1"/>
          </p:cNvSpPr>
          <p:nvPr/>
        </p:nvSpPr>
        <p:spPr bwMode="auto">
          <a:xfrm>
            <a:off x="3581400" y="2209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9" name="Line 9"/>
          <p:cNvSpPr>
            <a:spLocks noChangeShapeType="1"/>
          </p:cNvSpPr>
          <p:nvPr/>
        </p:nvSpPr>
        <p:spPr bwMode="auto">
          <a:xfrm>
            <a:off x="41148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0" name="Line 10"/>
          <p:cNvSpPr>
            <a:spLocks noChangeShapeType="1"/>
          </p:cNvSpPr>
          <p:nvPr/>
        </p:nvSpPr>
        <p:spPr bwMode="auto">
          <a:xfrm>
            <a:off x="35814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1" name="Line 11"/>
          <p:cNvSpPr>
            <a:spLocks noChangeShapeType="1"/>
          </p:cNvSpPr>
          <p:nvPr/>
        </p:nvSpPr>
        <p:spPr bwMode="auto">
          <a:xfrm flipH="1">
            <a:off x="47244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2" name="Line 12"/>
          <p:cNvSpPr>
            <a:spLocks noChangeShapeType="1"/>
          </p:cNvSpPr>
          <p:nvPr/>
        </p:nvSpPr>
        <p:spPr bwMode="auto">
          <a:xfrm>
            <a:off x="5257800" y="30480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3" name="Line 13"/>
          <p:cNvSpPr>
            <a:spLocks noChangeShapeType="1"/>
          </p:cNvSpPr>
          <p:nvPr/>
        </p:nvSpPr>
        <p:spPr bwMode="auto">
          <a:xfrm>
            <a:off x="8229600" y="3048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4" name="Line 14"/>
          <p:cNvSpPr>
            <a:spLocks noChangeShapeType="1"/>
          </p:cNvSpPr>
          <p:nvPr/>
        </p:nvSpPr>
        <p:spPr bwMode="auto">
          <a:xfrm>
            <a:off x="3581400" y="4191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Line 15"/>
          <p:cNvSpPr>
            <a:spLocks noChangeShapeType="1"/>
          </p:cNvSpPr>
          <p:nvPr/>
        </p:nvSpPr>
        <p:spPr bwMode="auto">
          <a:xfrm>
            <a:off x="4114800" y="4191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6" name="Line 16"/>
          <p:cNvSpPr>
            <a:spLocks noChangeShapeType="1"/>
          </p:cNvSpPr>
          <p:nvPr/>
        </p:nvSpPr>
        <p:spPr bwMode="auto">
          <a:xfrm>
            <a:off x="3581400" y="502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7" name="Line 17"/>
          <p:cNvSpPr>
            <a:spLocks noChangeShapeType="1"/>
          </p:cNvSpPr>
          <p:nvPr/>
        </p:nvSpPr>
        <p:spPr bwMode="auto">
          <a:xfrm>
            <a:off x="4114800" y="50419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8" name="Line 18"/>
          <p:cNvSpPr>
            <a:spLocks noChangeShapeType="1"/>
          </p:cNvSpPr>
          <p:nvPr/>
        </p:nvSpPr>
        <p:spPr bwMode="auto">
          <a:xfrm>
            <a:off x="4724400" y="502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9" name="Line 19"/>
          <p:cNvSpPr>
            <a:spLocks noChangeShapeType="1"/>
          </p:cNvSpPr>
          <p:nvPr/>
        </p:nvSpPr>
        <p:spPr bwMode="auto">
          <a:xfrm>
            <a:off x="8229600" y="502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3270" name="AutoShape 20"/>
          <p:cNvCxnSpPr>
            <a:cxnSpLocks noChangeShapeType="1"/>
            <a:endCxn id="53256" idx="1"/>
          </p:cNvCxnSpPr>
          <p:nvPr/>
        </p:nvCxnSpPr>
        <p:spPr bwMode="auto">
          <a:xfrm rot="5400000">
            <a:off x="2848294" y="4771707"/>
            <a:ext cx="628015" cy="228602"/>
          </a:xfrm>
          <a:prstGeom prst="curvedConnector4">
            <a:avLst>
              <a:gd name="adj1" fmla="val 36400"/>
              <a:gd name="adj2" fmla="val 19999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1" name="Text Box 21"/>
          <p:cNvSpPr txBox="1">
            <a:spLocks noChangeArrowheads="1"/>
          </p:cNvSpPr>
          <p:nvPr/>
        </p:nvSpPr>
        <p:spPr bwMode="auto">
          <a:xfrm>
            <a:off x="3048000" y="1828801"/>
            <a:ext cx="20574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super block list</a:t>
            </a:r>
          </a:p>
        </p:txBody>
      </p:sp>
      <p:sp>
        <p:nvSpPr>
          <p:cNvPr id="53272" name="Text Box 22"/>
          <p:cNvSpPr txBox="1">
            <a:spLocks noChangeArrowheads="1"/>
          </p:cNvSpPr>
          <p:nvPr/>
        </p:nvSpPr>
        <p:spPr bwMode="auto">
          <a:xfrm>
            <a:off x="4572000" y="3581401"/>
            <a:ext cx="2590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original configuration</a:t>
            </a:r>
          </a:p>
        </p:txBody>
      </p:sp>
      <p:sp>
        <p:nvSpPr>
          <p:cNvPr id="53273" name="Text Box 23"/>
          <p:cNvSpPr txBox="1">
            <a:spLocks noChangeArrowheads="1"/>
          </p:cNvSpPr>
          <p:nvPr/>
        </p:nvSpPr>
        <p:spPr bwMode="auto">
          <a:xfrm>
            <a:off x="3048000" y="2743201"/>
            <a:ext cx="76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a:t>
            </a:r>
          </a:p>
        </p:txBody>
      </p:sp>
      <p:sp>
        <p:nvSpPr>
          <p:cNvPr id="53274" name="Text Box 24"/>
          <p:cNvSpPr txBox="1">
            <a:spLocks noChangeArrowheads="1"/>
          </p:cNvSpPr>
          <p:nvPr/>
        </p:nvSpPr>
        <p:spPr bwMode="auto">
          <a:xfrm>
            <a:off x="2971800" y="4724401"/>
            <a:ext cx="76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a:t>
            </a:r>
          </a:p>
        </p:txBody>
      </p:sp>
      <p:sp>
        <p:nvSpPr>
          <p:cNvPr id="53275" name="Line 25"/>
          <p:cNvSpPr>
            <a:spLocks noChangeShapeType="1"/>
          </p:cNvSpPr>
          <p:nvPr/>
        </p:nvSpPr>
        <p:spPr bwMode="auto">
          <a:xfrm>
            <a:off x="5257800" y="5029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6" name="Text Box 26"/>
          <p:cNvSpPr txBox="1">
            <a:spLocks noChangeArrowheads="1"/>
          </p:cNvSpPr>
          <p:nvPr/>
        </p:nvSpPr>
        <p:spPr bwMode="auto">
          <a:xfrm>
            <a:off x="4114800" y="5486401"/>
            <a:ext cx="3886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After freeing block number 949</a:t>
            </a:r>
          </a:p>
        </p:txBody>
      </p:sp>
    </p:spTree>
    <p:extLst>
      <p:ext uri="{BB962C8B-B14F-4D97-AF65-F5344CB8AC3E}">
        <p14:creationId xmlns:p14="http://schemas.microsoft.com/office/powerpoint/2010/main" val="462142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fontAlgn="base">
              <a:spcBef>
                <a:spcPct val="0"/>
              </a:spcBef>
              <a:buClrTx/>
              <a:buSzTx/>
              <a:buFontTx/>
              <a:buNone/>
            </a:pPr>
            <a:fld id="{3135AC35-CF92-461C-98A4-E25532EBF31A}" type="slidenum">
              <a:rPr kumimoji="0" lang="en-US" altLang="ko-KR" sz="1200">
                <a:latin typeface="굴림" panose="020B0600000101010101" pitchFamily="34" charset="-127"/>
              </a:rPr>
              <a:pPr fontAlgn="base">
                <a:spcBef>
                  <a:spcPct val="0"/>
                </a:spcBef>
                <a:buClrTx/>
                <a:buSzTx/>
                <a:buFontTx/>
                <a:buNone/>
              </a:pPr>
              <a:t>46</a:t>
            </a:fld>
            <a:endParaRPr kumimoji="0" lang="en-US" altLang="ko-KR" sz="1200">
              <a:latin typeface="굴림" panose="020B0600000101010101" pitchFamily="34" charset="-127"/>
            </a:endParaRPr>
          </a:p>
        </p:txBody>
      </p:sp>
      <p:sp>
        <p:nvSpPr>
          <p:cNvPr id="54276" name="Text Box 3"/>
          <p:cNvSpPr txBox="1">
            <a:spLocks noChangeArrowheads="1"/>
          </p:cNvSpPr>
          <p:nvPr/>
        </p:nvSpPr>
        <p:spPr bwMode="auto">
          <a:xfrm>
            <a:off x="3048000" y="41148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sp>
        <p:nvSpPr>
          <p:cNvPr id="54277" name="Text Box 4"/>
          <p:cNvSpPr txBox="1">
            <a:spLocks noChangeArrowheads="1"/>
          </p:cNvSpPr>
          <p:nvPr/>
        </p:nvSpPr>
        <p:spPr bwMode="auto">
          <a:xfrm>
            <a:off x="3048000" y="49530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344  341  338  335  </a:t>
            </a:r>
            <a:r>
              <a:rPr lang="en-US" altLang="ko-KR" sz="1800" dirty="0"/>
              <a:t>………………………………</a:t>
            </a:r>
            <a:r>
              <a:rPr lang="en-US" altLang="ko-KR" sz="1800" dirty="0">
                <a:latin typeface="굴림" panose="020B0600000101010101" pitchFamily="34" charset="-127"/>
              </a:rPr>
              <a:t>.  243</a:t>
            </a:r>
          </a:p>
        </p:txBody>
      </p:sp>
      <p:sp>
        <p:nvSpPr>
          <p:cNvPr id="54278" name="Line 5"/>
          <p:cNvSpPr>
            <a:spLocks noChangeShapeType="1"/>
          </p:cNvSpPr>
          <p:nvPr/>
        </p:nvSpPr>
        <p:spPr bwMode="auto">
          <a:xfrm>
            <a:off x="35814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Line 6"/>
          <p:cNvSpPr>
            <a:spLocks noChangeShapeType="1"/>
          </p:cNvSpPr>
          <p:nvPr/>
        </p:nvSpPr>
        <p:spPr bwMode="auto">
          <a:xfrm>
            <a:off x="41148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0" name="Line 7"/>
          <p:cNvSpPr>
            <a:spLocks noChangeShapeType="1"/>
          </p:cNvSpPr>
          <p:nvPr/>
        </p:nvSpPr>
        <p:spPr bwMode="auto">
          <a:xfrm>
            <a:off x="35814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1" name="Line 8"/>
          <p:cNvSpPr>
            <a:spLocks noChangeShapeType="1"/>
          </p:cNvSpPr>
          <p:nvPr/>
        </p:nvSpPr>
        <p:spPr bwMode="auto">
          <a:xfrm>
            <a:off x="4114800" y="49657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2" name="Line 9"/>
          <p:cNvSpPr>
            <a:spLocks noChangeShapeType="1"/>
          </p:cNvSpPr>
          <p:nvPr/>
        </p:nvSpPr>
        <p:spPr bwMode="auto">
          <a:xfrm>
            <a:off x="47244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3" name="Line 10"/>
          <p:cNvSpPr>
            <a:spLocks noChangeShapeType="1"/>
          </p:cNvSpPr>
          <p:nvPr/>
        </p:nvSpPr>
        <p:spPr bwMode="auto">
          <a:xfrm>
            <a:off x="82296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4284" name="AutoShape 11"/>
          <p:cNvCxnSpPr>
            <a:cxnSpLocks noChangeShapeType="1"/>
            <a:endCxn id="54277" idx="1"/>
          </p:cNvCxnSpPr>
          <p:nvPr/>
        </p:nvCxnSpPr>
        <p:spPr bwMode="auto">
          <a:xfrm rot="5400000">
            <a:off x="2848294" y="4695507"/>
            <a:ext cx="628015" cy="228602"/>
          </a:xfrm>
          <a:prstGeom prst="curvedConnector4">
            <a:avLst>
              <a:gd name="adj1" fmla="val 36400"/>
              <a:gd name="adj2" fmla="val 19999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285" name="Text Box 12"/>
          <p:cNvSpPr txBox="1">
            <a:spLocks noChangeArrowheads="1"/>
          </p:cNvSpPr>
          <p:nvPr/>
        </p:nvSpPr>
        <p:spPr bwMode="auto">
          <a:xfrm>
            <a:off x="4191000" y="5486400"/>
            <a:ext cx="38862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After assigning block number(109)</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 replenish super block free list</a:t>
            </a:r>
          </a:p>
        </p:txBody>
      </p:sp>
      <p:sp>
        <p:nvSpPr>
          <p:cNvPr id="54286" name="Line 13"/>
          <p:cNvSpPr>
            <a:spLocks noChangeShapeType="1"/>
          </p:cNvSpPr>
          <p:nvPr/>
        </p:nvSpPr>
        <p:spPr bwMode="auto">
          <a:xfrm>
            <a:off x="82296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7" name="Line 14"/>
          <p:cNvSpPr>
            <a:spLocks noChangeShapeType="1"/>
          </p:cNvSpPr>
          <p:nvPr/>
        </p:nvSpPr>
        <p:spPr bwMode="auto">
          <a:xfrm>
            <a:off x="52578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8" name="Line 15"/>
          <p:cNvSpPr>
            <a:spLocks noChangeShapeType="1"/>
          </p:cNvSpPr>
          <p:nvPr/>
        </p:nvSpPr>
        <p:spPr bwMode="auto">
          <a:xfrm>
            <a:off x="5257800" y="4953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89" name="Line 16"/>
          <p:cNvSpPr>
            <a:spLocks noChangeShapeType="1"/>
          </p:cNvSpPr>
          <p:nvPr/>
        </p:nvSpPr>
        <p:spPr bwMode="auto">
          <a:xfrm>
            <a:off x="4724400" y="41148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0" name="Text Box 17"/>
          <p:cNvSpPr txBox="1">
            <a:spLocks noChangeArrowheads="1"/>
          </p:cNvSpPr>
          <p:nvPr/>
        </p:nvSpPr>
        <p:spPr bwMode="auto">
          <a:xfrm>
            <a:off x="2971800" y="4648201"/>
            <a:ext cx="76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211</a:t>
            </a:r>
          </a:p>
        </p:txBody>
      </p:sp>
      <p:sp>
        <p:nvSpPr>
          <p:cNvPr id="54291" name="Text Box 18"/>
          <p:cNvSpPr txBox="1">
            <a:spLocks noChangeArrowheads="1"/>
          </p:cNvSpPr>
          <p:nvPr/>
        </p:nvSpPr>
        <p:spPr bwMode="auto">
          <a:xfrm>
            <a:off x="2971800" y="1905000"/>
            <a:ext cx="5791200" cy="349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 </a:t>
            </a:r>
            <a:r>
              <a:rPr lang="en-US" altLang="ko-KR" sz="1800"/>
              <a:t>………………………………………………………</a:t>
            </a:r>
            <a:r>
              <a:rPr lang="en-US" altLang="ko-KR" sz="1800">
                <a:latin typeface="굴림" panose="020B0600000101010101" pitchFamily="34" charset="-127"/>
              </a:rPr>
              <a:t>..</a:t>
            </a:r>
          </a:p>
        </p:txBody>
      </p:sp>
      <p:sp>
        <p:nvSpPr>
          <p:cNvPr id="54292" name="Text Box 19"/>
          <p:cNvSpPr txBox="1">
            <a:spLocks noChangeArrowheads="1"/>
          </p:cNvSpPr>
          <p:nvPr/>
        </p:nvSpPr>
        <p:spPr bwMode="auto">
          <a:xfrm>
            <a:off x="2971800" y="2743200"/>
            <a:ext cx="5791200" cy="3416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dirty="0">
                <a:latin typeface="굴림" panose="020B0600000101010101" pitchFamily="34" charset="-127"/>
              </a:rPr>
              <a:t>211  208  205  202  </a:t>
            </a:r>
            <a:r>
              <a:rPr lang="en-US" altLang="ko-KR" sz="1800" dirty="0"/>
              <a:t>………………………………</a:t>
            </a:r>
            <a:r>
              <a:rPr lang="en-US" altLang="ko-KR" sz="1800" dirty="0">
                <a:latin typeface="굴림" panose="020B0600000101010101" pitchFamily="34" charset="-127"/>
              </a:rPr>
              <a:t>.  112</a:t>
            </a:r>
          </a:p>
        </p:txBody>
      </p:sp>
      <p:sp>
        <p:nvSpPr>
          <p:cNvPr id="54293" name="Line 20"/>
          <p:cNvSpPr>
            <a:spLocks noChangeShapeType="1"/>
          </p:cNvSpPr>
          <p:nvPr/>
        </p:nvSpPr>
        <p:spPr bwMode="auto">
          <a:xfrm>
            <a:off x="35052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4" name="Line 21"/>
          <p:cNvSpPr>
            <a:spLocks noChangeShapeType="1"/>
          </p:cNvSpPr>
          <p:nvPr/>
        </p:nvSpPr>
        <p:spPr bwMode="auto">
          <a:xfrm>
            <a:off x="4038600" y="27559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5" name="Line 22"/>
          <p:cNvSpPr>
            <a:spLocks noChangeShapeType="1"/>
          </p:cNvSpPr>
          <p:nvPr/>
        </p:nvSpPr>
        <p:spPr bwMode="auto">
          <a:xfrm>
            <a:off x="46482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6" name="Line 23"/>
          <p:cNvSpPr>
            <a:spLocks noChangeShapeType="1"/>
          </p:cNvSpPr>
          <p:nvPr/>
        </p:nvSpPr>
        <p:spPr bwMode="auto">
          <a:xfrm>
            <a:off x="81534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4297" name="AutoShape 24"/>
          <p:cNvCxnSpPr>
            <a:cxnSpLocks noChangeShapeType="1"/>
            <a:endCxn id="54292" idx="1"/>
          </p:cNvCxnSpPr>
          <p:nvPr/>
        </p:nvCxnSpPr>
        <p:spPr bwMode="auto">
          <a:xfrm rot="5400000">
            <a:off x="2772094" y="2485707"/>
            <a:ext cx="628015" cy="228602"/>
          </a:xfrm>
          <a:prstGeom prst="curvedConnector4">
            <a:avLst>
              <a:gd name="adj1" fmla="val 36400"/>
              <a:gd name="adj2" fmla="val 199999"/>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4298" name="Line 25"/>
          <p:cNvSpPr>
            <a:spLocks noChangeShapeType="1"/>
          </p:cNvSpPr>
          <p:nvPr/>
        </p:nvSpPr>
        <p:spPr bwMode="auto">
          <a:xfrm>
            <a:off x="51816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99" name="Text Box 26"/>
          <p:cNvSpPr txBox="1">
            <a:spLocks noChangeArrowheads="1"/>
          </p:cNvSpPr>
          <p:nvPr/>
        </p:nvSpPr>
        <p:spPr bwMode="auto">
          <a:xfrm>
            <a:off x="2895600" y="2438401"/>
            <a:ext cx="762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109</a:t>
            </a:r>
          </a:p>
        </p:txBody>
      </p:sp>
      <p:sp>
        <p:nvSpPr>
          <p:cNvPr id="54300" name="Line 27"/>
          <p:cNvSpPr>
            <a:spLocks noChangeShapeType="1"/>
          </p:cNvSpPr>
          <p:nvPr/>
        </p:nvSpPr>
        <p:spPr bwMode="auto">
          <a:xfrm>
            <a:off x="3505200" y="1905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301" name="Text Box 28"/>
          <p:cNvSpPr txBox="1">
            <a:spLocks noChangeArrowheads="1"/>
          </p:cNvSpPr>
          <p:nvPr/>
        </p:nvSpPr>
        <p:spPr bwMode="auto">
          <a:xfrm>
            <a:off x="3657600" y="3352801"/>
            <a:ext cx="3886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After assigning block number(949)</a:t>
            </a:r>
          </a:p>
        </p:txBody>
      </p:sp>
      <p:sp>
        <p:nvSpPr>
          <p:cNvPr id="54302" name="Rectangle 30"/>
          <p:cNvSpPr>
            <a:spLocks noGrp="1" noChangeArrowheads="1"/>
          </p:cNvSpPr>
          <p:nvPr>
            <p:ph type="title"/>
          </p:nvPr>
        </p:nvSpPr>
        <p:spPr>
          <a:noFill/>
        </p:spPr>
        <p:txBody>
          <a:bodyPr/>
          <a:lstStyle/>
          <a:p>
            <a:pPr eaLnBrk="1" hangingPunct="1"/>
            <a:r>
              <a:rPr lang="en-US" altLang="ko-KR" sz="3700" b="1" u="sng"/>
              <a:t>Requesting and Freeing Disk Blocks</a:t>
            </a:r>
            <a:endParaRPr lang="en-US" altLang="ko-KR" sz="2500" b="1" u="sng"/>
          </a:p>
        </p:txBody>
      </p:sp>
    </p:spTree>
    <p:extLst>
      <p:ext uri="{BB962C8B-B14F-4D97-AF65-F5344CB8AC3E}">
        <p14:creationId xmlns:p14="http://schemas.microsoft.com/office/powerpoint/2010/main" val="35176274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File Types</a:t>
            </a:r>
          </a:p>
        </p:txBody>
      </p:sp>
      <p:sp>
        <p:nvSpPr>
          <p:cNvPr id="3" name="Content Placeholder 2"/>
          <p:cNvSpPr>
            <a:spLocks noGrp="1"/>
          </p:cNvSpPr>
          <p:nvPr>
            <p:ph idx="1"/>
          </p:nvPr>
        </p:nvSpPr>
        <p:spPr/>
        <p:txBody>
          <a:bodyPr>
            <a:normAutofit/>
          </a:bodyPr>
          <a:lstStyle/>
          <a:p>
            <a:pPr algn="just"/>
            <a:r>
              <a:rPr lang="en-US" dirty="0"/>
              <a:t>The UNIX system supports two other file types: </a:t>
            </a:r>
            <a:r>
              <a:rPr lang="en-US" b="1" dirty="0"/>
              <a:t>pipes and special files</a:t>
            </a:r>
            <a:r>
              <a:rPr lang="en-US" dirty="0"/>
              <a:t>. </a:t>
            </a:r>
          </a:p>
          <a:p>
            <a:pPr algn="just"/>
            <a:r>
              <a:rPr lang="en-US" dirty="0"/>
              <a:t>A </a:t>
            </a:r>
            <a:r>
              <a:rPr lang="en-US" b="1" dirty="0"/>
              <a:t>pipe</a:t>
            </a:r>
            <a:r>
              <a:rPr lang="en-US" dirty="0"/>
              <a:t>, sometimes called a FIFO (for "first-in-first-out"), differs from a regular file in that its data is transient: Once data is read from a pipe, it cannot be read again. </a:t>
            </a:r>
          </a:p>
          <a:p>
            <a:pPr algn="just"/>
            <a:r>
              <a:rPr lang="en-US" dirty="0"/>
              <a:t>Also, the data is read in the order that it was written to the pipe, and the system allows no deviation from that order. </a:t>
            </a:r>
          </a:p>
          <a:p>
            <a:pPr algn="just"/>
            <a:r>
              <a:rPr lang="en-US" dirty="0"/>
              <a:t>The kernel stores data in a pipe the same way it stores data in an ordinary file, except that it uses only the direct blocks, not the indirect blocks.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47</a:t>
            </a:fld>
            <a:endParaRPr lang="en-US" dirty="0"/>
          </a:p>
        </p:txBody>
      </p:sp>
    </p:spTree>
    <p:extLst>
      <p:ext uri="{BB962C8B-B14F-4D97-AF65-F5344CB8AC3E}">
        <p14:creationId xmlns:p14="http://schemas.microsoft.com/office/powerpoint/2010/main" val="15881685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The last file types in the UNIX system are </a:t>
            </a:r>
            <a:r>
              <a:rPr lang="en-US" b="1" dirty="0"/>
              <a:t>special files</a:t>
            </a:r>
            <a:r>
              <a:rPr lang="en-US" dirty="0"/>
              <a:t>, including block device special files and character device special files. </a:t>
            </a:r>
          </a:p>
          <a:p>
            <a:pPr algn="just"/>
            <a:r>
              <a:rPr lang="en-US" dirty="0"/>
              <a:t>Both types specify devices, and therefore the file </a:t>
            </a:r>
            <a:r>
              <a:rPr lang="en-US" dirty="0" err="1"/>
              <a:t>inodes</a:t>
            </a:r>
            <a:r>
              <a:rPr lang="en-US" dirty="0"/>
              <a:t> do not reference any data. Instead, the </a:t>
            </a:r>
            <a:r>
              <a:rPr lang="en-US" dirty="0" err="1"/>
              <a:t>inode</a:t>
            </a:r>
            <a:r>
              <a:rPr lang="en-US" dirty="0"/>
              <a:t> contains two numbers known as the major and minor device numbers. </a:t>
            </a:r>
          </a:p>
          <a:p>
            <a:pPr algn="just"/>
            <a:r>
              <a:rPr lang="en-US" dirty="0"/>
              <a:t>The major number indicates a device type such as terminal or disk, and the minor number indicates the unit number of the device. </a:t>
            </a:r>
          </a:p>
          <a:p>
            <a:pPr algn="just">
              <a:buNone/>
            </a:pPr>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48</a:t>
            </a:fld>
            <a:endParaRPr lang="en-US" dirty="0"/>
          </a:p>
        </p:txBody>
      </p:sp>
      <p:sp>
        <p:nvSpPr>
          <p:cNvPr id="5" name="Title 1"/>
          <p:cNvSpPr>
            <a:spLocks noGrp="1"/>
          </p:cNvSpPr>
          <p:nvPr>
            <p:ph type="title"/>
          </p:nvPr>
        </p:nvSpPr>
        <p:spPr>
          <a:xfrm>
            <a:off x="609600" y="274638"/>
            <a:ext cx="10160000" cy="1143000"/>
          </a:xfrm>
        </p:spPr>
        <p:txBody>
          <a:bodyPr/>
          <a:lstStyle/>
          <a:p>
            <a:r>
              <a:rPr lang="en-US" dirty="0"/>
              <a:t>Other </a:t>
            </a:r>
            <a:r>
              <a:rPr lang="en-US"/>
              <a:t>File Types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t>Byte capacity of a file</a:t>
            </a:r>
          </a:p>
          <a:p>
            <a:pPr lvl="1" algn="just"/>
            <a:r>
              <a:rPr lang="en-US" sz="2200" dirty="0"/>
              <a:t>For greater flexibility, the kernel allocates file space one block at a time and allows the data in a file to be spread throughout the file system.</a:t>
            </a:r>
          </a:p>
          <a:p>
            <a:pPr lvl="1" algn="just"/>
            <a:r>
              <a:rPr lang="en-US" sz="2200" dirty="0"/>
              <a:t>But this allocation scheme complicates the task of locating the data.</a:t>
            </a:r>
          </a:p>
          <a:p>
            <a:pPr lvl="2" algn="just"/>
            <a:r>
              <a:rPr lang="en-US" dirty="0"/>
              <a:t>The table of contents could consists of a list of block numbers such that the blocks contain the data belonging to the file, </a:t>
            </a:r>
          </a:p>
          <a:p>
            <a:pPr lvl="2" algn="just"/>
            <a:r>
              <a:rPr lang="en-US" dirty="0"/>
              <a:t>But simple calculations show that a linear list of file blocks in the </a:t>
            </a:r>
            <a:r>
              <a:rPr lang="en-US" dirty="0" err="1"/>
              <a:t>inode</a:t>
            </a:r>
            <a:r>
              <a:rPr lang="en-US" dirty="0"/>
              <a:t> is difficult to manage. </a:t>
            </a:r>
          </a:p>
          <a:p>
            <a:pPr lvl="1" algn="just"/>
            <a:r>
              <a:rPr lang="en-US" sz="2200" dirty="0"/>
              <a:t>If a logical block contains 1Kbytes, then a file consisting of 10 Kbytes would requires to store 10 block numbers in </a:t>
            </a:r>
            <a:r>
              <a:rPr lang="en-US" sz="2200" dirty="0" err="1"/>
              <a:t>inode</a:t>
            </a:r>
            <a:r>
              <a:rPr lang="en-US" sz="2200" dirty="0"/>
              <a:t>, similarly 100KB requires an index of 100 block numbers to be stored in </a:t>
            </a:r>
            <a:r>
              <a:rPr lang="en-US" sz="2200" dirty="0" err="1"/>
              <a:t>inode</a:t>
            </a:r>
            <a:r>
              <a:rPr lang="en-US" sz="2200" dirty="0"/>
              <a:t>. </a:t>
            </a:r>
          </a:p>
          <a:p>
            <a:pPr lvl="1" algn="just"/>
            <a:r>
              <a:rPr lang="en-US" sz="2200" dirty="0"/>
              <a:t>Either the size of the </a:t>
            </a:r>
            <a:r>
              <a:rPr lang="en-US" sz="2200" dirty="0" err="1"/>
              <a:t>inode</a:t>
            </a:r>
            <a:r>
              <a:rPr lang="en-US" sz="2200" dirty="0"/>
              <a:t> would vary according to the size of the file, or the size of a file must be limited.</a:t>
            </a:r>
          </a:p>
          <a:p>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5</a:t>
            </a:fld>
            <a:endParaRPr lang="en-US" dirty="0"/>
          </a:p>
        </p:txBody>
      </p:sp>
      <p:sp>
        <p:nvSpPr>
          <p:cNvPr id="10" name="Title 4"/>
          <p:cNvSpPr>
            <a:spLocks noGrp="1"/>
          </p:cNvSpPr>
          <p:nvPr>
            <p:ph type="title"/>
          </p:nvPr>
        </p:nvSpPr>
        <p:spPr>
          <a:xfrm>
            <a:off x="609600" y="274638"/>
            <a:ext cx="10160000" cy="1143000"/>
          </a:xfrm>
        </p:spPr>
        <p:txBody>
          <a:bodyPr/>
          <a:lstStyle/>
          <a:p>
            <a:r>
              <a:rPr lang="en-US" dirty="0"/>
              <a:t>Structure of a Regular File</a:t>
            </a:r>
          </a:p>
        </p:txBody>
      </p:sp>
    </p:spTree>
    <p:extLst>
      <p:ext uri="{BB962C8B-B14F-4D97-AF65-F5344CB8AC3E}">
        <p14:creationId xmlns:p14="http://schemas.microsoft.com/office/powerpoint/2010/main" val="2114386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3921668" y="6019801"/>
            <a:ext cx="7772400" cy="1143000"/>
          </a:xfrm>
        </p:spPr>
        <p:txBody>
          <a:bodyPr/>
          <a:lstStyle/>
          <a:p>
            <a:pPr eaLnBrk="1" hangingPunct="1"/>
            <a:r>
              <a:rPr lang="en-US" altLang="ko-KR" sz="2000" b="1" u="sng" dirty="0"/>
              <a:t>Direct and Indirect Blocks in </a:t>
            </a:r>
            <a:r>
              <a:rPr lang="en-US" altLang="ko-KR" sz="2000" b="1" u="sng" dirty="0" err="1"/>
              <a:t>Inode</a:t>
            </a:r>
            <a:endParaRPr lang="en-US" altLang="ko-KR" sz="2000" b="1" u="sng" dirty="0"/>
          </a:p>
        </p:txBody>
      </p:sp>
      <p:grpSp>
        <p:nvGrpSpPr>
          <p:cNvPr id="25605" name="Group 80"/>
          <p:cNvGrpSpPr>
            <a:grpSpLocks/>
          </p:cNvGrpSpPr>
          <p:nvPr/>
        </p:nvGrpSpPr>
        <p:grpSpPr bwMode="auto">
          <a:xfrm>
            <a:off x="3048000" y="1371601"/>
            <a:ext cx="6858000" cy="4818063"/>
            <a:chOff x="1008" y="1152"/>
            <a:chExt cx="4320" cy="3035"/>
          </a:xfrm>
        </p:grpSpPr>
        <p:grpSp>
          <p:nvGrpSpPr>
            <p:cNvPr id="25606" name="Group 81"/>
            <p:cNvGrpSpPr>
              <a:grpSpLocks/>
            </p:cNvGrpSpPr>
            <p:nvPr/>
          </p:nvGrpSpPr>
          <p:grpSpPr bwMode="auto">
            <a:xfrm>
              <a:off x="1008" y="1392"/>
              <a:ext cx="1296" cy="2795"/>
              <a:chOff x="1104" y="1248"/>
              <a:chExt cx="1296" cy="2795"/>
            </a:xfrm>
          </p:grpSpPr>
          <p:sp>
            <p:nvSpPr>
              <p:cNvPr id="25668" name="Text Box 82"/>
              <p:cNvSpPr txBox="1">
                <a:spLocks noChangeArrowheads="1"/>
              </p:cNvSpPr>
              <p:nvPr/>
            </p:nvSpPr>
            <p:spPr bwMode="auto">
              <a:xfrm>
                <a:off x="1104" y="1248"/>
                <a:ext cx="1296" cy="27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direct0</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direct1</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direct2</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direct3</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direct4</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direct5</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direct6</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direct7</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direct8</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direct9</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single indirect</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double indirect</a:t>
                </a:r>
              </a:p>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600" dirty="0">
                    <a:latin typeface="굴림" panose="020B0600000101010101" pitchFamily="34" charset="-127"/>
                  </a:rPr>
                  <a:t>triple indirect</a:t>
                </a:r>
              </a:p>
            </p:txBody>
          </p:sp>
          <p:sp>
            <p:nvSpPr>
              <p:cNvPr id="25669" name="Line 83"/>
              <p:cNvSpPr>
                <a:spLocks noChangeShapeType="1"/>
              </p:cNvSpPr>
              <p:nvPr/>
            </p:nvSpPr>
            <p:spPr bwMode="auto">
              <a:xfrm>
                <a:off x="1104" y="148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0" name="Line 84"/>
              <p:cNvSpPr>
                <a:spLocks noChangeShapeType="1"/>
              </p:cNvSpPr>
              <p:nvPr/>
            </p:nvSpPr>
            <p:spPr bwMode="auto">
              <a:xfrm>
                <a:off x="1104" y="168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1" name="Line 85"/>
              <p:cNvSpPr>
                <a:spLocks noChangeShapeType="1"/>
              </p:cNvSpPr>
              <p:nvPr/>
            </p:nvSpPr>
            <p:spPr bwMode="auto">
              <a:xfrm>
                <a:off x="1104" y="187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2" name="Line 86"/>
              <p:cNvSpPr>
                <a:spLocks noChangeShapeType="1"/>
              </p:cNvSpPr>
              <p:nvPr/>
            </p:nvSpPr>
            <p:spPr bwMode="auto">
              <a:xfrm>
                <a:off x="1104" y="211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3" name="Line 87"/>
              <p:cNvSpPr>
                <a:spLocks noChangeShapeType="1"/>
              </p:cNvSpPr>
              <p:nvPr/>
            </p:nvSpPr>
            <p:spPr bwMode="auto">
              <a:xfrm>
                <a:off x="1104" y="230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4" name="Line 88"/>
              <p:cNvSpPr>
                <a:spLocks noChangeShapeType="1"/>
              </p:cNvSpPr>
              <p:nvPr/>
            </p:nvSpPr>
            <p:spPr bwMode="auto">
              <a:xfrm>
                <a:off x="1104" y="2544"/>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5" name="Line 89"/>
              <p:cNvSpPr>
                <a:spLocks noChangeShapeType="1"/>
              </p:cNvSpPr>
              <p:nvPr/>
            </p:nvSpPr>
            <p:spPr bwMode="auto">
              <a:xfrm>
                <a:off x="1104" y="273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6" name="Line 90"/>
              <p:cNvSpPr>
                <a:spLocks noChangeShapeType="1"/>
              </p:cNvSpPr>
              <p:nvPr/>
            </p:nvSpPr>
            <p:spPr bwMode="auto">
              <a:xfrm>
                <a:off x="1104" y="384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7" name="Line 91"/>
              <p:cNvSpPr>
                <a:spLocks noChangeShapeType="1"/>
              </p:cNvSpPr>
              <p:nvPr/>
            </p:nvSpPr>
            <p:spPr bwMode="auto">
              <a:xfrm>
                <a:off x="1104" y="3600"/>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8" name="Line 92"/>
              <p:cNvSpPr>
                <a:spLocks noChangeShapeType="1"/>
              </p:cNvSpPr>
              <p:nvPr/>
            </p:nvSpPr>
            <p:spPr bwMode="auto">
              <a:xfrm>
                <a:off x="1104" y="340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79" name="Line 93"/>
              <p:cNvSpPr>
                <a:spLocks noChangeShapeType="1"/>
              </p:cNvSpPr>
              <p:nvPr/>
            </p:nvSpPr>
            <p:spPr bwMode="auto">
              <a:xfrm>
                <a:off x="1104" y="3168"/>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80" name="Line 94"/>
              <p:cNvSpPr>
                <a:spLocks noChangeShapeType="1"/>
              </p:cNvSpPr>
              <p:nvPr/>
            </p:nvSpPr>
            <p:spPr bwMode="auto">
              <a:xfrm>
                <a:off x="1104" y="297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07" name="Rectangle 95"/>
            <p:cNvSpPr>
              <a:spLocks noChangeArrowheads="1"/>
            </p:cNvSpPr>
            <p:nvPr/>
          </p:nvSpPr>
          <p:spPr bwMode="auto">
            <a:xfrm>
              <a:off x="4320" y="1440"/>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08" name="Rectangle 96"/>
            <p:cNvSpPr>
              <a:spLocks noChangeArrowheads="1"/>
            </p:cNvSpPr>
            <p:nvPr/>
          </p:nvSpPr>
          <p:spPr bwMode="auto">
            <a:xfrm>
              <a:off x="4320" y="182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09" name="Rectangle 97"/>
            <p:cNvSpPr>
              <a:spLocks noChangeArrowheads="1"/>
            </p:cNvSpPr>
            <p:nvPr/>
          </p:nvSpPr>
          <p:spPr bwMode="auto">
            <a:xfrm>
              <a:off x="4320" y="2208"/>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10" name="Rectangle 98"/>
            <p:cNvSpPr>
              <a:spLocks noChangeArrowheads="1"/>
            </p:cNvSpPr>
            <p:nvPr/>
          </p:nvSpPr>
          <p:spPr bwMode="auto">
            <a:xfrm>
              <a:off x="4368" y="2832"/>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11" name="Rectangle 99"/>
            <p:cNvSpPr>
              <a:spLocks noChangeArrowheads="1"/>
            </p:cNvSpPr>
            <p:nvPr/>
          </p:nvSpPr>
          <p:spPr bwMode="auto">
            <a:xfrm>
              <a:off x="4368" y="3264"/>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12" name="Rectangle 100"/>
            <p:cNvSpPr>
              <a:spLocks noChangeArrowheads="1"/>
            </p:cNvSpPr>
            <p:nvPr/>
          </p:nvSpPr>
          <p:spPr bwMode="auto">
            <a:xfrm>
              <a:off x="4368" y="3648"/>
              <a:ext cx="240" cy="24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grpSp>
          <p:nvGrpSpPr>
            <p:cNvPr id="25613" name="Group 101"/>
            <p:cNvGrpSpPr>
              <a:grpSpLocks/>
            </p:cNvGrpSpPr>
            <p:nvPr/>
          </p:nvGrpSpPr>
          <p:grpSpPr bwMode="auto">
            <a:xfrm>
              <a:off x="2688" y="3696"/>
              <a:ext cx="336" cy="432"/>
              <a:chOff x="2736" y="3552"/>
              <a:chExt cx="336" cy="576"/>
            </a:xfrm>
          </p:grpSpPr>
          <p:sp>
            <p:nvSpPr>
              <p:cNvPr id="25662" name="Rectangle 102"/>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63" name="Line 103"/>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4" name="Line 104"/>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5" name="Line 105"/>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6" name="Line 106"/>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7" name="Line 107"/>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14" name="Group 108"/>
            <p:cNvGrpSpPr>
              <a:grpSpLocks/>
            </p:cNvGrpSpPr>
            <p:nvPr/>
          </p:nvGrpSpPr>
          <p:grpSpPr bwMode="auto">
            <a:xfrm>
              <a:off x="3264" y="3696"/>
              <a:ext cx="336" cy="432"/>
              <a:chOff x="2736" y="3552"/>
              <a:chExt cx="336" cy="576"/>
            </a:xfrm>
          </p:grpSpPr>
          <p:sp>
            <p:nvSpPr>
              <p:cNvPr id="25656" name="Rectangle 109"/>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57" name="Line 110"/>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8" name="Line 111"/>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9" name="Line 112"/>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0" name="Line 113"/>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61" name="Line 114"/>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15" name="Group 115"/>
            <p:cNvGrpSpPr>
              <a:grpSpLocks/>
            </p:cNvGrpSpPr>
            <p:nvPr/>
          </p:nvGrpSpPr>
          <p:grpSpPr bwMode="auto">
            <a:xfrm>
              <a:off x="2688" y="3168"/>
              <a:ext cx="336" cy="432"/>
              <a:chOff x="2736" y="3552"/>
              <a:chExt cx="336" cy="576"/>
            </a:xfrm>
          </p:grpSpPr>
          <p:sp>
            <p:nvSpPr>
              <p:cNvPr id="25650" name="Rectangle 116"/>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51" name="Line 117"/>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2" name="Line 118"/>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3" name="Line 119"/>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4" name="Line 120"/>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55" name="Line 121"/>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16" name="Group 122"/>
            <p:cNvGrpSpPr>
              <a:grpSpLocks/>
            </p:cNvGrpSpPr>
            <p:nvPr/>
          </p:nvGrpSpPr>
          <p:grpSpPr bwMode="auto">
            <a:xfrm>
              <a:off x="3744" y="3696"/>
              <a:ext cx="336" cy="432"/>
              <a:chOff x="2736" y="3552"/>
              <a:chExt cx="336" cy="576"/>
            </a:xfrm>
          </p:grpSpPr>
          <p:sp>
            <p:nvSpPr>
              <p:cNvPr id="25644" name="Rectangle 123"/>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45" name="Line 124"/>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6" name="Line 125"/>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7" name="Line 126"/>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8" name="Line 127"/>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9" name="Line 128"/>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17" name="Line 129"/>
            <p:cNvSpPr>
              <a:spLocks noChangeShapeType="1"/>
            </p:cNvSpPr>
            <p:nvPr/>
          </p:nvSpPr>
          <p:spPr bwMode="auto">
            <a:xfrm flipV="1">
              <a:off x="2304" y="3744"/>
              <a:ext cx="38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8" name="Line 130"/>
            <p:cNvSpPr>
              <a:spLocks noChangeShapeType="1"/>
            </p:cNvSpPr>
            <p:nvPr/>
          </p:nvSpPr>
          <p:spPr bwMode="auto">
            <a:xfrm flipV="1">
              <a:off x="3024" y="3696"/>
              <a:ext cx="24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9" name="Line 131"/>
            <p:cNvSpPr>
              <a:spLocks noChangeShapeType="1"/>
            </p:cNvSpPr>
            <p:nvPr/>
          </p:nvSpPr>
          <p:spPr bwMode="auto">
            <a:xfrm flipV="1">
              <a:off x="3600" y="3696"/>
              <a:ext cx="144"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0" name="Line 132"/>
            <p:cNvSpPr>
              <a:spLocks noChangeShapeType="1"/>
            </p:cNvSpPr>
            <p:nvPr/>
          </p:nvSpPr>
          <p:spPr bwMode="auto">
            <a:xfrm>
              <a:off x="4080" y="3696"/>
              <a:ext cx="288"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1" name="Line 133"/>
            <p:cNvSpPr>
              <a:spLocks noChangeShapeType="1"/>
            </p:cNvSpPr>
            <p:nvPr/>
          </p:nvSpPr>
          <p:spPr bwMode="auto">
            <a:xfrm flipV="1">
              <a:off x="2304" y="3168"/>
              <a:ext cx="384"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5622" name="Group 134"/>
            <p:cNvGrpSpPr>
              <a:grpSpLocks/>
            </p:cNvGrpSpPr>
            <p:nvPr/>
          </p:nvGrpSpPr>
          <p:grpSpPr bwMode="auto">
            <a:xfrm>
              <a:off x="3264" y="3168"/>
              <a:ext cx="336" cy="432"/>
              <a:chOff x="2736" y="3552"/>
              <a:chExt cx="336" cy="576"/>
            </a:xfrm>
          </p:grpSpPr>
          <p:sp>
            <p:nvSpPr>
              <p:cNvPr id="25638" name="Rectangle 135"/>
              <p:cNvSpPr>
                <a:spLocks noChangeArrowheads="1"/>
              </p:cNvSpPr>
              <p:nvPr/>
            </p:nvSpPr>
            <p:spPr bwMode="auto">
              <a:xfrm>
                <a:off x="2736" y="3552"/>
                <a:ext cx="336" cy="57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39" name="Line 136"/>
              <p:cNvSpPr>
                <a:spLocks noChangeShapeType="1"/>
              </p:cNvSpPr>
              <p:nvPr/>
            </p:nvSpPr>
            <p:spPr bwMode="auto">
              <a:xfrm>
                <a:off x="2736" y="384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0" name="Line 137"/>
              <p:cNvSpPr>
                <a:spLocks noChangeShapeType="1"/>
              </p:cNvSpPr>
              <p:nvPr/>
            </p:nvSpPr>
            <p:spPr bwMode="auto">
              <a:xfrm>
                <a:off x="2736" y="364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1" name="Line 138"/>
              <p:cNvSpPr>
                <a:spLocks noChangeShapeType="1"/>
              </p:cNvSpPr>
              <p:nvPr/>
            </p:nvSpPr>
            <p:spPr bwMode="auto">
              <a:xfrm>
                <a:off x="2736" y="374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2" name="Line 139"/>
              <p:cNvSpPr>
                <a:spLocks noChangeShapeType="1"/>
              </p:cNvSpPr>
              <p:nvPr/>
            </p:nvSpPr>
            <p:spPr bwMode="auto">
              <a:xfrm>
                <a:off x="2736" y="39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43" name="Line 140"/>
              <p:cNvSpPr>
                <a:spLocks noChangeShapeType="1"/>
              </p:cNvSpPr>
              <p:nvPr/>
            </p:nvSpPr>
            <p:spPr bwMode="auto">
              <a:xfrm>
                <a:off x="2736" y="403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23" name="Rectangle 141"/>
            <p:cNvSpPr>
              <a:spLocks noChangeArrowheads="1"/>
            </p:cNvSpPr>
            <p:nvPr/>
          </p:nvSpPr>
          <p:spPr bwMode="auto">
            <a:xfrm>
              <a:off x="2688" y="2592"/>
              <a:ext cx="336"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
          <p:nvSpPr>
            <p:cNvPr id="25624" name="Line 142"/>
            <p:cNvSpPr>
              <a:spLocks noChangeShapeType="1"/>
            </p:cNvSpPr>
            <p:nvPr/>
          </p:nvSpPr>
          <p:spPr bwMode="auto">
            <a:xfrm>
              <a:off x="2688" y="2808"/>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143"/>
            <p:cNvSpPr>
              <a:spLocks noChangeShapeType="1"/>
            </p:cNvSpPr>
            <p:nvPr/>
          </p:nvSpPr>
          <p:spPr bwMode="auto">
            <a:xfrm>
              <a:off x="2688" y="2664"/>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144"/>
            <p:cNvSpPr>
              <a:spLocks noChangeShapeType="1"/>
            </p:cNvSpPr>
            <p:nvPr/>
          </p:nvSpPr>
          <p:spPr bwMode="auto">
            <a:xfrm>
              <a:off x="2688" y="273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Line 145"/>
            <p:cNvSpPr>
              <a:spLocks noChangeShapeType="1"/>
            </p:cNvSpPr>
            <p:nvPr/>
          </p:nvSpPr>
          <p:spPr bwMode="auto">
            <a:xfrm>
              <a:off x="2688" y="2880"/>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8" name="Line 146"/>
            <p:cNvSpPr>
              <a:spLocks noChangeShapeType="1"/>
            </p:cNvSpPr>
            <p:nvPr/>
          </p:nvSpPr>
          <p:spPr bwMode="auto">
            <a:xfrm>
              <a:off x="2688" y="2952"/>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147"/>
            <p:cNvSpPr>
              <a:spLocks noChangeShapeType="1"/>
            </p:cNvSpPr>
            <p:nvPr/>
          </p:nvSpPr>
          <p:spPr bwMode="auto">
            <a:xfrm flipV="1">
              <a:off x="3024" y="3168"/>
              <a:ext cx="24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0" name="Line 148"/>
            <p:cNvSpPr>
              <a:spLocks noChangeShapeType="1"/>
            </p:cNvSpPr>
            <p:nvPr/>
          </p:nvSpPr>
          <p:spPr bwMode="auto">
            <a:xfrm flipV="1">
              <a:off x="3600" y="3312"/>
              <a:ext cx="76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1" name="Line 149"/>
            <p:cNvSpPr>
              <a:spLocks noChangeShapeType="1"/>
            </p:cNvSpPr>
            <p:nvPr/>
          </p:nvSpPr>
          <p:spPr bwMode="auto">
            <a:xfrm flipV="1">
              <a:off x="2304" y="2784"/>
              <a:ext cx="384"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2" name="Line 150"/>
            <p:cNvSpPr>
              <a:spLocks noChangeShapeType="1"/>
            </p:cNvSpPr>
            <p:nvPr/>
          </p:nvSpPr>
          <p:spPr bwMode="auto">
            <a:xfrm>
              <a:off x="3024" y="2640"/>
              <a:ext cx="1344"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3" name="Line 151"/>
            <p:cNvSpPr>
              <a:spLocks noChangeShapeType="1"/>
            </p:cNvSpPr>
            <p:nvPr/>
          </p:nvSpPr>
          <p:spPr bwMode="auto">
            <a:xfrm>
              <a:off x="2304" y="1536"/>
              <a:ext cx="2016"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4" name="Line 152"/>
            <p:cNvSpPr>
              <a:spLocks noChangeShapeType="1"/>
            </p:cNvSpPr>
            <p:nvPr/>
          </p:nvSpPr>
          <p:spPr bwMode="auto">
            <a:xfrm>
              <a:off x="2304" y="1728"/>
              <a:ext cx="2016"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5" name="Line 153"/>
            <p:cNvSpPr>
              <a:spLocks noChangeShapeType="1"/>
            </p:cNvSpPr>
            <p:nvPr/>
          </p:nvSpPr>
          <p:spPr bwMode="auto">
            <a:xfrm>
              <a:off x="2304" y="1920"/>
              <a:ext cx="2016"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6" name="Text Box 154"/>
            <p:cNvSpPr txBox="1">
              <a:spLocks noChangeArrowheads="1"/>
            </p:cNvSpPr>
            <p:nvPr/>
          </p:nvSpPr>
          <p:spPr bwMode="auto">
            <a:xfrm>
              <a:off x="1056" y="1152"/>
              <a:ext cx="91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Inode</a:t>
              </a:r>
            </a:p>
          </p:txBody>
        </p:sp>
        <p:sp>
          <p:nvSpPr>
            <p:cNvPr id="25637" name="Text Box 155"/>
            <p:cNvSpPr txBox="1">
              <a:spLocks noChangeArrowheads="1"/>
            </p:cNvSpPr>
            <p:nvPr/>
          </p:nvSpPr>
          <p:spPr bwMode="auto">
            <a:xfrm>
              <a:off x="4224" y="1152"/>
              <a:ext cx="110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lnSpc>
                  <a:spcPct val="90000"/>
                </a:lnSpc>
                <a:spcBef>
                  <a:spcPct val="50000"/>
                </a:spcBef>
                <a:buClr>
                  <a:schemeClr val="folHlink"/>
                </a:buClr>
                <a:buSzPct val="60000"/>
                <a:buFont typeface="Wingdings" panose="05000000000000000000" pitchFamily="2" charset="2"/>
                <a:buNone/>
              </a:pPr>
              <a:r>
                <a:rPr lang="en-US" altLang="ko-KR" sz="1800">
                  <a:latin typeface="굴림" panose="020B0600000101010101" pitchFamily="34" charset="-127"/>
                </a:rPr>
                <a:t>Data Blocks</a:t>
              </a:r>
            </a:p>
          </p:txBody>
        </p:sp>
      </p:grpSp>
      <p:sp>
        <p:nvSpPr>
          <p:cNvPr id="82" name="Title 4"/>
          <p:cNvSpPr txBox="1">
            <a:spLocks/>
          </p:cNvSpPr>
          <p:nvPr/>
        </p:nvSpPr>
        <p:spPr>
          <a:xfrm>
            <a:off x="609600" y="274638"/>
            <a:ext cx="1016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a:t>Structure of a Regular File</a:t>
            </a:r>
            <a:endParaRPr lang="en-US" dirty="0"/>
          </a:p>
        </p:txBody>
      </p:sp>
    </p:spTree>
    <p:extLst>
      <p:ext uri="{BB962C8B-B14F-4D97-AF65-F5344CB8AC3E}">
        <p14:creationId xmlns:p14="http://schemas.microsoft.com/office/powerpoint/2010/main" val="236343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To keep the </a:t>
            </a:r>
            <a:r>
              <a:rPr lang="en-US" sz="2400" dirty="0" err="1"/>
              <a:t>inode</a:t>
            </a:r>
            <a:r>
              <a:rPr lang="en-US" sz="2400" dirty="0"/>
              <a:t> structure small yet still allow large files, the table of contents of disk blocks confirms to direct and indirect blocks. </a:t>
            </a:r>
          </a:p>
          <a:p>
            <a:pPr algn="just"/>
            <a:r>
              <a:rPr lang="en-US" dirty="0"/>
              <a:t>The system V Unix system runs with 13 entries in the </a:t>
            </a:r>
            <a:r>
              <a:rPr lang="en-US" dirty="0" err="1"/>
              <a:t>inode</a:t>
            </a:r>
            <a:r>
              <a:rPr lang="en-US" dirty="0"/>
              <a:t> table of contents, but the principles are independent of the number of entries. </a:t>
            </a:r>
          </a:p>
          <a:p>
            <a:pPr lvl="1" algn="just"/>
            <a:r>
              <a:rPr lang="en-US" dirty="0"/>
              <a:t>Direct block contain the numbers of disk blocks that contain read data. </a:t>
            </a:r>
          </a:p>
          <a:p>
            <a:pPr lvl="1" algn="just"/>
            <a:r>
              <a:rPr lang="en-US" dirty="0"/>
              <a:t>Single indirect block contains a list of direct block numbers. </a:t>
            </a:r>
          </a:p>
          <a:p>
            <a:pPr lvl="1" algn="just"/>
            <a:r>
              <a:rPr lang="en-US" dirty="0"/>
              <a:t>Double indirect block contains a list of indirect block numbers. </a:t>
            </a:r>
          </a:p>
          <a:p>
            <a:pPr lvl="1" algn="just"/>
            <a:r>
              <a:rPr lang="en-US" dirty="0"/>
              <a:t>Triple indirect block contains a list of double indirect block numbers. </a:t>
            </a:r>
          </a:p>
          <a:p>
            <a:pPr algn="just"/>
            <a:r>
              <a:rPr lang="en-US" sz="2400" dirty="0"/>
              <a:t>To access the data via the indirect block, the kernel must read the indirect block, find the appropriate direct block entry, and then read the direct block to find the data. </a:t>
            </a:r>
          </a:p>
          <a:p>
            <a:pPr algn="just"/>
            <a:endParaRPr lang="en-US" dirty="0"/>
          </a:p>
        </p:txBody>
      </p:sp>
      <p:sp>
        <p:nvSpPr>
          <p:cNvPr id="4" name="Slide Number Placeholder 3"/>
          <p:cNvSpPr>
            <a:spLocks noGrp="1"/>
          </p:cNvSpPr>
          <p:nvPr>
            <p:ph type="sldNum" sz="quarter" idx="12"/>
          </p:nvPr>
        </p:nvSpPr>
        <p:spPr/>
        <p:txBody>
          <a:bodyPr/>
          <a:lstStyle/>
          <a:p>
            <a:fld id="{4CE482DC-2269-4F26-9D2A-7E44B1A4CD85}" type="slidenum">
              <a:rPr lang="en-US" smtClean="0"/>
              <a:pPr/>
              <a:t>7</a:t>
            </a:fld>
            <a:endParaRPr lang="en-US" dirty="0"/>
          </a:p>
        </p:txBody>
      </p:sp>
      <p:sp>
        <p:nvSpPr>
          <p:cNvPr id="5" name="Title 4"/>
          <p:cNvSpPr>
            <a:spLocks noGrp="1"/>
          </p:cNvSpPr>
          <p:nvPr>
            <p:ph type="title"/>
          </p:nvPr>
        </p:nvSpPr>
        <p:spPr>
          <a:xfrm>
            <a:off x="609600" y="274638"/>
            <a:ext cx="10160000" cy="1143000"/>
          </a:xfrm>
        </p:spPr>
        <p:txBody>
          <a:bodyPr/>
          <a:lstStyle/>
          <a:p>
            <a:r>
              <a:rPr lang="en-US" dirty="0"/>
              <a:t>Structure of a Regular File</a:t>
            </a:r>
          </a:p>
        </p:txBody>
      </p:sp>
    </p:spTree>
    <p:extLst>
      <p:ext uri="{BB962C8B-B14F-4D97-AF65-F5344CB8AC3E}">
        <p14:creationId xmlns:p14="http://schemas.microsoft.com/office/powerpoint/2010/main" val="185040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427798" y="283924"/>
            <a:ext cx="10160000" cy="1143000"/>
          </a:xfrm>
        </p:spPr>
        <p:txBody>
          <a:bodyPr/>
          <a:lstStyle/>
          <a:p>
            <a:pPr eaLnBrk="1" hangingPunct="1"/>
            <a:r>
              <a:rPr lang="en-US" altLang="ko-KR" b="1" u="sng"/>
              <a:t>Byte Capacity of a File</a:t>
            </a:r>
            <a:endParaRPr lang="en-US" altLang="ko-KR" sz="3300" b="1" u="sng"/>
          </a:p>
        </p:txBody>
      </p:sp>
      <p:sp>
        <p:nvSpPr>
          <p:cNvPr id="26629" name="Rectangle 3"/>
          <p:cNvSpPr>
            <a:spLocks noGrp="1" noChangeArrowheads="1"/>
          </p:cNvSpPr>
          <p:nvPr>
            <p:ph type="body" idx="1"/>
          </p:nvPr>
        </p:nvSpPr>
        <p:spPr>
          <a:xfrm>
            <a:off x="1659698" y="1731724"/>
            <a:ext cx="7696200" cy="4114800"/>
          </a:xfrm>
        </p:spPr>
        <p:txBody>
          <a:bodyPr>
            <a:normAutofit lnSpcReduction="10000"/>
          </a:bodyPr>
          <a:lstStyle/>
          <a:p>
            <a:pPr eaLnBrk="1" hangingPunct="1">
              <a:lnSpc>
                <a:spcPct val="90000"/>
              </a:lnSpc>
            </a:pPr>
            <a:r>
              <a:rPr lang="en-US" altLang="ko-KR" sz="2500" dirty="0"/>
              <a:t>System V UNIX. </a:t>
            </a:r>
          </a:p>
          <a:p>
            <a:pPr eaLnBrk="1" hangingPunct="1">
              <a:lnSpc>
                <a:spcPct val="90000"/>
              </a:lnSpc>
            </a:pPr>
            <a:r>
              <a:rPr lang="en-US" altLang="ko-KR" sz="2100" dirty="0"/>
              <a:t>Assume that </a:t>
            </a:r>
          </a:p>
          <a:p>
            <a:pPr lvl="1" eaLnBrk="1" hangingPunct="1">
              <a:lnSpc>
                <a:spcPct val="90000"/>
              </a:lnSpc>
            </a:pPr>
            <a:r>
              <a:rPr lang="en-US" altLang="ko-KR" sz="1900" dirty="0"/>
              <a:t>Run with 13 entries</a:t>
            </a:r>
          </a:p>
          <a:p>
            <a:pPr lvl="1" eaLnBrk="1" hangingPunct="1">
              <a:lnSpc>
                <a:spcPct val="90000"/>
              </a:lnSpc>
            </a:pPr>
            <a:r>
              <a:rPr lang="en-US" altLang="ko-KR" sz="1900" dirty="0"/>
              <a:t>1 logical block : 1K bytes = 1024 bytes</a:t>
            </a:r>
          </a:p>
          <a:p>
            <a:pPr lvl="1" eaLnBrk="1" hangingPunct="1">
              <a:lnSpc>
                <a:spcPct val="90000"/>
              </a:lnSpc>
            </a:pPr>
            <a:r>
              <a:rPr lang="en-US" altLang="ko-KR" sz="1900" dirty="0"/>
              <a:t>Block number address : a 32 bit (4byte) integer</a:t>
            </a:r>
          </a:p>
          <a:p>
            <a:pPr lvl="1" eaLnBrk="1" hangingPunct="1">
              <a:lnSpc>
                <a:spcPct val="90000"/>
              </a:lnSpc>
            </a:pPr>
            <a:endParaRPr lang="en-US" altLang="ko-KR" sz="1900" dirty="0"/>
          </a:p>
          <a:p>
            <a:pPr eaLnBrk="1" hangingPunct="1">
              <a:lnSpc>
                <a:spcPct val="90000"/>
              </a:lnSpc>
            </a:pPr>
            <a:r>
              <a:rPr lang="en-US" altLang="ko-KR" sz="1900" dirty="0"/>
              <a:t>1 Indirect block can hold up to 256 block numbers (1024byte / 4byte)</a:t>
            </a:r>
          </a:p>
          <a:p>
            <a:pPr eaLnBrk="1" hangingPunct="1">
              <a:lnSpc>
                <a:spcPct val="90000"/>
              </a:lnSpc>
            </a:pPr>
            <a:r>
              <a:rPr lang="en-US" altLang="ko-KR" sz="1900" dirty="0"/>
              <a:t>10 direct blocks with 1K bytes data each=10K bytes </a:t>
            </a:r>
          </a:p>
          <a:p>
            <a:pPr eaLnBrk="1" hangingPunct="1">
              <a:lnSpc>
                <a:spcPct val="90000"/>
              </a:lnSpc>
            </a:pPr>
            <a:r>
              <a:rPr lang="en-US" altLang="ko-KR" sz="1900" dirty="0"/>
              <a:t>1 indirect block with 256 direct blocks= 1K*256=256K bytes</a:t>
            </a:r>
          </a:p>
          <a:p>
            <a:pPr eaLnBrk="1" hangingPunct="1">
              <a:lnSpc>
                <a:spcPct val="90000"/>
              </a:lnSpc>
            </a:pPr>
            <a:r>
              <a:rPr lang="en-US" altLang="ko-KR" sz="1900" dirty="0"/>
              <a:t>1 double indirect block with 256 indirect blocks=256K*256=64M bytes</a:t>
            </a:r>
          </a:p>
          <a:p>
            <a:pPr eaLnBrk="1" hangingPunct="1">
              <a:lnSpc>
                <a:spcPct val="90000"/>
              </a:lnSpc>
            </a:pPr>
            <a:r>
              <a:rPr lang="en-US" altLang="ko-KR" sz="1900" dirty="0"/>
              <a:t>1 triple indirect block with 256 double indirect blocks=64M*256=16G</a:t>
            </a:r>
          </a:p>
          <a:p>
            <a:pPr lvl="1">
              <a:lnSpc>
                <a:spcPct val="90000"/>
              </a:lnSpc>
            </a:pPr>
            <a:r>
              <a:rPr lang="en-US" sz="1800" dirty="0"/>
              <a:t>The maximum number of bytes that could be held in a file is calculated is 16 G bytes,</a:t>
            </a:r>
            <a:endParaRPr lang="en-US" altLang="ko-KR" sz="1700" dirty="0"/>
          </a:p>
          <a:p>
            <a:pPr eaLnBrk="1" hangingPunct="1">
              <a:lnSpc>
                <a:spcPct val="90000"/>
              </a:lnSpc>
            </a:pPr>
            <a:r>
              <a:rPr lang="en-US" altLang="ko-KR" sz="1900" dirty="0"/>
              <a:t>Size of a file : 4G (2</a:t>
            </a:r>
            <a:r>
              <a:rPr lang="en-US" altLang="ko-KR" sz="1900" baseline="30000" dirty="0"/>
              <a:t>32</a:t>
            </a:r>
            <a:r>
              <a:rPr lang="en-US" altLang="ko-KR" sz="1900" dirty="0"/>
              <a:t>), if file size field in </a:t>
            </a:r>
            <a:r>
              <a:rPr lang="en-US" altLang="ko-KR" sz="1900" dirty="0" err="1"/>
              <a:t>inode</a:t>
            </a:r>
            <a:r>
              <a:rPr lang="en-US" altLang="ko-KR" sz="1900" dirty="0"/>
              <a:t> is 32bits</a:t>
            </a:r>
          </a:p>
        </p:txBody>
      </p:sp>
      <p:sp>
        <p:nvSpPr>
          <p:cNvPr id="26630" name="Rectangle 4"/>
          <p:cNvSpPr>
            <a:spLocks noChangeArrowheads="1"/>
          </p:cNvSpPr>
          <p:nvPr/>
        </p:nvSpPr>
        <p:spPr bwMode="auto">
          <a:xfrm>
            <a:off x="1659698" y="3484324"/>
            <a:ext cx="7543800" cy="2362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fontAlgn="t" latinLnBrk="1">
              <a:spcBef>
                <a:spcPct val="20000"/>
              </a:spcBef>
              <a:buClr>
                <a:srgbClr val="FF5555"/>
              </a:buClr>
              <a:buSzPct val="80000"/>
              <a:buFont typeface="Wingdings" panose="05000000000000000000" pitchFamily="2" charset="2"/>
              <a:buChar char="n"/>
              <a:defRPr kumimoji="1" sz="3000">
                <a:solidFill>
                  <a:schemeClr val="tx1"/>
                </a:solidFill>
                <a:latin typeface="Times New Roman" panose="02020603050405020304" pitchFamily="18" charset="0"/>
                <a:ea typeface="굴림" panose="020B0600000101010101" pitchFamily="34" charset="-127"/>
              </a:defRPr>
            </a:lvl1pPr>
            <a:lvl2pPr marL="742950" indent="-285750" fontAlgn="t" latinLnBrk="1">
              <a:spcBef>
                <a:spcPct val="20000"/>
              </a:spcBef>
              <a:buClr>
                <a:srgbClr val="99CC00"/>
              </a:buClr>
              <a:buSzPct val="70000"/>
              <a:buFont typeface="Wingdings" panose="05000000000000000000" pitchFamily="2" charset="2"/>
              <a:buChar char="n"/>
              <a:defRPr kumimoji="1" sz="2600">
                <a:solidFill>
                  <a:schemeClr val="tx1"/>
                </a:solidFill>
                <a:latin typeface="Times New Roman" panose="02020603050405020304" pitchFamily="18" charset="0"/>
                <a:ea typeface="굴림" panose="020B0600000101010101" pitchFamily="34" charset="-127"/>
              </a:defRPr>
            </a:lvl2pPr>
            <a:lvl3pPr marL="1143000" indent="-228600" fontAlgn="t" latinLnBrk="1">
              <a:spcBef>
                <a:spcPct val="20000"/>
              </a:spcBef>
              <a:buClr>
                <a:schemeClr val="hlink"/>
              </a:buClr>
              <a:buSzPct val="70000"/>
              <a:buFont typeface="Wingdings" panose="05000000000000000000" pitchFamily="2" charset="2"/>
              <a:buChar char="n"/>
              <a:defRPr kumimoji="1" sz="2300">
                <a:solidFill>
                  <a:schemeClr val="tx1"/>
                </a:solidFill>
                <a:latin typeface="Times New Roman" panose="02020603050405020304" pitchFamily="18" charset="0"/>
                <a:ea typeface="굴림" panose="020B0600000101010101" pitchFamily="34" charset="-127"/>
              </a:defRPr>
            </a:lvl3pPr>
            <a:lvl4pPr marL="1600200" indent="-228600" fontAlgn="t" latinLnBrk="1">
              <a:spcBef>
                <a:spcPct val="20000"/>
              </a:spcBef>
              <a:buClr>
                <a:schemeClr val="accent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4pPr>
            <a:lvl5pPr marL="2057400" indent="-228600" fontAlgn="t" latinLnBrk="1">
              <a:spcBef>
                <a:spcPct val="20000"/>
              </a:spcBef>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5pPr>
            <a:lvl6pPr marL="25146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6pPr>
            <a:lvl7pPr marL="29718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7pPr>
            <a:lvl8pPr marL="34290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8pPr>
            <a:lvl9pPr marL="3886200" indent="-228600" eaLnBrk="0" fontAlgn="t" latinLnBrk="1" hangingPunct="0">
              <a:spcBef>
                <a:spcPct val="20000"/>
              </a:spcBef>
              <a:spcAft>
                <a:spcPct val="0"/>
              </a:spcAft>
              <a:buClr>
                <a:schemeClr val="bg2"/>
              </a:buClr>
              <a:buSzPct val="70000"/>
              <a:buFont typeface="Wingdings" panose="05000000000000000000" pitchFamily="2" charset="2"/>
              <a:buChar char="n"/>
              <a:defRPr kumimoji="1" sz="2000">
                <a:solidFill>
                  <a:schemeClr val="tx1"/>
                </a:solidFill>
                <a:latin typeface="Times New Roman" panose="02020603050405020304" pitchFamily="18" charset="0"/>
                <a:ea typeface="굴림" panose="020B0600000101010101" pitchFamily="34" charset="-127"/>
              </a:defRPr>
            </a:lvl9pPr>
          </a:lstStyle>
          <a:p>
            <a:pPr eaLnBrk="1" fontAlgn="base" hangingPunct="1">
              <a:spcBef>
                <a:spcPct val="0"/>
              </a:spcBef>
              <a:buClrTx/>
              <a:buSzTx/>
              <a:buFontTx/>
              <a:buNone/>
            </a:pPr>
            <a:endParaRPr lang="ko-KR" altLang="en-US" sz="1200"/>
          </a:p>
        </p:txBody>
      </p:sp>
    </p:spTree>
    <p:extLst>
      <p:ext uri="{BB962C8B-B14F-4D97-AF65-F5344CB8AC3E}">
        <p14:creationId xmlns:p14="http://schemas.microsoft.com/office/powerpoint/2010/main" val="15579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a:t>Processes </a:t>
            </a:r>
            <a:r>
              <a:rPr lang="en-US" sz="2400" dirty="0"/>
              <a:t>access data in a file by byte offset</a:t>
            </a:r>
          </a:p>
          <a:p>
            <a:pPr algn="just"/>
            <a:r>
              <a:rPr lang="en-US" sz="2400" dirty="0"/>
              <a:t>They work in terms of bytes starting at byte address 0 and going up to the size of the file.</a:t>
            </a:r>
          </a:p>
          <a:p>
            <a:pPr algn="just"/>
            <a:r>
              <a:rPr lang="en-US" sz="2400" dirty="0"/>
              <a:t> The kernel converts the user view of bytes in to a view of blocks: </a:t>
            </a:r>
          </a:p>
          <a:p>
            <a:pPr lvl="1" algn="just"/>
            <a:r>
              <a:rPr lang="en-US" dirty="0"/>
              <a:t>The file starts at logical block 0 and continues to a logical block number corresponding to file size. </a:t>
            </a:r>
          </a:p>
          <a:p>
            <a:pPr lvl="1" algn="just"/>
            <a:r>
              <a:rPr lang="en-US" dirty="0"/>
              <a:t>The kernel accesses the </a:t>
            </a:r>
            <a:r>
              <a:rPr lang="en-US" dirty="0" err="1"/>
              <a:t>inode</a:t>
            </a:r>
            <a:r>
              <a:rPr lang="en-US" dirty="0"/>
              <a:t> and converts the logical file block in to the appropriate disk block. </a:t>
            </a:r>
          </a:p>
          <a:p>
            <a:pPr lvl="1" algn="just"/>
            <a:r>
              <a:rPr lang="en-US" dirty="0"/>
              <a:t>Algorithm </a:t>
            </a:r>
            <a:r>
              <a:rPr lang="en-US" dirty="0" err="1"/>
              <a:t>bmap</a:t>
            </a:r>
            <a:r>
              <a:rPr lang="en-US" dirty="0"/>
              <a:t>, for converting a file byte offset in to a physical disk block. </a:t>
            </a:r>
          </a:p>
        </p:txBody>
      </p:sp>
      <p:sp>
        <p:nvSpPr>
          <p:cNvPr id="4" name="Slide Number Placeholder 3"/>
          <p:cNvSpPr>
            <a:spLocks noGrp="1"/>
          </p:cNvSpPr>
          <p:nvPr>
            <p:ph type="sldNum" sz="quarter" idx="12"/>
          </p:nvPr>
        </p:nvSpPr>
        <p:spPr/>
        <p:txBody>
          <a:bodyPr/>
          <a:lstStyle/>
          <a:p>
            <a:fld id="{4CE482DC-2269-4F26-9D2A-7E44B1A4CD85}" type="slidenum">
              <a:rPr lang="en-US" smtClean="0"/>
              <a:pPr/>
              <a:t>9</a:t>
            </a:fld>
            <a:endParaRPr lang="en-US" dirty="0"/>
          </a:p>
        </p:txBody>
      </p:sp>
      <p:sp>
        <p:nvSpPr>
          <p:cNvPr id="6" name="Rectangle 2"/>
          <p:cNvSpPr txBox="1">
            <a:spLocks noChangeArrowheads="1"/>
          </p:cNvSpPr>
          <p:nvPr/>
        </p:nvSpPr>
        <p:spPr>
          <a:xfrm>
            <a:off x="762000" y="427038"/>
            <a:ext cx="1016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altLang="ko-KR" sz="3200" b="1" u="sng" dirty="0"/>
              <a:t>Conversion of Byte Offset to Block Number </a:t>
            </a:r>
          </a:p>
        </p:txBody>
      </p:sp>
    </p:spTree>
    <p:extLst>
      <p:ext uri="{BB962C8B-B14F-4D97-AF65-F5344CB8AC3E}">
        <p14:creationId xmlns:p14="http://schemas.microsoft.com/office/powerpoint/2010/main" val="4226927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5045</Words>
  <Application>Microsoft Office PowerPoint</Application>
  <PresentationFormat>Widescreen</PresentationFormat>
  <Paragraphs>471</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굴림</vt:lpstr>
      <vt:lpstr>Arial</vt:lpstr>
      <vt:lpstr>Calibri</vt:lpstr>
      <vt:lpstr>Cambria</vt:lpstr>
      <vt:lpstr>Microsoft Sans Serif</vt:lpstr>
      <vt:lpstr>Times New Roman</vt:lpstr>
      <vt:lpstr>Wingdings</vt:lpstr>
      <vt:lpstr>Adjacency</vt:lpstr>
      <vt:lpstr>File System  &amp;  Internal Representation of Files </vt:lpstr>
      <vt:lpstr>Structure of a Regular File</vt:lpstr>
      <vt:lpstr>Structure of a Regular File</vt:lpstr>
      <vt:lpstr>Structure of a Regular File</vt:lpstr>
      <vt:lpstr>Structure of a Regular File</vt:lpstr>
      <vt:lpstr>Direct and Indirect Blocks in Inode</vt:lpstr>
      <vt:lpstr>Structure of a Regular File</vt:lpstr>
      <vt:lpstr>Byte Capacity of a File</vt:lpstr>
      <vt:lpstr>PowerPoint Presentation</vt:lpstr>
      <vt:lpstr>Conversion of Byte Offset to Block Number </vt:lpstr>
      <vt:lpstr>Block Layout of a Sample File and Its inode</vt:lpstr>
      <vt:lpstr>PowerPoint Presentation</vt:lpstr>
      <vt:lpstr>Conversion of Byte Offset to Block Number </vt:lpstr>
      <vt:lpstr>Two Extensions to the inode Structure</vt:lpstr>
      <vt:lpstr>Directories</vt:lpstr>
      <vt:lpstr>Directories</vt:lpstr>
      <vt:lpstr>Directories</vt:lpstr>
      <vt:lpstr>Directories</vt:lpstr>
      <vt:lpstr>Algorithm for Conversion of a Path Name to an Inode</vt:lpstr>
      <vt:lpstr>Algorithm for Conversion of a Path Name to an Inode</vt:lpstr>
      <vt:lpstr>Conversion of a Pathname to Inode</vt:lpstr>
      <vt:lpstr>Conversion of a Pathname to Inode</vt:lpstr>
      <vt:lpstr>Conversion of a Pathname to Inode</vt:lpstr>
      <vt:lpstr>Conversion of a Pathname to Inode</vt:lpstr>
      <vt:lpstr>Conversion of a Pathname to Inode</vt:lpstr>
      <vt:lpstr>Conversion of a Pathname to Inode</vt:lpstr>
      <vt:lpstr>Super Block</vt:lpstr>
      <vt:lpstr>Inode Assignment to a New File</vt:lpstr>
      <vt:lpstr>Inode Assignment to a New File - ialloc</vt:lpstr>
      <vt:lpstr>Inode Assignment to a New File</vt:lpstr>
      <vt:lpstr>Inode Assignment to a New File</vt:lpstr>
      <vt:lpstr>Algorithm for Assigning New Inodes</vt:lpstr>
      <vt:lpstr>Algorithm for Assigning New Inodes</vt:lpstr>
      <vt:lpstr>Assigning Free Inode from Middle of List</vt:lpstr>
      <vt:lpstr>Assigning Free Inode – Super Block List Empty</vt:lpstr>
      <vt:lpstr>Freeing an inode - ifree</vt:lpstr>
      <vt:lpstr>Algorithm for Freeing Inode</vt:lpstr>
      <vt:lpstr>Placing Free Inode Numbers Into the Super Block</vt:lpstr>
      <vt:lpstr>Allocation of Disk blocks</vt:lpstr>
      <vt:lpstr>Linked List of Free Disk Block Numbers</vt:lpstr>
      <vt:lpstr>Allocation of Disk blocks</vt:lpstr>
      <vt:lpstr>Algorithm for Allocating Disk Block</vt:lpstr>
      <vt:lpstr>Algorithm for Allocating Disk Block</vt:lpstr>
      <vt:lpstr>Allocation of Disk blocks</vt:lpstr>
      <vt:lpstr>Requesting and Freeing Disk Blocks</vt:lpstr>
      <vt:lpstr>Requesting and Freeing Disk Blocks</vt:lpstr>
      <vt:lpstr>Other File Types</vt:lpstr>
      <vt:lpstr>Other File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  &amp;  Internal Representation of Files </dc:title>
  <cp:lastModifiedBy>Trisha M</cp:lastModifiedBy>
  <cp:revision>27</cp:revision>
  <dcterms:modified xsi:type="dcterms:W3CDTF">2022-11-09T13:55:09Z</dcterms:modified>
</cp:coreProperties>
</file>