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1"/>
  </p:notesMasterIdLst>
  <p:sldIdLst>
    <p:sldId id="273" r:id="rId2"/>
    <p:sldId id="655" r:id="rId3"/>
    <p:sldId id="383" r:id="rId4"/>
    <p:sldId id="274" r:id="rId5"/>
    <p:sldId id="617" r:id="rId6"/>
    <p:sldId id="275" r:id="rId7"/>
    <p:sldId id="650" r:id="rId8"/>
    <p:sldId id="600" r:id="rId9"/>
    <p:sldId id="276" r:id="rId10"/>
    <p:sldId id="277" r:id="rId11"/>
    <p:sldId id="278" r:id="rId12"/>
    <p:sldId id="643" r:id="rId13"/>
    <p:sldId id="279" r:id="rId14"/>
    <p:sldId id="620" r:id="rId15"/>
    <p:sldId id="644" r:id="rId16"/>
    <p:sldId id="280" r:id="rId17"/>
    <p:sldId id="281" r:id="rId18"/>
    <p:sldId id="618" r:id="rId19"/>
    <p:sldId id="601" r:id="rId20"/>
    <p:sldId id="282" r:id="rId21"/>
    <p:sldId id="283" r:id="rId22"/>
    <p:sldId id="384" r:id="rId23"/>
    <p:sldId id="285" r:id="rId24"/>
    <p:sldId id="287" r:id="rId25"/>
    <p:sldId id="385" r:id="rId26"/>
    <p:sldId id="288" r:id="rId27"/>
    <p:sldId id="688" r:id="rId28"/>
    <p:sldId id="289" r:id="rId29"/>
    <p:sldId id="290" r:id="rId30"/>
    <p:sldId id="640" r:id="rId31"/>
    <p:sldId id="291" r:id="rId32"/>
    <p:sldId id="292" r:id="rId33"/>
    <p:sldId id="645" r:id="rId34"/>
    <p:sldId id="293" r:id="rId35"/>
    <p:sldId id="294" r:id="rId36"/>
    <p:sldId id="295" r:id="rId37"/>
    <p:sldId id="297" r:id="rId38"/>
    <p:sldId id="298" r:id="rId39"/>
    <p:sldId id="646" r:id="rId40"/>
    <p:sldId id="299" r:id="rId41"/>
    <p:sldId id="300" r:id="rId42"/>
    <p:sldId id="301" r:id="rId43"/>
    <p:sldId id="619" r:id="rId44"/>
    <p:sldId id="302" r:id="rId45"/>
    <p:sldId id="656" r:id="rId46"/>
    <p:sldId id="303" r:id="rId47"/>
    <p:sldId id="603" r:id="rId48"/>
    <p:sldId id="304" r:id="rId49"/>
    <p:sldId id="305" r:id="rId50"/>
    <p:sldId id="306" r:id="rId51"/>
    <p:sldId id="307" r:id="rId52"/>
    <p:sldId id="308" r:id="rId53"/>
    <p:sldId id="309" r:id="rId54"/>
    <p:sldId id="310" r:id="rId55"/>
    <p:sldId id="386" r:id="rId56"/>
    <p:sldId id="311" r:id="rId57"/>
    <p:sldId id="387" r:id="rId58"/>
    <p:sldId id="647" r:id="rId59"/>
    <p:sldId id="312" r:id="rId60"/>
    <p:sldId id="313" r:id="rId61"/>
    <p:sldId id="388" r:id="rId62"/>
    <p:sldId id="314" r:id="rId63"/>
    <p:sldId id="604" r:id="rId64"/>
    <p:sldId id="315" r:id="rId65"/>
    <p:sldId id="316" r:id="rId66"/>
    <p:sldId id="317" r:id="rId67"/>
    <p:sldId id="318" r:id="rId68"/>
    <p:sldId id="621" r:id="rId69"/>
    <p:sldId id="319" r:id="rId70"/>
    <p:sldId id="320" r:id="rId71"/>
    <p:sldId id="389" r:id="rId72"/>
    <p:sldId id="641" r:id="rId73"/>
    <p:sldId id="642" r:id="rId74"/>
    <p:sldId id="321" r:id="rId75"/>
    <p:sldId id="322" r:id="rId76"/>
    <p:sldId id="323" r:id="rId77"/>
    <p:sldId id="652" r:id="rId78"/>
    <p:sldId id="653" r:id="rId79"/>
    <p:sldId id="625" r:id="rId80"/>
    <p:sldId id="605" r:id="rId81"/>
    <p:sldId id="324" r:id="rId82"/>
    <p:sldId id="325" r:id="rId83"/>
    <p:sldId id="624" r:id="rId84"/>
    <p:sldId id="622" r:id="rId85"/>
    <p:sldId id="326" r:id="rId86"/>
    <p:sldId id="390" r:id="rId87"/>
    <p:sldId id="623" r:id="rId88"/>
    <p:sldId id="327" r:id="rId89"/>
    <p:sldId id="328" r:id="rId90"/>
    <p:sldId id="648" r:id="rId91"/>
    <p:sldId id="329" r:id="rId92"/>
    <p:sldId id="391" r:id="rId93"/>
    <p:sldId id="330" r:id="rId94"/>
    <p:sldId id="392" r:id="rId95"/>
    <p:sldId id="637" r:id="rId96"/>
    <p:sldId id="331" r:id="rId97"/>
    <p:sldId id="393" r:id="rId98"/>
    <p:sldId id="332" r:id="rId99"/>
    <p:sldId id="333" r:id="rId100"/>
    <p:sldId id="334" r:id="rId101"/>
    <p:sldId id="335" r:id="rId102"/>
    <p:sldId id="336" r:id="rId103"/>
    <p:sldId id="337" r:id="rId104"/>
    <p:sldId id="338" r:id="rId105"/>
    <p:sldId id="339" r:id="rId106"/>
    <p:sldId id="340" r:id="rId107"/>
    <p:sldId id="341" r:id="rId108"/>
    <p:sldId id="342" r:id="rId109"/>
    <p:sldId id="343" r:id="rId110"/>
    <p:sldId id="344" r:id="rId111"/>
    <p:sldId id="606" r:id="rId112"/>
    <p:sldId id="345" r:id="rId113"/>
    <p:sldId id="346" r:id="rId114"/>
    <p:sldId id="607" r:id="rId115"/>
    <p:sldId id="347" r:id="rId116"/>
    <p:sldId id="348" r:id="rId117"/>
    <p:sldId id="349" r:id="rId118"/>
    <p:sldId id="350" r:id="rId119"/>
    <p:sldId id="351" r:id="rId120"/>
    <p:sldId id="352" r:id="rId121"/>
    <p:sldId id="353" r:id="rId122"/>
    <p:sldId id="354" r:id="rId123"/>
    <p:sldId id="355" r:id="rId124"/>
    <p:sldId id="395" r:id="rId125"/>
    <p:sldId id="659" r:id="rId126"/>
    <p:sldId id="608" r:id="rId127"/>
    <p:sldId id="396" r:id="rId128"/>
    <p:sldId id="397" r:id="rId129"/>
    <p:sldId id="398" r:id="rId130"/>
    <p:sldId id="399" r:id="rId131"/>
    <p:sldId id="638" r:id="rId132"/>
    <p:sldId id="400" r:id="rId133"/>
    <p:sldId id="401" r:id="rId134"/>
    <p:sldId id="639" r:id="rId135"/>
    <p:sldId id="356" r:id="rId136"/>
    <p:sldId id="357" r:id="rId137"/>
    <p:sldId id="358" r:id="rId138"/>
    <p:sldId id="359" r:id="rId139"/>
    <p:sldId id="360" r:id="rId140"/>
    <p:sldId id="361" r:id="rId141"/>
    <p:sldId id="362" r:id="rId142"/>
    <p:sldId id="363" r:id="rId143"/>
    <p:sldId id="364" r:id="rId144"/>
    <p:sldId id="365" r:id="rId145"/>
    <p:sldId id="366" r:id="rId146"/>
    <p:sldId id="609" r:id="rId147"/>
    <p:sldId id="367" r:id="rId148"/>
    <p:sldId id="394" r:id="rId149"/>
    <p:sldId id="368" r:id="rId150"/>
    <p:sldId id="369" r:id="rId151"/>
    <p:sldId id="370" r:id="rId152"/>
    <p:sldId id="371" r:id="rId153"/>
    <p:sldId id="658" r:id="rId154"/>
    <p:sldId id="372" r:id="rId155"/>
    <p:sldId id="373" r:id="rId156"/>
    <p:sldId id="374" r:id="rId157"/>
    <p:sldId id="375" r:id="rId158"/>
    <p:sldId id="376" r:id="rId159"/>
    <p:sldId id="377" r:id="rId160"/>
    <p:sldId id="378" r:id="rId161"/>
    <p:sldId id="379" r:id="rId162"/>
    <p:sldId id="380" r:id="rId163"/>
    <p:sldId id="381" r:id="rId164"/>
    <p:sldId id="491" r:id="rId165"/>
    <p:sldId id="492" r:id="rId166"/>
    <p:sldId id="493" r:id="rId167"/>
    <p:sldId id="494" r:id="rId168"/>
    <p:sldId id="495" r:id="rId169"/>
    <p:sldId id="496" r:id="rId170"/>
    <p:sldId id="497" r:id="rId171"/>
    <p:sldId id="498" r:id="rId172"/>
    <p:sldId id="499" r:id="rId173"/>
    <p:sldId id="500" r:id="rId174"/>
    <p:sldId id="501" r:id="rId175"/>
    <p:sldId id="502" r:id="rId176"/>
    <p:sldId id="503" r:id="rId177"/>
    <p:sldId id="504" r:id="rId178"/>
    <p:sldId id="505" r:id="rId179"/>
    <p:sldId id="506" r:id="rId180"/>
    <p:sldId id="507" r:id="rId181"/>
    <p:sldId id="508" r:id="rId182"/>
    <p:sldId id="509" r:id="rId183"/>
    <p:sldId id="510" r:id="rId184"/>
    <p:sldId id="511" r:id="rId185"/>
    <p:sldId id="512" r:id="rId186"/>
    <p:sldId id="513" r:id="rId187"/>
    <p:sldId id="671" r:id="rId188"/>
    <p:sldId id="514" r:id="rId189"/>
    <p:sldId id="515" r:id="rId190"/>
    <p:sldId id="516" r:id="rId191"/>
    <p:sldId id="517" r:id="rId192"/>
    <p:sldId id="672" r:id="rId193"/>
    <p:sldId id="673" r:id="rId194"/>
    <p:sldId id="674" r:id="rId195"/>
    <p:sldId id="675" r:id="rId196"/>
    <p:sldId id="676" r:id="rId197"/>
    <p:sldId id="518" r:id="rId198"/>
    <p:sldId id="519" r:id="rId199"/>
    <p:sldId id="520" r:id="rId200"/>
    <p:sldId id="521" r:id="rId201"/>
    <p:sldId id="522" r:id="rId202"/>
    <p:sldId id="523" r:id="rId203"/>
    <p:sldId id="683" r:id="rId204"/>
    <p:sldId id="525" r:id="rId205"/>
    <p:sldId id="526" r:id="rId206"/>
    <p:sldId id="527" r:id="rId207"/>
    <p:sldId id="685" r:id="rId208"/>
    <p:sldId id="686" r:id="rId209"/>
    <p:sldId id="687" r:id="rId210"/>
    <p:sldId id="679" r:id="rId211"/>
    <p:sldId id="680" r:id="rId212"/>
    <p:sldId id="528" r:id="rId213"/>
    <p:sldId id="529" r:id="rId214"/>
    <p:sldId id="530" r:id="rId215"/>
    <p:sldId id="531" r:id="rId216"/>
    <p:sldId id="532" r:id="rId217"/>
    <p:sldId id="533" r:id="rId218"/>
    <p:sldId id="534" r:id="rId219"/>
    <p:sldId id="535" r:id="rId220"/>
    <p:sldId id="536" r:id="rId221"/>
    <p:sldId id="537" r:id="rId222"/>
    <p:sldId id="538" r:id="rId223"/>
    <p:sldId id="539" r:id="rId224"/>
    <p:sldId id="540" r:id="rId225"/>
    <p:sldId id="541" r:id="rId226"/>
    <p:sldId id="542" r:id="rId227"/>
    <p:sldId id="543" r:id="rId228"/>
    <p:sldId id="544" r:id="rId229"/>
    <p:sldId id="545" r:id="rId230"/>
    <p:sldId id="546" r:id="rId231"/>
    <p:sldId id="547" r:id="rId232"/>
    <p:sldId id="548" r:id="rId233"/>
    <p:sldId id="549" r:id="rId234"/>
    <p:sldId id="550" r:id="rId235"/>
    <p:sldId id="551" r:id="rId236"/>
    <p:sldId id="552" r:id="rId237"/>
    <p:sldId id="553" r:id="rId238"/>
    <p:sldId id="554" r:id="rId239"/>
    <p:sldId id="555" r:id="rId240"/>
    <p:sldId id="556" r:id="rId241"/>
    <p:sldId id="557" r:id="rId242"/>
    <p:sldId id="558" r:id="rId243"/>
    <p:sldId id="559" r:id="rId244"/>
    <p:sldId id="560" r:id="rId245"/>
    <p:sldId id="561" r:id="rId246"/>
    <p:sldId id="562" r:id="rId247"/>
    <p:sldId id="563" r:id="rId248"/>
    <p:sldId id="564" r:id="rId249"/>
    <p:sldId id="565" r:id="rId250"/>
    <p:sldId id="566" r:id="rId251"/>
    <p:sldId id="567" r:id="rId252"/>
    <p:sldId id="568" r:id="rId253"/>
    <p:sldId id="569" r:id="rId254"/>
    <p:sldId id="570" r:id="rId255"/>
    <p:sldId id="571" r:id="rId256"/>
    <p:sldId id="572" r:id="rId257"/>
    <p:sldId id="632" r:id="rId258"/>
    <p:sldId id="628" r:id="rId259"/>
    <p:sldId id="573" r:id="rId260"/>
    <p:sldId id="574" r:id="rId261"/>
    <p:sldId id="649" r:id="rId262"/>
    <p:sldId id="575" r:id="rId263"/>
    <p:sldId id="626" r:id="rId264"/>
    <p:sldId id="633" r:id="rId265"/>
    <p:sldId id="629" r:id="rId266"/>
    <p:sldId id="661" r:id="rId267"/>
    <p:sldId id="576" r:id="rId268"/>
    <p:sldId id="634" r:id="rId269"/>
    <p:sldId id="627" r:id="rId270"/>
    <p:sldId id="663" r:id="rId271"/>
    <p:sldId id="577" r:id="rId272"/>
    <p:sldId id="666" r:id="rId273"/>
    <p:sldId id="631" r:id="rId274"/>
    <p:sldId id="578" r:id="rId275"/>
    <p:sldId id="635" r:id="rId276"/>
    <p:sldId id="636" r:id="rId277"/>
    <p:sldId id="630" r:id="rId278"/>
    <p:sldId id="668" r:id="rId279"/>
    <p:sldId id="579" r:id="rId280"/>
    <p:sldId id="580" r:id="rId281"/>
    <p:sldId id="581" r:id="rId282"/>
    <p:sldId id="582" r:id="rId283"/>
    <p:sldId id="583" r:id="rId284"/>
    <p:sldId id="584" r:id="rId285"/>
    <p:sldId id="585" r:id="rId286"/>
    <p:sldId id="610" r:id="rId287"/>
    <p:sldId id="586" r:id="rId288"/>
    <p:sldId id="587" r:id="rId289"/>
    <p:sldId id="588" r:id="rId290"/>
    <p:sldId id="589" r:id="rId291"/>
    <p:sldId id="480" r:id="rId292"/>
    <p:sldId id="481" r:id="rId293"/>
    <p:sldId id="654" r:id="rId294"/>
    <p:sldId id="482" r:id="rId295"/>
    <p:sldId id="483" r:id="rId296"/>
    <p:sldId id="484" r:id="rId297"/>
    <p:sldId id="485" r:id="rId298"/>
    <p:sldId id="486" r:id="rId299"/>
    <p:sldId id="590" r:id="rId300"/>
    <p:sldId id="591" r:id="rId301"/>
    <p:sldId id="592" r:id="rId302"/>
    <p:sldId id="593" r:id="rId303"/>
    <p:sldId id="611" r:id="rId304"/>
    <p:sldId id="594" r:id="rId305"/>
    <p:sldId id="595" r:id="rId306"/>
    <p:sldId id="596" r:id="rId307"/>
    <p:sldId id="597" r:id="rId308"/>
    <p:sldId id="598" r:id="rId309"/>
    <p:sldId id="599" r:id="rId310"/>
    <p:sldId id="487" r:id="rId311"/>
    <p:sldId id="489" r:id="rId312"/>
    <p:sldId id="490" r:id="rId313"/>
    <p:sldId id="488" r:id="rId314"/>
    <p:sldId id="439" r:id="rId315"/>
    <p:sldId id="440" r:id="rId316"/>
    <p:sldId id="441" r:id="rId317"/>
    <p:sldId id="442" r:id="rId318"/>
    <p:sldId id="443" r:id="rId319"/>
    <p:sldId id="444" r:id="rId320"/>
    <p:sldId id="445" r:id="rId321"/>
    <p:sldId id="446" r:id="rId322"/>
    <p:sldId id="612" r:id="rId323"/>
    <p:sldId id="447" r:id="rId324"/>
    <p:sldId id="448" r:id="rId325"/>
    <p:sldId id="449" r:id="rId326"/>
    <p:sldId id="450" r:id="rId327"/>
    <p:sldId id="451" r:id="rId328"/>
    <p:sldId id="452" r:id="rId329"/>
    <p:sldId id="453" r:id="rId330"/>
    <p:sldId id="454" r:id="rId331"/>
    <p:sldId id="455" r:id="rId332"/>
    <p:sldId id="462" r:id="rId333"/>
    <p:sldId id="463" r:id="rId334"/>
    <p:sldId id="464" r:id="rId335"/>
    <p:sldId id="465" r:id="rId336"/>
    <p:sldId id="466" r:id="rId337"/>
    <p:sldId id="613" r:id="rId338"/>
    <p:sldId id="467" r:id="rId339"/>
    <p:sldId id="468" r:id="rId340"/>
    <p:sldId id="469" r:id="rId341"/>
    <p:sldId id="470" r:id="rId342"/>
    <p:sldId id="689" r:id="rId343"/>
    <p:sldId id="690" r:id="rId344"/>
    <p:sldId id="471" r:id="rId345"/>
    <p:sldId id="472" r:id="rId346"/>
    <p:sldId id="473" r:id="rId347"/>
    <p:sldId id="614" r:id="rId348"/>
    <p:sldId id="474" r:id="rId349"/>
    <p:sldId id="475" r:id="rId350"/>
    <p:sldId id="476" r:id="rId351"/>
    <p:sldId id="477" r:id="rId352"/>
    <p:sldId id="478" r:id="rId353"/>
    <p:sldId id="479" r:id="rId354"/>
    <p:sldId id="420" r:id="rId355"/>
    <p:sldId id="403" r:id="rId356"/>
    <p:sldId id="404" r:id="rId357"/>
    <p:sldId id="405" r:id="rId358"/>
    <p:sldId id="406" r:id="rId359"/>
    <p:sldId id="407" r:id="rId360"/>
    <p:sldId id="408" r:id="rId361"/>
    <p:sldId id="615" r:id="rId362"/>
    <p:sldId id="409" r:id="rId363"/>
    <p:sldId id="410" r:id="rId364"/>
    <p:sldId id="411" r:id="rId365"/>
    <p:sldId id="419" r:id="rId366"/>
    <p:sldId id="412" r:id="rId367"/>
    <p:sldId id="417" r:id="rId368"/>
    <p:sldId id="413" r:id="rId369"/>
    <p:sldId id="414" r:id="rId370"/>
    <p:sldId id="415" r:id="rId371"/>
    <p:sldId id="416" r:id="rId372"/>
    <p:sldId id="421" r:id="rId373"/>
    <p:sldId id="422" r:id="rId374"/>
    <p:sldId id="423" r:id="rId375"/>
    <p:sldId id="424" r:id="rId376"/>
    <p:sldId id="425" r:id="rId377"/>
    <p:sldId id="426" r:id="rId378"/>
    <p:sldId id="427" r:id="rId379"/>
    <p:sldId id="428" r:id="rId380"/>
    <p:sldId id="429" r:id="rId381"/>
    <p:sldId id="616" r:id="rId382"/>
    <p:sldId id="430" r:id="rId383"/>
    <p:sldId id="431" r:id="rId384"/>
    <p:sldId id="432" r:id="rId385"/>
    <p:sldId id="433" r:id="rId386"/>
    <p:sldId id="434" r:id="rId387"/>
    <p:sldId id="435" r:id="rId388"/>
    <p:sldId id="436" r:id="rId389"/>
    <p:sldId id="437" r:id="rId3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4" autoAdjust="0"/>
    <p:restoredTop sz="67864" autoAdjust="0"/>
  </p:normalViewPr>
  <p:slideViewPr>
    <p:cSldViewPr>
      <p:cViewPr varScale="1">
        <p:scale>
          <a:sx n="74" d="100"/>
          <a:sy n="74" d="100"/>
        </p:scale>
        <p:origin x="12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presProps" Target="pres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CE04C-79F3-44C4-BDC1-F83764B07826}" type="datetimeFigureOut">
              <a:rPr lang="en-US" smtClean="0"/>
              <a:pPr/>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93C9E-E133-4384-9697-CBB36551DFC7}" type="slidenum">
              <a:rPr lang="en-US" smtClean="0"/>
              <a:pPr/>
              <a:t>‹#›</a:t>
            </a:fld>
            <a:endParaRPr lang="en-US"/>
          </a:p>
        </p:txBody>
      </p:sp>
    </p:spTree>
    <p:extLst>
      <p:ext uri="{BB962C8B-B14F-4D97-AF65-F5344CB8AC3E}">
        <p14:creationId xmlns:p14="http://schemas.microsoft.com/office/powerpoint/2010/main" val="120888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193C9E-E133-4384-9697-CBB36551DFC7}" type="slidenum">
              <a:rPr lang="en-US" smtClean="0"/>
              <a:pPr/>
              <a:t>131</a:t>
            </a:fld>
            <a:endParaRPr lang="en-US"/>
          </a:p>
        </p:txBody>
      </p:sp>
    </p:spTree>
    <p:extLst>
      <p:ext uri="{BB962C8B-B14F-4D97-AF65-F5344CB8AC3E}">
        <p14:creationId xmlns:p14="http://schemas.microsoft.com/office/powerpoint/2010/main" val="403347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C074CC7D-B778-4D57-8E16-F5F91E978998}" type="slidenum">
              <a:rPr lang="en-GB" altLang="en-US"/>
              <a:pPr/>
              <a:t>203</a:t>
            </a:fld>
            <a:endParaRPr lang="en-GB" altLang="en-US"/>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p:spPr>
        <p:txBody>
          <a:bodyPr/>
          <a:lstStyle/>
          <a:p>
            <a:pPr eaLnBrk="1" hangingPunct="1"/>
            <a:r>
              <a:rPr lang="en-GB" altLang="en-US" i="1" smtClean="0">
                <a:latin typeface="Arial" pitchFamily="34" charset="0"/>
              </a:rPr>
              <a:t>Most likely time (m) </a:t>
            </a:r>
            <a:r>
              <a:rPr lang="en-GB" altLang="en-US" smtClean="0">
                <a:latin typeface="Arial" pitchFamily="34" charset="0"/>
              </a:rPr>
              <a:t>the time we would expect the task to take normally</a:t>
            </a:r>
          </a:p>
          <a:p>
            <a:pPr eaLnBrk="1" hangingPunct="1"/>
            <a:r>
              <a:rPr lang="en-GB" altLang="en-US" i="1" smtClean="0">
                <a:latin typeface="Arial" pitchFamily="34" charset="0"/>
              </a:rPr>
              <a:t>Optimistic time (a)</a:t>
            </a:r>
            <a:r>
              <a:rPr lang="en-GB" altLang="en-US" smtClean="0">
                <a:latin typeface="Arial" pitchFamily="34" charset="0"/>
              </a:rPr>
              <a:t> the shortest time could be realistically be expected</a:t>
            </a:r>
          </a:p>
          <a:p>
            <a:pPr eaLnBrk="1" hangingPunct="1"/>
            <a:r>
              <a:rPr lang="en-GB" altLang="en-US" i="1" smtClean="0">
                <a:latin typeface="Arial" pitchFamily="34" charset="0"/>
              </a:rPr>
              <a:t>Pessimistic (b)</a:t>
            </a:r>
            <a:r>
              <a:rPr lang="en-GB" altLang="en-US" smtClean="0">
                <a:latin typeface="Arial" pitchFamily="34" charset="0"/>
              </a:rPr>
              <a:t> worst possible time (only 1% chance of being worse, say)</a:t>
            </a:r>
          </a:p>
          <a:p>
            <a:pPr eaLnBrk="1" hangingPunct="1"/>
            <a:r>
              <a:rPr lang="en-GB" altLang="en-US" smtClean="0">
                <a:latin typeface="Arial" pitchFamily="34" charset="0"/>
              </a:rPr>
              <a:t>Some straightforward activities (data input of standing data might perhaps be an example) might have little uncertainty and therefore have a low standard deviation, while others (software design, for instance?) have more uncertainty and would have a bigger standard deviation.</a:t>
            </a:r>
          </a:p>
          <a:p>
            <a:pPr eaLnBrk="1" hangingPunct="1"/>
            <a:r>
              <a:rPr lang="en-GB" altLang="en-US" smtClean="0">
                <a:latin typeface="Arial" pitchFamily="34" charset="0"/>
              </a:rPr>
              <a:t>Exercise 7.6 in the textbook will give some practice in calculating these values.</a:t>
            </a:r>
          </a:p>
          <a:p>
            <a:pPr eaLnBrk="1" hangingPunct="1"/>
            <a:endParaRPr lang="en-GB" altLang="en-US" smtClean="0">
              <a:latin typeface="Arial" pitchFamily="34" charset="0"/>
            </a:endParaRPr>
          </a:p>
        </p:txBody>
      </p:sp>
    </p:spTree>
    <p:extLst>
      <p:ext uri="{BB962C8B-B14F-4D97-AF65-F5344CB8AC3E}">
        <p14:creationId xmlns:p14="http://schemas.microsoft.com/office/powerpoint/2010/main" val="314885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BED575A5-725A-4A39-90F1-1994183E256F}" type="slidenum">
              <a:rPr lang="en-GB" altLang="en-US"/>
              <a:pPr/>
              <a:t>207</a:t>
            </a:fld>
            <a:endParaRPr lang="en-GB" altLang="en-US"/>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p:spPr>
        <p:txBody>
          <a:bodyPr/>
          <a:lstStyle/>
          <a:p>
            <a:pPr eaLnBrk="1" hangingPunct="1"/>
            <a:r>
              <a:rPr lang="en-GB" altLang="en-US" smtClean="0">
                <a:latin typeface="Arial" pitchFamily="34" charset="0"/>
              </a:rPr>
              <a:t>There is about a 15% chance of not meeting the target of 52 days.</a:t>
            </a:r>
          </a:p>
        </p:txBody>
      </p:sp>
    </p:spTree>
    <p:extLst>
      <p:ext uri="{BB962C8B-B14F-4D97-AF65-F5344CB8AC3E}">
        <p14:creationId xmlns:p14="http://schemas.microsoft.com/office/powerpoint/2010/main" val="105509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1171" name="Rectangle 7"/>
          <p:cNvSpPr>
            <a:spLocks noGrp="1" noChangeArrowheads="1"/>
          </p:cNvSpPr>
          <p:nvPr>
            <p:ph type="sldNum" sz="quarter" idx="5"/>
          </p:nvPr>
        </p:nvSpPr>
        <p:spPr>
          <a:noFill/>
        </p:spPr>
        <p:txBody>
          <a:bodyPr/>
          <a:lstStyle/>
          <a:p>
            <a:fld id="{431B554F-E229-4B4F-901A-BEEA260C96C5}" type="slidenum">
              <a:rPr lang="en-GB" altLang="en-US" smtClean="0"/>
              <a:pPr/>
              <a:t>266</a:t>
            </a:fld>
            <a:endParaRPr lang="en-GB" altLang="en-US" smtClean="0"/>
          </a:p>
        </p:txBody>
      </p:sp>
      <p:sp>
        <p:nvSpPr>
          <p:cNvPr id="391172" name="Rectangle 2"/>
          <p:cNvSpPr>
            <a:spLocks noGrp="1" noRot="1" noChangeAspect="1" noChangeArrowheads="1" noTextEdit="1"/>
          </p:cNvSpPr>
          <p:nvPr>
            <p:ph type="sldImg"/>
          </p:nvPr>
        </p:nvSpPr>
        <p:spPr>
          <a:ln/>
        </p:spPr>
      </p:sp>
      <p:sp>
        <p:nvSpPr>
          <p:cNvPr id="391173" name="Rectangle 3"/>
          <p:cNvSpPr>
            <a:spLocks noGrp="1" noChangeArrowheads="1"/>
          </p:cNvSpPr>
          <p:nvPr>
            <p:ph type="body" idx="1"/>
          </p:nvPr>
        </p:nvSpPr>
        <p:spPr>
          <a:noFill/>
          <a:ln/>
        </p:spPr>
        <p:txBody>
          <a:bodyPr/>
          <a:lstStyle/>
          <a:p>
            <a:r>
              <a:rPr lang="en-GB" altLang="en-US" smtClean="0">
                <a:latin typeface="Arial" pitchFamily="34" charset="0"/>
              </a:rPr>
              <a:t>Note that the Gantt chart is named after Henry Gantt (1861-1919) and so should not be written in capitals! You could ask students what they think GANTT stands for before you tell them this to impress this on them. I really find Gantt written as GANTT very, very annoying and threaten students with instant failure of the module if they do this!</a:t>
            </a:r>
          </a:p>
          <a:p>
            <a:r>
              <a:rPr lang="en-GB" altLang="en-US" smtClean="0">
                <a:latin typeface="Arial" pitchFamily="34" charset="0"/>
              </a:rPr>
              <a:t>The format of the Gantt chart here differs from the format used in Microsoft project as the activities for each team member are grouped together. You could input the details so that they came out in this format, but it would not occur automatically.</a:t>
            </a:r>
          </a:p>
        </p:txBody>
      </p:sp>
    </p:spTree>
    <p:extLst>
      <p:ext uri="{BB962C8B-B14F-4D97-AF65-F5344CB8AC3E}">
        <p14:creationId xmlns:p14="http://schemas.microsoft.com/office/powerpoint/2010/main" val="378475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2195" name="Rectangle 7"/>
          <p:cNvSpPr>
            <a:spLocks noGrp="1" noChangeArrowheads="1"/>
          </p:cNvSpPr>
          <p:nvPr>
            <p:ph type="sldNum" sz="quarter" idx="5"/>
          </p:nvPr>
        </p:nvSpPr>
        <p:spPr>
          <a:noFill/>
        </p:spPr>
        <p:txBody>
          <a:bodyPr/>
          <a:lstStyle/>
          <a:p>
            <a:fld id="{0FF918AD-5731-471D-88A5-876C91071850}" type="slidenum">
              <a:rPr lang="en-GB" altLang="en-US" smtClean="0"/>
              <a:pPr/>
              <a:t>270</a:t>
            </a:fld>
            <a:endParaRPr lang="en-GB" altLang="en-US" smtClean="0"/>
          </a:p>
        </p:txBody>
      </p:sp>
      <p:sp>
        <p:nvSpPr>
          <p:cNvPr id="392196" name="Rectangle 2"/>
          <p:cNvSpPr>
            <a:spLocks noGrp="1" noRot="1" noChangeAspect="1" noChangeArrowheads="1" noTextEdit="1"/>
          </p:cNvSpPr>
          <p:nvPr>
            <p:ph type="sldImg"/>
          </p:nvPr>
        </p:nvSpPr>
        <p:spPr>
          <a:ln/>
        </p:spPr>
      </p:sp>
      <p:sp>
        <p:nvSpPr>
          <p:cNvPr id="392197" name="Rectangle 3"/>
          <p:cNvSpPr>
            <a:spLocks noGrp="1" noChangeArrowheads="1"/>
          </p:cNvSpPr>
          <p:nvPr>
            <p:ph type="body" idx="1"/>
          </p:nvPr>
        </p:nvSpPr>
        <p:spPr>
          <a:noFill/>
          <a:ln/>
        </p:spPr>
        <p:txBody>
          <a:bodyPr/>
          <a:lstStyle/>
          <a:p>
            <a:r>
              <a:rPr lang="en-GB" altLang="en-US" smtClean="0">
                <a:latin typeface="Arial" pitchFamily="34" charset="0"/>
              </a:rPr>
              <a:t>A slip chart is a version of the Gantt chart where a line is drawn from top to bottom. To the left of the line are all the completed activities and  to the right those activities ( or parts of activities) that have not been completed.</a:t>
            </a:r>
          </a:p>
          <a:p>
            <a:r>
              <a:rPr lang="en-GB" altLang="en-US" smtClean="0">
                <a:latin typeface="Arial" pitchFamily="34" charset="0"/>
              </a:rPr>
              <a:t>The more jagged the line, the more it means that that there are some activities that are lagging to various degrees and some that are ahead of themselves. A very jagged line means that there is scope for re-planning to move resources from those activities that are ahead to those that are behind.</a:t>
            </a:r>
          </a:p>
        </p:txBody>
      </p:sp>
    </p:spTree>
    <p:extLst>
      <p:ext uri="{BB962C8B-B14F-4D97-AF65-F5344CB8AC3E}">
        <p14:creationId xmlns:p14="http://schemas.microsoft.com/office/powerpoint/2010/main" val="339953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3219" name="Rectangle 7"/>
          <p:cNvSpPr>
            <a:spLocks noGrp="1" noChangeArrowheads="1"/>
          </p:cNvSpPr>
          <p:nvPr>
            <p:ph type="sldNum" sz="quarter" idx="5"/>
          </p:nvPr>
        </p:nvSpPr>
        <p:spPr>
          <a:noFill/>
        </p:spPr>
        <p:txBody>
          <a:bodyPr/>
          <a:lstStyle/>
          <a:p>
            <a:fld id="{71C82D67-8209-4269-8182-4BD2099F2004}" type="slidenum">
              <a:rPr lang="en-GB" altLang="en-US" smtClean="0"/>
              <a:pPr/>
              <a:t>272</a:t>
            </a:fld>
            <a:endParaRPr lang="en-GB" altLang="en-US" smtClean="0"/>
          </a:p>
        </p:txBody>
      </p:sp>
      <p:sp>
        <p:nvSpPr>
          <p:cNvPr id="393220" name="Rectangle 2"/>
          <p:cNvSpPr>
            <a:spLocks noGrp="1" noRot="1" noChangeAspect="1" noChangeArrowheads="1" noTextEdit="1"/>
          </p:cNvSpPr>
          <p:nvPr>
            <p:ph type="sldImg"/>
          </p:nvPr>
        </p:nvSpPr>
        <p:spPr>
          <a:ln/>
        </p:spPr>
      </p:sp>
      <p:sp>
        <p:nvSpPr>
          <p:cNvPr id="393221" name="Rectangle 3"/>
          <p:cNvSpPr>
            <a:spLocks noGrp="1" noChangeArrowheads="1"/>
          </p:cNvSpPr>
          <p:nvPr>
            <p:ph type="body" idx="1"/>
          </p:nvPr>
        </p:nvSpPr>
        <p:spPr>
          <a:noFill/>
          <a:ln/>
        </p:spPr>
        <p:txBody>
          <a:bodyPr/>
          <a:lstStyle/>
          <a:p>
            <a:r>
              <a:rPr lang="en-GB" altLang="en-US" smtClean="0">
                <a:latin typeface="Arial" pitchFamily="34" charset="0"/>
              </a:rPr>
              <a:t>Circles, which represent the start or finish of activities, start with the initial target dates. If these are modified then the second dates are changed. When the event actually takes place, the colour of the circle is changed to green if it is on target and to red if it has missed the target. </a:t>
            </a:r>
          </a:p>
          <a:p>
            <a:r>
              <a:rPr lang="en-GB" altLang="en-US" smtClean="0">
                <a:latin typeface="Arial" pitchFamily="34" charset="0"/>
              </a:rPr>
              <a:t>The idea is that this chart is put on a wall in a prominent position as a constant reminder to the project team of the current situation – hence it is often referred to as ‘balls on the wall’.</a:t>
            </a:r>
          </a:p>
        </p:txBody>
      </p:sp>
    </p:spTree>
    <p:extLst>
      <p:ext uri="{BB962C8B-B14F-4D97-AF65-F5344CB8AC3E}">
        <p14:creationId xmlns:p14="http://schemas.microsoft.com/office/powerpoint/2010/main" val="178761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4243" name="Rectangle 7"/>
          <p:cNvSpPr>
            <a:spLocks noGrp="1" noChangeArrowheads="1"/>
          </p:cNvSpPr>
          <p:nvPr>
            <p:ph type="sldNum" sz="quarter" idx="5"/>
          </p:nvPr>
        </p:nvSpPr>
        <p:spPr>
          <a:noFill/>
        </p:spPr>
        <p:txBody>
          <a:bodyPr/>
          <a:lstStyle/>
          <a:p>
            <a:fld id="{9B5BAD75-9DC7-4A53-91B2-4DE4B5DA3F61}" type="slidenum">
              <a:rPr lang="en-GB" altLang="en-US" smtClean="0"/>
              <a:pPr/>
              <a:t>278</a:t>
            </a:fld>
            <a:endParaRPr lang="en-GB" altLang="en-US" smtClean="0"/>
          </a:p>
        </p:txBody>
      </p:sp>
      <p:sp>
        <p:nvSpPr>
          <p:cNvPr id="394244" name="Rectangle 2"/>
          <p:cNvSpPr>
            <a:spLocks noGrp="1" noRot="1" noChangeAspect="1" noChangeArrowheads="1" noTextEdit="1"/>
          </p:cNvSpPr>
          <p:nvPr>
            <p:ph type="sldImg"/>
          </p:nvPr>
        </p:nvSpPr>
        <p:spPr>
          <a:ln/>
        </p:spPr>
      </p:sp>
      <p:sp>
        <p:nvSpPr>
          <p:cNvPr id="394245" name="Rectangle 3"/>
          <p:cNvSpPr>
            <a:spLocks noGrp="1" noChangeArrowheads="1"/>
          </p:cNvSpPr>
          <p:nvPr>
            <p:ph type="body" idx="1"/>
          </p:nvPr>
        </p:nvSpPr>
        <p:spPr>
          <a:noFill/>
          <a:ln/>
        </p:spPr>
        <p:txBody>
          <a:bodyPr/>
          <a:lstStyle/>
          <a:p>
            <a:r>
              <a:rPr lang="en-GB" altLang="en-US" smtClean="0">
                <a:latin typeface="Arial" pitchFamily="34" charset="0"/>
              </a:rPr>
              <a:t>This records the way that targets have changed throughout the project.</a:t>
            </a:r>
          </a:p>
          <a:p>
            <a:r>
              <a:rPr lang="en-GB" altLang="en-US" smtClean="0">
                <a:latin typeface="Arial" pitchFamily="34" charset="0"/>
              </a:rPr>
              <a:t>Planned time is plotted on the horizontal axis, and actual time on the vertical axis. The bendy lines going from top to bottom represent the scheduled completion date for each activity e.g.</a:t>
            </a:r>
          </a:p>
          <a:p>
            <a:r>
              <a:rPr lang="en-GB" altLang="en-US" smtClean="0">
                <a:latin typeface="Arial" pitchFamily="34" charset="0"/>
              </a:rPr>
              <a:t>‘analyse existing system’ – at start this was due finish on the Monday of week 3 and it did finish then</a:t>
            </a:r>
          </a:p>
          <a:p>
            <a:r>
              <a:rPr lang="en-GB" altLang="en-US" smtClean="0">
                <a:latin typeface="Arial" pitchFamily="34" charset="0"/>
              </a:rPr>
              <a:t>‘obtain user requirements’ was originally planned to finish on the Thursday of week 5, but at the end of the first week it was rescheduled to finish on the Tuesday of week 6.</a:t>
            </a:r>
          </a:p>
        </p:txBody>
      </p:sp>
    </p:spTree>
    <p:extLst>
      <p:ext uri="{BB962C8B-B14F-4D97-AF65-F5344CB8AC3E}">
        <p14:creationId xmlns:p14="http://schemas.microsoft.com/office/powerpoint/2010/main" val="4195803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74638" y="550863"/>
            <a:ext cx="8237537" cy="1143000"/>
          </a:xfrm>
        </p:spPr>
        <p:txBody>
          <a:bodyPr/>
          <a:lstStyle>
            <a:lvl1pPr>
              <a:defRPr sz="4000"/>
            </a:lvl1pPr>
          </a:lstStyle>
          <a:p>
            <a:r>
              <a:rPr lang="en-US"/>
              <a:t>Click to edit Master title style</a:t>
            </a:r>
          </a:p>
        </p:txBody>
      </p:sp>
      <p:sp>
        <p:nvSpPr>
          <p:cNvPr id="9219"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r>
              <a:rPr lang="en-US"/>
              <a:t>Click to edit Master subtitle style</a:t>
            </a:r>
          </a:p>
        </p:txBody>
      </p:sp>
      <p:sp>
        <p:nvSpPr>
          <p:cNvPr id="9220" name="Rectangle 4"/>
          <p:cNvSpPr>
            <a:spLocks noGrp="1" noChangeArrowheads="1"/>
          </p:cNvSpPr>
          <p:nvPr>
            <p:ph type="dt" sz="half" idx="2"/>
          </p:nvPr>
        </p:nvSpPr>
        <p:spPr>
          <a:xfrm>
            <a:off x="292100" y="6196013"/>
            <a:ext cx="1905000" cy="458787"/>
          </a:xfrm>
        </p:spPr>
        <p:txBody>
          <a:bodyPr/>
          <a:lstStyle>
            <a:lvl1pPr>
              <a:defRPr/>
            </a:lvl1pPr>
          </a:lstStyle>
          <a:p>
            <a:endParaRPr lang="en-US"/>
          </a:p>
        </p:txBody>
      </p:sp>
      <p:sp>
        <p:nvSpPr>
          <p:cNvPr id="9221" name="Rectangle 5"/>
          <p:cNvSpPr>
            <a:spLocks noGrp="1" noChangeArrowheads="1"/>
          </p:cNvSpPr>
          <p:nvPr>
            <p:ph type="ftr" sz="quarter" idx="3"/>
          </p:nvPr>
        </p:nvSpPr>
        <p:spPr>
          <a:xfrm>
            <a:off x="2746375" y="6196013"/>
            <a:ext cx="3981450" cy="458787"/>
          </a:xfrm>
        </p:spPr>
        <p:txBody>
          <a:bodyPr/>
          <a:lstStyle>
            <a:lvl1pPr>
              <a:defRPr/>
            </a:lvl1pPr>
          </a:lstStyle>
          <a:p>
            <a:endParaRPr lang="en-US"/>
          </a:p>
        </p:txBody>
      </p:sp>
      <p:sp>
        <p:nvSpPr>
          <p:cNvPr id="9222" name="Rectangle 6"/>
          <p:cNvSpPr>
            <a:spLocks noGrp="1" noChangeArrowheads="1"/>
          </p:cNvSpPr>
          <p:nvPr>
            <p:ph type="sldNum" sz="quarter" idx="4"/>
          </p:nvPr>
        </p:nvSpPr>
        <p:spPr>
          <a:xfrm>
            <a:off x="7246938" y="6196013"/>
            <a:ext cx="1676400" cy="458787"/>
          </a:xfrm>
        </p:spPr>
        <p:txBody>
          <a:bodyPr/>
          <a:lstStyle>
            <a:lvl1pPr>
              <a:defRPr sz="1400"/>
            </a:lvl1pPr>
          </a:lstStyle>
          <a:p>
            <a:fld id="{76DD514B-AE19-40C5-AAC7-52E665368E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176B6-E145-489C-A559-1D03DD77989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C27819-4575-456C-8D26-4F19601AC34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6613" y="1652588"/>
            <a:ext cx="4316412" cy="4406900"/>
          </a:xfrm>
        </p:spPr>
        <p:txBody>
          <a:bodyPr/>
          <a:lstStyle/>
          <a:p>
            <a:endParaRPr lang="en-US"/>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E03112F4-8375-4A1E-9949-5CBCCB29313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52588"/>
            <a:ext cx="4316412"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8D24CE51-A554-40ED-A3B9-FA70A92A4E4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7800" y="1652588"/>
            <a:ext cx="8785225" cy="4406900"/>
          </a:xfrm>
        </p:spPr>
        <p:txBody>
          <a:bodyPr/>
          <a:lstStyle/>
          <a:p>
            <a:endParaRPr lang="en-US"/>
          </a:p>
        </p:txBody>
      </p:sp>
      <p:sp>
        <p:nvSpPr>
          <p:cNvPr id="4" name="Date Placeholder 3"/>
          <p:cNvSpPr>
            <a:spLocks noGrp="1"/>
          </p:cNvSpPr>
          <p:nvPr>
            <p:ph type="dt" sz="half" idx="10"/>
          </p:nvPr>
        </p:nvSpPr>
        <p:spPr>
          <a:xfrm>
            <a:off x="153988"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57538" y="6248400"/>
            <a:ext cx="2894012"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70725" y="6221413"/>
            <a:ext cx="1905000" cy="457200"/>
          </a:xfrm>
        </p:spPr>
        <p:txBody>
          <a:bodyPr/>
          <a:lstStyle>
            <a:lvl1pPr>
              <a:defRPr/>
            </a:lvl1pPr>
          </a:lstStyle>
          <a:p>
            <a:fld id="{DB778296-AFDD-4B37-9948-9E9A0C03465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A9C09B-FF3A-4D41-B5CA-3C68A851D5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3695DC-F271-4669-9A24-2E2C66B1BAA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C36868-0E1A-4E33-8763-B0754F017E2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74C03F-A3BC-417F-A17A-3F3B285DFE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019C360-31DE-47B1-BFE5-CD6032CE41F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8B4CD9-37CD-4032-B64A-C50AADCC52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7FD7FE-A6AC-43F6-9B36-C4A65CE922A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ED48695-C4BE-42A8-B414-41CD1F9F43B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6" name="Rectangle 4"/>
          <p:cNvSpPr>
            <a:spLocks noGrp="1" noChangeArrowheads="1"/>
          </p:cNvSpPr>
          <p:nvPr>
            <p:ph type="dt" sz="half" idx="2"/>
          </p:nvPr>
        </p:nvSpPr>
        <p:spPr bwMode="auto">
          <a:xfrm>
            <a:off x="153988" y="6248400"/>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300"/>
            </a:lvl1pPr>
          </a:lstStyle>
          <a:p>
            <a:endParaRPr lang="en-US"/>
          </a:p>
        </p:txBody>
      </p:sp>
      <p:sp>
        <p:nvSpPr>
          <p:cNvPr id="8197" name="Rectangle 5"/>
          <p:cNvSpPr>
            <a:spLocks noGrp="1" noChangeArrowheads="1"/>
          </p:cNvSpPr>
          <p:nvPr>
            <p:ph type="ftr" sz="quarter" idx="3"/>
          </p:nvPr>
        </p:nvSpPr>
        <p:spPr bwMode="auto">
          <a:xfrm>
            <a:off x="3157538" y="6248400"/>
            <a:ext cx="2894012"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300"/>
            </a:lvl1pPr>
          </a:lstStyle>
          <a:p>
            <a:endParaRPr lang="en-US"/>
          </a:p>
        </p:txBody>
      </p:sp>
      <p:sp>
        <p:nvSpPr>
          <p:cNvPr id="8198" name="Rectangle 6"/>
          <p:cNvSpPr>
            <a:spLocks noGrp="1" noChangeArrowheads="1"/>
          </p:cNvSpPr>
          <p:nvPr>
            <p:ph type="sldNum" sz="quarter" idx="4"/>
          </p:nvPr>
        </p:nvSpPr>
        <p:spPr bwMode="auto">
          <a:xfrm>
            <a:off x="7070725" y="6221413"/>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300"/>
            </a:lvl1pPr>
          </a:lstStyle>
          <a:p>
            <a:fld id="{95310958-0EBE-4E99-9A49-B1BD4BDCFAF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slide" Target="slide155.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slide" Target="slide15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slide" Target="slide160.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a:xfrm>
            <a:off x="190500" y="620713"/>
            <a:ext cx="9193213" cy="1293812"/>
          </a:xfrm>
          <a:noFill/>
          <a:ln/>
        </p:spPr>
        <p:txBody>
          <a:bodyPr/>
          <a:lstStyle/>
          <a:p>
            <a:r>
              <a:rPr lang="en-US" sz="3600" dirty="0">
                <a:solidFill>
                  <a:srgbClr val="008080"/>
                </a:solidFill>
              </a:rPr>
              <a:t>SOFTWARE PROJECT </a:t>
            </a:r>
            <a:r>
              <a:rPr lang="en-US" sz="3600" dirty="0" smtClean="0">
                <a:solidFill>
                  <a:srgbClr val="008080"/>
                </a:solidFill>
              </a:rPr>
              <a:t>MANAGEMENT</a:t>
            </a:r>
            <a:endParaRPr lang="en-US" sz="3600" dirty="0">
              <a:solidFill>
                <a:srgbClr val="008080"/>
              </a:solidFill>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1</a:t>
            </a:fld>
            <a:endParaRPr lang="en-US"/>
          </a:p>
        </p:txBody>
      </p:sp>
      <p:sp>
        <p:nvSpPr>
          <p:cNvPr id="5" name="TextBox 4"/>
          <p:cNvSpPr txBox="1"/>
          <p:nvPr/>
        </p:nvSpPr>
        <p:spPr>
          <a:xfrm>
            <a:off x="971600" y="4581128"/>
            <a:ext cx="2350323" cy="769441"/>
          </a:xfrm>
          <a:prstGeom prst="rect">
            <a:avLst/>
          </a:prstGeom>
          <a:noFill/>
        </p:spPr>
        <p:txBody>
          <a:bodyPr wrap="none" rtlCol="0">
            <a:spAutoFit/>
          </a:bodyPr>
          <a:lstStyle/>
          <a:p>
            <a:r>
              <a:rPr lang="en-US" sz="4400" smtClean="0"/>
              <a:t>20XW83</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6375" y="495300"/>
            <a:ext cx="7343775" cy="846138"/>
          </a:xfrm>
        </p:spPr>
        <p:txBody>
          <a:bodyPr/>
          <a:lstStyle/>
          <a:p>
            <a:r>
              <a:rPr lang="en-US">
                <a:solidFill>
                  <a:srgbClr val="008080"/>
                </a:solidFill>
              </a:rPr>
              <a:t>Software Projects VS Other Projects</a:t>
            </a:r>
            <a:r>
              <a:rPr lang="en-US" sz="3200">
                <a:solidFill>
                  <a:schemeClr val="tx1"/>
                </a:solidFill>
              </a:rPr>
              <a:t/>
            </a:r>
            <a:br>
              <a:rPr lang="en-US" sz="3200">
                <a:solidFill>
                  <a:schemeClr val="tx1"/>
                </a:solidFill>
              </a:rPr>
            </a:br>
            <a:endParaRPr lang="en-US" sz="3200">
              <a:solidFill>
                <a:schemeClr val="tx1"/>
              </a:solidFill>
            </a:endParaRPr>
          </a:p>
        </p:txBody>
      </p:sp>
      <p:sp>
        <p:nvSpPr>
          <p:cNvPr id="49156" name="Text Box 4"/>
          <p:cNvSpPr txBox="1">
            <a:spLocks noGrp="1" noChangeArrowheads="1"/>
          </p:cNvSpPr>
          <p:nvPr>
            <p:ph type="body" idx="1"/>
          </p:nvPr>
        </p:nvSpPr>
        <p:spPr>
          <a:xfrm>
            <a:off x="177800" y="1214422"/>
            <a:ext cx="8785225" cy="5429288"/>
          </a:xfrm>
          <a:noFill/>
          <a:ln/>
        </p:spPr>
        <p:txBody>
          <a:bodyPr/>
          <a:lstStyle/>
          <a:p>
            <a:pPr>
              <a:lnSpc>
                <a:spcPct val="80000"/>
              </a:lnSpc>
              <a:buFontTx/>
              <a:buBlip>
                <a:blip r:embed="rId2"/>
              </a:buBlip>
            </a:pPr>
            <a:r>
              <a:rPr lang="en-US" sz="2400" dirty="0"/>
              <a:t>Many of the techniques followed in general project management is also applicable to software projects management.</a:t>
            </a:r>
          </a:p>
          <a:p>
            <a:pPr>
              <a:lnSpc>
                <a:spcPct val="80000"/>
              </a:lnSpc>
              <a:buFontTx/>
              <a:buBlip>
                <a:blip r:embed="rId2"/>
              </a:buBlip>
            </a:pPr>
            <a:r>
              <a:rPr lang="en-US" sz="2400" dirty="0" smtClean="0">
                <a:solidFill>
                  <a:srgbClr val="0066FF"/>
                </a:solidFill>
              </a:rPr>
              <a:t>Invisibility</a:t>
            </a:r>
            <a:r>
              <a:rPr lang="en-US" sz="2400" dirty="0">
                <a:solidFill>
                  <a:srgbClr val="0066FF"/>
                </a:solidFill>
              </a:rPr>
              <a:t>:</a:t>
            </a:r>
          </a:p>
          <a:p>
            <a:pPr>
              <a:lnSpc>
                <a:spcPct val="80000"/>
              </a:lnSpc>
              <a:buFontTx/>
              <a:buNone/>
            </a:pPr>
            <a:r>
              <a:rPr lang="en-US" sz="2400" dirty="0"/>
              <a:t>	Unlike projects related to roads and bridges software projects are not immediately visible.</a:t>
            </a:r>
          </a:p>
          <a:p>
            <a:pPr>
              <a:lnSpc>
                <a:spcPct val="80000"/>
              </a:lnSpc>
              <a:buFontTx/>
              <a:buBlip>
                <a:blip r:embed="rId2"/>
              </a:buBlip>
            </a:pPr>
            <a:r>
              <a:rPr lang="en-US" sz="2400" dirty="0">
                <a:solidFill>
                  <a:srgbClr val="0066FF"/>
                </a:solidFill>
              </a:rPr>
              <a:t>Complexity:</a:t>
            </a:r>
          </a:p>
          <a:p>
            <a:pPr>
              <a:lnSpc>
                <a:spcPct val="80000"/>
              </a:lnSpc>
              <a:buFontTx/>
              <a:buNone/>
            </a:pPr>
            <a:r>
              <a:rPr lang="en-US" sz="2400" dirty="0"/>
              <a:t>	Per dollar ,pound spent ,software products contains more complexity.</a:t>
            </a:r>
          </a:p>
          <a:p>
            <a:pPr>
              <a:lnSpc>
                <a:spcPct val="80000"/>
              </a:lnSpc>
              <a:buFontTx/>
              <a:buBlip>
                <a:blip r:embed="rId2"/>
              </a:buBlip>
            </a:pPr>
            <a:r>
              <a:rPr lang="en-US" sz="2400" dirty="0">
                <a:solidFill>
                  <a:srgbClr val="0066FF"/>
                </a:solidFill>
              </a:rPr>
              <a:t>Flexibility:</a:t>
            </a:r>
          </a:p>
          <a:p>
            <a:pPr>
              <a:lnSpc>
                <a:spcPct val="80000"/>
              </a:lnSpc>
              <a:buFontTx/>
              <a:buNone/>
            </a:pPr>
            <a:r>
              <a:rPr lang="en-US" sz="2400" dirty="0"/>
              <a:t>	The ease at which the software's can be changed is usually seen as one of its strength. The software will change based on the environment it is put into</a:t>
            </a:r>
            <a:r>
              <a:rPr lang="en-US" sz="2400" dirty="0" smtClean="0"/>
              <a:t>.</a:t>
            </a:r>
          </a:p>
          <a:p>
            <a:pPr>
              <a:lnSpc>
                <a:spcPct val="80000"/>
              </a:lnSpc>
              <a:buFontTx/>
              <a:buNone/>
            </a:pPr>
            <a:r>
              <a:rPr lang="en-US" sz="2400" dirty="0" smtClean="0"/>
              <a:t> </a:t>
            </a:r>
            <a:r>
              <a:rPr lang="en-US" sz="2400" dirty="0" smtClean="0">
                <a:solidFill>
                  <a:schemeClr val="accent2"/>
                </a:solidFill>
              </a:rPr>
              <a:t>Conformity :</a:t>
            </a:r>
            <a:r>
              <a:rPr lang="en-US" sz="2400" dirty="0" smtClean="0"/>
              <a:t> Developers have to conform user requirements.</a:t>
            </a:r>
          </a:p>
          <a:p>
            <a:pPr>
              <a:lnSpc>
                <a:spcPct val="80000"/>
              </a:lnSpc>
              <a:buFontTx/>
              <a:buNone/>
            </a:pPr>
            <a:r>
              <a:rPr lang="en-US" sz="2400" dirty="0" smtClean="0"/>
              <a:t> Physical materials like Iron, steel, cement, governed by physical laws</a:t>
            </a:r>
          </a:p>
          <a:p>
            <a:pPr>
              <a:lnSpc>
                <a:spcPct val="80000"/>
              </a:lnSpc>
              <a:buFontTx/>
              <a:buNone/>
            </a:pPr>
            <a:endParaRPr lang="en-US" sz="2400" dirty="0" smtClean="0"/>
          </a:p>
          <a:p>
            <a:pPr>
              <a:lnSpc>
                <a:spcPct val="80000"/>
              </a:lnSpc>
              <a:buFontTx/>
              <a:buNone/>
            </a:pPr>
            <a:endParaRPr lang="en-US" sz="2400" dirty="0"/>
          </a:p>
          <a:p>
            <a:pPr>
              <a:lnSpc>
                <a:spcPct val="80000"/>
              </a:lnSpc>
              <a:buFontTx/>
              <a:buNone/>
            </a:pPr>
            <a:r>
              <a:rPr lang="en-US" sz="2400" dirty="0"/>
              <a:t>	</a:t>
            </a:r>
          </a:p>
          <a:p>
            <a:pPr>
              <a:lnSpc>
                <a:spcPct val="80000"/>
              </a:lnSpc>
            </a:pPr>
            <a:endParaRPr lang="en-US" sz="2400" dirty="0"/>
          </a:p>
          <a:p>
            <a:pPr>
              <a:lnSpc>
                <a:spcPct val="80000"/>
              </a:lnSpc>
              <a:spcBef>
                <a:spcPct val="50000"/>
              </a:spcBef>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50825" y="260350"/>
            <a:ext cx="7343775" cy="846138"/>
          </a:xfrm>
        </p:spPr>
        <p:txBody>
          <a:bodyPr/>
          <a:lstStyle/>
          <a:p>
            <a:r>
              <a:rPr lang="en-US">
                <a:solidFill>
                  <a:srgbClr val="008080"/>
                </a:solidFill>
              </a:rPr>
              <a:t>Agenda</a:t>
            </a:r>
          </a:p>
        </p:txBody>
      </p:sp>
      <p:sp>
        <p:nvSpPr>
          <p:cNvPr id="107523" name="Rectangle 3"/>
          <p:cNvSpPr>
            <a:spLocks noGrp="1" noChangeArrowheads="1"/>
          </p:cNvSpPr>
          <p:nvPr>
            <p:ph type="body" idx="1"/>
          </p:nvPr>
        </p:nvSpPr>
        <p:spPr>
          <a:xfrm>
            <a:off x="257175" y="1412875"/>
            <a:ext cx="8785225" cy="5184775"/>
          </a:xfrm>
        </p:spPr>
        <p:txBody>
          <a:bodyPr/>
          <a:lstStyle/>
          <a:p>
            <a:pPr>
              <a:lnSpc>
                <a:spcPct val="90000"/>
              </a:lnSpc>
              <a:buFontTx/>
              <a:buBlip>
                <a:blip r:embed="rId2"/>
              </a:buBlip>
            </a:pPr>
            <a:r>
              <a:rPr lang="en-US" sz="2400"/>
              <a:t>Project Characteristics</a:t>
            </a:r>
          </a:p>
          <a:p>
            <a:pPr>
              <a:lnSpc>
                <a:spcPct val="90000"/>
              </a:lnSpc>
              <a:buFontTx/>
              <a:buBlip>
                <a:blip r:embed="rId2"/>
              </a:buBlip>
            </a:pPr>
            <a:r>
              <a:rPr lang="en-US" sz="2400"/>
              <a:t>Choosing Technologies</a:t>
            </a:r>
          </a:p>
          <a:p>
            <a:pPr>
              <a:lnSpc>
                <a:spcPct val="90000"/>
              </a:lnSpc>
              <a:buFontTx/>
              <a:buBlip>
                <a:blip r:embed="rId2"/>
              </a:buBlip>
            </a:pPr>
            <a:r>
              <a:rPr lang="en-US" sz="2400"/>
              <a:t>Technical Plan Contents List</a:t>
            </a:r>
          </a:p>
          <a:p>
            <a:pPr>
              <a:lnSpc>
                <a:spcPct val="90000"/>
              </a:lnSpc>
              <a:buFontTx/>
              <a:buBlip>
                <a:blip r:embed="rId2"/>
              </a:buBlip>
            </a:pPr>
            <a:r>
              <a:rPr lang="en-US" sz="2400"/>
              <a:t>Choice of Process Model</a:t>
            </a:r>
          </a:p>
          <a:p>
            <a:pPr>
              <a:lnSpc>
                <a:spcPct val="90000"/>
              </a:lnSpc>
              <a:buFontTx/>
              <a:buBlip>
                <a:blip r:embed="rId2"/>
              </a:buBlip>
            </a:pPr>
            <a:r>
              <a:rPr lang="en-US" sz="2400"/>
              <a:t>Software Prototyping</a:t>
            </a:r>
          </a:p>
          <a:p>
            <a:pPr>
              <a:lnSpc>
                <a:spcPct val="90000"/>
              </a:lnSpc>
              <a:buFontTx/>
              <a:buBlip>
                <a:blip r:embed="rId2"/>
              </a:buBlip>
            </a:pPr>
            <a:r>
              <a:rPr lang="en-US" sz="2400"/>
              <a:t>Categorizing Prototypes</a:t>
            </a:r>
          </a:p>
          <a:p>
            <a:pPr>
              <a:lnSpc>
                <a:spcPct val="90000"/>
              </a:lnSpc>
              <a:buFontTx/>
              <a:buBlip>
                <a:blip r:embed="rId2"/>
              </a:buBlip>
            </a:pPr>
            <a:r>
              <a:rPr lang="en-US" sz="2400"/>
              <a:t>Incremental delivery</a:t>
            </a:r>
          </a:p>
          <a:p>
            <a:pPr>
              <a:lnSpc>
                <a:spcPct val="90000"/>
              </a:lnSpc>
              <a:buFontTx/>
              <a:buBlip>
                <a:blip r:embed="rId2"/>
              </a:buBlip>
            </a:pPr>
            <a:r>
              <a:rPr lang="en-US" sz="2400"/>
              <a:t>Selecting the Most Appropriate Process Model</a:t>
            </a:r>
          </a:p>
          <a:p>
            <a:pPr>
              <a:lnSpc>
                <a:spcPct val="90000"/>
              </a:lnSpc>
              <a:buFontTx/>
              <a:buBlip>
                <a:blip r:embed="rId2"/>
              </a:buBlip>
            </a:pPr>
            <a:r>
              <a:rPr lang="en-US" sz="2400"/>
              <a:t>Conclusion</a:t>
            </a:r>
          </a:p>
          <a:p>
            <a:pPr>
              <a:lnSpc>
                <a:spcPct val="90000"/>
              </a:lnSpc>
              <a:buFontTx/>
              <a:buNone/>
            </a:pPr>
            <a:endParaRPr lang="en-US" sz="2400"/>
          </a:p>
          <a:p>
            <a:pPr>
              <a:lnSpc>
                <a:spcPct val="90000"/>
              </a:lnSpc>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solidFill>
                  <a:srgbClr val="008080"/>
                </a:solidFill>
              </a:rPr>
              <a:t>Project Characteristics</a:t>
            </a:r>
          </a:p>
        </p:txBody>
      </p:sp>
      <p:sp>
        <p:nvSpPr>
          <p:cNvPr id="108547" name="Rectangle 3"/>
          <p:cNvSpPr>
            <a:spLocks noGrp="1" noChangeArrowheads="1"/>
          </p:cNvSpPr>
          <p:nvPr>
            <p:ph type="body" idx="1"/>
          </p:nvPr>
        </p:nvSpPr>
        <p:spPr/>
        <p:txBody>
          <a:bodyPr/>
          <a:lstStyle/>
          <a:p>
            <a:pPr>
              <a:buFontTx/>
              <a:buBlip>
                <a:blip r:embed="rId2"/>
              </a:buBlip>
            </a:pPr>
            <a:r>
              <a:rPr lang="en-US" sz="2400">
                <a:solidFill>
                  <a:srgbClr val="0066FF"/>
                </a:solidFill>
              </a:rPr>
              <a:t>Technical planning or Project analysis</a:t>
            </a:r>
          </a:p>
          <a:p>
            <a:pPr lvl="1">
              <a:buFont typeface="Wingdings" pitchFamily="2" charset="2"/>
              <a:buBlip>
                <a:blip r:embed="rId2"/>
              </a:buBlip>
            </a:pPr>
            <a:r>
              <a:rPr lang="en-US" sz="2400"/>
              <a:t>All project have certain characteristics</a:t>
            </a:r>
          </a:p>
          <a:p>
            <a:pPr lvl="1">
              <a:buFont typeface="Wingdings" pitchFamily="2" charset="2"/>
              <a:buBlip>
                <a:blip r:embed="rId2"/>
              </a:buBlip>
            </a:pPr>
            <a:r>
              <a:rPr lang="en-US" sz="2400"/>
              <a:t>Methodologies and technologies to be used will be decided for each individual project</a:t>
            </a:r>
          </a:p>
          <a:p>
            <a:pPr lvl="1">
              <a:buFont typeface="Wingdings" pitchFamily="2" charset="2"/>
              <a:buBlip>
                <a:blip r:embed="rId2"/>
              </a:buBlip>
            </a:pPr>
            <a:r>
              <a:rPr lang="en-US" sz="2400">
                <a:solidFill>
                  <a:srgbClr val="0066FF"/>
                </a:solidFill>
              </a:rPr>
              <a:t>Characteristics for an in-house project</a:t>
            </a:r>
          </a:p>
          <a:p>
            <a:pPr lvl="2">
              <a:buFont typeface="Wingdings" pitchFamily="2" charset="2"/>
              <a:buBlip>
                <a:blip r:embed="rId2"/>
              </a:buBlip>
            </a:pPr>
            <a:r>
              <a:rPr lang="en-US" sz="2400"/>
              <a:t> Project team and users belong to the same organization</a:t>
            </a:r>
          </a:p>
          <a:p>
            <a:pPr lvl="2">
              <a:buFont typeface="Wingdings" pitchFamily="2" charset="2"/>
              <a:buBlip>
                <a:blip r:embed="rId2"/>
              </a:buBlip>
            </a:pPr>
            <a:r>
              <a:rPr lang="en-US" sz="2400"/>
              <a:t> The projects being considered slot into a portfolio of existing computer based systems</a:t>
            </a:r>
          </a:p>
          <a:p>
            <a:pPr lvl="2">
              <a:buFont typeface="Wingdings" pitchFamily="2" charset="2"/>
              <a:buBlip>
                <a:blip r:embed="rId2"/>
              </a:buBlip>
            </a:pPr>
            <a:r>
              <a:rPr lang="en-US" sz="2400"/>
              <a:t> The methodologies and technologies to be used are dictated by local standards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solidFill>
                  <a:srgbClr val="008080"/>
                </a:solidFill>
              </a:rPr>
              <a:t>Project Characteristics …</a:t>
            </a:r>
          </a:p>
        </p:txBody>
      </p:sp>
      <p:sp>
        <p:nvSpPr>
          <p:cNvPr id="109571" name="Rectangle 3"/>
          <p:cNvSpPr>
            <a:spLocks noGrp="1" noChangeArrowheads="1"/>
          </p:cNvSpPr>
          <p:nvPr>
            <p:ph type="body" idx="1"/>
          </p:nvPr>
        </p:nvSpPr>
        <p:spPr/>
        <p:txBody>
          <a:bodyPr/>
          <a:lstStyle/>
          <a:p>
            <a:pPr>
              <a:buFontTx/>
              <a:buBlip>
                <a:blip r:embed="rId2"/>
              </a:buBlip>
            </a:pPr>
            <a:r>
              <a:rPr lang="en-US">
                <a:solidFill>
                  <a:srgbClr val="0066FF"/>
                </a:solidFill>
              </a:rPr>
              <a:t>Reference to step wise approach</a:t>
            </a:r>
          </a:p>
          <a:p>
            <a:pPr lvl="1">
              <a:buFont typeface="Wingdings" pitchFamily="2" charset="2"/>
              <a:buBlip>
                <a:blip r:embed="rId2"/>
              </a:buBlip>
            </a:pPr>
            <a:r>
              <a:rPr lang="en-US"/>
              <a:t>Project characteristics are analyzed at step 3 of stepwise project</a:t>
            </a:r>
          </a:p>
          <a:p>
            <a:pPr lvl="1">
              <a:buFont typeface="Wingdings" pitchFamily="2" charset="2"/>
              <a:buBlip>
                <a:blip r:embed="rId2"/>
              </a:buBlip>
            </a:pPr>
            <a:r>
              <a:rPr lang="en-US"/>
              <a:t>The output of this activity is used by step 4 : Identify the products and activities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solidFill>
                  <a:srgbClr val="008080"/>
                </a:solidFill>
              </a:rPr>
              <a:t>Choosing Technologies</a:t>
            </a:r>
          </a:p>
        </p:txBody>
      </p:sp>
      <p:sp>
        <p:nvSpPr>
          <p:cNvPr id="110595" name="Rectangle 3"/>
          <p:cNvSpPr>
            <a:spLocks noGrp="1" noChangeArrowheads="1"/>
          </p:cNvSpPr>
          <p:nvPr>
            <p:ph type="body" idx="1"/>
          </p:nvPr>
        </p:nvSpPr>
        <p:spPr/>
        <p:txBody>
          <a:bodyPr/>
          <a:lstStyle/>
          <a:p>
            <a:pPr>
              <a:buFontTx/>
              <a:buBlip>
                <a:blip r:embed="rId2"/>
              </a:buBlip>
            </a:pPr>
            <a:r>
              <a:rPr lang="en-US"/>
              <a:t>An outcome of project analysis will be the selection of the most appropriate methodologies and technologies</a:t>
            </a:r>
          </a:p>
          <a:p>
            <a:pPr>
              <a:buFontTx/>
              <a:buBlip>
                <a:blip r:embed="rId2"/>
              </a:buBlip>
            </a:pPr>
            <a:r>
              <a:rPr lang="en-US">
                <a:solidFill>
                  <a:srgbClr val="0066FF"/>
                </a:solidFill>
              </a:rPr>
              <a:t>Some of the methodologies</a:t>
            </a:r>
          </a:p>
          <a:p>
            <a:pPr lvl="1">
              <a:buFont typeface="Wingdings" pitchFamily="2" charset="2"/>
              <a:buBlip>
                <a:blip r:embed="rId2"/>
              </a:buBlip>
            </a:pPr>
            <a:r>
              <a:rPr lang="en-US"/>
              <a:t>Object Oriented (OO) development</a:t>
            </a:r>
          </a:p>
          <a:p>
            <a:pPr lvl="1">
              <a:buFont typeface="Wingdings" pitchFamily="2" charset="2"/>
              <a:buBlip>
                <a:blip r:embed="rId2"/>
              </a:buBlip>
            </a:pPr>
            <a:r>
              <a:rPr lang="en-US"/>
              <a:t>SSADM</a:t>
            </a:r>
          </a:p>
          <a:p>
            <a:pPr lvl="1">
              <a:buFont typeface="Wingdings" pitchFamily="2" charset="2"/>
              <a:buBlip>
                <a:blip r:embed="rId2"/>
              </a:buBlip>
            </a:pPr>
            <a:r>
              <a:rPr lang="en-US"/>
              <a:t>JSP (Jackson Structured Programming)</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solidFill>
                  <a:srgbClr val="008080"/>
                </a:solidFill>
              </a:rPr>
              <a:t>Choosing Technologies …</a:t>
            </a:r>
          </a:p>
        </p:txBody>
      </p:sp>
      <p:sp>
        <p:nvSpPr>
          <p:cNvPr id="111619" name="Rectangle 3"/>
          <p:cNvSpPr>
            <a:spLocks noGrp="1" noChangeArrowheads="1"/>
          </p:cNvSpPr>
          <p:nvPr>
            <p:ph type="body" idx="1"/>
          </p:nvPr>
        </p:nvSpPr>
        <p:spPr/>
        <p:txBody>
          <a:bodyPr/>
          <a:lstStyle/>
          <a:p>
            <a:pPr>
              <a:buFontTx/>
              <a:buBlip>
                <a:blip r:embed="rId2"/>
              </a:buBlip>
            </a:pPr>
            <a:r>
              <a:rPr lang="en-US" sz="2400">
                <a:solidFill>
                  <a:srgbClr val="0066FF"/>
                </a:solidFill>
              </a:rPr>
              <a:t>The chosen technology will influence the following aspects of the system</a:t>
            </a:r>
          </a:p>
          <a:p>
            <a:pPr lvl="1">
              <a:buFont typeface="Wingdings" pitchFamily="2" charset="2"/>
              <a:buBlip>
                <a:blip r:embed="rId2"/>
              </a:buBlip>
            </a:pPr>
            <a:r>
              <a:rPr lang="en-US" sz="2400"/>
              <a:t>The training requirements for the development staff</a:t>
            </a:r>
          </a:p>
          <a:p>
            <a:pPr lvl="1">
              <a:buFont typeface="Wingdings" pitchFamily="2" charset="2"/>
              <a:buBlip>
                <a:blip r:embed="rId2"/>
              </a:buBlip>
            </a:pPr>
            <a:r>
              <a:rPr lang="en-US" sz="2400"/>
              <a:t>The types of staff to be recruited</a:t>
            </a:r>
          </a:p>
          <a:p>
            <a:pPr lvl="1">
              <a:buFont typeface="Wingdings" pitchFamily="2" charset="2"/>
              <a:buBlip>
                <a:blip r:embed="rId2"/>
              </a:buBlip>
            </a:pPr>
            <a:r>
              <a:rPr lang="en-US" sz="2400"/>
              <a:t>The development environment – both hardware and software</a:t>
            </a:r>
          </a:p>
          <a:p>
            <a:pPr lvl="1">
              <a:buFont typeface="Wingdings" pitchFamily="2" charset="2"/>
              <a:buBlip>
                <a:blip r:embed="rId2"/>
              </a:buBlip>
            </a:pPr>
            <a:r>
              <a:rPr lang="en-US" sz="2400"/>
              <a:t>System maintenance arrangements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solidFill>
                  <a:srgbClr val="008080"/>
                </a:solidFill>
              </a:rPr>
              <a:t>Choosing Technologies …</a:t>
            </a:r>
          </a:p>
        </p:txBody>
      </p:sp>
      <p:sp>
        <p:nvSpPr>
          <p:cNvPr id="112643" name="Rectangle 3"/>
          <p:cNvSpPr>
            <a:spLocks noGrp="1" noChangeArrowheads="1"/>
          </p:cNvSpPr>
          <p:nvPr>
            <p:ph type="body" idx="1"/>
          </p:nvPr>
        </p:nvSpPr>
        <p:spPr/>
        <p:txBody>
          <a:bodyPr/>
          <a:lstStyle/>
          <a:p>
            <a:pPr>
              <a:buFontTx/>
              <a:buBlip>
                <a:blip r:embed="rId2"/>
              </a:buBlip>
            </a:pPr>
            <a:r>
              <a:rPr lang="en-US" sz="2400">
                <a:solidFill>
                  <a:srgbClr val="0066FF"/>
                </a:solidFill>
              </a:rPr>
              <a:t>Analyse other project characteristics</a:t>
            </a:r>
          </a:p>
          <a:p>
            <a:pPr lvl="1">
              <a:buFont typeface="Wingdings" pitchFamily="2" charset="2"/>
              <a:buBlip>
                <a:blip r:embed="rId2"/>
              </a:buBlip>
            </a:pPr>
            <a:r>
              <a:rPr lang="en-US" sz="2400"/>
              <a:t>Is a data oriented or a control oriented system to be implemented?</a:t>
            </a:r>
          </a:p>
          <a:p>
            <a:pPr lvl="2">
              <a:buFont typeface="Wingdings" pitchFamily="2" charset="2"/>
              <a:buBlip>
                <a:blip r:embed="rId2"/>
              </a:buBlip>
            </a:pPr>
            <a:r>
              <a:rPr lang="en-US" sz="2400"/>
              <a:t>‘Data oriented’ system – will have a considerable database</a:t>
            </a:r>
          </a:p>
          <a:p>
            <a:pPr lvl="2">
              <a:buFont typeface="Wingdings" pitchFamily="2" charset="2"/>
              <a:buBlip>
                <a:blip r:embed="rId2"/>
              </a:buBlip>
            </a:pPr>
            <a:r>
              <a:rPr lang="en-US" sz="2400"/>
              <a:t>‘Control oriented’ system – embedded control systems</a:t>
            </a:r>
          </a:p>
          <a:p>
            <a:pPr lvl="2">
              <a:buFont typeface="Wingdings" pitchFamily="2" charset="2"/>
              <a:buBlip>
                <a:blip r:embed="rId2"/>
              </a:buBlip>
            </a:pPr>
            <a:r>
              <a:rPr lang="en-US" sz="2400"/>
              <a:t>Uncommon to have systems with components of both types</a:t>
            </a:r>
          </a:p>
          <a:p>
            <a:pPr lvl="1">
              <a:buFont typeface="Wingdings" pitchFamily="2" charset="2"/>
              <a:buBlip>
                <a:blip r:embed="rId2"/>
              </a:buBlip>
            </a:pPr>
            <a:r>
              <a:rPr lang="en-US" sz="2400">
                <a:solidFill>
                  <a:srgbClr val="0066FF"/>
                </a:solidFill>
              </a:rPr>
              <a:t>Will the software be a general or application specific?</a:t>
            </a:r>
          </a:p>
          <a:p>
            <a:pPr lvl="2">
              <a:buFont typeface="Wingdings" pitchFamily="2" charset="2"/>
              <a:buBlip>
                <a:blip r:embed="rId2"/>
              </a:buBlip>
            </a:pPr>
            <a:r>
              <a:rPr lang="en-US" sz="2400"/>
              <a:t>General package – spreadsheet package</a:t>
            </a:r>
          </a:p>
          <a:p>
            <a:pPr lvl="2">
              <a:buFont typeface="Wingdings" pitchFamily="2" charset="2"/>
              <a:buBlip>
                <a:blip r:embed="rId2"/>
              </a:buBlip>
            </a:pPr>
            <a:r>
              <a:rPr lang="en-US" sz="2400"/>
              <a:t>Application specific – airline seat reservation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solidFill>
                  <a:srgbClr val="008080"/>
                </a:solidFill>
              </a:rPr>
              <a:t>Choosing Technologies …</a:t>
            </a:r>
          </a:p>
        </p:txBody>
      </p:sp>
      <p:sp>
        <p:nvSpPr>
          <p:cNvPr id="113667" name="Rectangle 3"/>
          <p:cNvSpPr>
            <a:spLocks noGrp="1" noChangeArrowheads="1"/>
          </p:cNvSpPr>
          <p:nvPr>
            <p:ph type="body" idx="1"/>
          </p:nvPr>
        </p:nvSpPr>
        <p:spPr>
          <a:xfrm>
            <a:off x="177800" y="1652588"/>
            <a:ext cx="8785225" cy="5016500"/>
          </a:xfrm>
        </p:spPr>
        <p:txBody>
          <a:bodyPr/>
          <a:lstStyle/>
          <a:p>
            <a:pPr lvl="1">
              <a:buFont typeface="Wingdings" pitchFamily="2" charset="2"/>
              <a:buBlip>
                <a:blip r:embed="rId2"/>
              </a:buBlip>
            </a:pPr>
            <a:r>
              <a:rPr lang="en-US"/>
              <a:t>Is the system to be implemented of a particular type for which specific tools have been developed?</a:t>
            </a:r>
          </a:p>
          <a:p>
            <a:pPr lvl="2">
              <a:buFont typeface="Wingdings" pitchFamily="2" charset="2"/>
              <a:buBlip>
                <a:blip r:embed="rId2"/>
              </a:buBlip>
            </a:pPr>
            <a:r>
              <a:rPr lang="en-US"/>
              <a:t>Does it involve concurrent processing?</a:t>
            </a:r>
          </a:p>
          <a:p>
            <a:pPr lvl="2">
              <a:buFont typeface="Wingdings" pitchFamily="2" charset="2"/>
              <a:buBlip>
                <a:blip r:embed="rId2"/>
              </a:buBlip>
            </a:pPr>
            <a:r>
              <a:rPr lang="en-US"/>
              <a:t>Will the system to be created be knowledge –based?</a:t>
            </a:r>
          </a:p>
          <a:p>
            <a:pPr lvl="2">
              <a:buFont typeface="Wingdings" pitchFamily="2" charset="2"/>
              <a:buBlip>
                <a:blip r:embed="rId2"/>
              </a:buBlip>
            </a:pPr>
            <a:r>
              <a:rPr lang="en-US"/>
              <a:t>Will the system to be produced make heavy use of computer graphics?</a:t>
            </a:r>
          </a:p>
          <a:p>
            <a:pPr lvl="1">
              <a:buFont typeface="Wingdings" pitchFamily="2" charset="2"/>
              <a:buBlip>
                <a:blip r:embed="rId2"/>
              </a:buBlip>
            </a:pPr>
            <a:r>
              <a:rPr lang="en-US"/>
              <a:t> Is the system to be created safety – critical?</a:t>
            </a:r>
          </a:p>
          <a:p>
            <a:pPr lvl="1">
              <a:buFont typeface="Wingdings" pitchFamily="2" charset="2"/>
              <a:buBlip>
                <a:blip r:embed="rId2"/>
              </a:buBlip>
            </a:pPr>
            <a:r>
              <a:rPr lang="en-US"/>
              <a:t> what is the nature of the hardware/software environment in which the system will operate?</a:t>
            </a:r>
          </a:p>
          <a:p>
            <a:pPr lvl="2">
              <a:buFont typeface="Wingdings" pitchFamily="2" charset="2"/>
              <a:buBlip>
                <a:blip r:embed="rId2"/>
              </a:buBlip>
            </a:pPr>
            <a:r>
              <a:rPr lang="en-US"/>
              <a:t>The environment in which the final software will operate is different from which it is being developed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solidFill>
                  <a:srgbClr val="008080"/>
                </a:solidFill>
              </a:rPr>
              <a:t>Choosing Technologies …</a:t>
            </a:r>
          </a:p>
        </p:txBody>
      </p:sp>
      <p:sp>
        <p:nvSpPr>
          <p:cNvPr id="114691" name="Rectangle 3"/>
          <p:cNvSpPr>
            <a:spLocks noGrp="1" noChangeArrowheads="1"/>
          </p:cNvSpPr>
          <p:nvPr>
            <p:ph type="body" idx="1"/>
          </p:nvPr>
        </p:nvSpPr>
        <p:spPr>
          <a:xfrm>
            <a:off x="358775" y="1484313"/>
            <a:ext cx="8785225" cy="5205412"/>
          </a:xfrm>
        </p:spPr>
        <p:txBody>
          <a:bodyPr/>
          <a:lstStyle/>
          <a:p>
            <a:pPr>
              <a:buFontTx/>
              <a:buBlip>
                <a:blip r:embed="rId2"/>
              </a:buBlip>
            </a:pPr>
            <a:r>
              <a:rPr lang="en-US" sz="2400">
                <a:solidFill>
                  <a:srgbClr val="0066FF"/>
                </a:solidFill>
              </a:rPr>
              <a:t>Identify high level project risks</a:t>
            </a:r>
          </a:p>
          <a:p>
            <a:pPr lvl="1">
              <a:buFont typeface="Wingdings" pitchFamily="2" charset="2"/>
              <a:buBlip>
                <a:blip r:embed="rId2"/>
              </a:buBlip>
            </a:pPr>
            <a:r>
              <a:rPr lang="en-US" sz="2400"/>
              <a:t>Uncertainty can be associated with the products, processes or resources</a:t>
            </a:r>
          </a:p>
          <a:p>
            <a:pPr lvl="2">
              <a:buFont typeface="Wingdings" pitchFamily="2" charset="2"/>
              <a:buBlip>
                <a:blip r:embed="rId2"/>
              </a:buBlip>
            </a:pPr>
            <a:r>
              <a:rPr lang="en-US" sz="2400">
                <a:solidFill>
                  <a:srgbClr val="0066FF"/>
                </a:solidFill>
              </a:rPr>
              <a:t>Product uncertainty</a:t>
            </a:r>
          </a:p>
          <a:p>
            <a:pPr lvl="3">
              <a:buFont typeface="Wingdings" pitchFamily="2" charset="2"/>
              <a:buBlip>
                <a:blip r:embed="rId2"/>
              </a:buBlip>
            </a:pPr>
            <a:r>
              <a:rPr lang="en-US" sz="2400"/>
              <a:t> </a:t>
            </a:r>
            <a:r>
              <a:rPr lang="en-US" sz="2000"/>
              <a:t>Users are uncertain about what the system is to do</a:t>
            </a:r>
          </a:p>
          <a:p>
            <a:pPr lvl="3">
              <a:buFont typeface="Wingdings" pitchFamily="2" charset="2"/>
              <a:buBlip>
                <a:blip r:embed="rId2"/>
              </a:buBlip>
            </a:pPr>
            <a:r>
              <a:rPr lang="en-US" sz="2000"/>
              <a:t> We ask how well the requirements are understood</a:t>
            </a:r>
          </a:p>
          <a:p>
            <a:pPr lvl="2">
              <a:buFont typeface="Wingdings" pitchFamily="2" charset="2"/>
              <a:buBlip>
                <a:blip r:embed="rId2"/>
              </a:buBlip>
            </a:pPr>
            <a:r>
              <a:rPr lang="en-US" sz="2400">
                <a:solidFill>
                  <a:srgbClr val="0066FF"/>
                </a:solidFill>
              </a:rPr>
              <a:t>Process uncertainty</a:t>
            </a:r>
          </a:p>
          <a:p>
            <a:pPr lvl="3">
              <a:buFont typeface="Wingdings" pitchFamily="2" charset="2"/>
              <a:buBlip>
                <a:blip r:embed="rId2"/>
              </a:buBlip>
            </a:pPr>
            <a:r>
              <a:rPr lang="en-US" sz="2400"/>
              <a:t> </a:t>
            </a:r>
            <a:r>
              <a:rPr lang="en-US" sz="2000"/>
              <a:t>Project uses a method (SSAD or OMT) for the first time</a:t>
            </a:r>
          </a:p>
          <a:p>
            <a:pPr lvl="3">
              <a:buFont typeface="Wingdings" pitchFamily="2" charset="2"/>
              <a:buBlip>
                <a:blip r:embed="rId2"/>
              </a:buBlip>
            </a:pPr>
            <a:r>
              <a:rPr lang="en-US" sz="2000"/>
              <a:t> Any change in the way systems are being developed bring uncertainty</a:t>
            </a:r>
          </a:p>
          <a:p>
            <a:pPr lvl="2">
              <a:buFont typeface="Wingdings" pitchFamily="2" charset="2"/>
              <a:buBlip>
                <a:blip r:embed="rId2"/>
              </a:buBlip>
            </a:pPr>
            <a:r>
              <a:rPr lang="en-US" sz="2400">
                <a:solidFill>
                  <a:srgbClr val="0066FF"/>
                </a:solidFill>
              </a:rPr>
              <a:t>Resource uncertainty</a:t>
            </a:r>
          </a:p>
          <a:p>
            <a:pPr lvl="3">
              <a:buFont typeface="Wingdings" pitchFamily="2" charset="2"/>
              <a:buBlip>
                <a:blip r:embed="rId2"/>
              </a:buBlip>
            </a:pPr>
            <a:r>
              <a:rPr lang="en-US" sz="2400"/>
              <a:t> </a:t>
            </a:r>
            <a:r>
              <a:rPr lang="en-US" sz="2000"/>
              <a:t>Uncertainty over the availability of staff</a:t>
            </a:r>
          </a:p>
          <a:p>
            <a:pPr lvl="3">
              <a:buFont typeface="Wingdings" pitchFamily="2" charset="2"/>
              <a:buBlip>
                <a:blip r:embed="rId2"/>
              </a:buBlip>
            </a:pPr>
            <a:r>
              <a:rPr lang="en-US" sz="2000"/>
              <a:t> Depends on the sheer size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solidFill>
                  <a:srgbClr val="008080"/>
                </a:solidFill>
              </a:rPr>
              <a:t>Choosing Technologies …</a:t>
            </a:r>
          </a:p>
        </p:txBody>
      </p:sp>
      <p:sp>
        <p:nvSpPr>
          <p:cNvPr id="115715" name="Rectangle 3"/>
          <p:cNvSpPr>
            <a:spLocks noGrp="1" noChangeArrowheads="1"/>
          </p:cNvSpPr>
          <p:nvPr>
            <p:ph type="body" idx="1"/>
          </p:nvPr>
        </p:nvSpPr>
        <p:spPr>
          <a:xfrm>
            <a:off x="177800" y="1652588"/>
            <a:ext cx="8785225" cy="5205412"/>
          </a:xfrm>
        </p:spPr>
        <p:txBody>
          <a:bodyPr/>
          <a:lstStyle/>
          <a:p>
            <a:pPr>
              <a:buFontTx/>
              <a:buBlip>
                <a:blip r:embed="rId2"/>
              </a:buBlip>
            </a:pPr>
            <a:r>
              <a:rPr lang="en-US">
                <a:solidFill>
                  <a:srgbClr val="0066FF"/>
                </a:solidFill>
              </a:rPr>
              <a:t>Select general life cycle approach</a:t>
            </a:r>
          </a:p>
          <a:p>
            <a:pPr lvl="1">
              <a:buFont typeface="Wingdings" pitchFamily="2" charset="2"/>
              <a:buBlip>
                <a:blip r:embed="rId2"/>
              </a:buBlip>
            </a:pPr>
            <a:r>
              <a:rPr lang="en-US">
                <a:solidFill>
                  <a:srgbClr val="0066FF"/>
                </a:solidFill>
              </a:rPr>
              <a:t>Control systems</a:t>
            </a:r>
          </a:p>
          <a:p>
            <a:pPr lvl="2">
              <a:buFont typeface="Wingdings" pitchFamily="2" charset="2"/>
              <a:buBlip>
                <a:blip r:embed="rId2"/>
              </a:buBlip>
            </a:pPr>
            <a:r>
              <a:rPr lang="en-US"/>
              <a:t> A real-time system will have to be implemented using an appropriate methodology</a:t>
            </a:r>
          </a:p>
          <a:p>
            <a:pPr lvl="2">
              <a:buFont typeface="Wingdings" pitchFamily="2" charset="2"/>
              <a:buBlip>
                <a:blip r:embed="rId2"/>
              </a:buBlip>
            </a:pPr>
            <a:r>
              <a:rPr lang="en-US"/>
              <a:t> Mascot can be used</a:t>
            </a:r>
          </a:p>
          <a:p>
            <a:pPr lvl="1">
              <a:buFont typeface="Wingdings" pitchFamily="2" charset="2"/>
              <a:buBlip>
                <a:blip r:embed="rId2"/>
              </a:buBlip>
            </a:pPr>
            <a:r>
              <a:rPr lang="en-US">
                <a:solidFill>
                  <a:srgbClr val="0066FF"/>
                </a:solidFill>
              </a:rPr>
              <a:t>Information systems</a:t>
            </a:r>
          </a:p>
          <a:p>
            <a:pPr lvl="2">
              <a:buFont typeface="Wingdings" pitchFamily="2" charset="2"/>
              <a:buBlip>
                <a:blip r:embed="rId2"/>
              </a:buBlip>
            </a:pPr>
            <a:r>
              <a:rPr lang="en-US"/>
              <a:t> SSADM or Information Engineering, that matches the environment</a:t>
            </a:r>
          </a:p>
          <a:p>
            <a:pPr lvl="1">
              <a:buFont typeface="Wingdings" pitchFamily="2" charset="2"/>
              <a:buBlip>
                <a:blip r:embed="rId2"/>
              </a:buBlip>
            </a:pPr>
            <a:r>
              <a:rPr lang="en-US">
                <a:solidFill>
                  <a:srgbClr val="0066FF"/>
                </a:solidFill>
              </a:rPr>
              <a:t>General applications</a:t>
            </a:r>
          </a:p>
          <a:p>
            <a:pPr lvl="2">
              <a:buFont typeface="Wingdings" pitchFamily="2" charset="2"/>
              <a:buBlip>
                <a:blip r:embed="rId2"/>
              </a:buBlip>
            </a:pPr>
            <a:r>
              <a:rPr lang="en-US"/>
              <a:t> Methodology should be thought of very carefully</a:t>
            </a:r>
          </a:p>
          <a:p>
            <a:pPr lvl="2">
              <a:buFont typeface="Wingdings" pitchFamily="2" charset="2"/>
              <a:buBlip>
                <a:blip r:embed="rId2"/>
              </a:buBlip>
            </a:pPr>
            <a:r>
              <a:rPr lang="en-US"/>
              <a:t> SSADM can be used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solidFill>
                  <a:srgbClr val="008080"/>
                </a:solidFill>
              </a:rPr>
              <a:t>Choosing Technologies …</a:t>
            </a:r>
          </a:p>
        </p:txBody>
      </p:sp>
      <p:sp>
        <p:nvSpPr>
          <p:cNvPr id="116739" name="Rectangle 3"/>
          <p:cNvSpPr>
            <a:spLocks noGrp="1" noChangeArrowheads="1"/>
          </p:cNvSpPr>
          <p:nvPr>
            <p:ph type="body" idx="1"/>
          </p:nvPr>
        </p:nvSpPr>
        <p:spPr/>
        <p:txBody>
          <a:bodyPr/>
          <a:lstStyle/>
          <a:p>
            <a:pPr lvl="1">
              <a:buFont typeface="Wingdings" pitchFamily="2" charset="2"/>
              <a:buBlip>
                <a:blip r:embed="rId2"/>
              </a:buBlip>
            </a:pPr>
            <a:r>
              <a:rPr lang="en-US"/>
              <a:t>Specialized techniques</a:t>
            </a:r>
          </a:p>
          <a:p>
            <a:pPr lvl="2">
              <a:buFont typeface="Wingdings" pitchFamily="2" charset="2"/>
              <a:buBlip>
                <a:blip r:embed="rId2"/>
              </a:buBlip>
            </a:pPr>
            <a:r>
              <a:rPr lang="en-US"/>
              <a:t>Invented to expedite the development of specialized  systems</a:t>
            </a:r>
          </a:p>
          <a:p>
            <a:pPr lvl="2">
              <a:buFont typeface="Wingdings" pitchFamily="2" charset="2"/>
              <a:buBlip>
                <a:blip r:embed="rId2"/>
              </a:buBlip>
            </a:pPr>
            <a:r>
              <a:rPr lang="en-US"/>
              <a:t>number of specialized tools and logic based programming languages can be used</a:t>
            </a:r>
          </a:p>
          <a:p>
            <a:pPr lvl="2">
              <a:buFont typeface="Wingdings" pitchFamily="2" charset="2"/>
              <a:buBlip>
                <a:blip r:embed="rId2"/>
              </a:buBlip>
            </a:pPr>
            <a:r>
              <a:rPr lang="en-US"/>
              <a:t>knowledge based system &amp; graphics based system</a:t>
            </a:r>
          </a:p>
          <a:p>
            <a:pPr lvl="1">
              <a:buFont typeface="Wingdings" pitchFamily="2" charset="2"/>
              <a:buBlip>
                <a:blip r:embed="rId2"/>
              </a:buBlip>
            </a:pPr>
            <a:r>
              <a:rPr lang="en-US"/>
              <a:t>Hardware environment</a:t>
            </a:r>
          </a:p>
          <a:p>
            <a:pPr lvl="2">
              <a:buFont typeface="Wingdings" pitchFamily="2" charset="2"/>
              <a:buBlip>
                <a:blip r:embed="rId2"/>
              </a:buBlip>
            </a:pPr>
            <a:r>
              <a:rPr lang="en-US"/>
              <a:t>The environment in which the system is to operate can put constraints on the way it is to be implemented</a:t>
            </a:r>
          </a:p>
          <a:p>
            <a:pPr lvl="2">
              <a:buFont typeface="Wingdings" pitchFamily="2" charset="2"/>
              <a:buBlip>
                <a:blip r:embed="rId2"/>
              </a:buBlip>
            </a:pPr>
            <a:r>
              <a:rPr lang="en-US"/>
              <a:t>Low programming languages can be used </a:t>
            </a:r>
          </a:p>
          <a:p>
            <a:pPr lvl="1">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6375" y="366713"/>
            <a:ext cx="7343775" cy="846137"/>
          </a:xfrm>
        </p:spPr>
        <p:txBody>
          <a:bodyPr/>
          <a:lstStyle/>
          <a:p>
            <a:r>
              <a:rPr lang="en-US">
                <a:solidFill>
                  <a:srgbClr val="008080"/>
                </a:solidFill>
              </a:rPr>
              <a:t>The Project as a System</a:t>
            </a:r>
            <a:r>
              <a:rPr lang="en-US" b="0">
                <a:solidFill>
                  <a:srgbClr val="008080"/>
                </a:solidFill>
              </a:rPr>
              <a:t/>
            </a:r>
            <a:br>
              <a:rPr lang="en-US" b="0">
                <a:solidFill>
                  <a:srgbClr val="008080"/>
                </a:solidFill>
              </a:rPr>
            </a:br>
            <a:endParaRPr lang="en-US" b="0">
              <a:solidFill>
                <a:srgbClr val="008080"/>
              </a:solidFill>
            </a:endParaRPr>
          </a:p>
        </p:txBody>
      </p:sp>
      <p:sp>
        <p:nvSpPr>
          <p:cNvPr id="50179" name="Rectangle 3"/>
          <p:cNvSpPr>
            <a:spLocks noGrp="1" noChangeArrowheads="1"/>
          </p:cNvSpPr>
          <p:nvPr>
            <p:ph type="body" idx="1"/>
          </p:nvPr>
        </p:nvSpPr>
        <p:spPr/>
        <p:txBody>
          <a:bodyPr/>
          <a:lstStyle/>
          <a:p>
            <a:pPr>
              <a:lnSpc>
                <a:spcPct val="90000"/>
              </a:lnSpc>
              <a:buFontTx/>
              <a:buBlip>
                <a:blip r:embed="rId2"/>
              </a:buBlip>
            </a:pPr>
            <a:r>
              <a:rPr lang="en-US" sz="2400"/>
              <a:t>A project is concerned with creating a new system and/or transforming an old one and is a system</a:t>
            </a:r>
          </a:p>
          <a:p>
            <a:pPr>
              <a:lnSpc>
                <a:spcPct val="90000"/>
              </a:lnSpc>
              <a:buFontTx/>
              <a:buBlip>
                <a:blip r:embed="rId2"/>
              </a:buBlip>
            </a:pPr>
            <a:r>
              <a:rPr lang="en-US" sz="2400">
                <a:solidFill>
                  <a:srgbClr val="0066FF"/>
                </a:solidFill>
              </a:rPr>
              <a:t>System:</a:t>
            </a:r>
          </a:p>
          <a:p>
            <a:pPr>
              <a:lnSpc>
                <a:spcPct val="90000"/>
              </a:lnSpc>
              <a:buFontTx/>
              <a:buNone/>
            </a:pPr>
            <a:r>
              <a:rPr lang="en-US" sz="2400"/>
              <a:t>	The simple definition of the term </a:t>
            </a:r>
            <a:r>
              <a:rPr lang="en-US" sz="2400" i="1"/>
              <a:t>system</a:t>
            </a:r>
            <a:r>
              <a:rPr lang="en-US" sz="2400"/>
              <a:t> is a ‘ set of interrelated parts’.</a:t>
            </a:r>
          </a:p>
          <a:p>
            <a:pPr>
              <a:lnSpc>
                <a:spcPct val="90000"/>
              </a:lnSpc>
              <a:buFontTx/>
              <a:buBlip>
                <a:blip r:embed="rId2"/>
              </a:buBlip>
            </a:pPr>
            <a:r>
              <a:rPr lang="en-US" sz="2400">
                <a:solidFill>
                  <a:srgbClr val="0066FF"/>
                </a:solidFill>
              </a:rPr>
              <a:t>Subsystems:</a:t>
            </a:r>
          </a:p>
          <a:p>
            <a:pPr>
              <a:lnSpc>
                <a:spcPct val="90000"/>
              </a:lnSpc>
              <a:buFontTx/>
              <a:buNone/>
            </a:pPr>
            <a:r>
              <a:rPr lang="en-US" sz="2400"/>
              <a:t>	The system will itself comprise of </a:t>
            </a:r>
            <a:r>
              <a:rPr lang="en-US" sz="2400" i="1"/>
              <a:t>subsystems. </a:t>
            </a:r>
            <a:r>
              <a:rPr lang="en-US" sz="2400"/>
              <a:t>The are smaller parts of the larger system.</a:t>
            </a:r>
            <a:endParaRPr lang="en-US" sz="2400" i="1"/>
          </a:p>
          <a:p>
            <a:pPr>
              <a:lnSpc>
                <a:spcPct val="90000"/>
              </a:lnSpc>
              <a:buFontTx/>
              <a:buBlip>
                <a:blip r:embed="rId2"/>
              </a:buBlip>
            </a:pPr>
            <a:r>
              <a:rPr lang="en-US" sz="2400">
                <a:solidFill>
                  <a:srgbClr val="0066FF"/>
                </a:solidFill>
              </a:rPr>
              <a:t>Environment:</a:t>
            </a:r>
          </a:p>
          <a:p>
            <a:pPr>
              <a:lnSpc>
                <a:spcPct val="90000"/>
              </a:lnSpc>
              <a:buFontTx/>
              <a:buNone/>
            </a:pPr>
            <a:r>
              <a:rPr lang="en-US" sz="2400"/>
              <a:t>	Outside the system there will the system’s environment</a:t>
            </a:r>
          </a:p>
          <a:p>
            <a:pPr>
              <a:lnSpc>
                <a:spcPct val="90000"/>
              </a:lnSpc>
              <a:buFontTx/>
              <a:buBlip>
                <a:blip r:embed="rId2"/>
              </a:buBlip>
            </a:pPr>
            <a:r>
              <a:rPr lang="en-US" sz="2400">
                <a:solidFill>
                  <a:srgbClr val="0066FF"/>
                </a:solidFill>
              </a:rPr>
              <a:t>Open systems:</a:t>
            </a:r>
          </a:p>
          <a:p>
            <a:pPr>
              <a:lnSpc>
                <a:spcPct val="90000"/>
              </a:lnSpc>
              <a:buFontTx/>
              <a:buNone/>
            </a:pPr>
            <a:r>
              <a:rPr lang="en-US" sz="2400"/>
              <a:t>     Open Systems are those that interact with the environment completely.</a:t>
            </a:r>
            <a:r>
              <a:rPr lang="en-US" sz="2400" b="1"/>
              <a:t> </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solidFill>
                  <a:srgbClr val="008080"/>
                </a:solidFill>
              </a:rPr>
              <a:t>Choosing Technologies …</a:t>
            </a:r>
          </a:p>
        </p:txBody>
      </p:sp>
      <p:sp>
        <p:nvSpPr>
          <p:cNvPr id="117763" name="Rectangle 3"/>
          <p:cNvSpPr>
            <a:spLocks noGrp="1" noChangeArrowheads="1"/>
          </p:cNvSpPr>
          <p:nvPr>
            <p:ph type="body" idx="1"/>
          </p:nvPr>
        </p:nvSpPr>
        <p:spPr/>
        <p:txBody>
          <a:bodyPr/>
          <a:lstStyle/>
          <a:p>
            <a:pPr lvl="1">
              <a:buFont typeface="Wingdings" pitchFamily="2" charset="2"/>
              <a:buBlip>
                <a:blip r:embed="rId2"/>
              </a:buBlip>
            </a:pPr>
            <a:r>
              <a:rPr lang="en-US"/>
              <a:t>Safety – critical systems</a:t>
            </a:r>
          </a:p>
          <a:p>
            <a:pPr lvl="2">
              <a:buFont typeface="Wingdings" pitchFamily="2" charset="2"/>
              <a:buBlip>
                <a:blip r:embed="rId2"/>
              </a:buBlip>
            </a:pPr>
            <a:r>
              <a:rPr lang="en-US"/>
              <a:t>Safety and reliability are of the essence</a:t>
            </a:r>
          </a:p>
          <a:p>
            <a:pPr lvl="2">
              <a:buFont typeface="Wingdings" pitchFamily="2" charset="2"/>
              <a:buBlip>
                <a:blip r:embed="rId2"/>
              </a:buBlip>
            </a:pPr>
            <a:r>
              <a:rPr lang="en-US"/>
              <a:t>Formal specification using a notation such as Z or VDM</a:t>
            </a:r>
          </a:p>
          <a:p>
            <a:pPr lvl="2">
              <a:buFont typeface="Wingdings" pitchFamily="2" charset="2"/>
              <a:buBlip>
                <a:blip r:embed="rId2"/>
              </a:buBlip>
            </a:pPr>
            <a:r>
              <a:rPr lang="en-US"/>
              <a:t>Calls for expensive measures</a:t>
            </a:r>
          </a:p>
          <a:p>
            <a:pPr lvl="2">
              <a:buFont typeface="Wingdings" pitchFamily="2" charset="2"/>
              <a:buBlip>
                <a:blip r:embed="rId2"/>
              </a:buBlip>
            </a:pPr>
            <a:endParaRPr lang="en-US"/>
          </a:p>
          <a:p>
            <a:pPr lvl="1">
              <a:buFont typeface="Wingdings" pitchFamily="2" charset="2"/>
              <a:buBlip>
                <a:blip r:embed="rId2"/>
              </a:buBlip>
            </a:pPr>
            <a:r>
              <a:rPr lang="en-US"/>
              <a:t> Imprecise requirements</a:t>
            </a:r>
          </a:p>
          <a:p>
            <a:pPr lvl="2">
              <a:buFont typeface="Wingdings" pitchFamily="2" charset="2"/>
              <a:buBlip>
                <a:blip r:embed="rId2"/>
              </a:buBlip>
            </a:pPr>
            <a:r>
              <a:rPr lang="en-US"/>
              <a:t>Uncertainties or a novel hardware/software platform</a:t>
            </a:r>
          </a:p>
          <a:p>
            <a:pPr lvl="2">
              <a:buFont typeface="Wingdings" pitchFamily="2" charset="2"/>
              <a:buBlip>
                <a:blip r:embed="rId2"/>
              </a:buBlip>
            </a:pPr>
            <a:r>
              <a:rPr lang="en-US"/>
              <a:t>Prototyping approach should be considered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20PW17 KARTHIKEYAN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solidFill>
                  <a:srgbClr val="008080"/>
                </a:solidFill>
              </a:rPr>
              <a:t>Technical Plan Contents List</a:t>
            </a:r>
          </a:p>
        </p:txBody>
      </p:sp>
      <p:sp>
        <p:nvSpPr>
          <p:cNvPr id="118787" name="Rectangle 3"/>
          <p:cNvSpPr>
            <a:spLocks noGrp="1" noChangeArrowheads="1"/>
          </p:cNvSpPr>
          <p:nvPr>
            <p:ph type="body" idx="1"/>
          </p:nvPr>
        </p:nvSpPr>
        <p:spPr>
          <a:xfrm>
            <a:off x="177800" y="1652588"/>
            <a:ext cx="8785225" cy="5016500"/>
          </a:xfrm>
        </p:spPr>
        <p:txBody>
          <a:bodyPr/>
          <a:lstStyle/>
          <a:p>
            <a:pPr marL="552450" indent="-552450">
              <a:buFontTx/>
              <a:buBlip>
                <a:blip r:embed="rId2"/>
              </a:buBlip>
            </a:pPr>
            <a:r>
              <a:rPr lang="en-US"/>
              <a:t>The technical plan is likely to have the following contents</a:t>
            </a:r>
          </a:p>
          <a:p>
            <a:pPr marL="933450" lvl="1" indent="-476250">
              <a:buFont typeface="Wingdings" pitchFamily="2" charset="2"/>
              <a:buBlip>
                <a:blip r:embed="rId2"/>
              </a:buBlip>
            </a:pPr>
            <a:r>
              <a:rPr lang="en-US"/>
              <a:t>Introduction and summary of constraints:</a:t>
            </a:r>
          </a:p>
          <a:p>
            <a:pPr marL="1333500" lvl="2" indent="-419100">
              <a:buFont typeface="Wingdings" pitchFamily="2" charset="2"/>
              <a:buBlip>
                <a:blip r:embed="rId2"/>
              </a:buBlip>
            </a:pPr>
            <a:r>
              <a:rPr lang="en-US"/>
              <a:t>Character of the system to be developed</a:t>
            </a:r>
          </a:p>
          <a:p>
            <a:pPr marL="1333500" lvl="2" indent="-419100">
              <a:buFont typeface="Wingdings" pitchFamily="2" charset="2"/>
              <a:buBlip>
                <a:blip r:embed="rId2"/>
              </a:buBlip>
            </a:pPr>
            <a:r>
              <a:rPr lang="en-US"/>
              <a:t>Risks and uncertainties of the project</a:t>
            </a:r>
          </a:p>
          <a:p>
            <a:pPr marL="1333500" lvl="2" indent="-419100">
              <a:buFont typeface="Wingdings" pitchFamily="2" charset="2"/>
              <a:buBlip>
                <a:blip r:embed="rId2"/>
              </a:buBlip>
            </a:pPr>
            <a:r>
              <a:rPr lang="en-US"/>
              <a:t>User requirements concerning implementation</a:t>
            </a:r>
          </a:p>
          <a:p>
            <a:pPr marL="933450" lvl="1" indent="-476250">
              <a:buFont typeface="Wingdings" pitchFamily="2" charset="2"/>
              <a:buBlip>
                <a:blip r:embed="rId2"/>
              </a:buBlip>
            </a:pPr>
            <a:r>
              <a:rPr lang="en-US"/>
              <a:t>Recommended approach</a:t>
            </a:r>
          </a:p>
          <a:p>
            <a:pPr marL="1333500" lvl="2" indent="-419100">
              <a:buFont typeface="Wingdings" pitchFamily="2" charset="2"/>
              <a:buBlip>
                <a:blip r:embed="rId2"/>
              </a:buBlip>
            </a:pPr>
            <a:r>
              <a:rPr lang="en-US"/>
              <a:t>Selected methodology or process model</a:t>
            </a:r>
          </a:p>
          <a:p>
            <a:pPr marL="1333500" lvl="2" indent="-419100">
              <a:buFont typeface="Wingdings" pitchFamily="2" charset="2"/>
              <a:buBlip>
                <a:blip r:embed="rId2"/>
              </a:buBlip>
            </a:pPr>
            <a:r>
              <a:rPr lang="en-US"/>
              <a:t>Development methods</a:t>
            </a:r>
          </a:p>
          <a:p>
            <a:pPr marL="1333500" lvl="2" indent="-419100">
              <a:buFont typeface="Wingdings" pitchFamily="2" charset="2"/>
              <a:buBlip>
                <a:blip r:embed="rId2"/>
              </a:buBlip>
            </a:pPr>
            <a:r>
              <a:rPr lang="en-US"/>
              <a:t>Required software tools</a:t>
            </a:r>
          </a:p>
          <a:p>
            <a:pPr marL="1333500" lvl="2" indent="-419100">
              <a:buFont typeface="Wingdings" pitchFamily="2" charset="2"/>
              <a:buBlip>
                <a:blip r:embed="rId2"/>
              </a:buBlip>
            </a:pPr>
            <a:r>
              <a:rPr lang="en-US"/>
              <a:t>Target hardware/software environment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solidFill>
                  <a:srgbClr val="008080"/>
                </a:solidFill>
              </a:rPr>
              <a:t>Technical Plan Contents List …</a:t>
            </a:r>
          </a:p>
        </p:txBody>
      </p:sp>
      <p:sp>
        <p:nvSpPr>
          <p:cNvPr id="119811" name="Rectangle 3"/>
          <p:cNvSpPr>
            <a:spLocks noGrp="1" noChangeArrowheads="1"/>
          </p:cNvSpPr>
          <p:nvPr>
            <p:ph type="body" idx="1"/>
          </p:nvPr>
        </p:nvSpPr>
        <p:spPr/>
        <p:txBody>
          <a:bodyPr/>
          <a:lstStyle/>
          <a:p>
            <a:pPr marL="1333500" lvl="2" indent="-419100">
              <a:buFont typeface="Wingdings" pitchFamily="2" charset="2"/>
              <a:buBlip>
                <a:blip r:embed="rId2"/>
              </a:buBlip>
            </a:pPr>
            <a:r>
              <a:rPr lang="en-US" sz="2500"/>
              <a:t>Implementation</a:t>
            </a:r>
          </a:p>
          <a:p>
            <a:pPr marL="1714500" lvl="3" indent="-342900">
              <a:buFont typeface="Wingdings" pitchFamily="2" charset="2"/>
              <a:buBlip>
                <a:blip r:embed="rId2"/>
              </a:buBlip>
            </a:pPr>
            <a:r>
              <a:rPr lang="en-US" sz="2200"/>
              <a:t>Required development environment</a:t>
            </a:r>
          </a:p>
          <a:p>
            <a:pPr marL="1714500" lvl="3" indent="-342900">
              <a:buFont typeface="Wingdings" pitchFamily="2" charset="2"/>
              <a:buBlip>
                <a:blip r:embed="rId2"/>
              </a:buBlip>
            </a:pPr>
            <a:r>
              <a:rPr lang="en-US" sz="2200"/>
              <a:t>Required maintenance environment</a:t>
            </a:r>
          </a:p>
          <a:p>
            <a:pPr marL="1714500" lvl="3" indent="-342900">
              <a:buFont typeface="Wingdings" pitchFamily="2" charset="2"/>
              <a:buBlip>
                <a:blip r:embed="rId2"/>
              </a:buBlip>
            </a:pPr>
            <a:r>
              <a:rPr lang="en-US" sz="2200"/>
              <a:t>Required training</a:t>
            </a:r>
          </a:p>
          <a:p>
            <a:pPr marL="1333500" lvl="2" indent="-419100">
              <a:buFont typeface="Wingdings" pitchFamily="2" charset="2"/>
              <a:buBlip>
                <a:blip r:embed="rId2"/>
              </a:buBlip>
            </a:pPr>
            <a:r>
              <a:rPr lang="en-US" sz="2500"/>
              <a:t>Implications</a:t>
            </a:r>
          </a:p>
          <a:p>
            <a:pPr marL="1714500" lvl="3" indent="-342900">
              <a:buFont typeface="Wingdings" pitchFamily="2" charset="2"/>
              <a:buBlip>
                <a:blip r:embed="rId2"/>
              </a:buBlip>
            </a:pPr>
            <a:r>
              <a:rPr lang="en-US" sz="2200"/>
              <a:t>Project products and activities – these will have effect on the schedule duration and overall project effort</a:t>
            </a:r>
          </a:p>
          <a:p>
            <a:pPr marL="1714500" lvl="3" indent="-342900">
              <a:buFont typeface="Wingdings" pitchFamily="2" charset="2"/>
              <a:buBlip>
                <a:blip r:embed="rId2"/>
              </a:buBlip>
            </a:pPr>
            <a:r>
              <a:rPr lang="en-US" sz="2200"/>
              <a:t>Financial – this report will be used to produce costings</a:t>
            </a:r>
          </a:p>
          <a:p>
            <a:pPr marL="1333500" lvl="2" indent="-419100">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20PW18 KISHOR K R</a:t>
            </a:r>
            <a:endParaRPr lang="en-IN" b="1" dirty="0"/>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solidFill>
                  <a:srgbClr val="008080"/>
                </a:solidFill>
              </a:rPr>
              <a:t>Choice of Process Models</a:t>
            </a:r>
          </a:p>
        </p:txBody>
      </p:sp>
      <p:sp>
        <p:nvSpPr>
          <p:cNvPr id="120835" name="Rectangle 3"/>
          <p:cNvSpPr>
            <a:spLocks noGrp="1" noChangeArrowheads="1"/>
          </p:cNvSpPr>
          <p:nvPr>
            <p:ph type="body" idx="1"/>
          </p:nvPr>
        </p:nvSpPr>
        <p:spPr/>
        <p:txBody>
          <a:bodyPr/>
          <a:lstStyle/>
          <a:p>
            <a:pPr>
              <a:buFontTx/>
              <a:buBlip>
                <a:blip r:embed="rId2"/>
              </a:buBlip>
            </a:pPr>
            <a:r>
              <a:rPr lang="en-US" sz="2400"/>
              <a:t>“Process” – used to emphasize the idea of a system in </a:t>
            </a:r>
            <a:r>
              <a:rPr lang="en-US" sz="2400" i="1"/>
              <a:t>action</a:t>
            </a:r>
            <a:endParaRPr lang="en-US" sz="2400"/>
          </a:p>
          <a:p>
            <a:pPr>
              <a:buFontTx/>
              <a:buBlip>
                <a:blip r:embed="rId2"/>
              </a:buBlip>
            </a:pPr>
            <a:r>
              <a:rPr lang="en-US" sz="2400"/>
              <a:t>Executing one or more activities – Process</a:t>
            </a:r>
          </a:p>
          <a:p>
            <a:pPr>
              <a:buFontTx/>
              <a:buBlip>
                <a:blip r:embed="rId2"/>
              </a:buBlip>
            </a:pPr>
            <a:r>
              <a:rPr lang="en-US" sz="2400"/>
              <a:t>Activities can be organized in different ways</a:t>
            </a:r>
          </a:p>
          <a:p>
            <a:pPr>
              <a:buFontTx/>
              <a:buBlip>
                <a:blip r:embed="rId2"/>
              </a:buBlip>
            </a:pPr>
            <a:r>
              <a:rPr lang="en-US" sz="2400"/>
              <a:t>Can be categorized into different </a:t>
            </a:r>
            <a:r>
              <a:rPr lang="en-US" sz="2400" i="1"/>
              <a:t>process models</a:t>
            </a:r>
            <a:endParaRPr lang="en-US" sz="2400"/>
          </a:p>
          <a:p>
            <a:pPr>
              <a:buFontTx/>
              <a:buBlip>
                <a:blip r:embed="rId2"/>
              </a:buBlip>
            </a:pPr>
            <a:r>
              <a:rPr lang="en-US" sz="2400"/>
              <a:t>Major part of the planning will be the choosing of the development methods to be used and slotting of these into an overall process model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solidFill>
                  <a:srgbClr val="008080"/>
                </a:solidFill>
              </a:rPr>
              <a:t>Choice of Process Models …</a:t>
            </a:r>
          </a:p>
        </p:txBody>
      </p:sp>
      <p:sp>
        <p:nvSpPr>
          <p:cNvPr id="121859" name="Rectangle 3"/>
          <p:cNvSpPr>
            <a:spLocks noGrp="1" noChangeArrowheads="1"/>
          </p:cNvSpPr>
          <p:nvPr>
            <p:ph type="body" idx="1"/>
          </p:nvPr>
        </p:nvSpPr>
        <p:spPr/>
        <p:txBody>
          <a:bodyPr/>
          <a:lstStyle/>
          <a:p>
            <a:pPr>
              <a:buFontTx/>
              <a:buBlip>
                <a:blip r:embed="rId2"/>
              </a:buBlip>
            </a:pPr>
            <a:r>
              <a:rPr lang="en-US" sz="2800" b="1">
                <a:solidFill>
                  <a:srgbClr val="0066FF"/>
                </a:solidFill>
              </a:rPr>
              <a:t>Structured methods</a:t>
            </a:r>
          </a:p>
          <a:p>
            <a:pPr>
              <a:buFontTx/>
              <a:buNone/>
            </a:pPr>
            <a:endParaRPr lang="en-US" sz="2800" b="1">
              <a:solidFill>
                <a:srgbClr val="0066FF"/>
              </a:solidFill>
            </a:endParaRPr>
          </a:p>
          <a:p>
            <a:pPr lvl="1">
              <a:buFont typeface="Wingdings" pitchFamily="2" charset="2"/>
              <a:buBlip>
                <a:blip r:embed="rId2"/>
              </a:buBlip>
            </a:pPr>
            <a:r>
              <a:rPr lang="en-US" sz="2400"/>
              <a:t>They are made up of sets of steps and rules</a:t>
            </a:r>
          </a:p>
          <a:p>
            <a:pPr lvl="1">
              <a:buFont typeface="Wingdings" pitchFamily="2" charset="2"/>
              <a:buBlip>
                <a:blip r:embed="rId2"/>
              </a:buBlip>
            </a:pPr>
            <a:r>
              <a:rPr lang="en-US" sz="2400"/>
              <a:t>When rules are applied, they produce system products such as data flow diagrams</a:t>
            </a:r>
          </a:p>
          <a:p>
            <a:pPr lvl="1">
              <a:buFont typeface="Wingdings" pitchFamily="2" charset="2"/>
              <a:buBlip>
                <a:blip r:embed="rId2"/>
              </a:buBlip>
            </a:pPr>
            <a:r>
              <a:rPr lang="en-US" sz="2400"/>
              <a:t>Each of these products is carefully documented</a:t>
            </a:r>
          </a:p>
          <a:p>
            <a:pPr lvl="1">
              <a:buFont typeface="Wingdings" pitchFamily="2" charset="2"/>
              <a:buBlip>
                <a:blip r:embed="rId2"/>
              </a:buBlip>
            </a:pPr>
            <a:r>
              <a:rPr lang="en-US" sz="2400"/>
              <a:t>Usually time consuming compared to others</a:t>
            </a:r>
          </a:p>
          <a:p>
            <a:pPr lvl="1">
              <a:buFont typeface="Wingdings" pitchFamily="2" charset="2"/>
              <a:buBlip>
                <a:blip r:embed="rId2"/>
              </a:buBlip>
            </a:pPr>
            <a:r>
              <a:rPr lang="en-US" sz="2400"/>
              <a:t>Pay-off – less error prone and more maintainable system</a:t>
            </a:r>
          </a:p>
          <a:p>
            <a:pPr lvl="1">
              <a:buFont typeface="Wingdings" pitchFamily="2" charset="2"/>
              <a:buBlip>
                <a:blip r:embed="rId2"/>
              </a:buBlip>
            </a:pPr>
            <a:r>
              <a:rPr lang="en-US" sz="2400"/>
              <a:t>Mostly used in large projects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50825" y="188913"/>
            <a:ext cx="7343775" cy="846137"/>
          </a:xfrm>
        </p:spPr>
        <p:txBody>
          <a:bodyPr/>
          <a:lstStyle/>
          <a:p>
            <a:r>
              <a:rPr lang="en-US">
                <a:solidFill>
                  <a:srgbClr val="008080"/>
                </a:solidFill>
              </a:rPr>
              <a:t>Choice of Process Models …</a:t>
            </a:r>
          </a:p>
        </p:txBody>
      </p:sp>
      <p:sp>
        <p:nvSpPr>
          <p:cNvPr id="122883" name="Rectangle 3"/>
          <p:cNvSpPr>
            <a:spLocks noGrp="1" noChangeArrowheads="1"/>
          </p:cNvSpPr>
          <p:nvPr>
            <p:ph type="body" idx="1"/>
          </p:nvPr>
        </p:nvSpPr>
        <p:spPr>
          <a:xfrm>
            <a:off x="0" y="1052513"/>
            <a:ext cx="8785225" cy="5565775"/>
          </a:xfrm>
        </p:spPr>
        <p:txBody>
          <a:bodyPr/>
          <a:lstStyle/>
          <a:p>
            <a:pPr>
              <a:lnSpc>
                <a:spcPct val="90000"/>
              </a:lnSpc>
            </a:pPr>
            <a:endParaRPr lang="en-US" sz="2400" b="1"/>
          </a:p>
          <a:p>
            <a:pPr>
              <a:lnSpc>
                <a:spcPct val="90000"/>
              </a:lnSpc>
              <a:buFontTx/>
              <a:buBlip>
                <a:blip r:embed="rId2"/>
              </a:buBlip>
            </a:pPr>
            <a:r>
              <a:rPr lang="en-US" sz="2800" b="1">
                <a:solidFill>
                  <a:srgbClr val="0066FF"/>
                </a:solidFill>
              </a:rPr>
              <a:t>Rapid application development</a:t>
            </a:r>
          </a:p>
          <a:p>
            <a:pPr>
              <a:lnSpc>
                <a:spcPct val="90000"/>
              </a:lnSpc>
              <a:buFontTx/>
              <a:buNone/>
            </a:pPr>
            <a:endParaRPr lang="en-US" sz="2800" b="1">
              <a:solidFill>
                <a:srgbClr val="0066FF"/>
              </a:solidFill>
            </a:endParaRPr>
          </a:p>
          <a:p>
            <a:pPr lvl="1">
              <a:lnSpc>
                <a:spcPct val="90000"/>
              </a:lnSpc>
              <a:buFont typeface="Wingdings" pitchFamily="2" charset="2"/>
              <a:buBlip>
                <a:blip r:embed="rId2"/>
              </a:buBlip>
            </a:pPr>
            <a:r>
              <a:rPr lang="en-US" sz="2400"/>
              <a:t>Gets working business applications delivered quickly and at less cost</a:t>
            </a:r>
          </a:p>
          <a:p>
            <a:pPr lvl="1">
              <a:lnSpc>
                <a:spcPct val="90000"/>
              </a:lnSpc>
              <a:buFont typeface="Wingdings" pitchFamily="2" charset="2"/>
              <a:buBlip>
                <a:blip r:embed="rId2"/>
              </a:buBlip>
            </a:pPr>
            <a:r>
              <a:rPr lang="en-US" sz="2400"/>
              <a:t>Adopts tactics such as </a:t>
            </a:r>
            <a:r>
              <a:rPr lang="en-US" sz="2400" i="1"/>
              <a:t>joint application development </a:t>
            </a:r>
            <a:r>
              <a:rPr lang="en-US" sz="2400"/>
              <a:t>(JAD)</a:t>
            </a:r>
          </a:p>
          <a:p>
            <a:pPr lvl="1">
              <a:lnSpc>
                <a:spcPct val="90000"/>
              </a:lnSpc>
              <a:buFont typeface="Wingdings" pitchFamily="2" charset="2"/>
              <a:buBlip>
                <a:blip r:embed="rId2"/>
              </a:buBlip>
            </a:pPr>
            <a:r>
              <a:rPr lang="en-US" sz="2400"/>
              <a:t>Workshops are conducted where developers and users work together</a:t>
            </a:r>
          </a:p>
          <a:p>
            <a:pPr lvl="1">
              <a:lnSpc>
                <a:spcPct val="90000"/>
              </a:lnSpc>
              <a:buFont typeface="Wingdings" pitchFamily="2" charset="2"/>
              <a:buBlip>
                <a:blip r:embed="rId2"/>
              </a:buBlip>
            </a:pPr>
            <a:r>
              <a:rPr lang="en-US" sz="2400"/>
              <a:t>Workshops are conducted at clean rooms – free from interruption</a:t>
            </a:r>
          </a:p>
          <a:p>
            <a:pPr lvl="1">
              <a:lnSpc>
                <a:spcPct val="90000"/>
              </a:lnSpc>
              <a:buFont typeface="Wingdings" pitchFamily="2" charset="2"/>
              <a:buBlip>
                <a:blip r:embed="rId2"/>
              </a:buBlip>
            </a:pPr>
            <a:r>
              <a:rPr lang="en-US" sz="2400"/>
              <a:t>Speeds up communication between users and developers</a:t>
            </a:r>
          </a:p>
          <a:p>
            <a:pPr lvl="1">
              <a:lnSpc>
                <a:spcPct val="90000"/>
              </a:lnSpc>
              <a:buFont typeface="Wingdings" pitchFamily="2" charset="2"/>
              <a:buBlip>
                <a:blip r:embed="rId2"/>
              </a:buBlip>
            </a:pPr>
            <a:r>
              <a:rPr lang="en-US" sz="2400"/>
              <a:t>Time-boxing – scope of the project is set to meet the deadline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solidFill>
                  <a:srgbClr val="008080"/>
                </a:solidFill>
              </a:rPr>
              <a:t>Choice of Process Models …</a:t>
            </a:r>
          </a:p>
        </p:txBody>
      </p:sp>
      <p:sp>
        <p:nvSpPr>
          <p:cNvPr id="123907" name="Rectangle 3"/>
          <p:cNvSpPr>
            <a:spLocks noGrp="1" noChangeArrowheads="1"/>
          </p:cNvSpPr>
          <p:nvPr>
            <p:ph type="body" idx="1"/>
          </p:nvPr>
        </p:nvSpPr>
        <p:spPr>
          <a:xfrm>
            <a:off x="177800" y="1052513"/>
            <a:ext cx="8785225" cy="5805487"/>
          </a:xfrm>
        </p:spPr>
        <p:txBody>
          <a:bodyPr/>
          <a:lstStyle/>
          <a:p>
            <a:pPr>
              <a:buFontTx/>
              <a:buNone/>
            </a:pPr>
            <a:r>
              <a:rPr lang="en-US" sz="3200" b="1">
                <a:solidFill>
                  <a:srgbClr val="0066FF"/>
                </a:solidFill>
              </a:rPr>
              <a:t>The Waterfall Model</a:t>
            </a:r>
          </a:p>
        </p:txBody>
      </p:sp>
      <p:sp>
        <p:nvSpPr>
          <p:cNvPr id="123908" name="Rectangle 4"/>
          <p:cNvSpPr>
            <a:spLocks noChangeArrowheads="1"/>
          </p:cNvSpPr>
          <p:nvPr/>
        </p:nvSpPr>
        <p:spPr bwMode="auto">
          <a:xfrm>
            <a:off x="971550" y="184467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3909" name="Rectangle 5"/>
          <p:cNvSpPr>
            <a:spLocks noChangeArrowheads="1"/>
          </p:cNvSpPr>
          <p:nvPr/>
        </p:nvSpPr>
        <p:spPr bwMode="auto">
          <a:xfrm>
            <a:off x="6299200" y="587851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Operation</a:t>
            </a:r>
          </a:p>
        </p:txBody>
      </p:sp>
      <p:sp>
        <p:nvSpPr>
          <p:cNvPr id="123910" name="Rectangle 6"/>
          <p:cNvSpPr>
            <a:spLocks noChangeArrowheads="1"/>
          </p:cNvSpPr>
          <p:nvPr/>
        </p:nvSpPr>
        <p:spPr bwMode="auto">
          <a:xfrm>
            <a:off x="5362575" y="5302250"/>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Testing</a:t>
            </a:r>
          </a:p>
        </p:txBody>
      </p:sp>
      <p:sp>
        <p:nvSpPr>
          <p:cNvPr id="123911" name="Rectangle 7"/>
          <p:cNvSpPr>
            <a:spLocks noChangeArrowheads="1"/>
          </p:cNvSpPr>
          <p:nvPr/>
        </p:nvSpPr>
        <p:spPr bwMode="auto">
          <a:xfrm>
            <a:off x="4498975" y="46529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Coding</a:t>
            </a:r>
          </a:p>
        </p:txBody>
      </p:sp>
      <p:sp>
        <p:nvSpPr>
          <p:cNvPr id="123912" name="Rectangle 8"/>
          <p:cNvSpPr>
            <a:spLocks noChangeArrowheads="1"/>
          </p:cNvSpPr>
          <p:nvPr/>
        </p:nvSpPr>
        <p:spPr bwMode="auto">
          <a:xfrm>
            <a:off x="3779838" y="407828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3913" name="Rectangle 9"/>
          <p:cNvSpPr>
            <a:spLocks noChangeArrowheads="1"/>
          </p:cNvSpPr>
          <p:nvPr/>
        </p:nvSpPr>
        <p:spPr bwMode="auto">
          <a:xfrm>
            <a:off x="3059113" y="350202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3914" name="Rectangle 10"/>
          <p:cNvSpPr>
            <a:spLocks noChangeArrowheads="1"/>
          </p:cNvSpPr>
          <p:nvPr/>
        </p:nvSpPr>
        <p:spPr bwMode="auto">
          <a:xfrm>
            <a:off x="2195513" y="29257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Analysis</a:t>
            </a:r>
          </a:p>
        </p:txBody>
      </p:sp>
      <p:sp>
        <p:nvSpPr>
          <p:cNvPr id="123915" name="Rectangle 11"/>
          <p:cNvSpPr>
            <a:spLocks noChangeArrowheads="1"/>
          </p:cNvSpPr>
          <p:nvPr/>
        </p:nvSpPr>
        <p:spPr bwMode="auto">
          <a:xfrm>
            <a:off x="1546225" y="242093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3916" name="AutoShape 12"/>
          <p:cNvSpPr>
            <a:spLocks noChangeArrowheads="1"/>
          </p:cNvSpPr>
          <p:nvPr/>
        </p:nvSpPr>
        <p:spPr bwMode="auto">
          <a:xfrm rot="2659640">
            <a:off x="2987675" y="18446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7" name="AutoShape 13"/>
          <p:cNvSpPr>
            <a:spLocks noChangeArrowheads="1"/>
          </p:cNvSpPr>
          <p:nvPr/>
        </p:nvSpPr>
        <p:spPr bwMode="auto">
          <a:xfrm rot="1777378">
            <a:off x="4140200" y="27082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8" name="AutoShape 14"/>
          <p:cNvSpPr>
            <a:spLocks noChangeArrowheads="1"/>
          </p:cNvSpPr>
          <p:nvPr/>
        </p:nvSpPr>
        <p:spPr bwMode="auto">
          <a:xfrm rot="3681254">
            <a:off x="6156325" y="4076700"/>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9" name="AutoShape 15"/>
          <p:cNvSpPr>
            <a:spLocks noChangeArrowheads="1"/>
          </p:cNvSpPr>
          <p:nvPr/>
        </p:nvSpPr>
        <p:spPr bwMode="auto">
          <a:xfrm rot="3250725">
            <a:off x="7019925" y="458152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0" name="AutoShape 16"/>
          <p:cNvSpPr>
            <a:spLocks noChangeArrowheads="1"/>
          </p:cNvSpPr>
          <p:nvPr/>
        </p:nvSpPr>
        <p:spPr bwMode="auto">
          <a:xfrm rot="3367801">
            <a:off x="7885113" y="5157788"/>
            <a:ext cx="792162"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1" name="AutoShape 17"/>
          <p:cNvSpPr>
            <a:spLocks noChangeArrowheads="1"/>
          </p:cNvSpPr>
          <p:nvPr/>
        </p:nvSpPr>
        <p:spPr bwMode="auto">
          <a:xfrm rot="2467048">
            <a:off x="5219700" y="3357563"/>
            <a:ext cx="792163"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2" name="Line 18"/>
          <p:cNvSpPr>
            <a:spLocks noChangeShapeType="1"/>
          </p:cNvSpPr>
          <p:nvPr/>
        </p:nvSpPr>
        <p:spPr bwMode="auto">
          <a:xfrm flipH="1">
            <a:off x="5003800" y="5445125"/>
            <a:ext cx="360363" cy="0"/>
          </a:xfrm>
          <a:prstGeom prst="line">
            <a:avLst/>
          </a:prstGeom>
          <a:noFill/>
          <a:ln w="76200">
            <a:solidFill>
              <a:schemeClr val="tx1"/>
            </a:solidFill>
            <a:round/>
            <a:headEnd/>
            <a:tailEnd/>
          </a:ln>
          <a:effectLst/>
        </p:spPr>
        <p:txBody>
          <a:bodyPr/>
          <a:lstStyle/>
          <a:p>
            <a:endParaRPr lang="en-US"/>
          </a:p>
        </p:txBody>
      </p:sp>
      <p:sp>
        <p:nvSpPr>
          <p:cNvPr id="123923" name="Line 19"/>
          <p:cNvSpPr>
            <a:spLocks noChangeShapeType="1"/>
          </p:cNvSpPr>
          <p:nvPr/>
        </p:nvSpPr>
        <p:spPr bwMode="auto">
          <a:xfrm flipV="1">
            <a:off x="5003800" y="4941888"/>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4" name="Line 20"/>
          <p:cNvSpPr>
            <a:spLocks noChangeShapeType="1"/>
          </p:cNvSpPr>
          <p:nvPr/>
        </p:nvSpPr>
        <p:spPr bwMode="auto">
          <a:xfrm flipH="1">
            <a:off x="4140200" y="4868863"/>
            <a:ext cx="360363" cy="0"/>
          </a:xfrm>
          <a:prstGeom prst="line">
            <a:avLst/>
          </a:prstGeom>
          <a:noFill/>
          <a:ln w="76200">
            <a:solidFill>
              <a:schemeClr val="tx1"/>
            </a:solidFill>
            <a:round/>
            <a:headEnd/>
            <a:tailEnd/>
          </a:ln>
          <a:effectLst/>
        </p:spPr>
        <p:txBody>
          <a:bodyPr/>
          <a:lstStyle/>
          <a:p>
            <a:endParaRPr lang="en-US"/>
          </a:p>
        </p:txBody>
      </p:sp>
      <p:sp>
        <p:nvSpPr>
          <p:cNvPr id="123925" name="Line 21"/>
          <p:cNvSpPr>
            <a:spLocks noChangeShapeType="1"/>
          </p:cNvSpPr>
          <p:nvPr/>
        </p:nvSpPr>
        <p:spPr bwMode="auto">
          <a:xfrm flipV="1">
            <a:off x="4140200" y="4365625"/>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6" name="Line 22"/>
          <p:cNvSpPr>
            <a:spLocks noChangeShapeType="1"/>
          </p:cNvSpPr>
          <p:nvPr/>
        </p:nvSpPr>
        <p:spPr bwMode="auto">
          <a:xfrm flipH="1">
            <a:off x="3419475" y="4292600"/>
            <a:ext cx="360363" cy="0"/>
          </a:xfrm>
          <a:prstGeom prst="line">
            <a:avLst/>
          </a:prstGeom>
          <a:noFill/>
          <a:ln w="76200">
            <a:solidFill>
              <a:schemeClr val="tx1"/>
            </a:solidFill>
            <a:round/>
            <a:headEnd/>
            <a:tailEnd/>
          </a:ln>
          <a:effectLst/>
        </p:spPr>
        <p:txBody>
          <a:bodyPr/>
          <a:lstStyle/>
          <a:p>
            <a:endParaRPr lang="en-US"/>
          </a:p>
        </p:txBody>
      </p:sp>
      <p:sp>
        <p:nvSpPr>
          <p:cNvPr id="123927" name="Line 23"/>
          <p:cNvSpPr>
            <a:spLocks noChangeShapeType="1"/>
          </p:cNvSpPr>
          <p:nvPr/>
        </p:nvSpPr>
        <p:spPr bwMode="auto">
          <a:xfrm flipV="1">
            <a:off x="3419475" y="3789363"/>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8" name="Line 24"/>
          <p:cNvSpPr>
            <a:spLocks noChangeShapeType="1"/>
          </p:cNvSpPr>
          <p:nvPr/>
        </p:nvSpPr>
        <p:spPr bwMode="auto">
          <a:xfrm flipH="1">
            <a:off x="2700338" y="3716338"/>
            <a:ext cx="360362" cy="0"/>
          </a:xfrm>
          <a:prstGeom prst="line">
            <a:avLst/>
          </a:prstGeom>
          <a:noFill/>
          <a:ln w="76200">
            <a:solidFill>
              <a:schemeClr val="tx1"/>
            </a:solidFill>
            <a:round/>
            <a:headEnd/>
            <a:tailEnd/>
          </a:ln>
          <a:effectLst/>
        </p:spPr>
        <p:txBody>
          <a:bodyPr/>
          <a:lstStyle/>
          <a:p>
            <a:endParaRPr lang="en-US"/>
          </a:p>
        </p:txBody>
      </p:sp>
      <p:sp>
        <p:nvSpPr>
          <p:cNvPr id="123929" name="Line 25"/>
          <p:cNvSpPr>
            <a:spLocks noChangeShapeType="1"/>
          </p:cNvSpPr>
          <p:nvPr/>
        </p:nvSpPr>
        <p:spPr bwMode="auto">
          <a:xfrm flipV="1">
            <a:off x="2700338" y="32131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0" name="Line 26"/>
          <p:cNvSpPr>
            <a:spLocks noChangeShapeType="1"/>
          </p:cNvSpPr>
          <p:nvPr/>
        </p:nvSpPr>
        <p:spPr bwMode="auto">
          <a:xfrm flipH="1">
            <a:off x="1835150" y="3141663"/>
            <a:ext cx="360363" cy="0"/>
          </a:xfrm>
          <a:prstGeom prst="line">
            <a:avLst/>
          </a:prstGeom>
          <a:noFill/>
          <a:ln w="76200">
            <a:solidFill>
              <a:schemeClr val="tx1"/>
            </a:solidFill>
            <a:round/>
            <a:headEnd/>
            <a:tailEnd/>
          </a:ln>
          <a:effectLst/>
        </p:spPr>
        <p:txBody>
          <a:bodyPr/>
          <a:lstStyle/>
          <a:p>
            <a:endParaRPr lang="en-US"/>
          </a:p>
        </p:txBody>
      </p:sp>
      <p:sp>
        <p:nvSpPr>
          <p:cNvPr id="123931" name="Line 27"/>
          <p:cNvSpPr>
            <a:spLocks noChangeShapeType="1"/>
          </p:cNvSpPr>
          <p:nvPr/>
        </p:nvSpPr>
        <p:spPr bwMode="auto">
          <a:xfrm flipV="1">
            <a:off x="1835150" y="2708275"/>
            <a:ext cx="0" cy="43338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2" name="Line 28"/>
          <p:cNvSpPr>
            <a:spLocks noChangeShapeType="1"/>
          </p:cNvSpPr>
          <p:nvPr/>
        </p:nvSpPr>
        <p:spPr bwMode="auto">
          <a:xfrm flipH="1">
            <a:off x="1187450" y="2636838"/>
            <a:ext cx="360363" cy="0"/>
          </a:xfrm>
          <a:prstGeom prst="line">
            <a:avLst/>
          </a:prstGeom>
          <a:noFill/>
          <a:ln w="76200">
            <a:solidFill>
              <a:schemeClr val="tx1"/>
            </a:solidFill>
            <a:round/>
            <a:headEnd/>
            <a:tailEnd/>
          </a:ln>
          <a:effectLst/>
        </p:spPr>
        <p:txBody>
          <a:bodyPr/>
          <a:lstStyle/>
          <a:p>
            <a:endParaRPr lang="en-US"/>
          </a:p>
        </p:txBody>
      </p:sp>
      <p:sp>
        <p:nvSpPr>
          <p:cNvPr id="123933" name="Line 29"/>
          <p:cNvSpPr>
            <a:spLocks noChangeShapeType="1"/>
          </p:cNvSpPr>
          <p:nvPr/>
        </p:nvSpPr>
        <p:spPr bwMode="auto">
          <a:xfrm flipV="1">
            <a:off x="1187450" y="21336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30" name="Slide Number Placeholder 29"/>
          <p:cNvSpPr>
            <a:spLocks noGrp="1"/>
          </p:cNvSpPr>
          <p:nvPr>
            <p:ph type="sldNum" sz="quarter" idx="12"/>
          </p:nvPr>
        </p:nvSpPr>
        <p:spPr/>
        <p:txBody>
          <a:bodyPr/>
          <a:lstStyle/>
          <a:p>
            <a:fld id="{5CA9C09B-FF3A-4D41-B5CA-3C68A851D5B2}"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solidFill>
                  <a:srgbClr val="008080"/>
                </a:solidFill>
              </a:rPr>
              <a:t>Choice of Process Models …</a:t>
            </a:r>
          </a:p>
        </p:txBody>
      </p:sp>
      <p:sp>
        <p:nvSpPr>
          <p:cNvPr id="124931" name="Rectangle 3"/>
          <p:cNvSpPr>
            <a:spLocks noGrp="1" noChangeArrowheads="1"/>
          </p:cNvSpPr>
          <p:nvPr>
            <p:ph type="body" idx="1"/>
          </p:nvPr>
        </p:nvSpPr>
        <p:spPr/>
        <p:txBody>
          <a:bodyPr/>
          <a:lstStyle/>
          <a:p>
            <a:pPr>
              <a:buFontTx/>
              <a:buBlip>
                <a:blip r:embed="rId2"/>
              </a:buBlip>
            </a:pPr>
            <a:r>
              <a:rPr lang="en-US" sz="2800" b="1">
                <a:solidFill>
                  <a:srgbClr val="0066FF"/>
                </a:solidFill>
              </a:rPr>
              <a:t>The Waterfall Model</a:t>
            </a:r>
            <a:r>
              <a:rPr lang="en-US" sz="2800">
                <a:solidFill>
                  <a:srgbClr val="0066FF"/>
                </a:solidFill>
              </a:rPr>
              <a:t> (continued…)</a:t>
            </a:r>
          </a:p>
          <a:p>
            <a:pPr>
              <a:buFontTx/>
              <a:buBlip>
                <a:blip r:embed="rId2"/>
              </a:buBlip>
            </a:pPr>
            <a:endParaRPr lang="en-US" sz="2800">
              <a:solidFill>
                <a:srgbClr val="0066FF"/>
              </a:solidFill>
            </a:endParaRPr>
          </a:p>
          <a:p>
            <a:pPr lvl="1">
              <a:buFont typeface="Wingdings" pitchFamily="2" charset="2"/>
              <a:buBlip>
                <a:blip r:embed="rId2"/>
              </a:buBlip>
            </a:pPr>
            <a:r>
              <a:rPr lang="en-US" sz="2400"/>
              <a:t>“Classical” model of system development</a:t>
            </a:r>
          </a:p>
          <a:p>
            <a:pPr lvl="1">
              <a:buFont typeface="Wingdings" pitchFamily="2" charset="2"/>
              <a:buBlip>
                <a:blip r:embed="rId2"/>
              </a:buBlip>
            </a:pPr>
            <a:r>
              <a:rPr lang="en-US" sz="2400"/>
              <a:t>It is an </a:t>
            </a:r>
            <a:r>
              <a:rPr lang="en-US" sz="2400" i="1"/>
              <a:t>one-shot </a:t>
            </a:r>
            <a:r>
              <a:rPr lang="en-US" sz="2400"/>
              <a:t>approach</a:t>
            </a:r>
          </a:p>
          <a:p>
            <a:pPr lvl="1">
              <a:buFont typeface="Wingdings" pitchFamily="2" charset="2"/>
              <a:buBlip>
                <a:blip r:embed="rId2"/>
              </a:buBlip>
            </a:pPr>
            <a:r>
              <a:rPr lang="en-US" sz="2400"/>
              <a:t>There is a sequence of activities working top to down</a:t>
            </a:r>
          </a:p>
          <a:p>
            <a:pPr lvl="1">
              <a:buFont typeface="Wingdings" pitchFamily="2" charset="2"/>
              <a:buBlip>
                <a:blip r:embed="rId2"/>
              </a:buBlip>
            </a:pPr>
            <a:r>
              <a:rPr lang="en-US" sz="2400"/>
              <a:t>The project is expected to progress down the path through each of the phases of development</a:t>
            </a:r>
          </a:p>
          <a:p>
            <a:pPr lvl="1">
              <a:buFont typeface="Wingdings" pitchFamily="2" charset="2"/>
              <a:buBlip>
                <a:blip r:embed="rId2"/>
              </a:buBlip>
            </a:pPr>
            <a:r>
              <a:rPr lang="en-US" sz="2400"/>
              <a:t>Each stage has a deliverable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12</a:t>
            </a:fld>
            <a:endParaRPr lang="en-US"/>
          </a:p>
        </p:txBody>
      </p:sp>
      <p:sp>
        <p:nvSpPr>
          <p:cNvPr id="3" name="Rectangle 2"/>
          <p:cNvSpPr/>
          <p:nvPr/>
        </p:nvSpPr>
        <p:spPr>
          <a:xfrm>
            <a:off x="2123728" y="3321278"/>
            <a:ext cx="4032448" cy="523220"/>
          </a:xfrm>
          <a:prstGeom prst="rect">
            <a:avLst/>
          </a:prstGeom>
        </p:spPr>
        <p:txBody>
          <a:bodyPr wrap="square">
            <a:spAutoFit/>
          </a:bodyPr>
          <a:lstStyle/>
          <a:p>
            <a:r>
              <a:rPr lang="en-IN" sz="2800" dirty="0">
                <a:latin typeface="Verdana" panose="020B0604030504040204" pitchFamily="34" charset="0"/>
              </a:rPr>
              <a:t>20PW02 AKASH A</a:t>
            </a:r>
            <a:endParaRPr lang="en-IN"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solidFill>
                  <a:srgbClr val="008080"/>
                </a:solidFill>
              </a:rPr>
              <a:t>Choice of Process Models …</a:t>
            </a:r>
          </a:p>
        </p:txBody>
      </p:sp>
      <p:sp>
        <p:nvSpPr>
          <p:cNvPr id="125955"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Advantages</a:t>
            </a:r>
          </a:p>
          <a:p>
            <a:pPr lvl="2">
              <a:buFont typeface="Wingdings" pitchFamily="2" charset="2"/>
              <a:buBlip>
                <a:blip r:embed="rId2"/>
              </a:buBlip>
            </a:pPr>
            <a:r>
              <a:rPr lang="en-US" sz="2400"/>
              <a:t>The use of reviews at end of each phase permits acquirer and user involvement</a:t>
            </a:r>
          </a:p>
          <a:p>
            <a:pPr lvl="2">
              <a:buFont typeface="Wingdings" pitchFamily="2" charset="2"/>
              <a:buBlip>
                <a:blip r:embed="rId2"/>
              </a:buBlip>
            </a:pPr>
            <a:r>
              <a:rPr lang="en-US" sz="2400"/>
              <a:t>The model permits early imposition of baselines and configuration control</a:t>
            </a:r>
          </a:p>
          <a:p>
            <a:pPr lvl="2">
              <a:buFont typeface="Wingdings" pitchFamily="2" charset="2"/>
              <a:buBlip>
                <a:blip r:embed="rId2"/>
              </a:buBlip>
            </a:pPr>
            <a:r>
              <a:rPr lang="en-US" sz="2400"/>
              <a:t>Each preceding step serves an approved, documented baseline for the succeeding step</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solidFill>
                  <a:srgbClr val="008080"/>
                </a:solidFill>
              </a:rPr>
              <a:t>Choice of Process Models …</a:t>
            </a:r>
          </a:p>
        </p:txBody>
      </p:sp>
      <p:sp>
        <p:nvSpPr>
          <p:cNvPr id="126979"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Disadvantages</a:t>
            </a:r>
            <a:endParaRPr lang="en-US" sz="2400"/>
          </a:p>
          <a:p>
            <a:pPr lvl="2">
              <a:buFont typeface="Wingdings" pitchFamily="2" charset="2"/>
              <a:buBlip>
                <a:blip r:embed="rId2"/>
              </a:buBlip>
            </a:pPr>
            <a:r>
              <a:rPr lang="en-US" sz="2400"/>
              <a:t>Customers must be able to express their requirements completely, correctly and with clarity</a:t>
            </a:r>
          </a:p>
          <a:p>
            <a:pPr lvl="2">
              <a:buFont typeface="Wingdings" pitchFamily="2" charset="2"/>
              <a:buBlip>
                <a:blip r:embed="rId2"/>
              </a:buBlip>
            </a:pPr>
            <a:r>
              <a:rPr lang="en-US" sz="2400"/>
              <a:t>Delays can occur in design, coding and testing</a:t>
            </a:r>
          </a:p>
          <a:p>
            <a:pPr lvl="2">
              <a:buFont typeface="Wingdings" pitchFamily="2" charset="2"/>
              <a:buBlip>
                <a:blip r:embed="rId2"/>
              </a:buBlip>
            </a:pPr>
            <a:r>
              <a:rPr lang="en-US" sz="2400"/>
              <a:t>Difficult to access the true stage of progress during the first two to three stages</a:t>
            </a:r>
          </a:p>
          <a:p>
            <a:pPr lvl="2">
              <a:buFont typeface="Wingdings" pitchFamily="2" charset="2"/>
              <a:buBlip>
                <a:blip r:embed="rId2"/>
              </a:buBlip>
            </a:pPr>
            <a:r>
              <a:rPr lang="en-US" sz="2400"/>
              <a:t>No demonstration of system capabilities can occur until the end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solidFill>
                  <a:srgbClr val="008080"/>
                </a:solidFill>
              </a:rPr>
              <a:t>Choice of Process Models …</a:t>
            </a:r>
          </a:p>
        </p:txBody>
      </p:sp>
      <p:sp>
        <p:nvSpPr>
          <p:cNvPr id="128003" name="Rectangle 3"/>
          <p:cNvSpPr>
            <a:spLocks noGrp="1" noChangeArrowheads="1"/>
          </p:cNvSpPr>
          <p:nvPr>
            <p:ph type="body" idx="1"/>
          </p:nvPr>
        </p:nvSpPr>
        <p:spPr>
          <a:xfrm>
            <a:off x="177800" y="1341438"/>
            <a:ext cx="8785225" cy="4718050"/>
          </a:xfrm>
        </p:spPr>
        <p:txBody>
          <a:bodyPr/>
          <a:lstStyle/>
          <a:p>
            <a:r>
              <a:rPr lang="en-US" sz="3200" b="1">
                <a:solidFill>
                  <a:srgbClr val="0066FF"/>
                </a:solidFill>
              </a:rPr>
              <a:t>The V – process model</a:t>
            </a:r>
          </a:p>
        </p:txBody>
      </p:sp>
      <p:sp>
        <p:nvSpPr>
          <p:cNvPr id="128004" name="Rectangle 4"/>
          <p:cNvSpPr>
            <a:spLocks noChangeArrowheads="1"/>
          </p:cNvSpPr>
          <p:nvPr/>
        </p:nvSpPr>
        <p:spPr bwMode="auto">
          <a:xfrm>
            <a:off x="468313"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8005" name="Rectangle 5"/>
          <p:cNvSpPr>
            <a:spLocks noChangeArrowheads="1"/>
          </p:cNvSpPr>
          <p:nvPr/>
        </p:nvSpPr>
        <p:spPr bwMode="auto">
          <a:xfrm>
            <a:off x="6372225"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Review</a:t>
            </a:r>
          </a:p>
        </p:txBody>
      </p:sp>
      <p:sp>
        <p:nvSpPr>
          <p:cNvPr id="128006" name="Rectangle 6"/>
          <p:cNvSpPr>
            <a:spLocks noChangeArrowheads="1"/>
          </p:cNvSpPr>
          <p:nvPr/>
        </p:nvSpPr>
        <p:spPr bwMode="auto">
          <a:xfrm>
            <a:off x="90011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8007" name="Rectangle 7"/>
          <p:cNvSpPr>
            <a:spLocks noChangeArrowheads="1"/>
          </p:cNvSpPr>
          <p:nvPr/>
        </p:nvSpPr>
        <p:spPr bwMode="auto">
          <a:xfrm>
            <a:off x="154781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8008" name="Rectangle 8"/>
          <p:cNvSpPr>
            <a:spLocks noChangeArrowheads="1"/>
          </p:cNvSpPr>
          <p:nvPr/>
        </p:nvSpPr>
        <p:spPr bwMode="auto">
          <a:xfrm>
            <a:off x="190817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8009" name="Rectangle 9"/>
          <p:cNvSpPr>
            <a:spLocks noChangeArrowheads="1"/>
          </p:cNvSpPr>
          <p:nvPr/>
        </p:nvSpPr>
        <p:spPr bwMode="auto">
          <a:xfrm>
            <a:off x="2771775" y="5805488"/>
            <a:ext cx="3671888" cy="576262"/>
          </a:xfrm>
          <a:prstGeom prst="rect">
            <a:avLst/>
          </a:prstGeom>
          <a:solidFill>
            <a:srgbClr val="A8B2BB"/>
          </a:solidFill>
          <a:ln w="9525">
            <a:solidFill>
              <a:schemeClr val="tx1"/>
            </a:solidFill>
            <a:miter lim="800000"/>
            <a:headEnd/>
            <a:tailEnd/>
          </a:ln>
          <a:effectLst/>
        </p:spPr>
        <p:txBody>
          <a:bodyPr wrap="none" anchor="ctr"/>
          <a:lstStyle/>
          <a:p>
            <a:pPr algn="ctr"/>
            <a:r>
              <a:rPr lang="en-US"/>
              <a:t>code</a:t>
            </a:r>
          </a:p>
        </p:txBody>
      </p:sp>
      <p:sp>
        <p:nvSpPr>
          <p:cNvPr id="128010" name="Rectangle 10"/>
          <p:cNvSpPr>
            <a:spLocks noChangeArrowheads="1"/>
          </p:cNvSpPr>
          <p:nvPr/>
        </p:nvSpPr>
        <p:spPr bwMode="auto">
          <a:xfrm>
            <a:off x="507682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testing</a:t>
            </a:r>
          </a:p>
        </p:txBody>
      </p:sp>
      <p:sp>
        <p:nvSpPr>
          <p:cNvPr id="128011" name="Rectangle 11"/>
          <p:cNvSpPr>
            <a:spLocks noChangeArrowheads="1"/>
          </p:cNvSpPr>
          <p:nvPr/>
        </p:nvSpPr>
        <p:spPr bwMode="auto">
          <a:xfrm>
            <a:off x="558006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testing</a:t>
            </a:r>
          </a:p>
        </p:txBody>
      </p:sp>
      <p:sp>
        <p:nvSpPr>
          <p:cNvPr id="128012" name="Rectangle 12"/>
          <p:cNvSpPr>
            <a:spLocks noChangeArrowheads="1"/>
          </p:cNvSpPr>
          <p:nvPr/>
        </p:nvSpPr>
        <p:spPr bwMode="auto">
          <a:xfrm>
            <a:off x="601186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acceptance</a:t>
            </a:r>
          </a:p>
        </p:txBody>
      </p:sp>
      <p:sp>
        <p:nvSpPr>
          <p:cNvPr id="128013" name="Line 13"/>
          <p:cNvSpPr>
            <a:spLocks noChangeShapeType="1"/>
          </p:cNvSpPr>
          <p:nvPr/>
        </p:nvSpPr>
        <p:spPr bwMode="auto">
          <a:xfrm>
            <a:off x="1835150"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4" name="Line 14"/>
          <p:cNvSpPr>
            <a:spLocks noChangeShapeType="1"/>
          </p:cNvSpPr>
          <p:nvPr/>
        </p:nvSpPr>
        <p:spPr bwMode="auto">
          <a:xfrm>
            <a:off x="2051050" y="36449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5" name="Line 15"/>
          <p:cNvSpPr>
            <a:spLocks noChangeShapeType="1"/>
          </p:cNvSpPr>
          <p:nvPr/>
        </p:nvSpPr>
        <p:spPr bwMode="auto">
          <a:xfrm>
            <a:off x="2700338"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6" name="Line 16"/>
          <p:cNvSpPr>
            <a:spLocks noChangeShapeType="1"/>
          </p:cNvSpPr>
          <p:nvPr/>
        </p:nvSpPr>
        <p:spPr bwMode="auto">
          <a:xfrm>
            <a:off x="3419475" y="5445125"/>
            <a:ext cx="0" cy="358775"/>
          </a:xfrm>
          <a:prstGeom prst="line">
            <a:avLst/>
          </a:prstGeom>
          <a:noFill/>
          <a:ln w="76200">
            <a:solidFill>
              <a:schemeClr val="tx1"/>
            </a:solidFill>
            <a:round/>
            <a:headEnd/>
            <a:tailEnd type="triangle" w="med" len="med"/>
          </a:ln>
          <a:effectLst/>
        </p:spPr>
        <p:txBody>
          <a:bodyPr/>
          <a:lstStyle/>
          <a:p>
            <a:endParaRPr lang="en-US"/>
          </a:p>
        </p:txBody>
      </p:sp>
      <p:sp>
        <p:nvSpPr>
          <p:cNvPr id="128017" name="Line 17"/>
          <p:cNvSpPr>
            <a:spLocks noChangeShapeType="1"/>
          </p:cNvSpPr>
          <p:nvPr/>
        </p:nvSpPr>
        <p:spPr bwMode="auto">
          <a:xfrm flipV="1">
            <a:off x="5364163" y="5445125"/>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8" name="Line 18"/>
          <p:cNvSpPr>
            <a:spLocks noChangeShapeType="1"/>
          </p:cNvSpPr>
          <p:nvPr/>
        </p:nvSpPr>
        <p:spPr bwMode="auto">
          <a:xfrm flipV="1">
            <a:off x="6011863"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9" name="Line 19"/>
          <p:cNvSpPr>
            <a:spLocks noChangeShapeType="1"/>
          </p:cNvSpPr>
          <p:nvPr/>
        </p:nvSpPr>
        <p:spPr bwMode="auto">
          <a:xfrm flipV="1">
            <a:off x="6300788" y="3644900"/>
            <a:ext cx="0" cy="288925"/>
          </a:xfrm>
          <a:prstGeom prst="line">
            <a:avLst/>
          </a:prstGeom>
          <a:noFill/>
          <a:ln w="76200">
            <a:solidFill>
              <a:schemeClr val="tx1"/>
            </a:solidFill>
            <a:round/>
            <a:headEnd/>
            <a:tailEnd type="triangle" w="med" len="med"/>
          </a:ln>
          <a:effectLst/>
        </p:spPr>
        <p:txBody>
          <a:bodyPr/>
          <a:lstStyle/>
          <a:p>
            <a:endParaRPr lang="en-US"/>
          </a:p>
        </p:txBody>
      </p:sp>
      <p:sp>
        <p:nvSpPr>
          <p:cNvPr id="128020" name="Line 20"/>
          <p:cNvSpPr>
            <a:spLocks noChangeShapeType="1"/>
          </p:cNvSpPr>
          <p:nvPr/>
        </p:nvSpPr>
        <p:spPr bwMode="auto">
          <a:xfrm flipV="1">
            <a:off x="6659563"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21" name="Line 21"/>
          <p:cNvSpPr>
            <a:spLocks noChangeShapeType="1"/>
          </p:cNvSpPr>
          <p:nvPr/>
        </p:nvSpPr>
        <p:spPr bwMode="auto">
          <a:xfrm flipH="1">
            <a:off x="3924300" y="5157788"/>
            <a:ext cx="1152525" cy="0"/>
          </a:xfrm>
          <a:prstGeom prst="line">
            <a:avLst/>
          </a:prstGeom>
          <a:noFill/>
          <a:ln w="76200">
            <a:solidFill>
              <a:schemeClr val="tx1"/>
            </a:solidFill>
            <a:round/>
            <a:headEnd/>
            <a:tailEnd type="triangle" w="med" len="med"/>
          </a:ln>
          <a:effectLst/>
        </p:spPr>
        <p:txBody>
          <a:bodyPr/>
          <a:lstStyle/>
          <a:p>
            <a:endParaRPr lang="en-US"/>
          </a:p>
        </p:txBody>
      </p:sp>
      <p:sp>
        <p:nvSpPr>
          <p:cNvPr id="128022" name="Line 22"/>
          <p:cNvSpPr>
            <a:spLocks noChangeShapeType="1"/>
          </p:cNvSpPr>
          <p:nvPr/>
        </p:nvSpPr>
        <p:spPr bwMode="auto">
          <a:xfrm flipH="1">
            <a:off x="3563938" y="4221163"/>
            <a:ext cx="2016125" cy="0"/>
          </a:xfrm>
          <a:prstGeom prst="line">
            <a:avLst/>
          </a:prstGeom>
          <a:noFill/>
          <a:ln w="76200">
            <a:solidFill>
              <a:schemeClr val="tx1"/>
            </a:solidFill>
            <a:round/>
            <a:headEnd/>
            <a:tailEnd type="triangle" w="med" len="med"/>
          </a:ln>
          <a:effectLst/>
        </p:spPr>
        <p:txBody>
          <a:bodyPr/>
          <a:lstStyle/>
          <a:p>
            <a:endParaRPr lang="en-US"/>
          </a:p>
        </p:txBody>
      </p:sp>
      <p:sp>
        <p:nvSpPr>
          <p:cNvPr id="128023" name="Line 23"/>
          <p:cNvSpPr>
            <a:spLocks noChangeShapeType="1"/>
          </p:cNvSpPr>
          <p:nvPr/>
        </p:nvSpPr>
        <p:spPr bwMode="auto">
          <a:xfrm flipH="1">
            <a:off x="2916238" y="3284538"/>
            <a:ext cx="3095625" cy="0"/>
          </a:xfrm>
          <a:prstGeom prst="line">
            <a:avLst/>
          </a:prstGeom>
          <a:noFill/>
          <a:ln w="76200">
            <a:solidFill>
              <a:schemeClr val="tx1"/>
            </a:solidFill>
            <a:round/>
            <a:headEnd/>
            <a:tailEnd type="triangle" w="med" len="med"/>
          </a:ln>
          <a:effectLst/>
        </p:spPr>
        <p:txBody>
          <a:bodyPr/>
          <a:lstStyle/>
          <a:p>
            <a:endParaRPr lang="en-US"/>
          </a:p>
        </p:txBody>
      </p:sp>
      <p:sp>
        <p:nvSpPr>
          <p:cNvPr id="128024" name="Line 24"/>
          <p:cNvSpPr>
            <a:spLocks noChangeShapeType="1"/>
          </p:cNvSpPr>
          <p:nvPr/>
        </p:nvSpPr>
        <p:spPr bwMode="auto">
          <a:xfrm flipH="1">
            <a:off x="2484438" y="2492375"/>
            <a:ext cx="3887787" cy="0"/>
          </a:xfrm>
          <a:prstGeom prst="line">
            <a:avLst/>
          </a:prstGeom>
          <a:noFill/>
          <a:ln w="76200">
            <a:solidFill>
              <a:schemeClr val="tx1"/>
            </a:solidFill>
            <a:round/>
            <a:headEnd/>
            <a:tailEnd type="triangle" w="med" len="med"/>
          </a:ln>
          <a:effectLst/>
        </p:spPr>
        <p:txBody>
          <a:bodyPr/>
          <a:lstStyle/>
          <a:p>
            <a:endParaRPr lang="en-US"/>
          </a:p>
        </p:txBody>
      </p:sp>
      <p:sp>
        <p:nvSpPr>
          <p:cNvPr id="128025" name="Text Box 25"/>
          <p:cNvSpPr txBox="1">
            <a:spLocks noChangeArrowheads="1"/>
          </p:cNvSpPr>
          <p:nvPr/>
        </p:nvSpPr>
        <p:spPr bwMode="auto">
          <a:xfrm>
            <a:off x="3851275" y="479742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6" name="Text Box 26"/>
          <p:cNvSpPr txBox="1">
            <a:spLocks noChangeArrowheads="1"/>
          </p:cNvSpPr>
          <p:nvPr/>
        </p:nvSpPr>
        <p:spPr bwMode="auto">
          <a:xfrm>
            <a:off x="3924300" y="38608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7" name="Text Box 27"/>
          <p:cNvSpPr txBox="1">
            <a:spLocks noChangeArrowheads="1"/>
          </p:cNvSpPr>
          <p:nvPr/>
        </p:nvSpPr>
        <p:spPr bwMode="auto">
          <a:xfrm>
            <a:off x="3924300" y="292417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8" name="Text Box 28"/>
          <p:cNvSpPr txBox="1">
            <a:spLocks noChangeArrowheads="1"/>
          </p:cNvSpPr>
          <p:nvPr/>
        </p:nvSpPr>
        <p:spPr bwMode="auto">
          <a:xfrm>
            <a:off x="3851275" y="21336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solidFill>
                  <a:srgbClr val="008080"/>
                </a:solidFill>
              </a:rPr>
              <a:t>Choice of Process Models …</a:t>
            </a:r>
          </a:p>
        </p:txBody>
      </p:sp>
      <p:sp>
        <p:nvSpPr>
          <p:cNvPr id="129027" name="Rectangle 3"/>
          <p:cNvSpPr>
            <a:spLocks noGrp="1" noChangeArrowheads="1"/>
          </p:cNvSpPr>
          <p:nvPr>
            <p:ph type="body" idx="1"/>
          </p:nvPr>
        </p:nvSpPr>
        <p:spPr/>
        <p:txBody>
          <a:bodyPr/>
          <a:lstStyle/>
          <a:p>
            <a:r>
              <a:rPr lang="en-US" sz="3200" b="1">
                <a:solidFill>
                  <a:srgbClr val="0066FF"/>
                </a:solidFill>
              </a:rPr>
              <a:t>The V – process model</a:t>
            </a:r>
            <a:r>
              <a:rPr lang="en-US">
                <a:solidFill>
                  <a:srgbClr val="0066FF"/>
                </a:solidFill>
              </a:rPr>
              <a:t> (continued…)</a:t>
            </a:r>
          </a:p>
          <a:p>
            <a:endParaRPr lang="en-US">
              <a:solidFill>
                <a:srgbClr val="0066FF"/>
              </a:solidFill>
            </a:endParaRPr>
          </a:p>
          <a:p>
            <a:pPr lvl="1">
              <a:buFont typeface="Wingdings" pitchFamily="2" charset="2"/>
              <a:buChar char="§"/>
            </a:pPr>
            <a:r>
              <a:rPr lang="en-US" sz="2400"/>
              <a:t>Elaboration of the waterfall model</a:t>
            </a:r>
          </a:p>
          <a:p>
            <a:pPr lvl="1">
              <a:buFont typeface="Wingdings" pitchFamily="2" charset="2"/>
              <a:buChar char="§"/>
            </a:pPr>
            <a:r>
              <a:rPr lang="en-US" sz="2400"/>
              <a:t>Stresses the necessity for validation activities</a:t>
            </a:r>
          </a:p>
          <a:p>
            <a:pPr lvl="1">
              <a:buFont typeface="Wingdings" pitchFamily="2" charset="2"/>
              <a:buChar char="§"/>
            </a:pPr>
            <a:r>
              <a:rPr lang="en-US" sz="2400"/>
              <a:t>Each step has matching validation process</a:t>
            </a:r>
          </a:p>
          <a:p>
            <a:pPr lvl="1">
              <a:buFont typeface="Wingdings" pitchFamily="2" charset="2"/>
              <a:buChar char="§"/>
            </a:pPr>
            <a:r>
              <a:rPr lang="en-US" sz="2400"/>
              <a:t>Defects cause a loop back to the corresponding development stage and a reworking of the succeeding steps</a:t>
            </a:r>
          </a:p>
          <a:p>
            <a:pPr lvl="1">
              <a:buFont typeface="Wingdings" pitchFamily="2" charset="2"/>
              <a:buChar char="§"/>
            </a:pPr>
            <a:r>
              <a:rPr lang="en-US" sz="2400"/>
              <a:t>May slip into an ‘evolutionary prototype</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609600" y="381000"/>
            <a:ext cx="7772400" cy="1470025"/>
          </a:xfrm>
        </p:spPr>
        <p:txBody>
          <a:bodyPr/>
          <a:lstStyle/>
          <a:p>
            <a:r>
              <a:rPr lang="en-US" sz="3200">
                <a:solidFill>
                  <a:srgbClr val="008080"/>
                </a:solidFill>
              </a:rPr>
              <a:t>SPIRAL MODEL</a:t>
            </a:r>
          </a:p>
        </p:txBody>
      </p:sp>
      <p:sp>
        <p:nvSpPr>
          <p:cNvPr id="228355" name="Rectangle 3"/>
          <p:cNvSpPr>
            <a:spLocks noGrp="1" noChangeArrowheads="1"/>
          </p:cNvSpPr>
          <p:nvPr>
            <p:ph type="subTitle" idx="1"/>
          </p:nvPr>
        </p:nvSpPr>
        <p:spPr>
          <a:xfrm>
            <a:off x="838200" y="1676400"/>
            <a:ext cx="8305800" cy="4724400"/>
          </a:xfrm>
        </p:spPr>
        <p:txBody>
          <a:bodyPr/>
          <a:lstStyle/>
          <a:p>
            <a:pPr>
              <a:lnSpc>
                <a:spcPct val="80000"/>
              </a:lnSpc>
            </a:pPr>
            <a:endParaRPr lang="en-US" sz="1800"/>
          </a:p>
          <a:p>
            <a:pPr>
              <a:lnSpc>
                <a:spcPct val="80000"/>
              </a:lnSpc>
              <a:buFontTx/>
              <a:buChar char="•"/>
            </a:pPr>
            <a:endParaRPr lang="en-US" sz="1800"/>
          </a:p>
          <a:p>
            <a:pPr>
              <a:lnSpc>
                <a:spcPct val="80000"/>
              </a:lnSpc>
              <a:buFontTx/>
              <a:buChar char="•"/>
            </a:pPr>
            <a:endParaRPr lang="en-US" sz="1800"/>
          </a:p>
          <a:p>
            <a:pPr>
              <a:lnSpc>
                <a:spcPct val="80000"/>
              </a:lnSpc>
              <a:buFontTx/>
              <a:buBlip>
                <a:blip r:embed="rId2"/>
              </a:buBlip>
            </a:pPr>
            <a:r>
              <a:rPr lang="en-US" sz="1800"/>
              <a:t>  </a:t>
            </a:r>
            <a:r>
              <a:rPr lang="en-US" sz="2400"/>
              <a:t>Another way of looking at waterfall model.</a:t>
            </a:r>
          </a:p>
          <a:p>
            <a:pPr>
              <a:lnSpc>
                <a:spcPct val="80000"/>
              </a:lnSpc>
              <a:buFontTx/>
              <a:buBlip>
                <a:blip r:embed="rId2"/>
              </a:buBlip>
            </a:pPr>
            <a:endParaRPr lang="en-US" sz="2400"/>
          </a:p>
          <a:p>
            <a:pPr>
              <a:lnSpc>
                <a:spcPct val="80000"/>
              </a:lnSpc>
              <a:buFontTx/>
              <a:buBlip>
                <a:blip r:embed="rId2"/>
              </a:buBlip>
            </a:pPr>
            <a:r>
              <a:rPr lang="en-US" sz="2400"/>
              <a:t> Greater level of detail are considered at each stage of the project</a:t>
            </a:r>
          </a:p>
          <a:p>
            <a:pPr>
              <a:lnSpc>
                <a:spcPct val="80000"/>
              </a:lnSpc>
              <a:buFontTx/>
              <a:buBlip>
                <a:blip r:embed="rId2"/>
              </a:buBlip>
            </a:pPr>
            <a:endParaRPr lang="en-US" sz="2400"/>
          </a:p>
          <a:p>
            <a:pPr>
              <a:lnSpc>
                <a:spcPct val="80000"/>
              </a:lnSpc>
              <a:buFontTx/>
              <a:buBlip>
                <a:blip r:embed="rId2"/>
              </a:buBlip>
            </a:pPr>
            <a:r>
              <a:rPr lang="en-US" sz="2400"/>
              <a:t> Hence greater degree of confidence about the success of the project</a:t>
            </a:r>
          </a:p>
          <a:p>
            <a:pPr>
              <a:lnSpc>
                <a:spcPct val="80000"/>
              </a:lnSpc>
              <a:buFontTx/>
              <a:buBlip>
                <a:blip r:embed="rId2"/>
              </a:buBlip>
            </a:pPr>
            <a:endParaRPr lang="en-US" sz="2400"/>
          </a:p>
          <a:p>
            <a:pPr>
              <a:lnSpc>
                <a:spcPct val="80000"/>
              </a:lnSpc>
              <a:buFontTx/>
              <a:buBlip>
                <a:blip r:embed="rId2"/>
              </a:buBlip>
            </a:pPr>
            <a:r>
              <a:rPr lang="en-US" sz="2400"/>
              <a:t> More details are analyzed in each sweep and an evolution process is         undertaken for next iteration.</a:t>
            </a:r>
          </a:p>
          <a:p>
            <a:pPr>
              <a:lnSpc>
                <a:spcPct val="80000"/>
              </a:lnSpc>
              <a:buFontTx/>
              <a:buChar char="•"/>
            </a:pPr>
            <a:endParaRPr lang="en-US" sz="2400"/>
          </a:p>
        </p:txBody>
      </p:sp>
      <p:sp>
        <p:nvSpPr>
          <p:cNvPr id="4" name="Slide Number Placeholder 3"/>
          <p:cNvSpPr>
            <a:spLocks noGrp="1"/>
          </p:cNvSpPr>
          <p:nvPr>
            <p:ph type="sldNum" sz="quarter" idx="4"/>
          </p:nvPr>
        </p:nvSpPr>
        <p:spPr/>
        <p:txBody>
          <a:bodyPr/>
          <a:lstStyle/>
          <a:p>
            <a:fld id="{76DD514B-AE19-40C5-AAC7-52E665368E0C}"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125</a:t>
            </a:fld>
            <a:endParaRPr lang="en-US"/>
          </a:p>
        </p:txBody>
      </p:sp>
      <p:pic>
        <p:nvPicPr>
          <p:cNvPr id="1027" name="Picture 3" descr="C:\Users\MR\Desktop\spiral-model-diagram.png"/>
          <p:cNvPicPr>
            <a:picLocks noChangeAspect="1" noChangeArrowheads="1"/>
          </p:cNvPicPr>
          <p:nvPr/>
        </p:nvPicPr>
        <p:blipFill>
          <a:blip r:embed="rId2"/>
          <a:srcRect/>
          <a:stretch>
            <a:fillRect/>
          </a:stretch>
        </p:blipFill>
        <p:spPr bwMode="auto">
          <a:xfrm>
            <a:off x="928662" y="600038"/>
            <a:ext cx="7313613" cy="6257962"/>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20PW19 MAANASA 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solidFill>
                  <a:srgbClr val="008080"/>
                </a:solidFill>
              </a:rPr>
              <a:t>Software Prototyping</a:t>
            </a:r>
          </a:p>
        </p:txBody>
      </p:sp>
      <p:sp>
        <p:nvSpPr>
          <p:cNvPr id="229379" name="Rectangle 3"/>
          <p:cNvSpPr>
            <a:spLocks noGrp="1" noChangeArrowheads="1"/>
          </p:cNvSpPr>
          <p:nvPr>
            <p:ph type="body" idx="1"/>
          </p:nvPr>
        </p:nvSpPr>
        <p:spPr>
          <a:xfrm>
            <a:off x="457200" y="1600200"/>
            <a:ext cx="8686800" cy="4525963"/>
          </a:xfrm>
        </p:spPr>
        <p:txBody>
          <a:bodyPr/>
          <a:lstStyle/>
          <a:p>
            <a:pPr>
              <a:lnSpc>
                <a:spcPct val="90000"/>
              </a:lnSpc>
              <a:buFontTx/>
              <a:buBlip>
                <a:blip r:embed="rId2"/>
              </a:buBlip>
            </a:pPr>
            <a:r>
              <a:rPr lang="en-US" sz="2000"/>
              <a:t>A prototype is a working model of one or more aspects of the projected system.</a:t>
            </a:r>
          </a:p>
          <a:p>
            <a:pPr>
              <a:lnSpc>
                <a:spcPct val="90000"/>
              </a:lnSpc>
              <a:buFontTx/>
              <a:buBlip>
                <a:blip r:embed="rId2"/>
              </a:buBlip>
            </a:pPr>
            <a:r>
              <a:rPr lang="en-US" sz="2000"/>
              <a:t>In order to test assumptions it is constructed and tested quickly and inexpensively.</a:t>
            </a:r>
          </a:p>
          <a:p>
            <a:pPr>
              <a:lnSpc>
                <a:spcPct val="90000"/>
              </a:lnSpc>
              <a:buFontTx/>
              <a:buBlip>
                <a:blip r:embed="rId2"/>
              </a:buBlip>
            </a:pPr>
            <a:r>
              <a:rPr lang="en-US" sz="2000"/>
              <a:t>Classification</a:t>
            </a:r>
          </a:p>
          <a:p>
            <a:pPr lvl="1">
              <a:lnSpc>
                <a:spcPct val="90000"/>
              </a:lnSpc>
              <a:buFontTx/>
              <a:buBlip>
                <a:blip r:embed="rId2"/>
              </a:buBlip>
            </a:pPr>
            <a:r>
              <a:rPr lang="en-US" sz="2000"/>
              <a:t>Throw-away prototypes</a:t>
            </a:r>
          </a:p>
          <a:p>
            <a:pPr lvl="2">
              <a:lnSpc>
                <a:spcPct val="90000"/>
              </a:lnSpc>
              <a:buFontTx/>
              <a:buBlip>
                <a:blip r:embed="rId2"/>
              </a:buBlip>
            </a:pPr>
            <a:r>
              <a:rPr lang="en-US" sz="2000"/>
              <a:t>Used only to test out ideas and is then discarded.</a:t>
            </a:r>
          </a:p>
          <a:p>
            <a:pPr lvl="1">
              <a:lnSpc>
                <a:spcPct val="90000"/>
              </a:lnSpc>
              <a:buFontTx/>
              <a:buBlip>
                <a:blip r:embed="rId2"/>
              </a:buBlip>
            </a:pPr>
            <a:r>
              <a:rPr lang="en-US" sz="2000"/>
              <a:t>Evolutionary prototypes</a:t>
            </a:r>
          </a:p>
          <a:p>
            <a:pPr lvl="2">
              <a:lnSpc>
                <a:spcPct val="90000"/>
              </a:lnSpc>
              <a:buFontTx/>
              <a:buBlip>
                <a:blip r:embed="rId2"/>
              </a:buBlip>
            </a:pPr>
            <a:r>
              <a:rPr lang="en-US" sz="2000"/>
              <a:t>It is developed and modified until it is in a state where it can</a:t>
            </a:r>
          </a:p>
          <a:p>
            <a:pPr lvl="2">
              <a:lnSpc>
                <a:spcPct val="90000"/>
              </a:lnSpc>
              <a:buFontTx/>
              <a:buBlip>
                <a:blip r:embed="rId2"/>
              </a:buBlip>
            </a:pPr>
            <a:r>
              <a:rPr lang="en-US" sz="2000"/>
              <a:t>become the operational system.</a:t>
            </a:r>
          </a:p>
          <a:p>
            <a:pPr lvl="1">
              <a:lnSpc>
                <a:spcPct val="90000"/>
              </a:lnSpc>
              <a:buFontTx/>
              <a:buBlip>
                <a:blip r:embed="rId2"/>
              </a:buBlip>
            </a:pPr>
            <a:r>
              <a:rPr lang="en-US" sz="2000"/>
              <a:t>Incremental prototypes</a:t>
            </a:r>
          </a:p>
          <a:p>
            <a:pPr lvl="1">
              <a:lnSpc>
                <a:spcPct val="90000"/>
              </a:lnSpc>
              <a:buFontTx/>
              <a:buBlip>
                <a:blip r:embed="rId2"/>
              </a:buBlip>
            </a:pPr>
            <a:r>
              <a:rPr lang="en-US" sz="2000"/>
              <a:t>The operational system is developed and implemented in small stages so that the feedback from earlier stages can influence later stages of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z="2800">
                <a:solidFill>
                  <a:srgbClr val="008080"/>
                </a:solidFill>
              </a:rPr>
              <a:t>Software Prototyping</a:t>
            </a:r>
          </a:p>
        </p:txBody>
      </p:sp>
      <p:sp>
        <p:nvSpPr>
          <p:cNvPr id="230403" name="Rectangle 3"/>
          <p:cNvSpPr>
            <a:spLocks noGrp="1" noChangeArrowheads="1"/>
          </p:cNvSpPr>
          <p:nvPr>
            <p:ph type="body" idx="1"/>
          </p:nvPr>
        </p:nvSpPr>
        <p:spPr>
          <a:xfrm>
            <a:off x="457200" y="1600200"/>
            <a:ext cx="8686800" cy="4525963"/>
          </a:xfrm>
        </p:spPr>
        <p:txBody>
          <a:bodyPr/>
          <a:lstStyle/>
          <a:p>
            <a:pPr>
              <a:buFontTx/>
              <a:buBlip>
                <a:blip r:embed="rId2"/>
              </a:buBlip>
            </a:pPr>
            <a:r>
              <a:rPr lang="en-US" sz="2000">
                <a:solidFill>
                  <a:srgbClr val="0066FF"/>
                </a:solidFill>
              </a:rPr>
              <a:t>Advantages</a:t>
            </a:r>
          </a:p>
          <a:p>
            <a:pPr lvl="1">
              <a:buFontTx/>
              <a:buBlip>
                <a:blip r:embed="rId2"/>
              </a:buBlip>
            </a:pPr>
            <a:r>
              <a:rPr lang="en-US" sz="2000"/>
              <a:t>Learning by doing.</a:t>
            </a:r>
          </a:p>
          <a:p>
            <a:pPr lvl="1">
              <a:buFontTx/>
              <a:buBlip>
                <a:blip r:embed="rId2"/>
              </a:buBlip>
            </a:pPr>
            <a:r>
              <a:rPr lang="en-US" sz="2000"/>
              <a:t>Improved communication and user involvement.</a:t>
            </a:r>
          </a:p>
          <a:p>
            <a:pPr lvl="1">
              <a:buFontTx/>
              <a:buBlip>
                <a:blip r:embed="rId2"/>
              </a:buBlip>
            </a:pPr>
            <a:r>
              <a:rPr lang="en-US" sz="2000"/>
              <a:t>Reduced need for documentation.</a:t>
            </a:r>
          </a:p>
          <a:p>
            <a:pPr lvl="1">
              <a:buFontTx/>
              <a:buBlip>
                <a:blip r:embed="rId2"/>
              </a:buBlip>
            </a:pPr>
            <a:r>
              <a:rPr lang="en-US" sz="2000"/>
              <a:t>Reduced maintenance costs.</a:t>
            </a:r>
          </a:p>
          <a:p>
            <a:pPr lvl="1">
              <a:buFontTx/>
              <a:buBlip>
                <a:blip r:embed="rId2"/>
              </a:buBlip>
            </a:pPr>
            <a:r>
              <a:rPr lang="en-US" sz="2000"/>
              <a:t>Production of expected Results.</a:t>
            </a:r>
          </a:p>
          <a:p>
            <a:pPr>
              <a:buFontTx/>
              <a:buBlip>
                <a:blip r:embed="rId2"/>
              </a:buBlip>
            </a:pPr>
            <a:r>
              <a:rPr lang="en-US" sz="2000">
                <a:solidFill>
                  <a:srgbClr val="0066FF"/>
                </a:solidFill>
              </a:rPr>
              <a:t>Disadvantages</a:t>
            </a:r>
          </a:p>
          <a:p>
            <a:pPr lvl="1">
              <a:buFontTx/>
              <a:buBlip>
                <a:blip r:embed="rId2"/>
              </a:buBlip>
            </a:pPr>
            <a:r>
              <a:rPr lang="en-US" sz="2000"/>
              <a:t>Lack of control and projects standards.</a:t>
            </a:r>
          </a:p>
          <a:p>
            <a:pPr lvl="1">
              <a:buFontTx/>
              <a:buBlip>
                <a:blip r:embed="rId2"/>
              </a:buBlip>
            </a:pPr>
            <a:r>
              <a:rPr lang="en-US" sz="2000"/>
              <a:t>Additional expense.</a:t>
            </a:r>
          </a:p>
          <a:p>
            <a:pPr lvl="1">
              <a:buFontTx/>
              <a:buBlip>
                <a:blip r:embed="rId2"/>
              </a:buBlip>
            </a:pPr>
            <a:r>
              <a:rPr lang="en-US" sz="2000"/>
              <a:t>Close proximity of developers.</a:t>
            </a:r>
          </a:p>
          <a:p>
            <a:pPr lvl="1">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solidFill>
                  <a:srgbClr val="008080"/>
                </a:solidFill>
              </a:rPr>
              <a:t>Software Prototyping</a:t>
            </a:r>
          </a:p>
        </p:txBody>
      </p:sp>
      <p:sp>
        <p:nvSpPr>
          <p:cNvPr id="231427" name="Rectangle 3"/>
          <p:cNvSpPr>
            <a:spLocks noGrp="1" noChangeArrowheads="1"/>
          </p:cNvSpPr>
          <p:nvPr>
            <p:ph type="body" idx="1"/>
          </p:nvPr>
        </p:nvSpPr>
        <p:spPr>
          <a:xfrm>
            <a:off x="457200" y="1600200"/>
            <a:ext cx="8229600" cy="5257800"/>
          </a:xfrm>
        </p:spPr>
        <p:txBody>
          <a:bodyPr/>
          <a:lstStyle/>
          <a:p>
            <a:pPr>
              <a:buFontTx/>
              <a:buBlip>
                <a:blip r:embed="rId2"/>
              </a:buBlip>
            </a:pPr>
            <a:r>
              <a:rPr lang="en-US">
                <a:solidFill>
                  <a:srgbClr val="0066FF"/>
                </a:solidFill>
              </a:rPr>
              <a:t>Other ways of categorizing prototypes</a:t>
            </a:r>
          </a:p>
          <a:p>
            <a:pPr>
              <a:buFontTx/>
              <a:buBlip>
                <a:blip r:embed="rId2"/>
              </a:buBlip>
            </a:pPr>
            <a:endParaRPr lang="en-US">
              <a:solidFill>
                <a:srgbClr val="0066FF"/>
              </a:solidFill>
            </a:endParaRPr>
          </a:p>
          <a:p>
            <a:pPr lvl="1">
              <a:buFontTx/>
              <a:buBlip>
                <a:blip r:embed="rId2"/>
              </a:buBlip>
            </a:pPr>
            <a:r>
              <a:rPr lang="en-US"/>
              <a:t>What is being learnt?</a:t>
            </a:r>
          </a:p>
          <a:p>
            <a:pPr lvl="1">
              <a:buFontTx/>
              <a:buBlip>
                <a:blip r:embed="rId2"/>
              </a:buBlip>
            </a:pPr>
            <a:endParaRPr lang="en-US"/>
          </a:p>
          <a:p>
            <a:pPr lvl="1">
              <a:buFontTx/>
              <a:buBlip>
                <a:blip r:embed="rId2"/>
              </a:buBlip>
            </a:pPr>
            <a:r>
              <a:rPr lang="en-US"/>
              <a:t>To what extent is the prototyping to be done?</a:t>
            </a:r>
          </a:p>
          <a:p>
            <a:pPr lvl="1">
              <a:buFontTx/>
              <a:buBlip>
                <a:blip r:embed="rId2"/>
              </a:buBlip>
            </a:pPr>
            <a:endParaRPr lang="en-US"/>
          </a:p>
          <a:p>
            <a:pPr lvl="1">
              <a:buFontTx/>
              <a:buBlip>
                <a:blip r:embed="rId2"/>
              </a:buBlip>
            </a:pPr>
            <a:r>
              <a:rPr lang="en-US"/>
              <a:t>What is being prototyped?</a:t>
            </a:r>
          </a:p>
          <a:p>
            <a:pPr lvl="1">
              <a:buFontTx/>
              <a:buBlip>
                <a:blip r:embed="rId2"/>
              </a:buBlip>
            </a:pPr>
            <a:endParaRPr lang="en-US" sz="2100"/>
          </a:p>
          <a:p>
            <a:pPr>
              <a:buFontTx/>
              <a:buNone/>
            </a:pPr>
            <a:r>
              <a:rPr lang="en-US" sz="2500"/>
              <a:t>	</a:t>
            </a:r>
          </a:p>
          <a:p>
            <a:endParaRPr lang="en-US" sz="2500"/>
          </a:p>
          <a:p>
            <a:pPr lvl="1">
              <a:buFontTx/>
              <a:buNone/>
            </a:pPr>
            <a:endParaRPr lang="en-US" sz="1900"/>
          </a:p>
          <a:p>
            <a:pPr>
              <a:buFontTx/>
              <a:buNone/>
            </a:pPr>
            <a:endParaRPr lang="en-US" sz="2500"/>
          </a:p>
          <a:p>
            <a:pPr lvl="1">
              <a:buFontTx/>
              <a:buNone/>
            </a:pPr>
            <a:endParaRPr lang="en-US"/>
          </a:p>
          <a:p>
            <a:pPr lvl="1">
              <a:buFontTx/>
              <a:buNone/>
            </a:pPr>
            <a:endParaRPr lang="en-US"/>
          </a:p>
          <a:p>
            <a:pPr lvl="1">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6375" y="495300"/>
            <a:ext cx="7343775" cy="554038"/>
          </a:xfrm>
        </p:spPr>
        <p:txBody>
          <a:bodyPr/>
          <a:lstStyle/>
          <a:p>
            <a:r>
              <a:rPr lang="en-US">
                <a:solidFill>
                  <a:srgbClr val="008080"/>
                </a:solidFill>
              </a:rPr>
              <a:t>What is “Management”?</a:t>
            </a:r>
            <a:br>
              <a:rPr lang="en-US">
                <a:solidFill>
                  <a:srgbClr val="008080"/>
                </a:solidFill>
              </a:rPr>
            </a:br>
            <a:endParaRPr lang="en-US">
              <a:solidFill>
                <a:srgbClr val="008080"/>
              </a:solidFill>
            </a:endParaRPr>
          </a:p>
        </p:txBody>
      </p:sp>
      <p:sp>
        <p:nvSpPr>
          <p:cNvPr id="51204" name="Text Box 4"/>
          <p:cNvSpPr txBox="1">
            <a:spLocks noGrp="1" noChangeArrowheads="1"/>
          </p:cNvSpPr>
          <p:nvPr>
            <p:ph type="body" idx="1"/>
          </p:nvPr>
        </p:nvSpPr>
        <p:spPr>
          <a:noFill/>
          <a:ln/>
        </p:spPr>
        <p:txBody>
          <a:bodyPr/>
          <a:lstStyle/>
          <a:p>
            <a:pPr>
              <a:lnSpc>
                <a:spcPct val="80000"/>
              </a:lnSpc>
              <a:buFontTx/>
              <a:buNone/>
            </a:pPr>
            <a:r>
              <a:rPr lang="en-US" sz="2500">
                <a:solidFill>
                  <a:srgbClr val="0066FF"/>
                </a:solidFill>
              </a:rPr>
              <a:t>    The open University suggest that management involves the following activities:</a:t>
            </a:r>
          </a:p>
          <a:p>
            <a:pPr>
              <a:lnSpc>
                <a:spcPct val="80000"/>
              </a:lnSpc>
            </a:pPr>
            <a:endParaRPr lang="en-US" sz="2500">
              <a:solidFill>
                <a:srgbClr val="0066FF"/>
              </a:solidFill>
            </a:endParaRPr>
          </a:p>
          <a:p>
            <a:pPr>
              <a:lnSpc>
                <a:spcPct val="80000"/>
              </a:lnSpc>
            </a:pPr>
            <a:r>
              <a:rPr lang="en-US" sz="2500"/>
              <a:t>Planning        -   Deciding what is to be done</a:t>
            </a:r>
          </a:p>
          <a:p>
            <a:pPr>
              <a:lnSpc>
                <a:spcPct val="80000"/>
              </a:lnSpc>
            </a:pPr>
            <a:r>
              <a:rPr lang="en-US" sz="2500"/>
              <a:t>Organizing     -   Making arrangements</a:t>
            </a:r>
          </a:p>
          <a:p>
            <a:pPr>
              <a:lnSpc>
                <a:spcPct val="80000"/>
              </a:lnSpc>
            </a:pPr>
            <a:r>
              <a:rPr lang="en-US" sz="2500"/>
              <a:t>Staffing         -   Selecting right people for the job </a:t>
            </a:r>
          </a:p>
          <a:p>
            <a:pPr>
              <a:lnSpc>
                <a:spcPct val="80000"/>
              </a:lnSpc>
            </a:pPr>
            <a:r>
              <a:rPr lang="en-US" sz="2500"/>
              <a:t>Directing       -   Giving instructions</a:t>
            </a:r>
          </a:p>
          <a:p>
            <a:pPr>
              <a:lnSpc>
                <a:spcPct val="80000"/>
              </a:lnSpc>
            </a:pPr>
            <a:r>
              <a:rPr lang="en-US" sz="2500"/>
              <a:t>Monitoring     -   Checking on progress</a:t>
            </a:r>
          </a:p>
          <a:p>
            <a:pPr>
              <a:lnSpc>
                <a:spcPct val="80000"/>
              </a:lnSpc>
            </a:pPr>
            <a:r>
              <a:rPr lang="en-US" sz="2500"/>
              <a:t>Controlling     -   Taking actions to remedy hold-ups</a:t>
            </a:r>
          </a:p>
          <a:p>
            <a:pPr>
              <a:lnSpc>
                <a:spcPct val="80000"/>
              </a:lnSpc>
            </a:pPr>
            <a:r>
              <a:rPr lang="en-US" sz="2500"/>
              <a:t>Innovating     -   Coming up with new solutions</a:t>
            </a:r>
          </a:p>
          <a:p>
            <a:pPr>
              <a:lnSpc>
                <a:spcPct val="80000"/>
              </a:lnSpc>
            </a:pPr>
            <a:r>
              <a:rPr lang="en-US" sz="2500"/>
              <a:t>Representing  -   Liaising with users.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z="2800">
                <a:solidFill>
                  <a:srgbClr val="008080"/>
                </a:solidFill>
              </a:rPr>
              <a:t>Software Prototyping</a:t>
            </a:r>
          </a:p>
        </p:txBody>
      </p:sp>
      <p:sp>
        <p:nvSpPr>
          <p:cNvPr id="232451" name="Rectangle 3"/>
          <p:cNvSpPr>
            <a:spLocks noGrp="1" noChangeArrowheads="1"/>
          </p:cNvSpPr>
          <p:nvPr>
            <p:ph type="body" idx="1"/>
          </p:nvPr>
        </p:nvSpPr>
        <p:spPr>
          <a:xfrm>
            <a:off x="457200" y="1371600"/>
            <a:ext cx="8229600" cy="5257800"/>
          </a:xfrm>
        </p:spPr>
        <p:txBody>
          <a:bodyPr/>
          <a:lstStyle/>
          <a:p>
            <a:pPr>
              <a:lnSpc>
                <a:spcPct val="80000"/>
              </a:lnSpc>
              <a:buFontTx/>
              <a:buBlip>
                <a:blip r:embed="rId2"/>
              </a:buBlip>
            </a:pPr>
            <a:r>
              <a:rPr lang="en-US" sz="2000">
                <a:solidFill>
                  <a:srgbClr val="0066FF"/>
                </a:solidFill>
              </a:rPr>
              <a:t>What is being learnt?</a:t>
            </a:r>
          </a:p>
          <a:p>
            <a:pPr lvl="1">
              <a:lnSpc>
                <a:spcPct val="80000"/>
              </a:lnSpc>
              <a:buFontTx/>
              <a:buBlip>
                <a:blip r:embed="rId2"/>
              </a:buBlip>
            </a:pPr>
            <a:r>
              <a:rPr lang="en-US" sz="2000"/>
              <a:t>Helps to learn about an area of uncertainty in the project.</a:t>
            </a:r>
          </a:p>
          <a:p>
            <a:pPr lvl="1">
              <a:lnSpc>
                <a:spcPct val="80000"/>
              </a:lnSpc>
              <a:buFontTx/>
              <a:buBlip>
                <a:blip r:embed="rId2"/>
              </a:buBlip>
            </a:pPr>
            <a:r>
              <a:rPr lang="en-US" sz="2000"/>
              <a:t>Specify what they hope to learn from the prototype</a:t>
            </a:r>
          </a:p>
          <a:p>
            <a:pPr lvl="1">
              <a:lnSpc>
                <a:spcPct val="80000"/>
              </a:lnSpc>
              <a:buFontTx/>
              <a:buBlip>
                <a:blip r:embed="rId2"/>
              </a:buBlip>
            </a:pPr>
            <a:r>
              <a:rPr lang="en-US" sz="2000"/>
              <a:t>Plan how the prototype is to be evaluated.</a:t>
            </a:r>
          </a:p>
          <a:p>
            <a:pPr lvl="1">
              <a:lnSpc>
                <a:spcPct val="80000"/>
              </a:lnSpc>
              <a:buFontTx/>
              <a:buBlip>
                <a:blip r:embed="rId2"/>
              </a:buBlip>
            </a:pPr>
            <a:r>
              <a:rPr lang="en-US" sz="2000"/>
              <a:t>Report on what has actually been learnt.</a:t>
            </a:r>
          </a:p>
          <a:p>
            <a:pPr>
              <a:lnSpc>
                <a:spcPct val="80000"/>
              </a:lnSpc>
              <a:buFontTx/>
              <a:buBlip>
                <a:blip r:embed="rId2"/>
              </a:buBlip>
            </a:pPr>
            <a:r>
              <a:rPr lang="en-US" sz="2000">
                <a:solidFill>
                  <a:srgbClr val="0066FF"/>
                </a:solidFill>
              </a:rPr>
              <a:t>To what extent is the prototyping to be done?</a:t>
            </a:r>
          </a:p>
          <a:p>
            <a:pPr lvl="1">
              <a:lnSpc>
                <a:spcPct val="80000"/>
              </a:lnSpc>
              <a:buFontTx/>
              <a:buBlip>
                <a:blip r:embed="rId2"/>
              </a:buBlip>
            </a:pPr>
            <a:r>
              <a:rPr lang="en-US" sz="2000"/>
              <a:t>Mock-ups.</a:t>
            </a:r>
          </a:p>
          <a:p>
            <a:pPr lvl="1">
              <a:lnSpc>
                <a:spcPct val="80000"/>
              </a:lnSpc>
              <a:buFontTx/>
              <a:buBlip>
                <a:blip r:embed="rId2"/>
              </a:buBlip>
            </a:pPr>
            <a:r>
              <a:rPr lang="en-US" sz="2000"/>
              <a:t>Simulated interaction.</a:t>
            </a:r>
          </a:p>
          <a:p>
            <a:pPr lvl="1">
              <a:lnSpc>
                <a:spcPct val="80000"/>
              </a:lnSpc>
              <a:buFontTx/>
              <a:buBlip>
                <a:blip r:embed="rId2"/>
              </a:buBlip>
            </a:pPr>
            <a:r>
              <a:rPr lang="en-US" sz="2000"/>
              <a:t>Partial working model.</a:t>
            </a:r>
          </a:p>
          <a:p>
            <a:pPr lvl="1">
              <a:lnSpc>
                <a:spcPct val="80000"/>
              </a:lnSpc>
              <a:buFontTx/>
              <a:buBlip>
                <a:blip r:embed="rId2"/>
              </a:buBlip>
            </a:pPr>
            <a:r>
              <a:rPr lang="en-US" sz="2000"/>
              <a:t>Vertical: some features are prototyped fully.</a:t>
            </a:r>
          </a:p>
          <a:p>
            <a:pPr lvl="1">
              <a:lnSpc>
                <a:spcPct val="80000"/>
              </a:lnSpc>
              <a:buFontTx/>
              <a:buBlip>
                <a:blip r:embed="rId2"/>
              </a:buBlip>
            </a:pPr>
            <a:r>
              <a:rPr lang="en-US" sz="2000"/>
              <a:t>Horizontal: All features are prototyped but not fully.  </a:t>
            </a:r>
          </a:p>
          <a:p>
            <a:pPr>
              <a:lnSpc>
                <a:spcPct val="80000"/>
              </a:lnSpc>
              <a:buFontTx/>
              <a:buBlip>
                <a:blip r:embed="rId2"/>
              </a:buBlip>
            </a:pPr>
            <a:r>
              <a:rPr lang="en-US" sz="2000">
                <a:solidFill>
                  <a:srgbClr val="0066FF"/>
                </a:solidFill>
              </a:rPr>
              <a:t>What is being prototyped?</a:t>
            </a:r>
          </a:p>
          <a:p>
            <a:pPr lvl="1">
              <a:lnSpc>
                <a:spcPct val="80000"/>
              </a:lnSpc>
              <a:buFontTx/>
              <a:buBlip>
                <a:blip r:embed="rId2"/>
              </a:buBlip>
            </a:pPr>
            <a:r>
              <a:rPr lang="en-US" sz="2000"/>
              <a:t>Human - Computer Interface.</a:t>
            </a:r>
          </a:p>
          <a:p>
            <a:pPr lvl="1">
              <a:lnSpc>
                <a:spcPct val="80000"/>
              </a:lnSpc>
              <a:buFontTx/>
              <a:buBlip>
                <a:blip r:embed="rId2"/>
              </a:buBlip>
            </a:pPr>
            <a:r>
              <a:rPr lang="en-US" sz="2000"/>
              <a:t>The Functionality of the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131</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 y="0"/>
            <a:ext cx="9144001" cy="6381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2800">
                <a:solidFill>
                  <a:srgbClr val="008080"/>
                </a:solidFill>
              </a:rPr>
              <a:t>Software Prototyping</a:t>
            </a:r>
          </a:p>
        </p:txBody>
      </p:sp>
      <p:sp>
        <p:nvSpPr>
          <p:cNvPr id="233475" name="Rectangle 3"/>
          <p:cNvSpPr>
            <a:spLocks noChangeArrowheads="1"/>
          </p:cNvSpPr>
          <p:nvPr/>
        </p:nvSpPr>
        <p:spPr bwMode="auto">
          <a:xfrm>
            <a:off x="3124200" y="1981200"/>
            <a:ext cx="2514600" cy="2057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3476" name="Rectangle 4"/>
          <p:cNvSpPr>
            <a:spLocks noChangeArrowheads="1"/>
          </p:cNvSpPr>
          <p:nvPr/>
        </p:nvSpPr>
        <p:spPr bwMode="auto">
          <a:xfrm>
            <a:off x="3276600" y="4419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Design Increment</a:t>
            </a:r>
          </a:p>
        </p:txBody>
      </p:sp>
      <p:sp>
        <p:nvSpPr>
          <p:cNvPr id="233477" name="Rectangle 5"/>
          <p:cNvSpPr>
            <a:spLocks noChangeArrowheads="1"/>
          </p:cNvSpPr>
          <p:nvPr/>
        </p:nvSpPr>
        <p:spPr bwMode="auto">
          <a:xfrm>
            <a:off x="3276600" y="5029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Build the increment</a:t>
            </a:r>
          </a:p>
        </p:txBody>
      </p:sp>
      <p:sp>
        <p:nvSpPr>
          <p:cNvPr id="233478" name="Rectangle 6"/>
          <p:cNvSpPr>
            <a:spLocks noChangeArrowheads="1"/>
          </p:cNvSpPr>
          <p:nvPr/>
        </p:nvSpPr>
        <p:spPr bwMode="auto">
          <a:xfrm>
            <a:off x="3276600" y="56388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Implement the increment</a:t>
            </a:r>
          </a:p>
        </p:txBody>
      </p:sp>
      <p:sp>
        <p:nvSpPr>
          <p:cNvPr id="233479" name="Rectangle 7"/>
          <p:cNvSpPr>
            <a:spLocks noChangeArrowheads="1"/>
          </p:cNvSpPr>
          <p:nvPr/>
        </p:nvSpPr>
        <p:spPr bwMode="auto">
          <a:xfrm>
            <a:off x="3276600" y="6172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Evaluate the results</a:t>
            </a:r>
          </a:p>
        </p:txBody>
      </p:sp>
      <p:sp>
        <p:nvSpPr>
          <p:cNvPr id="233480" name="Rectangle 8"/>
          <p:cNvSpPr>
            <a:spLocks noChangeArrowheads="1"/>
          </p:cNvSpPr>
          <p:nvPr/>
        </p:nvSpPr>
        <p:spPr bwMode="auto">
          <a:xfrm>
            <a:off x="3276600" y="3505200"/>
            <a:ext cx="22098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Create open technology </a:t>
            </a:r>
          </a:p>
          <a:p>
            <a:pPr algn="ctr" eaLnBrk="1" hangingPunct="1"/>
            <a:r>
              <a:rPr lang="en-US" sz="1400"/>
              <a:t>plan</a:t>
            </a:r>
          </a:p>
        </p:txBody>
      </p:sp>
      <p:sp>
        <p:nvSpPr>
          <p:cNvPr id="233481" name="Rectangle 9"/>
          <p:cNvSpPr>
            <a:spLocks noChangeArrowheads="1"/>
          </p:cNvSpPr>
          <p:nvPr/>
        </p:nvSpPr>
        <p:spPr bwMode="auto">
          <a:xfrm>
            <a:off x="3276600" y="30480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Plan increments</a:t>
            </a:r>
          </a:p>
        </p:txBody>
      </p:sp>
      <p:sp>
        <p:nvSpPr>
          <p:cNvPr id="233482" name="Rectangle 10"/>
          <p:cNvSpPr>
            <a:spLocks noChangeArrowheads="1"/>
          </p:cNvSpPr>
          <p:nvPr/>
        </p:nvSpPr>
        <p:spPr bwMode="auto">
          <a:xfrm>
            <a:off x="3276600" y="2514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Identify system objectives</a:t>
            </a:r>
          </a:p>
        </p:txBody>
      </p:sp>
      <p:sp>
        <p:nvSpPr>
          <p:cNvPr id="233483" name="Line 11"/>
          <p:cNvSpPr>
            <a:spLocks noChangeShapeType="1"/>
          </p:cNvSpPr>
          <p:nvPr/>
        </p:nvSpPr>
        <p:spPr bwMode="auto">
          <a:xfrm>
            <a:off x="4267200" y="4038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33484" name="Line 12"/>
          <p:cNvSpPr>
            <a:spLocks noChangeShapeType="1"/>
          </p:cNvSpPr>
          <p:nvPr/>
        </p:nvSpPr>
        <p:spPr bwMode="auto">
          <a:xfrm>
            <a:off x="4191000" y="6477000"/>
            <a:ext cx="0" cy="152400"/>
          </a:xfrm>
          <a:prstGeom prst="line">
            <a:avLst/>
          </a:prstGeom>
          <a:noFill/>
          <a:ln w="9525">
            <a:solidFill>
              <a:schemeClr val="tx1"/>
            </a:solidFill>
            <a:round/>
            <a:headEnd/>
            <a:tailEnd/>
          </a:ln>
          <a:effectLst/>
        </p:spPr>
        <p:txBody>
          <a:bodyPr/>
          <a:lstStyle/>
          <a:p>
            <a:endParaRPr lang="en-US"/>
          </a:p>
        </p:txBody>
      </p:sp>
      <p:sp>
        <p:nvSpPr>
          <p:cNvPr id="233485" name="Line 13"/>
          <p:cNvSpPr>
            <a:spLocks noChangeShapeType="1"/>
          </p:cNvSpPr>
          <p:nvPr/>
        </p:nvSpPr>
        <p:spPr bwMode="auto">
          <a:xfrm>
            <a:off x="4191000" y="6629400"/>
            <a:ext cx="2590800" cy="0"/>
          </a:xfrm>
          <a:prstGeom prst="line">
            <a:avLst/>
          </a:prstGeom>
          <a:noFill/>
          <a:ln w="9525">
            <a:solidFill>
              <a:schemeClr val="tx1"/>
            </a:solidFill>
            <a:round/>
            <a:headEnd/>
            <a:tailEnd/>
          </a:ln>
          <a:effectLst/>
        </p:spPr>
        <p:txBody>
          <a:bodyPr/>
          <a:lstStyle/>
          <a:p>
            <a:endParaRPr lang="en-US"/>
          </a:p>
        </p:txBody>
      </p:sp>
      <p:sp>
        <p:nvSpPr>
          <p:cNvPr id="233486" name="Line 14"/>
          <p:cNvSpPr>
            <a:spLocks noChangeShapeType="1"/>
          </p:cNvSpPr>
          <p:nvPr/>
        </p:nvSpPr>
        <p:spPr bwMode="auto">
          <a:xfrm flipV="1">
            <a:off x="6781800" y="5410200"/>
            <a:ext cx="0" cy="1219200"/>
          </a:xfrm>
          <a:prstGeom prst="line">
            <a:avLst/>
          </a:prstGeom>
          <a:noFill/>
          <a:ln w="9525">
            <a:solidFill>
              <a:schemeClr val="tx1"/>
            </a:solidFill>
            <a:round/>
            <a:headEnd/>
            <a:tailEnd/>
          </a:ln>
          <a:effectLst/>
        </p:spPr>
        <p:txBody>
          <a:bodyPr/>
          <a:lstStyle/>
          <a:p>
            <a:endParaRPr lang="en-US"/>
          </a:p>
        </p:txBody>
      </p:sp>
      <p:sp>
        <p:nvSpPr>
          <p:cNvPr id="233487" name="Line 15"/>
          <p:cNvSpPr>
            <a:spLocks noChangeShapeType="1"/>
          </p:cNvSpPr>
          <p:nvPr/>
        </p:nvSpPr>
        <p:spPr bwMode="auto">
          <a:xfrm flipH="1">
            <a:off x="5638800" y="32004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33488" name="Line 16"/>
          <p:cNvSpPr>
            <a:spLocks noChangeShapeType="1"/>
          </p:cNvSpPr>
          <p:nvPr/>
        </p:nvSpPr>
        <p:spPr bwMode="auto">
          <a:xfrm flipV="1">
            <a:off x="6248400" y="5410200"/>
            <a:ext cx="0" cy="1219200"/>
          </a:xfrm>
          <a:prstGeom prst="line">
            <a:avLst/>
          </a:prstGeom>
          <a:noFill/>
          <a:ln w="9525">
            <a:solidFill>
              <a:schemeClr val="tx1"/>
            </a:solidFill>
            <a:round/>
            <a:headEnd/>
            <a:tailEnd/>
          </a:ln>
          <a:effectLst/>
        </p:spPr>
        <p:txBody>
          <a:bodyPr/>
          <a:lstStyle/>
          <a:p>
            <a:endParaRPr lang="en-US"/>
          </a:p>
        </p:txBody>
      </p:sp>
      <p:sp>
        <p:nvSpPr>
          <p:cNvPr id="233489" name="Line 17"/>
          <p:cNvSpPr>
            <a:spLocks noChangeShapeType="1"/>
          </p:cNvSpPr>
          <p:nvPr/>
        </p:nvSpPr>
        <p:spPr bwMode="auto">
          <a:xfrm flipH="1">
            <a:off x="4267200" y="4191000"/>
            <a:ext cx="1981200" cy="0"/>
          </a:xfrm>
          <a:prstGeom prst="line">
            <a:avLst/>
          </a:prstGeom>
          <a:noFill/>
          <a:ln w="9525">
            <a:solidFill>
              <a:schemeClr val="tx1"/>
            </a:solidFill>
            <a:round/>
            <a:headEnd/>
            <a:tailEnd type="triangle" w="med" len="med"/>
          </a:ln>
          <a:effectLst/>
        </p:spPr>
        <p:txBody>
          <a:bodyPr/>
          <a:lstStyle/>
          <a:p>
            <a:endParaRPr lang="en-US"/>
          </a:p>
        </p:txBody>
      </p:sp>
      <p:sp>
        <p:nvSpPr>
          <p:cNvPr id="233490" name="Text Box 18"/>
          <p:cNvSpPr txBox="1">
            <a:spLocks noChangeArrowheads="1"/>
          </p:cNvSpPr>
          <p:nvPr/>
        </p:nvSpPr>
        <p:spPr bwMode="auto">
          <a:xfrm>
            <a:off x="5943600" y="5105400"/>
            <a:ext cx="962025" cy="304800"/>
          </a:xfrm>
          <a:prstGeom prst="rect">
            <a:avLst/>
          </a:prstGeom>
          <a:noFill/>
          <a:ln w="9525">
            <a:noFill/>
            <a:miter lim="800000"/>
            <a:headEnd/>
            <a:tailEnd/>
          </a:ln>
          <a:effectLst/>
        </p:spPr>
        <p:txBody>
          <a:bodyPr wrap="none">
            <a:spAutoFit/>
          </a:bodyPr>
          <a:lstStyle/>
          <a:p>
            <a:pPr eaLnBrk="1" hangingPunct="1"/>
            <a:r>
              <a:rPr lang="en-US" sz="1400"/>
              <a:t>Feedback</a:t>
            </a:r>
          </a:p>
        </p:txBody>
      </p:sp>
      <p:sp>
        <p:nvSpPr>
          <p:cNvPr id="233491" name="Line 19"/>
          <p:cNvSpPr>
            <a:spLocks noChangeShapeType="1"/>
          </p:cNvSpPr>
          <p:nvPr/>
        </p:nvSpPr>
        <p:spPr bwMode="auto">
          <a:xfrm>
            <a:off x="6248400" y="4191000"/>
            <a:ext cx="0" cy="914400"/>
          </a:xfrm>
          <a:prstGeom prst="line">
            <a:avLst/>
          </a:prstGeom>
          <a:noFill/>
          <a:ln w="9525">
            <a:solidFill>
              <a:schemeClr val="tx1"/>
            </a:solidFill>
            <a:round/>
            <a:headEnd/>
            <a:tailEnd/>
          </a:ln>
          <a:effectLst/>
        </p:spPr>
        <p:txBody>
          <a:bodyPr/>
          <a:lstStyle/>
          <a:p>
            <a:endParaRPr lang="en-US"/>
          </a:p>
        </p:txBody>
      </p:sp>
      <p:sp>
        <p:nvSpPr>
          <p:cNvPr id="233492" name="Line 20"/>
          <p:cNvSpPr>
            <a:spLocks noChangeShapeType="1"/>
          </p:cNvSpPr>
          <p:nvPr/>
        </p:nvSpPr>
        <p:spPr bwMode="auto">
          <a:xfrm>
            <a:off x="6781800" y="3200400"/>
            <a:ext cx="0" cy="1905000"/>
          </a:xfrm>
          <a:prstGeom prst="line">
            <a:avLst/>
          </a:prstGeom>
          <a:noFill/>
          <a:ln w="9525">
            <a:solidFill>
              <a:schemeClr val="tx1"/>
            </a:solidFill>
            <a:round/>
            <a:headEnd/>
            <a:tailEnd/>
          </a:ln>
          <a:effectLst/>
        </p:spPr>
        <p:txBody>
          <a:bodyPr/>
          <a:lstStyle/>
          <a:p>
            <a:endParaRPr lang="en-US"/>
          </a:p>
        </p:txBody>
      </p:sp>
      <p:sp>
        <p:nvSpPr>
          <p:cNvPr id="233493" name="Text Box 21"/>
          <p:cNvSpPr txBox="1">
            <a:spLocks noChangeArrowheads="1"/>
          </p:cNvSpPr>
          <p:nvPr/>
        </p:nvSpPr>
        <p:spPr bwMode="auto">
          <a:xfrm>
            <a:off x="3276600" y="2133600"/>
            <a:ext cx="2514600" cy="304800"/>
          </a:xfrm>
          <a:prstGeom prst="rect">
            <a:avLst/>
          </a:prstGeom>
          <a:noFill/>
          <a:ln w="9525">
            <a:noFill/>
            <a:miter lim="800000"/>
            <a:headEnd/>
            <a:tailEnd/>
          </a:ln>
          <a:effectLst/>
        </p:spPr>
        <p:txBody>
          <a:bodyPr>
            <a:spAutoFit/>
          </a:bodyPr>
          <a:lstStyle/>
          <a:p>
            <a:pPr eaLnBrk="1" hangingPunct="1">
              <a:spcBef>
                <a:spcPct val="50000"/>
              </a:spcBef>
            </a:pPr>
            <a:r>
              <a:rPr lang="en-US" sz="1400"/>
              <a:t>Incremental Delivery Plan</a:t>
            </a:r>
          </a:p>
        </p:txBody>
      </p:sp>
      <p:sp>
        <p:nvSpPr>
          <p:cNvPr id="233494" name="Line 22"/>
          <p:cNvSpPr>
            <a:spLocks noChangeShapeType="1"/>
          </p:cNvSpPr>
          <p:nvPr/>
        </p:nvSpPr>
        <p:spPr bwMode="auto">
          <a:xfrm flipH="1">
            <a:off x="2895600" y="4267200"/>
            <a:ext cx="228600" cy="0"/>
          </a:xfrm>
          <a:prstGeom prst="line">
            <a:avLst/>
          </a:prstGeom>
          <a:noFill/>
          <a:ln w="9525">
            <a:solidFill>
              <a:schemeClr val="tx1"/>
            </a:solidFill>
            <a:round/>
            <a:headEnd/>
            <a:tailEnd/>
          </a:ln>
          <a:effectLst/>
        </p:spPr>
        <p:txBody>
          <a:bodyPr/>
          <a:lstStyle/>
          <a:p>
            <a:endParaRPr lang="en-US"/>
          </a:p>
        </p:txBody>
      </p:sp>
      <p:sp>
        <p:nvSpPr>
          <p:cNvPr id="233495" name="Line 23"/>
          <p:cNvSpPr>
            <a:spLocks noChangeShapeType="1"/>
          </p:cNvSpPr>
          <p:nvPr/>
        </p:nvSpPr>
        <p:spPr bwMode="auto">
          <a:xfrm>
            <a:off x="2895600" y="4267200"/>
            <a:ext cx="0" cy="2286000"/>
          </a:xfrm>
          <a:prstGeom prst="line">
            <a:avLst/>
          </a:prstGeom>
          <a:noFill/>
          <a:ln w="9525">
            <a:solidFill>
              <a:schemeClr val="tx1"/>
            </a:solidFill>
            <a:round/>
            <a:headEnd/>
            <a:tailEnd/>
          </a:ln>
          <a:effectLst/>
        </p:spPr>
        <p:txBody>
          <a:bodyPr/>
          <a:lstStyle/>
          <a:p>
            <a:endParaRPr lang="en-US"/>
          </a:p>
        </p:txBody>
      </p:sp>
      <p:sp>
        <p:nvSpPr>
          <p:cNvPr id="233496" name="Line 24"/>
          <p:cNvSpPr>
            <a:spLocks noChangeShapeType="1"/>
          </p:cNvSpPr>
          <p:nvPr/>
        </p:nvSpPr>
        <p:spPr bwMode="auto">
          <a:xfrm>
            <a:off x="2895600" y="6553200"/>
            <a:ext cx="228600" cy="0"/>
          </a:xfrm>
          <a:prstGeom prst="line">
            <a:avLst/>
          </a:prstGeom>
          <a:noFill/>
          <a:ln w="9525">
            <a:solidFill>
              <a:schemeClr val="tx1"/>
            </a:solidFill>
            <a:round/>
            <a:headEnd/>
            <a:tailEnd/>
          </a:ln>
          <a:effectLst/>
        </p:spPr>
        <p:txBody>
          <a:bodyPr/>
          <a:lstStyle/>
          <a:p>
            <a:endParaRPr lang="en-US"/>
          </a:p>
        </p:txBody>
      </p:sp>
      <p:sp>
        <p:nvSpPr>
          <p:cNvPr id="233497" name="Text Box 25"/>
          <p:cNvSpPr txBox="1">
            <a:spLocks noChangeArrowheads="1"/>
          </p:cNvSpPr>
          <p:nvPr/>
        </p:nvSpPr>
        <p:spPr bwMode="auto">
          <a:xfrm>
            <a:off x="1905000" y="5181600"/>
            <a:ext cx="1143000" cy="730250"/>
          </a:xfrm>
          <a:prstGeom prst="rect">
            <a:avLst/>
          </a:prstGeom>
          <a:noFill/>
          <a:ln w="9525">
            <a:noFill/>
            <a:miter lim="800000"/>
            <a:headEnd/>
            <a:tailEnd/>
          </a:ln>
          <a:effectLst/>
        </p:spPr>
        <p:txBody>
          <a:bodyPr>
            <a:spAutoFit/>
          </a:bodyPr>
          <a:lstStyle/>
          <a:p>
            <a:pPr eaLnBrk="1" hangingPunct="1">
              <a:spcBef>
                <a:spcPct val="50000"/>
              </a:spcBef>
            </a:pPr>
            <a:r>
              <a:rPr lang="en-US" sz="1400"/>
              <a:t>Repeat for each increment</a:t>
            </a:r>
          </a:p>
        </p:txBody>
      </p:sp>
      <p:sp>
        <p:nvSpPr>
          <p:cNvPr id="233498" name="Text Box 26"/>
          <p:cNvSpPr txBox="1">
            <a:spLocks noChangeArrowheads="1"/>
          </p:cNvSpPr>
          <p:nvPr/>
        </p:nvSpPr>
        <p:spPr bwMode="auto">
          <a:xfrm>
            <a:off x="2667000" y="1295400"/>
            <a:ext cx="3733800" cy="93186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a:solidFill>
                <a:srgbClr val="0066FF"/>
              </a:solidFill>
            </a:endParaRPr>
          </a:p>
        </p:txBody>
      </p:sp>
      <p:sp>
        <p:nvSpPr>
          <p:cNvPr id="27" name="Slide Number Placeholder 26"/>
          <p:cNvSpPr>
            <a:spLocks noGrp="1"/>
          </p:cNvSpPr>
          <p:nvPr>
            <p:ph type="sldNum" sz="quarter" idx="12"/>
          </p:nvPr>
        </p:nvSpPr>
        <p:spPr/>
        <p:txBody>
          <a:bodyPr/>
          <a:lstStyle/>
          <a:p>
            <a:fld id="{5CA9C09B-FF3A-4D41-B5CA-3C68A851D5B2}"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2800">
                <a:solidFill>
                  <a:srgbClr val="008080"/>
                </a:solidFill>
              </a:rPr>
              <a:t>Software Prototyping</a:t>
            </a:r>
          </a:p>
        </p:txBody>
      </p:sp>
      <p:sp>
        <p:nvSpPr>
          <p:cNvPr id="234499" name="Rectangle 3"/>
          <p:cNvSpPr>
            <a:spLocks noGrp="1" noChangeArrowheads="1"/>
          </p:cNvSpPr>
          <p:nvPr>
            <p:ph type="body" idx="1"/>
          </p:nvPr>
        </p:nvSpPr>
        <p:spPr>
          <a:xfrm>
            <a:off x="457200" y="1524000"/>
            <a:ext cx="8229600" cy="4953000"/>
          </a:xfrm>
        </p:spPr>
        <p:txBody>
          <a:bodyPr/>
          <a:lstStyle/>
          <a:p>
            <a:pPr>
              <a:lnSpc>
                <a:spcPct val="80000"/>
              </a:lnSpc>
            </a:pPr>
            <a:endParaRPr lang="en-US" sz="2100"/>
          </a:p>
          <a:p>
            <a:pPr>
              <a:lnSpc>
                <a:spcPct val="80000"/>
              </a:lnSpc>
              <a:buFontTx/>
              <a:buBlip>
                <a:blip r:embed="rId2"/>
              </a:buBlip>
            </a:pPr>
            <a:r>
              <a:rPr lang="en-US" sz="2100">
                <a:solidFill>
                  <a:srgbClr val="0066FF"/>
                </a:solidFill>
              </a:rPr>
              <a:t>Advantages </a:t>
            </a:r>
          </a:p>
          <a:p>
            <a:pPr lvl="1">
              <a:lnSpc>
                <a:spcPct val="80000"/>
              </a:lnSpc>
              <a:buFontTx/>
              <a:buBlip>
                <a:blip r:embed="rId2"/>
              </a:buBlip>
            </a:pPr>
            <a:r>
              <a:rPr lang="en-US" sz="1900"/>
              <a:t>Feedback from early stages can influence later stages.</a:t>
            </a:r>
          </a:p>
          <a:p>
            <a:pPr lvl="1">
              <a:lnSpc>
                <a:spcPct val="80000"/>
              </a:lnSpc>
              <a:buFontTx/>
              <a:buBlip>
                <a:blip r:embed="rId2"/>
              </a:buBlip>
            </a:pPr>
            <a:r>
              <a:rPr lang="en-US" sz="1900"/>
              <a:t>Earlier delivery improves cash flow, because you get some return on investment early on.</a:t>
            </a:r>
          </a:p>
          <a:p>
            <a:pPr lvl="1">
              <a:lnSpc>
                <a:spcPct val="80000"/>
              </a:lnSpc>
              <a:buFontTx/>
              <a:buBlip>
                <a:blip r:embed="rId2"/>
              </a:buBlip>
            </a:pPr>
            <a:r>
              <a:rPr lang="en-US" sz="1900"/>
              <a:t>Smaller sub-projects are easier to control and manage.</a:t>
            </a:r>
          </a:p>
          <a:p>
            <a:pPr lvl="1">
              <a:lnSpc>
                <a:spcPct val="80000"/>
              </a:lnSpc>
              <a:buFontTx/>
              <a:buBlip>
                <a:blip r:embed="rId2"/>
              </a:buBlip>
            </a:pPr>
            <a:r>
              <a:rPr lang="en-US" sz="1900"/>
              <a:t>‘Gold Plating’, the requesting of features that are unnecessary should be less as users will know that they get more than one opportunity to make their requirements known</a:t>
            </a:r>
            <a:r>
              <a:rPr lang="en-US" sz="1700"/>
              <a:t>.</a:t>
            </a:r>
            <a:endParaRPr lang="en-US" sz="1900"/>
          </a:p>
          <a:p>
            <a:pPr>
              <a:lnSpc>
                <a:spcPct val="80000"/>
              </a:lnSpc>
              <a:buFontTx/>
              <a:buBlip>
                <a:blip r:embed="rId2"/>
              </a:buBlip>
            </a:pPr>
            <a:r>
              <a:rPr lang="en-US" sz="2100">
                <a:solidFill>
                  <a:srgbClr val="0066FF"/>
                </a:solidFill>
              </a:rPr>
              <a:t>Disadvantages</a:t>
            </a:r>
          </a:p>
          <a:p>
            <a:pPr lvl="1">
              <a:lnSpc>
                <a:spcPct val="80000"/>
              </a:lnSpc>
              <a:buFontTx/>
              <a:buBlip>
                <a:blip r:embed="rId2"/>
              </a:buBlip>
            </a:pPr>
            <a:r>
              <a:rPr lang="en-US" sz="1900"/>
              <a:t>Software Breakage.</a:t>
            </a:r>
          </a:p>
          <a:p>
            <a:pPr lvl="1">
              <a:lnSpc>
                <a:spcPct val="80000"/>
              </a:lnSpc>
              <a:buFontTx/>
              <a:buBlip>
                <a:blip r:embed="rId2"/>
              </a:buBlip>
            </a:pPr>
            <a:r>
              <a:rPr lang="en-US" sz="1900"/>
              <a:t>Developers might be more productive working on one large system than on a series of smaller one.</a:t>
            </a:r>
          </a:p>
          <a:p>
            <a:pPr>
              <a:lnSpc>
                <a:spcPct val="80000"/>
              </a:lnSpc>
            </a:pPr>
            <a:endParaRPr lang="en-US" sz="2100"/>
          </a:p>
          <a:p>
            <a:pPr lvl="1">
              <a:lnSpc>
                <a:spcPct val="80000"/>
              </a:lnSpc>
              <a:buFontTx/>
              <a:buNone/>
            </a:pPr>
            <a:r>
              <a:rPr lang="en-US" sz="1700"/>
              <a:t>   </a:t>
            </a:r>
          </a:p>
        </p:txBody>
      </p:sp>
      <p:sp>
        <p:nvSpPr>
          <p:cNvPr id="234500" name="Text Box 4"/>
          <p:cNvSpPr txBox="1">
            <a:spLocks noChangeArrowheads="1"/>
          </p:cNvSpPr>
          <p:nvPr/>
        </p:nvSpPr>
        <p:spPr bwMode="auto">
          <a:xfrm>
            <a:off x="838200" y="1371600"/>
            <a:ext cx="3886200" cy="97631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sz="2000">
              <a:solidFill>
                <a:srgbClr val="0066FF"/>
              </a:solidFill>
            </a:endParaRPr>
          </a:p>
        </p:txBody>
      </p:sp>
      <p:sp>
        <p:nvSpPr>
          <p:cNvPr id="5" name="Slide Number Placeholder 4"/>
          <p:cNvSpPr>
            <a:spLocks noGrp="1"/>
          </p:cNvSpPr>
          <p:nvPr>
            <p:ph type="sldNum" sz="quarter" idx="12"/>
          </p:nvPr>
        </p:nvSpPr>
        <p:spPr/>
        <p:txBody>
          <a:bodyPr/>
          <a:lstStyle/>
          <a:p>
            <a:fld id="{5CA9C09B-FF3A-4D41-B5CA-3C68A851D5B2}"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t>
            </a:r>
            <a:r>
              <a:rPr lang="en-US" smtClean="0"/>
              <a:t>Incremental Delivery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9500" y="2564905"/>
            <a:ext cx="8964500" cy="12974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323850" y="692150"/>
            <a:ext cx="8237538" cy="1143000"/>
          </a:xfrm>
        </p:spPr>
        <p:txBody>
          <a:bodyPr/>
          <a:lstStyle/>
          <a:p>
            <a:r>
              <a:rPr lang="en-US">
                <a:latin typeface="Trebuchet MS" pitchFamily="34" charset="0"/>
              </a:rPr>
              <a:t>Software Effort Estimation</a:t>
            </a:r>
          </a:p>
        </p:txBody>
      </p:sp>
      <p:sp>
        <p:nvSpPr>
          <p:cNvPr id="4" name="Slide Number Placeholder 3"/>
          <p:cNvSpPr>
            <a:spLocks noGrp="1"/>
          </p:cNvSpPr>
          <p:nvPr>
            <p:ph type="sldNum" sz="quarter" idx="4"/>
          </p:nvPr>
        </p:nvSpPr>
        <p:spPr/>
        <p:txBody>
          <a:bodyPr/>
          <a:lstStyle/>
          <a:p>
            <a:fld id="{76DD514B-AE19-40C5-AAC7-52E665368E0C}" type="slidenum">
              <a:rPr lang="en-US" smtClean="0"/>
              <a:pPr/>
              <a:t>135</a:t>
            </a:fld>
            <a:endParaRPr lang="en-US"/>
          </a:p>
        </p:txBody>
      </p:sp>
      <p:sp>
        <p:nvSpPr>
          <p:cNvPr id="5" name="TextBox 4"/>
          <p:cNvSpPr txBox="1"/>
          <p:nvPr/>
        </p:nvSpPr>
        <p:spPr>
          <a:xfrm>
            <a:off x="1259632" y="3429000"/>
            <a:ext cx="3305136" cy="369332"/>
          </a:xfrm>
          <a:prstGeom prst="rect">
            <a:avLst/>
          </a:prstGeom>
          <a:noFill/>
        </p:spPr>
        <p:txBody>
          <a:bodyPr wrap="none" rtlCol="0">
            <a:spAutoFit/>
          </a:bodyPr>
          <a:lstStyle/>
          <a:p>
            <a:r>
              <a:rPr lang="en-IN" dirty="0"/>
              <a:t>20PW20 MATHIYAZHAGAN S</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solidFill>
                  <a:srgbClr val="008080"/>
                </a:solidFill>
              </a:rPr>
              <a:t>CONTENTS</a:t>
            </a:r>
          </a:p>
        </p:txBody>
      </p:sp>
      <p:sp>
        <p:nvSpPr>
          <p:cNvPr id="157699" name="Rectangle 3"/>
          <p:cNvSpPr>
            <a:spLocks noGrp="1" noChangeArrowheads="1"/>
          </p:cNvSpPr>
          <p:nvPr>
            <p:ph type="body" idx="1"/>
          </p:nvPr>
        </p:nvSpPr>
        <p:spPr>
          <a:xfrm>
            <a:off x="250825" y="1484313"/>
            <a:ext cx="8569325" cy="4873625"/>
          </a:xfrm>
        </p:spPr>
        <p:txBody>
          <a:bodyPr/>
          <a:lstStyle/>
          <a:p>
            <a:pPr>
              <a:buFontTx/>
              <a:buBlip>
                <a:blip r:embed="rId2"/>
              </a:buBlip>
            </a:pPr>
            <a:r>
              <a:rPr lang="en-US"/>
              <a:t>Introduction</a:t>
            </a:r>
          </a:p>
          <a:p>
            <a:pPr>
              <a:buFontTx/>
              <a:buBlip>
                <a:blip r:embed="rId2"/>
              </a:buBlip>
            </a:pPr>
            <a:r>
              <a:rPr lang="en-US"/>
              <a:t>When estimates are done?</a:t>
            </a:r>
          </a:p>
          <a:p>
            <a:pPr>
              <a:buFontTx/>
              <a:buBlip>
                <a:blip r:embed="rId2"/>
              </a:buBlip>
            </a:pPr>
            <a:r>
              <a:rPr lang="en-US"/>
              <a:t>Problem with over and under estimates</a:t>
            </a:r>
          </a:p>
          <a:p>
            <a:pPr>
              <a:buFontTx/>
              <a:buBlip>
                <a:blip r:embed="rId2"/>
              </a:buBlip>
            </a:pPr>
            <a:r>
              <a:rPr lang="en-US"/>
              <a:t>The basis for software estimating</a:t>
            </a:r>
          </a:p>
          <a:p>
            <a:pPr>
              <a:buFontTx/>
              <a:buBlip>
                <a:blip r:embed="rId2"/>
              </a:buBlip>
            </a:pPr>
            <a:r>
              <a:rPr lang="en-US"/>
              <a:t>Software effort estimation techniques</a:t>
            </a:r>
          </a:p>
          <a:p>
            <a:pPr>
              <a:buFontTx/>
              <a:buBlip>
                <a:blip r:embed="rId2"/>
              </a:buBlip>
            </a:pPr>
            <a:r>
              <a:rPr lang="en-US"/>
              <a:t>Estimating by analogy</a:t>
            </a:r>
          </a:p>
          <a:p>
            <a:pPr>
              <a:buFontTx/>
              <a:buBlip>
                <a:blip r:embed="rId2"/>
              </a:buBlip>
            </a:pPr>
            <a:r>
              <a:rPr lang="en-US"/>
              <a:t>Function points</a:t>
            </a:r>
          </a:p>
          <a:p>
            <a:pPr>
              <a:buFontTx/>
              <a:buBlip>
                <a:blip r:embed="rId2"/>
              </a:buBlip>
            </a:pPr>
            <a:r>
              <a:rPr lang="en-US"/>
              <a:t>Object points</a:t>
            </a:r>
          </a:p>
          <a:p>
            <a:pPr>
              <a:buFontTx/>
              <a:buBlip>
                <a:blip r:embed="rId2"/>
              </a:buBlip>
            </a:pPr>
            <a:r>
              <a:rPr lang="en-US"/>
              <a:t>COCOMO</a:t>
            </a:r>
          </a:p>
          <a:p>
            <a:pPr>
              <a:buFontTx/>
              <a:buBlip>
                <a:blip r:embed="rId2"/>
              </a:buBlip>
            </a:pPr>
            <a:endParaRPr lang="en-US"/>
          </a:p>
          <a:p>
            <a:pPr>
              <a:buFontTx/>
              <a:buBlip>
                <a:blip r:embed="rId3"/>
              </a:buBlip>
            </a:pPr>
            <a:endParaRPr lang="en-US"/>
          </a:p>
          <a:p>
            <a:endParaRPr lang="en-US"/>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solidFill>
                  <a:srgbClr val="008080"/>
                </a:solidFill>
              </a:rPr>
              <a:t>Introduction</a:t>
            </a:r>
          </a:p>
        </p:txBody>
      </p:sp>
      <p:sp>
        <p:nvSpPr>
          <p:cNvPr id="158723" name="Rectangle 3"/>
          <p:cNvSpPr>
            <a:spLocks noGrp="1" noChangeArrowheads="1"/>
          </p:cNvSpPr>
          <p:nvPr>
            <p:ph type="body" idx="1"/>
          </p:nvPr>
        </p:nvSpPr>
        <p:spPr/>
        <p:txBody>
          <a:bodyPr/>
          <a:lstStyle/>
          <a:p>
            <a:pPr lvl="1">
              <a:buFontTx/>
              <a:buBlip>
                <a:blip r:embed="rId2"/>
              </a:buBlip>
            </a:pPr>
            <a:r>
              <a:rPr lang="en-US" sz="2400"/>
              <a:t>Definition of the successful project : The system is delivered ‘on time within budget and with the required quality’.</a:t>
            </a:r>
          </a:p>
          <a:p>
            <a:pPr>
              <a:buFontTx/>
              <a:buBlip>
                <a:blip r:embed="rId2"/>
              </a:buBlip>
            </a:pPr>
            <a:endParaRPr lang="en-US" sz="2400"/>
          </a:p>
          <a:p>
            <a:pPr lvl="1">
              <a:buFontTx/>
              <a:buBlip>
                <a:blip r:embed="rId2"/>
              </a:buBlip>
            </a:pPr>
            <a:r>
              <a:rPr lang="en-US" sz="2400"/>
              <a:t>Realistic estimates are crucial to the project leader.</a:t>
            </a:r>
          </a:p>
          <a:p>
            <a:pPr>
              <a:buFontTx/>
              <a:buBlip>
                <a:blip r:embed="rId2"/>
              </a:buBlip>
            </a:pPr>
            <a:endParaRPr lang="en-US" sz="2400"/>
          </a:p>
          <a:p>
            <a:pPr lvl="1">
              <a:buFontTx/>
              <a:buBlip>
                <a:blip r:embed="rId2"/>
              </a:buBlip>
            </a:pPr>
            <a:r>
              <a:rPr lang="en-US" sz="2400"/>
              <a:t>Difficulties in Effort estimation</a:t>
            </a:r>
          </a:p>
          <a:p>
            <a:pPr lvl="2">
              <a:buFont typeface="Wingdings" pitchFamily="2" charset="2"/>
              <a:buBlip>
                <a:blip r:embed="rId2"/>
              </a:buBlip>
            </a:pPr>
            <a:r>
              <a:rPr lang="en-US" sz="2400"/>
              <a:t>Novel Application of software</a:t>
            </a:r>
          </a:p>
          <a:p>
            <a:pPr lvl="2">
              <a:buFont typeface="Wingdings" pitchFamily="2" charset="2"/>
              <a:buBlip>
                <a:blip r:embed="rId2"/>
              </a:buBlip>
            </a:pPr>
            <a:r>
              <a:rPr lang="en-US" sz="2400"/>
              <a:t>Changing Technology</a:t>
            </a:r>
          </a:p>
          <a:p>
            <a:pPr lvl="2">
              <a:buFont typeface="Wingdings" pitchFamily="2" charset="2"/>
              <a:buBlip>
                <a:blip r:embed="rId2"/>
              </a:buBlip>
            </a:pPr>
            <a:r>
              <a:rPr lang="en-US" sz="2400"/>
              <a:t>Lack of homogeneity of Project Experience</a:t>
            </a:r>
          </a:p>
          <a:p>
            <a:pPr lvl="2">
              <a:buFont typeface="Wingdings" pitchFamily="2" charset="2"/>
              <a:buBlip>
                <a:blip r:embed="rId2"/>
              </a:buBlip>
            </a:pPr>
            <a:r>
              <a:rPr lang="en-US" sz="2400"/>
              <a:t>Subjective nature of Estimating</a:t>
            </a:r>
          </a:p>
          <a:p>
            <a:pPr lvl="2">
              <a:buFont typeface="Wingdings" pitchFamily="2" charset="2"/>
              <a:buBlip>
                <a:blip r:embed="rId2"/>
              </a:buBlip>
            </a:pPr>
            <a:r>
              <a:rPr lang="en-US" sz="2400"/>
              <a:t>Political Implications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solidFill>
                  <a:srgbClr val="008080"/>
                </a:solidFill>
              </a:rPr>
              <a:t>Where are Estimates Done?</a:t>
            </a:r>
          </a:p>
        </p:txBody>
      </p:sp>
      <p:sp>
        <p:nvSpPr>
          <p:cNvPr id="159747" name="Rectangle 3"/>
          <p:cNvSpPr>
            <a:spLocks noGrp="1" noChangeArrowheads="1"/>
          </p:cNvSpPr>
          <p:nvPr>
            <p:ph type="body" idx="1"/>
          </p:nvPr>
        </p:nvSpPr>
        <p:spPr>
          <a:xfrm>
            <a:off x="177800" y="1311275"/>
            <a:ext cx="8785225" cy="4862513"/>
          </a:xfrm>
        </p:spPr>
        <p:txBody>
          <a:bodyPr/>
          <a:lstStyle/>
          <a:p>
            <a:pPr lvl="1">
              <a:lnSpc>
                <a:spcPct val="80000"/>
              </a:lnSpc>
              <a:buFontTx/>
              <a:buBlip>
                <a:blip r:embed="rId2"/>
              </a:buBlip>
            </a:pPr>
            <a:r>
              <a:rPr lang="en-US" sz="2400">
                <a:solidFill>
                  <a:srgbClr val="0066FF"/>
                </a:solidFill>
              </a:rPr>
              <a:t>Strategic Planning:</a:t>
            </a:r>
            <a:endParaRPr lang="en-US" sz="2000">
              <a:solidFill>
                <a:srgbClr val="0066FF"/>
              </a:solidFill>
            </a:endParaRPr>
          </a:p>
          <a:p>
            <a:pPr lvl="1">
              <a:lnSpc>
                <a:spcPct val="80000"/>
              </a:lnSpc>
              <a:buFontTx/>
              <a:buNone/>
            </a:pPr>
            <a:r>
              <a:rPr lang="en-US" sz="2400"/>
              <a:t>   Cost of computerizing potential applications and to decide what priority to give to each project.</a:t>
            </a:r>
          </a:p>
          <a:p>
            <a:pPr lvl="1">
              <a:lnSpc>
                <a:spcPct val="80000"/>
              </a:lnSpc>
              <a:buFontTx/>
              <a:buBlip>
                <a:blip r:embed="rId2"/>
              </a:buBlip>
            </a:pPr>
            <a:endParaRPr lang="en-US" sz="2400"/>
          </a:p>
          <a:p>
            <a:pPr lvl="1">
              <a:lnSpc>
                <a:spcPct val="80000"/>
              </a:lnSpc>
              <a:buFontTx/>
              <a:buBlip>
                <a:blip r:embed="rId2"/>
              </a:buBlip>
            </a:pPr>
            <a:r>
              <a:rPr lang="en-US" sz="2400"/>
              <a:t>These estimates influence the number of development staff to be recruited by the organization.</a:t>
            </a:r>
          </a:p>
          <a:p>
            <a:pPr lvl="1">
              <a:lnSpc>
                <a:spcPct val="80000"/>
              </a:lnSpc>
              <a:buFontTx/>
              <a:buNone/>
            </a:pPr>
            <a:endParaRPr lang="en-US" sz="2400"/>
          </a:p>
          <a:p>
            <a:pPr lvl="1">
              <a:lnSpc>
                <a:spcPct val="80000"/>
              </a:lnSpc>
              <a:buFontTx/>
              <a:buBlip>
                <a:blip r:embed="rId2"/>
              </a:buBlip>
            </a:pPr>
            <a:r>
              <a:rPr lang="en-US" sz="2400">
                <a:solidFill>
                  <a:srgbClr val="0066FF"/>
                </a:solidFill>
              </a:rPr>
              <a:t>Feasibility Study:</a:t>
            </a:r>
          </a:p>
          <a:p>
            <a:pPr lvl="1">
              <a:lnSpc>
                <a:spcPct val="80000"/>
              </a:lnSpc>
              <a:buFontTx/>
              <a:buNone/>
            </a:pPr>
            <a:r>
              <a:rPr lang="en-US" sz="2400"/>
              <a:t>   This ascertains the benefits of potential system will justify the costs.</a:t>
            </a:r>
          </a:p>
          <a:p>
            <a:pPr lvl="1">
              <a:lnSpc>
                <a:spcPct val="80000"/>
              </a:lnSpc>
              <a:buFontTx/>
              <a:buNone/>
            </a:pPr>
            <a:endParaRPr lang="en-US" sz="2400"/>
          </a:p>
          <a:p>
            <a:pPr lvl="1">
              <a:lnSpc>
                <a:spcPct val="80000"/>
              </a:lnSpc>
              <a:buFontTx/>
              <a:buBlip>
                <a:blip r:embed="rId2"/>
              </a:buBlip>
            </a:pPr>
            <a:r>
              <a:rPr lang="en-US" sz="2400">
                <a:solidFill>
                  <a:srgbClr val="0066FF"/>
                </a:solidFill>
              </a:rPr>
              <a:t>System Specification:</a:t>
            </a:r>
          </a:p>
          <a:p>
            <a:pPr lvl="1">
              <a:lnSpc>
                <a:spcPct val="80000"/>
              </a:lnSpc>
              <a:buFontTx/>
              <a:buNone/>
            </a:pPr>
            <a:r>
              <a:rPr lang="en-US" sz="2400"/>
              <a:t>  The effort needed to implement different design proposals will need to be estimated.</a:t>
            </a:r>
          </a:p>
          <a:p>
            <a:pPr lvl="1">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3200">
                <a:solidFill>
                  <a:srgbClr val="008080"/>
                </a:solidFill>
              </a:rPr>
              <a:t>Where are Estimates Done?     (...)</a:t>
            </a:r>
          </a:p>
        </p:txBody>
      </p:sp>
      <p:sp>
        <p:nvSpPr>
          <p:cNvPr id="160771" name="Rectangle 3"/>
          <p:cNvSpPr>
            <a:spLocks noGrp="1" noChangeArrowheads="1"/>
          </p:cNvSpPr>
          <p:nvPr>
            <p:ph type="body" idx="1"/>
          </p:nvPr>
        </p:nvSpPr>
        <p:spPr>
          <a:xfrm>
            <a:off x="177800" y="1552575"/>
            <a:ext cx="8785225" cy="4406900"/>
          </a:xfrm>
        </p:spPr>
        <p:txBody>
          <a:bodyPr/>
          <a:lstStyle/>
          <a:p>
            <a:pPr lvl="1">
              <a:buFont typeface="Wingdings" pitchFamily="2" charset="2"/>
              <a:buBlip>
                <a:blip r:embed="rId2"/>
              </a:buBlip>
            </a:pPr>
            <a:r>
              <a:rPr lang="en-US" sz="2400"/>
              <a:t>System Specification</a:t>
            </a:r>
          </a:p>
          <a:p>
            <a:pPr lvl="1">
              <a:buFont typeface="Wingdings" pitchFamily="2" charset="2"/>
              <a:buBlip>
                <a:blip r:embed="rId2"/>
              </a:buBlip>
            </a:pPr>
            <a:r>
              <a:rPr lang="en-US" sz="2400" b="1"/>
              <a:t>Evaluation of Supplier’s Proposals</a:t>
            </a:r>
            <a:r>
              <a:rPr lang="en-US" sz="2400"/>
              <a:t>:</a:t>
            </a:r>
          </a:p>
          <a:p>
            <a:pPr lvl="1">
              <a:buFontTx/>
              <a:buBlip>
                <a:blip r:embed="rId2"/>
              </a:buBlip>
            </a:pPr>
            <a:r>
              <a:rPr lang="en-US" sz="2400"/>
              <a:t>Staff in software houses would need to scrutinize the system specification and produce estimates on which to base proposals.</a:t>
            </a:r>
          </a:p>
          <a:p>
            <a:pPr lvl="1">
              <a:buFontTx/>
              <a:buBlip>
                <a:blip r:embed="rId2"/>
              </a:buBlip>
            </a:pPr>
            <a:endParaRPr lang="en-US" sz="2400" b="1"/>
          </a:p>
          <a:p>
            <a:pPr lvl="1">
              <a:buFont typeface="Wingdings" pitchFamily="2" charset="2"/>
              <a:buBlip>
                <a:blip r:embed="rId2"/>
              </a:buBlip>
            </a:pPr>
            <a:r>
              <a:rPr lang="en-US" sz="2400" b="1"/>
              <a:t>Project Planning</a:t>
            </a:r>
            <a:r>
              <a:rPr lang="en-US" sz="2400"/>
              <a:t>	</a:t>
            </a:r>
          </a:p>
          <a:p>
            <a:pPr lvl="1">
              <a:buFontTx/>
              <a:buBlip>
                <a:blip r:embed="rId2"/>
              </a:buBlip>
            </a:pPr>
            <a:r>
              <a:rPr lang="en-US" sz="2400"/>
              <a:t>More detailed estimates of smaller work components will be made as the knowledge about the nature of the project increases.</a:t>
            </a:r>
          </a:p>
          <a:p>
            <a:pPr lvl="1">
              <a:buFontTx/>
              <a:buBlip>
                <a:blip r:embed="rId2"/>
              </a:buBlip>
            </a:pPr>
            <a:r>
              <a:rPr lang="en-US" sz="2400"/>
              <a:t>Estimator will have to speculate about the physical implementation.</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286544"/>
          </a:xfrm>
        </p:spPr>
        <p:txBody>
          <a:bodyPr/>
          <a:lstStyle/>
          <a:p>
            <a:pPr>
              <a:buNone/>
            </a:pPr>
            <a:r>
              <a:rPr lang="en-US" sz="2400" b="1" dirty="0" smtClean="0">
                <a:solidFill>
                  <a:schemeClr val="tx2"/>
                </a:solidFill>
              </a:rPr>
              <a:t>Paul Duggan is the project manager of a software development company. On Tuesday at 10am he and his fellow section heads have a meeting with their senior manager about the </a:t>
            </a:r>
            <a:r>
              <a:rPr lang="en-US" sz="2400" b="1" dirty="0" smtClean="0"/>
              <a:t>staffing requirements for the coming year. This is based on the work planned for his project for the next year. At 2pm, Paul has a meeting with a senior staff about an important project his section is undertaking. One of the programming staff has just had a road accident and will be </a:t>
            </a:r>
            <a:r>
              <a:rPr lang="en-US" sz="2400" b="1" dirty="0" err="1" smtClean="0"/>
              <a:t>hospitalised</a:t>
            </a:r>
            <a:r>
              <a:rPr lang="en-US" sz="2400" b="1" dirty="0" smtClean="0"/>
              <a:t> for  some time. It is decided that the project can be kept on schedule by transferring another team member  to his project. But this temporary arrangement, may take a week for transferring the staff. Paul has to phone to the Personnel manager about getting a replacement and the user for whom the project work is being done. Identify which of the 8 management responsibilities, Paul was responding to at different points during his day.</a:t>
            </a:r>
          </a:p>
          <a:p>
            <a:pPr>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z="3200">
                <a:solidFill>
                  <a:srgbClr val="008080"/>
                </a:solidFill>
              </a:rPr>
              <a:t>Problems with Under and Over Estimates?</a:t>
            </a:r>
          </a:p>
        </p:txBody>
      </p:sp>
      <p:sp>
        <p:nvSpPr>
          <p:cNvPr id="161795" name="Rectangle 3"/>
          <p:cNvSpPr>
            <a:spLocks noGrp="1" noChangeArrowheads="1"/>
          </p:cNvSpPr>
          <p:nvPr>
            <p:ph type="body" idx="1"/>
          </p:nvPr>
        </p:nvSpPr>
        <p:spPr>
          <a:xfrm>
            <a:off x="179388" y="1268413"/>
            <a:ext cx="8785225" cy="4406900"/>
          </a:xfrm>
        </p:spPr>
        <p:txBody>
          <a:bodyPr/>
          <a:lstStyle/>
          <a:p>
            <a:pPr>
              <a:buFontTx/>
              <a:buBlip>
                <a:blip r:embed="rId2"/>
              </a:buBlip>
            </a:pPr>
            <a:r>
              <a:rPr lang="en-US" sz="2400"/>
              <a:t>Over estimate will cause the project to take longer time than it would otherwise.</a:t>
            </a:r>
            <a:endParaRPr lang="en-US" sz="2400" b="1"/>
          </a:p>
          <a:p>
            <a:pPr>
              <a:buFontTx/>
              <a:buBlip>
                <a:blip r:embed="rId2"/>
              </a:buBlip>
            </a:pPr>
            <a:r>
              <a:rPr lang="en-US" sz="2400" b="1">
                <a:solidFill>
                  <a:srgbClr val="0066FF"/>
                </a:solidFill>
              </a:rPr>
              <a:t>Parkinson’s Law:</a:t>
            </a:r>
          </a:p>
          <a:p>
            <a:pPr>
              <a:buFontTx/>
              <a:buNone/>
            </a:pPr>
            <a:r>
              <a:rPr lang="en-US" sz="2400"/>
              <a:t>   ‘</a:t>
            </a:r>
            <a:r>
              <a:rPr lang="en-US" sz="2400" b="1"/>
              <a:t>Work expands to fill the time available</a:t>
            </a:r>
            <a:r>
              <a:rPr lang="en-US" sz="2400"/>
              <a:t>’ .which implies that given an easy target staff will work less hard.</a:t>
            </a:r>
          </a:p>
          <a:p>
            <a:pPr>
              <a:buFontTx/>
              <a:buBlip>
                <a:blip r:embed="rId2"/>
              </a:buBlip>
            </a:pPr>
            <a:r>
              <a:rPr lang="en-US" sz="2400" b="1">
                <a:solidFill>
                  <a:srgbClr val="0066FF"/>
                </a:solidFill>
              </a:rPr>
              <a:t>Brook’s Law:</a:t>
            </a:r>
            <a:r>
              <a:rPr lang="en-US" sz="2400">
                <a:solidFill>
                  <a:srgbClr val="0066FF"/>
                </a:solidFill>
              </a:rPr>
              <a:t>	</a:t>
            </a:r>
          </a:p>
          <a:p>
            <a:pPr>
              <a:buFontTx/>
              <a:buNone/>
            </a:pPr>
            <a:r>
              <a:rPr lang="en-US" sz="2400"/>
              <a:t>    The effort required to implement a project will go up disproportionately with the number of staff assigned to the project. </a:t>
            </a:r>
          </a:p>
          <a:p>
            <a:pPr>
              <a:buFontTx/>
              <a:buBlip>
                <a:blip r:embed="rId2"/>
              </a:buBlip>
            </a:pPr>
            <a:r>
              <a:rPr lang="en-US" sz="2400"/>
              <a:t>Under Estimate will affect the quality of the Project.</a:t>
            </a:r>
          </a:p>
          <a:p>
            <a:pPr>
              <a:buFontTx/>
              <a:buBlip>
                <a:blip r:embed="rId2"/>
              </a:buBlip>
            </a:pPr>
            <a:r>
              <a:rPr lang="en-US" sz="2400" b="1">
                <a:solidFill>
                  <a:srgbClr val="0066FF"/>
                </a:solidFill>
              </a:rPr>
              <a:t>Weinberg’s zeroth law of reliability:</a:t>
            </a:r>
            <a:r>
              <a:rPr lang="en-US" sz="2400">
                <a:solidFill>
                  <a:srgbClr val="0066FF"/>
                </a:solidFill>
              </a:rPr>
              <a:t> </a:t>
            </a:r>
          </a:p>
          <a:p>
            <a:pPr>
              <a:buFontTx/>
              <a:buNone/>
            </a:pPr>
            <a:r>
              <a:rPr lang="en-US" sz="2400"/>
              <a:t>    If  a system does not have to be reliable , it can meet any other objective.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solidFill>
                  <a:srgbClr val="008080"/>
                </a:solidFill>
              </a:rPr>
              <a:t>Basis for software Estimating</a:t>
            </a:r>
          </a:p>
        </p:txBody>
      </p:sp>
      <p:sp>
        <p:nvSpPr>
          <p:cNvPr id="162819" name="Rectangle 3"/>
          <p:cNvSpPr>
            <a:spLocks noGrp="1" noChangeArrowheads="1"/>
          </p:cNvSpPr>
          <p:nvPr>
            <p:ph type="body" idx="1"/>
          </p:nvPr>
        </p:nvSpPr>
        <p:spPr/>
        <p:txBody>
          <a:bodyPr/>
          <a:lstStyle/>
          <a:p>
            <a:pPr>
              <a:buFontTx/>
              <a:buBlip>
                <a:blip r:embed="rId2"/>
              </a:buBlip>
            </a:pPr>
            <a:r>
              <a:rPr lang="en-US" sz="2400">
                <a:solidFill>
                  <a:srgbClr val="0066FF"/>
                </a:solidFill>
              </a:rPr>
              <a:t>Need For Historical Data:</a:t>
            </a:r>
          </a:p>
          <a:p>
            <a:pPr>
              <a:buFontTx/>
              <a:buNone/>
            </a:pPr>
            <a:r>
              <a:rPr lang="en-US" sz="2400"/>
              <a:t>    All estimating methods needs information about how projects have been implemented in the past.</a:t>
            </a:r>
            <a:endParaRPr lang="en-US" sz="2400">
              <a:solidFill>
                <a:srgbClr val="0066FF"/>
              </a:solidFill>
            </a:endParaRPr>
          </a:p>
          <a:p>
            <a:pPr>
              <a:buFontTx/>
              <a:buBlip>
                <a:blip r:embed="rId2"/>
              </a:buBlip>
            </a:pPr>
            <a:r>
              <a:rPr lang="en-US" sz="2400">
                <a:solidFill>
                  <a:srgbClr val="0066FF"/>
                </a:solidFill>
              </a:rPr>
              <a:t>Measure of Work:</a:t>
            </a:r>
          </a:p>
          <a:p>
            <a:pPr>
              <a:buFontTx/>
              <a:buNone/>
            </a:pPr>
            <a:r>
              <a:rPr lang="en-US" sz="2400"/>
              <a:t>    To express the work content of the system is to be implemented independently of the effort, using a measure such as source lines of code(SLOC).</a:t>
            </a:r>
            <a:endParaRPr lang="en-US" sz="2400">
              <a:solidFill>
                <a:srgbClr val="0066FF"/>
              </a:solidFill>
            </a:endParaRPr>
          </a:p>
          <a:p>
            <a:pPr>
              <a:buFontTx/>
              <a:buBlip>
                <a:blip r:embed="rId2"/>
              </a:buBlip>
            </a:pPr>
            <a:r>
              <a:rPr lang="en-US" sz="2400">
                <a:solidFill>
                  <a:srgbClr val="0066FF"/>
                </a:solidFill>
              </a:rPr>
              <a:t>Complexity:</a:t>
            </a:r>
          </a:p>
          <a:p>
            <a:pPr>
              <a:buFontTx/>
              <a:buNone/>
            </a:pPr>
            <a:r>
              <a:rPr lang="en-US" sz="2400"/>
              <a:t> 	Two programs with the same kloc will not necessarily take same time to write, even if it is done by the same developer in the same environment. SLOC  estimates have to be modified to take complexity into account.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z="3200">
                <a:solidFill>
                  <a:srgbClr val="008080"/>
                </a:solidFill>
              </a:rPr>
              <a:t>Software Effort Estimation Techniques</a:t>
            </a:r>
          </a:p>
        </p:txBody>
      </p:sp>
      <p:sp>
        <p:nvSpPr>
          <p:cNvPr id="163843" name="Rectangle 3"/>
          <p:cNvSpPr>
            <a:spLocks noGrp="1" noChangeArrowheads="1"/>
          </p:cNvSpPr>
          <p:nvPr>
            <p:ph type="body" idx="1"/>
          </p:nvPr>
        </p:nvSpPr>
        <p:spPr>
          <a:xfrm>
            <a:off x="177800" y="1295400"/>
            <a:ext cx="8785225" cy="4406900"/>
          </a:xfrm>
        </p:spPr>
        <p:txBody>
          <a:bodyPr/>
          <a:lstStyle/>
          <a:p>
            <a:pPr>
              <a:buFontTx/>
              <a:buBlip>
                <a:blip r:embed="rId2"/>
              </a:buBlip>
            </a:pPr>
            <a:r>
              <a:rPr lang="en-US" sz="2400">
                <a:solidFill>
                  <a:srgbClr val="0066FF"/>
                </a:solidFill>
              </a:rPr>
              <a:t>Algorithmic models</a:t>
            </a:r>
          </a:p>
          <a:p>
            <a:pPr lvl="1">
              <a:buFontTx/>
              <a:buBlip>
                <a:blip r:embed="rId2"/>
              </a:buBlip>
            </a:pPr>
            <a:r>
              <a:rPr lang="en-US" sz="2400"/>
              <a:t>Which uses ‘effort driver’ representing characteristics of the target system and the implementation environment to predict effort</a:t>
            </a:r>
            <a:endParaRPr lang="en-US" sz="2400">
              <a:solidFill>
                <a:srgbClr val="0066FF"/>
              </a:solidFill>
            </a:endParaRPr>
          </a:p>
          <a:p>
            <a:pPr>
              <a:buFontTx/>
              <a:buBlip>
                <a:blip r:embed="rId2"/>
              </a:buBlip>
            </a:pPr>
            <a:r>
              <a:rPr lang="en-US" sz="2400">
                <a:solidFill>
                  <a:srgbClr val="0066FF"/>
                </a:solidFill>
              </a:rPr>
              <a:t>Expert judgment</a:t>
            </a:r>
          </a:p>
          <a:p>
            <a:pPr lvl="1">
              <a:buFontTx/>
              <a:buBlip>
                <a:blip r:embed="rId2"/>
              </a:buBlip>
            </a:pPr>
            <a:r>
              <a:rPr lang="en-US" sz="2400"/>
              <a:t>Where the advice of the knowledgeable staff is solicited.</a:t>
            </a:r>
            <a:endParaRPr lang="en-US" sz="2400">
              <a:solidFill>
                <a:srgbClr val="0066FF"/>
              </a:solidFill>
            </a:endParaRPr>
          </a:p>
          <a:p>
            <a:pPr>
              <a:buFontTx/>
              <a:buBlip>
                <a:blip r:embed="rId2"/>
              </a:buBlip>
            </a:pPr>
            <a:r>
              <a:rPr lang="en-US" sz="2400">
                <a:solidFill>
                  <a:srgbClr val="0066FF"/>
                </a:solidFill>
              </a:rPr>
              <a:t>Analogy</a:t>
            </a:r>
          </a:p>
          <a:p>
            <a:pPr>
              <a:buFontTx/>
              <a:buNone/>
            </a:pPr>
            <a:r>
              <a:rPr lang="en-US" sz="2400"/>
              <a:t>      where a similar, completed project is identified and its actual effort is used as a basis for the new project.</a:t>
            </a:r>
            <a:endParaRPr lang="en-US" sz="2400">
              <a:solidFill>
                <a:srgbClr val="0066FF"/>
              </a:solidFill>
            </a:endParaRPr>
          </a:p>
          <a:p>
            <a:pPr>
              <a:buFontTx/>
              <a:buBlip>
                <a:blip r:embed="rId2"/>
              </a:buBlip>
            </a:pPr>
            <a:r>
              <a:rPr lang="en-US" sz="2400">
                <a:solidFill>
                  <a:srgbClr val="0066FF"/>
                </a:solidFill>
              </a:rPr>
              <a:t>Parkinson</a:t>
            </a:r>
          </a:p>
          <a:p>
            <a:pPr lvl="1">
              <a:buFontTx/>
              <a:buBlip>
                <a:blip r:embed="rId2"/>
              </a:buBlip>
            </a:pPr>
            <a:r>
              <a:rPr lang="en-US" sz="2400"/>
              <a:t>Identifies the staff effort available to do a project and uses that as an ‘estimate’</a:t>
            </a:r>
          </a:p>
          <a:p>
            <a:pPr>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solidFill>
                  <a:srgbClr val="008080"/>
                </a:solidFill>
              </a:rPr>
              <a:t>Software Effort Estimation Techniques  (…)</a:t>
            </a:r>
          </a:p>
        </p:txBody>
      </p:sp>
      <p:sp>
        <p:nvSpPr>
          <p:cNvPr id="164867" name="Rectangle 3"/>
          <p:cNvSpPr>
            <a:spLocks noGrp="1" noChangeArrowheads="1"/>
          </p:cNvSpPr>
          <p:nvPr>
            <p:ph type="body" idx="1"/>
          </p:nvPr>
        </p:nvSpPr>
        <p:spPr/>
        <p:txBody>
          <a:bodyPr/>
          <a:lstStyle/>
          <a:p>
            <a:pPr>
              <a:buFontTx/>
              <a:buBlip>
                <a:blip r:embed="rId2"/>
              </a:buBlip>
            </a:pPr>
            <a:r>
              <a:rPr lang="en-US" sz="2400">
                <a:solidFill>
                  <a:srgbClr val="0066FF"/>
                </a:solidFill>
              </a:rPr>
              <a:t>Price to Win</a:t>
            </a:r>
          </a:p>
          <a:p>
            <a:pPr lvl="1">
              <a:buFontTx/>
              <a:buBlip>
                <a:blip r:embed="rId2"/>
              </a:buBlip>
            </a:pPr>
            <a:r>
              <a:rPr lang="en-US" sz="2400"/>
              <a:t>Where the ‘estimate’ is a figure that appears to be sufficiently low to win a contract.</a:t>
            </a:r>
          </a:p>
          <a:p>
            <a:pPr>
              <a:buFontTx/>
              <a:buBlip>
                <a:blip r:embed="rId2"/>
              </a:buBlip>
            </a:pPr>
            <a:r>
              <a:rPr lang="en-US" sz="2400">
                <a:solidFill>
                  <a:srgbClr val="0066FF"/>
                </a:solidFill>
              </a:rPr>
              <a:t>Top-Down</a:t>
            </a:r>
          </a:p>
          <a:p>
            <a:pPr lvl="1">
              <a:buFontTx/>
              <a:buBlip>
                <a:blip r:embed="rId2"/>
              </a:buBlip>
            </a:pPr>
            <a:r>
              <a:rPr lang="en-US" sz="2400"/>
              <a:t>The effort needed to implement a project will be related to variables associated with the characteristics of the final system</a:t>
            </a:r>
          </a:p>
          <a:p>
            <a:pPr lvl="1">
              <a:buFontTx/>
              <a:buBlip>
                <a:blip r:embed="rId2"/>
              </a:buBlip>
            </a:pPr>
            <a:r>
              <a:rPr lang="en-US" sz="2400"/>
              <a:t>effort=(system size)*(productivity rate)</a:t>
            </a:r>
          </a:p>
          <a:p>
            <a:pPr>
              <a:buFontTx/>
              <a:buBlip>
                <a:blip r:embed="rId2"/>
              </a:buBlip>
            </a:pPr>
            <a:r>
              <a:rPr lang="en-US" sz="2400">
                <a:solidFill>
                  <a:srgbClr val="0066FF"/>
                </a:solidFill>
              </a:rPr>
              <a:t>Bottom-Up</a:t>
            </a:r>
          </a:p>
          <a:p>
            <a:pPr>
              <a:buFontTx/>
              <a:buNone/>
            </a:pPr>
            <a:r>
              <a:rPr lang="en-US" sz="2400"/>
              <a:t>     Estimator breaks the project into its component tasks and then estimates how much effort will be required to carry out each task. This is done at the later stage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solidFill>
                  <a:srgbClr val="008080"/>
                </a:solidFill>
              </a:rPr>
              <a:t>Expert Management</a:t>
            </a:r>
          </a:p>
        </p:txBody>
      </p:sp>
      <p:sp>
        <p:nvSpPr>
          <p:cNvPr id="165891" name="Rectangle 3"/>
          <p:cNvSpPr>
            <a:spLocks noGrp="1" noChangeArrowheads="1"/>
          </p:cNvSpPr>
          <p:nvPr>
            <p:ph type="body" idx="1"/>
          </p:nvPr>
        </p:nvSpPr>
        <p:spPr/>
        <p:txBody>
          <a:bodyPr/>
          <a:lstStyle/>
          <a:p>
            <a:pPr lvl="1">
              <a:buFontTx/>
              <a:buBlip>
                <a:blip r:embed="rId2"/>
              </a:buBlip>
            </a:pPr>
            <a:r>
              <a:rPr lang="en-US" sz="2400"/>
              <a:t>Asking someone who is knowledgeable about either the application area or the development environment to give an estimate of the effort required to carry out a task.</a:t>
            </a:r>
          </a:p>
          <a:p>
            <a:pPr lvl="1">
              <a:buFontTx/>
              <a:buBlip>
                <a:blip r:embed="rId2"/>
              </a:buBlip>
            </a:pPr>
            <a:endParaRPr lang="en-US" sz="2400"/>
          </a:p>
          <a:p>
            <a:pPr lvl="1">
              <a:buFontTx/>
              <a:buBlip>
                <a:blip r:embed="rId2"/>
              </a:buBlip>
            </a:pPr>
            <a:r>
              <a:rPr lang="en-US" sz="2400"/>
              <a:t>Estimator would have to carry out some kind of impact analysis in order to judge the proportion of code that would be affected and from that derive an estimate.</a:t>
            </a:r>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solidFill>
                  <a:srgbClr val="008080"/>
                </a:solidFill>
              </a:rPr>
              <a:t>Analogy</a:t>
            </a:r>
          </a:p>
        </p:txBody>
      </p:sp>
      <p:sp>
        <p:nvSpPr>
          <p:cNvPr id="166915" name="Rectangle 3"/>
          <p:cNvSpPr>
            <a:spLocks noGrp="1" noChangeArrowheads="1"/>
          </p:cNvSpPr>
          <p:nvPr>
            <p:ph type="body" idx="1"/>
          </p:nvPr>
        </p:nvSpPr>
        <p:spPr/>
        <p:txBody>
          <a:bodyPr/>
          <a:lstStyle/>
          <a:p>
            <a:pPr lvl="1">
              <a:buFontTx/>
              <a:buBlip>
                <a:blip r:embed="rId2"/>
              </a:buBlip>
            </a:pPr>
            <a:r>
              <a:rPr lang="en-US" sz="2400"/>
              <a:t>Also called “case based reasoning”</a:t>
            </a:r>
          </a:p>
          <a:p>
            <a:pPr lvl="1">
              <a:buFontTx/>
              <a:buBlip>
                <a:blip r:embed="rId2"/>
              </a:buBlip>
            </a:pPr>
            <a:r>
              <a:rPr lang="en-US" sz="2400"/>
              <a:t>Identify </a:t>
            </a:r>
            <a:r>
              <a:rPr lang="en-US" sz="2400" i="1"/>
              <a:t>source cases </a:t>
            </a:r>
            <a:r>
              <a:rPr lang="en-US" sz="2400"/>
              <a:t>[project that have been completed</a:t>
            </a:r>
          </a:p>
          <a:p>
            <a:pPr lvl="1">
              <a:buFontTx/>
              <a:buBlip>
                <a:blip r:embed="rId2"/>
              </a:buBlip>
            </a:pPr>
            <a:r>
              <a:rPr lang="en-US" sz="2400"/>
              <a:t>Identify </a:t>
            </a:r>
            <a:r>
              <a:rPr lang="en-US" sz="2400" i="1"/>
              <a:t>target cases </a:t>
            </a:r>
            <a:r>
              <a:rPr lang="en-US" sz="2400"/>
              <a:t>[project that has similar characteristics</a:t>
            </a:r>
          </a:p>
          <a:p>
            <a:pPr lvl="1">
              <a:buFontTx/>
              <a:buBlip>
                <a:blip r:embed="rId2"/>
              </a:buBlip>
            </a:pPr>
            <a:r>
              <a:rPr lang="en-US" sz="2400" i="1"/>
              <a:t>ANGEL </a:t>
            </a:r>
            <a:r>
              <a:rPr lang="en-US" sz="2400"/>
              <a:t>package calculates effort using “Euclidean distance” </a:t>
            </a:r>
            <a:endParaRPr lang="en-US" sz="2000"/>
          </a:p>
          <a:p>
            <a:pPr lvl="1">
              <a:buFontTx/>
              <a:buBlip>
                <a:blip r:embed="rId2"/>
              </a:buBlip>
            </a:pPr>
            <a:r>
              <a:rPr lang="en-US" sz="2400"/>
              <a:t>Distance=square-root of((target_parameter1-source_parameter1)2+…..+(target_parameter n –source_parameter n)2)</a:t>
            </a:r>
            <a:r>
              <a:rPr lang="en-US" sz="1800"/>
              <a:t> </a:t>
            </a:r>
          </a:p>
          <a:p>
            <a:endParaRPr lang="en-US" sz="1800"/>
          </a:p>
          <a:p>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20PW21 MEDAM SAI PRANATHI</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23838" y="404813"/>
            <a:ext cx="7488237" cy="579437"/>
          </a:xfrm>
          <a:noFill/>
          <a:ln/>
        </p:spPr>
        <p:txBody>
          <a:bodyPr/>
          <a:lstStyle/>
          <a:p>
            <a:r>
              <a:rPr lang="en-US">
                <a:solidFill>
                  <a:srgbClr val="008080"/>
                </a:solidFill>
              </a:rPr>
              <a:t>Albrecht Function Point Analysis</a:t>
            </a:r>
          </a:p>
        </p:txBody>
      </p:sp>
      <p:sp>
        <p:nvSpPr>
          <p:cNvPr id="167939" name="Text Box 3"/>
          <p:cNvSpPr txBox="1">
            <a:spLocks noChangeArrowheads="1"/>
          </p:cNvSpPr>
          <p:nvPr/>
        </p:nvSpPr>
        <p:spPr bwMode="auto">
          <a:xfrm>
            <a:off x="250825" y="1789113"/>
            <a:ext cx="9144000" cy="5068887"/>
          </a:xfrm>
          <a:prstGeom prst="rect">
            <a:avLst/>
          </a:prstGeom>
          <a:noFill/>
          <a:ln w="9525">
            <a:noFill/>
            <a:miter lim="800000"/>
            <a:headEnd/>
            <a:tailEnd/>
          </a:ln>
          <a:effectLst/>
        </p:spPr>
        <p:txBody>
          <a:bodyPr>
            <a:spAutoFit/>
          </a:bodyPr>
          <a:lstStyle/>
          <a:p>
            <a:pPr>
              <a:spcBef>
                <a:spcPct val="50000"/>
              </a:spcBef>
              <a:buFontTx/>
              <a:buBlip>
                <a:blip r:embed="rId2"/>
              </a:buBlip>
            </a:pPr>
            <a:r>
              <a:rPr lang="en-US"/>
              <a:t> </a:t>
            </a:r>
            <a:r>
              <a:rPr lang="en-US" sz="2400"/>
              <a:t>Top Down Design Method Devised by Allan Albrecht</a:t>
            </a:r>
          </a:p>
          <a:p>
            <a:pPr>
              <a:spcBef>
                <a:spcPct val="50000"/>
              </a:spcBef>
              <a:buFontTx/>
              <a:buBlip>
                <a:blip r:embed="rId2"/>
              </a:buBlip>
            </a:pPr>
            <a:r>
              <a:rPr lang="en-US" sz="2400"/>
              <a:t> Albrecht Functional Points – way to Quantify the functional size of programs independent of the programming languages used.</a:t>
            </a:r>
          </a:p>
          <a:p>
            <a:pPr>
              <a:spcBef>
                <a:spcPct val="50000"/>
              </a:spcBef>
              <a:buFontTx/>
              <a:buBlip>
                <a:blip r:embed="rId2"/>
              </a:buBlip>
            </a:pPr>
            <a:r>
              <a:rPr lang="en-US" sz="2400"/>
              <a:t> Basis of Function Points – External User Types</a:t>
            </a:r>
          </a:p>
          <a:p>
            <a:pPr lvl="2">
              <a:spcBef>
                <a:spcPct val="50000"/>
              </a:spcBef>
              <a:buFontTx/>
              <a:buBlip>
                <a:blip r:embed="rId2"/>
              </a:buBlip>
            </a:pPr>
            <a:r>
              <a:rPr lang="en-US" sz="2400"/>
              <a:t>    External Input Types                   </a:t>
            </a:r>
          </a:p>
          <a:p>
            <a:pPr lvl="2">
              <a:spcBef>
                <a:spcPct val="50000"/>
              </a:spcBef>
              <a:buFontTx/>
              <a:buBlip>
                <a:blip r:embed="rId2"/>
              </a:buBlip>
            </a:pPr>
            <a:r>
              <a:rPr lang="en-US" sz="2400"/>
              <a:t>    External Output Types</a:t>
            </a:r>
          </a:p>
          <a:p>
            <a:pPr lvl="2">
              <a:spcBef>
                <a:spcPct val="50000"/>
              </a:spcBef>
              <a:buFontTx/>
              <a:buBlip>
                <a:blip r:embed="rId2"/>
              </a:buBlip>
            </a:pPr>
            <a:r>
              <a:rPr lang="en-US" sz="2400"/>
              <a:t>    Logical Internal File Types</a:t>
            </a:r>
          </a:p>
          <a:p>
            <a:pPr lvl="2">
              <a:spcBef>
                <a:spcPct val="50000"/>
              </a:spcBef>
              <a:buFontTx/>
              <a:buBlip>
                <a:blip r:embed="rId2"/>
              </a:buBlip>
            </a:pPr>
            <a:r>
              <a:rPr lang="en-US" sz="2400"/>
              <a:t>    External Interface File Types</a:t>
            </a:r>
          </a:p>
          <a:p>
            <a:pPr lvl="2">
              <a:spcBef>
                <a:spcPct val="50000"/>
              </a:spcBef>
              <a:buFontTx/>
              <a:buBlip>
                <a:blip r:embed="rId2"/>
              </a:buBlip>
            </a:pPr>
            <a:r>
              <a:rPr lang="en-US" sz="2400"/>
              <a:t>    External Inquiry Types</a:t>
            </a:r>
          </a:p>
          <a:p>
            <a:pPr>
              <a:spcBef>
                <a:spcPct val="50000"/>
              </a:spcBef>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solidFill>
                  <a:srgbClr val="008080"/>
                </a:solidFill>
              </a:rPr>
              <a:t>Albrecht ..</a:t>
            </a:r>
          </a:p>
        </p:txBody>
      </p:sp>
      <p:sp>
        <p:nvSpPr>
          <p:cNvPr id="227331" name="Rectangle 3"/>
          <p:cNvSpPr>
            <a:spLocks noGrp="1" noChangeArrowheads="1"/>
          </p:cNvSpPr>
          <p:nvPr>
            <p:ph type="body" idx="1"/>
          </p:nvPr>
        </p:nvSpPr>
        <p:spPr/>
        <p:txBody>
          <a:bodyPr/>
          <a:lstStyle/>
          <a:p>
            <a:pPr>
              <a:buFontTx/>
              <a:buBlip>
                <a:blip r:embed="rId2"/>
              </a:buBlip>
            </a:pPr>
            <a:r>
              <a:rPr lang="en-US" sz="2400"/>
              <a:t>Each Component is classified as having either high, average or low complexity.</a:t>
            </a:r>
          </a:p>
          <a:p>
            <a:pPr>
              <a:buFontTx/>
              <a:buBlip>
                <a:blip r:embed="rId2"/>
              </a:buBlip>
            </a:pPr>
            <a:r>
              <a:rPr lang="en-US" sz="2400"/>
              <a:t>The count of each external user type in each complexity are multiplied by specified weights given in the </a:t>
            </a:r>
            <a:r>
              <a:rPr lang="en-US" sz="2400" b="1">
                <a:hlinkClick r:id="rId3" action="ppaction://hlinksldjump"/>
              </a:rPr>
              <a:t>table</a:t>
            </a:r>
            <a:r>
              <a:rPr lang="en-US" sz="2400"/>
              <a:t> to get FP scores.</a:t>
            </a:r>
          </a:p>
          <a:p>
            <a:pPr>
              <a:buFontTx/>
              <a:buBlip>
                <a:blip r:embed="rId2"/>
              </a:buBlip>
            </a:pPr>
            <a:r>
              <a:rPr lang="en-US" sz="2400"/>
              <a:t> Identify each instance of each external user type</a:t>
            </a:r>
            <a:r>
              <a:rPr lang="en-US"/>
              <a:t> .</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b="0">
                <a:solidFill>
                  <a:srgbClr val="008080"/>
                </a:solidFill>
              </a:rPr>
              <a:t>Albrecht Complexity Multipliers</a:t>
            </a:r>
          </a:p>
        </p:txBody>
      </p:sp>
      <p:graphicFrame>
        <p:nvGraphicFramePr>
          <p:cNvPr id="168963" name="Group 3"/>
          <p:cNvGraphicFramePr>
            <a:graphicFrameLocks noGrp="1"/>
          </p:cNvGraphicFramePr>
          <p:nvPr>
            <p:ph idx="1"/>
          </p:nvPr>
        </p:nvGraphicFramePr>
        <p:xfrm>
          <a:off x="215900" y="1557338"/>
          <a:ext cx="8785225" cy="4411346"/>
        </p:xfrm>
        <a:graphic>
          <a:graphicData uri="http://schemas.openxmlformats.org/drawingml/2006/table">
            <a:tbl>
              <a:tblPr/>
              <a:tblGrid>
                <a:gridCol w="2197100"/>
                <a:gridCol w="2195513"/>
                <a:gridCol w="2197100"/>
                <a:gridCol w="2195512"/>
              </a:tblGrid>
              <a:tr h="768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External User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Multipliers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Output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Logical Internal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Interface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Inquiry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20PW03 AKSHAYA J</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solidFill>
                  <a:srgbClr val="008080"/>
                </a:solidFill>
              </a:rPr>
              <a:t>Function points Mark II</a:t>
            </a:r>
          </a:p>
        </p:txBody>
      </p:sp>
      <p:sp>
        <p:nvSpPr>
          <p:cNvPr id="169987" name="Rectangle 3"/>
          <p:cNvSpPr>
            <a:spLocks noGrp="1" noChangeArrowheads="1"/>
          </p:cNvSpPr>
          <p:nvPr>
            <p:ph type="body" idx="1"/>
          </p:nvPr>
        </p:nvSpPr>
        <p:spPr/>
        <p:txBody>
          <a:bodyPr/>
          <a:lstStyle/>
          <a:p>
            <a:pPr>
              <a:buFontTx/>
              <a:buBlip>
                <a:blip r:embed="rId2"/>
              </a:buBlip>
            </a:pPr>
            <a:r>
              <a:rPr lang="en-US" sz="2400"/>
              <a:t>The ‘Mark II’ label implies an improvement and replacement of the Albrecht method.</a:t>
            </a:r>
          </a:p>
          <a:p>
            <a:pPr>
              <a:buFontTx/>
              <a:buBlip>
                <a:blip r:embed="rId2"/>
              </a:buBlip>
            </a:pPr>
            <a:r>
              <a:rPr lang="en-US" sz="2400"/>
              <a:t>The information processing size is initially measured in unadjusted function points (UFP) to which a technical complexity adjustment can then be applied.</a:t>
            </a:r>
          </a:p>
          <a:p>
            <a:pPr>
              <a:buFontTx/>
              <a:buNone/>
            </a:pPr>
            <a:endParaRPr lang="en-US" sz="2400"/>
          </a:p>
        </p:txBody>
      </p:sp>
      <p:sp>
        <p:nvSpPr>
          <p:cNvPr id="169988" name="Rectangle 4"/>
          <p:cNvSpPr>
            <a:spLocks noChangeArrowheads="1"/>
          </p:cNvSpPr>
          <p:nvPr/>
        </p:nvSpPr>
        <p:spPr bwMode="auto">
          <a:xfrm>
            <a:off x="3348038" y="4291013"/>
            <a:ext cx="2519362" cy="863600"/>
          </a:xfrm>
          <a:prstGeom prst="rect">
            <a:avLst/>
          </a:prstGeom>
          <a:noFill/>
          <a:ln w="9525">
            <a:solidFill>
              <a:schemeClr val="tx1"/>
            </a:solidFill>
            <a:miter lim="800000"/>
            <a:headEnd/>
            <a:tailEnd/>
          </a:ln>
          <a:effectLst/>
        </p:spPr>
        <p:txBody>
          <a:bodyPr wrap="none" anchor="ctr"/>
          <a:lstStyle/>
          <a:p>
            <a:pPr algn="ctr"/>
            <a:r>
              <a:rPr lang="en-US"/>
              <a:t>Process</a:t>
            </a:r>
          </a:p>
        </p:txBody>
      </p:sp>
      <p:sp>
        <p:nvSpPr>
          <p:cNvPr id="169989" name="Line 5"/>
          <p:cNvSpPr>
            <a:spLocks noChangeShapeType="1"/>
          </p:cNvSpPr>
          <p:nvPr/>
        </p:nvSpPr>
        <p:spPr bwMode="auto">
          <a:xfrm>
            <a:off x="3333750" y="3700463"/>
            <a:ext cx="0" cy="431800"/>
          </a:xfrm>
          <a:prstGeom prst="line">
            <a:avLst/>
          </a:prstGeom>
          <a:noFill/>
          <a:ln w="9525">
            <a:solidFill>
              <a:schemeClr val="tx1"/>
            </a:solidFill>
            <a:round/>
            <a:headEnd/>
            <a:tailEnd/>
          </a:ln>
          <a:effectLst/>
        </p:spPr>
        <p:txBody>
          <a:bodyPr/>
          <a:lstStyle/>
          <a:p>
            <a:endParaRPr lang="en-US"/>
          </a:p>
        </p:txBody>
      </p:sp>
      <p:sp>
        <p:nvSpPr>
          <p:cNvPr id="169990" name="Line 6"/>
          <p:cNvSpPr>
            <a:spLocks noChangeShapeType="1"/>
          </p:cNvSpPr>
          <p:nvPr/>
        </p:nvSpPr>
        <p:spPr bwMode="auto">
          <a:xfrm>
            <a:off x="3348038" y="4132263"/>
            <a:ext cx="2519362" cy="0"/>
          </a:xfrm>
          <a:prstGeom prst="line">
            <a:avLst/>
          </a:prstGeom>
          <a:noFill/>
          <a:ln w="9525">
            <a:solidFill>
              <a:schemeClr val="tx1"/>
            </a:solidFill>
            <a:round/>
            <a:headEnd/>
            <a:tailEnd/>
          </a:ln>
          <a:effectLst/>
        </p:spPr>
        <p:txBody>
          <a:bodyPr/>
          <a:lstStyle/>
          <a:p>
            <a:endParaRPr lang="en-US"/>
          </a:p>
        </p:txBody>
      </p:sp>
      <p:sp>
        <p:nvSpPr>
          <p:cNvPr id="169991" name="Line 7"/>
          <p:cNvSpPr>
            <a:spLocks noChangeShapeType="1"/>
          </p:cNvSpPr>
          <p:nvPr/>
        </p:nvSpPr>
        <p:spPr bwMode="auto">
          <a:xfrm>
            <a:off x="3348038" y="3700463"/>
            <a:ext cx="2447925" cy="0"/>
          </a:xfrm>
          <a:prstGeom prst="line">
            <a:avLst/>
          </a:prstGeom>
          <a:noFill/>
          <a:ln w="9525">
            <a:solidFill>
              <a:schemeClr val="tx1"/>
            </a:solidFill>
            <a:round/>
            <a:headEnd/>
            <a:tailEnd/>
          </a:ln>
          <a:effectLst/>
        </p:spPr>
        <p:txBody>
          <a:bodyPr/>
          <a:lstStyle/>
          <a:p>
            <a:endParaRPr lang="en-US"/>
          </a:p>
        </p:txBody>
      </p:sp>
      <p:sp>
        <p:nvSpPr>
          <p:cNvPr id="169992" name="Line 8"/>
          <p:cNvSpPr>
            <a:spLocks noChangeShapeType="1"/>
          </p:cNvSpPr>
          <p:nvPr/>
        </p:nvSpPr>
        <p:spPr bwMode="auto">
          <a:xfrm>
            <a:off x="2051050" y="4722813"/>
            <a:ext cx="1296988" cy="0"/>
          </a:xfrm>
          <a:prstGeom prst="line">
            <a:avLst/>
          </a:prstGeom>
          <a:noFill/>
          <a:ln w="9525">
            <a:solidFill>
              <a:schemeClr val="tx1"/>
            </a:solidFill>
            <a:round/>
            <a:headEnd/>
            <a:tailEnd type="triangle" w="med" len="med"/>
          </a:ln>
          <a:effectLst/>
        </p:spPr>
        <p:txBody>
          <a:bodyPr/>
          <a:lstStyle/>
          <a:p>
            <a:endParaRPr lang="en-US"/>
          </a:p>
        </p:txBody>
      </p:sp>
      <p:sp>
        <p:nvSpPr>
          <p:cNvPr id="169993" name="Line 9"/>
          <p:cNvSpPr>
            <a:spLocks noChangeShapeType="1"/>
          </p:cNvSpPr>
          <p:nvPr/>
        </p:nvSpPr>
        <p:spPr bwMode="auto">
          <a:xfrm>
            <a:off x="5867400" y="4637088"/>
            <a:ext cx="1009650" cy="0"/>
          </a:xfrm>
          <a:prstGeom prst="line">
            <a:avLst/>
          </a:prstGeom>
          <a:noFill/>
          <a:ln w="9525">
            <a:solidFill>
              <a:schemeClr val="tx1"/>
            </a:solidFill>
            <a:round/>
            <a:headEnd/>
            <a:tailEnd type="triangle" w="med" len="med"/>
          </a:ln>
          <a:effectLst/>
        </p:spPr>
        <p:txBody>
          <a:bodyPr/>
          <a:lstStyle/>
          <a:p>
            <a:endParaRPr lang="en-US"/>
          </a:p>
        </p:txBody>
      </p:sp>
      <p:sp>
        <p:nvSpPr>
          <p:cNvPr id="169994" name="Line 10"/>
          <p:cNvSpPr>
            <a:spLocks noChangeShapeType="1"/>
          </p:cNvSpPr>
          <p:nvPr/>
        </p:nvSpPr>
        <p:spPr bwMode="auto">
          <a:xfrm>
            <a:off x="3635375" y="3700463"/>
            <a:ext cx="0" cy="431800"/>
          </a:xfrm>
          <a:prstGeom prst="line">
            <a:avLst/>
          </a:prstGeom>
          <a:noFill/>
          <a:ln w="9525">
            <a:solidFill>
              <a:schemeClr val="tx1"/>
            </a:solidFill>
            <a:round/>
            <a:headEnd/>
            <a:tailEnd/>
          </a:ln>
          <a:effectLst/>
        </p:spPr>
        <p:txBody>
          <a:bodyPr/>
          <a:lstStyle/>
          <a:p>
            <a:endParaRPr lang="en-US"/>
          </a:p>
        </p:txBody>
      </p:sp>
      <p:sp>
        <p:nvSpPr>
          <p:cNvPr id="169995" name="Text Box 11"/>
          <p:cNvSpPr txBox="1">
            <a:spLocks noChangeArrowheads="1"/>
          </p:cNvSpPr>
          <p:nvPr/>
        </p:nvSpPr>
        <p:spPr bwMode="auto">
          <a:xfrm>
            <a:off x="3924300" y="3771900"/>
            <a:ext cx="1368425" cy="304800"/>
          </a:xfrm>
          <a:prstGeom prst="rect">
            <a:avLst/>
          </a:prstGeom>
          <a:noFill/>
          <a:ln w="9525">
            <a:noFill/>
            <a:miter lim="800000"/>
            <a:headEnd/>
            <a:tailEnd/>
          </a:ln>
          <a:effectLst/>
        </p:spPr>
        <p:txBody>
          <a:bodyPr>
            <a:spAutoFit/>
          </a:bodyPr>
          <a:lstStyle/>
          <a:p>
            <a:pPr>
              <a:spcBef>
                <a:spcPct val="50000"/>
              </a:spcBef>
            </a:pPr>
            <a:r>
              <a:rPr lang="en-US" sz="1400"/>
              <a:t>Data Store</a:t>
            </a:r>
          </a:p>
        </p:txBody>
      </p:sp>
      <p:sp>
        <p:nvSpPr>
          <p:cNvPr id="169996" name="Text Box 12"/>
          <p:cNvSpPr txBox="1">
            <a:spLocks noChangeArrowheads="1"/>
          </p:cNvSpPr>
          <p:nvPr/>
        </p:nvSpPr>
        <p:spPr bwMode="auto">
          <a:xfrm>
            <a:off x="3203575" y="5373688"/>
            <a:ext cx="3313113" cy="366712"/>
          </a:xfrm>
          <a:prstGeom prst="rect">
            <a:avLst/>
          </a:prstGeom>
          <a:noFill/>
          <a:ln w="9525">
            <a:noFill/>
            <a:miter lim="800000"/>
            <a:headEnd/>
            <a:tailEnd/>
          </a:ln>
          <a:effectLst/>
        </p:spPr>
        <p:txBody>
          <a:bodyPr>
            <a:spAutoFit/>
          </a:bodyPr>
          <a:lstStyle/>
          <a:p>
            <a:pPr>
              <a:spcBef>
                <a:spcPct val="50000"/>
              </a:spcBef>
            </a:pPr>
            <a:r>
              <a:rPr lang="en-US" b="1"/>
              <a:t>Model of a Transaction</a:t>
            </a:r>
          </a:p>
        </p:txBody>
      </p:sp>
      <p:sp>
        <p:nvSpPr>
          <p:cNvPr id="169997" name="Text Box 13"/>
          <p:cNvSpPr txBox="1">
            <a:spLocks noChangeArrowheads="1"/>
          </p:cNvSpPr>
          <p:nvPr/>
        </p:nvSpPr>
        <p:spPr bwMode="auto">
          <a:xfrm>
            <a:off x="2268538" y="4221163"/>
            <a:ext cx="1081087" cy="366712"/>
          </a:xfrm>
          <a:prstGeom prst="rect">
            <a:avLst/>
          </a:prstGeom>
          <a:noFill/>
          <a:ln w="9525">
            <a:noFill/>
            <a:miter lim="800000"/>
            <a:headEnd/>
            <a:tailEnd/>
          </a:ln>
          <a:effectLst/>
        </p:spPr>
        <p:txBody>
          <a:bodyPr>
            <a:spAutoFit/>
          </a:bodyPr>
          <a:lstStyle/>
          <a:p>
            <a:pPr>
              <a:spcBef>
                <a:spcPct val="50000"/>
              </a:spcBef>
            </a:pPr>
            <a:r>
              <a:rPr lang="en-US"/>
              <a:t>input</a:t>
            </a:r>
          </a:p>
        </p:txBody>
      </p:sp>
      <p:sp>
        <p:nvSpPr>
          <p:cNvPr id="169999" name="Text Box 15"/>
          <p:cNvSpPr txBox="1">
            <a:spLocks noChangeArrowheads="1"/>
          </p:cNvSpPr>
          <p:nvPr/>
        </p:nvSpPr>
        <p:spPr bwMode="auto">
          <a:xfrm>
            <a:off x="1331913" y="4508500"/>
            <a:ext cx="936625" cy="641350"/>
          </a:xfrm>
          <a:prstGeom prst="rect">
            <a:avLst/>
          </a:prstGeom>
          <a:noFill/>
          <a:ln w="9525">
            <a:noFill/>
            <a:miter lim="800000"/>
            <a:headEnd/>
            <a:tailEnd/>
          </a:ln>
          <a:effectLst/>
        </p:spPr>
        <p:txBody>
          <a:bodyPr>
            <a:spAutoFit/>
          </a:bodyPr>
          <a:lstStyle/>
          <a:p>
            <a:pPr>
              <a:spcBef>
                <a:spcPct val="50000"/>
              </a:spcBef>
            </a:pPr>
            <a:r>
              <a:rPr lang="en-US"/>
              <a:t>From user</a:t>
            </a:r>
          </a:p>
        </p:txBody>
      </p:sp>
      <p:sp>
        <p:nvSpPr>
          <p:cNvPr id="170000" name="Text Box 16"/>
          <p:cNvSpPr txBox="1">
            <a:spLocks noChangeArrowheads="1"/>
          </p:cNvSpPr>
          <p:nvPr/>
        </p:nvSpPr>
        <p:spPr bwMode="auto">
          <a:xfrm>
            <a:off x="6877050" y="4349750"/>
            <a:ext cx="935038" cy="641350"/>
          </a:xfrm>
          <a:prstGeom prst="rect">
            <a:avLst/>
          </a:prstGeom>
          <a:noFill/>
          <a:ln w="9525">
            <a:noFill/>
            <a:miter lim="800000"/>
            <a:headEnd/>
            <a:tailEnd/>
          </a:ln>
          <a:effectLst/>
        </p:spPr>
        <p:txBody>
          <a:bodyPr>
            <a:spAutoFit/>
          </a:bodyPr>
          <a:lstStyle/>
          <a:p>
            <a:pPr>
              <a:spcBef>
                <a:spcPct val="50000"/>
              </a:spcBef>
            </a:pPr>
            <a:r>
              <a:rPr lang="en-US"/>
              <a:t>Return to user</a:t>
            </a:r>
          </a:p>
        </p:txBody>
      </p:sp>
      <p:sp>
        <p:nvSpPr>
          <p:cNvPr id="170001" name="Text Box 17"/>
          <p:cNvSpPr txBox="1">
            <a:spLocks noChangeArrowheads="1"/>
          </p:cNvSpPr>
          <p:nvPr/>
        </p:nvSpPr>
        <p:spPr bwMode="auto">
          <a:xfrm>
            <a:off x="5938838" y="4251325"/>
            <a:ext cx="1081087" cy="366713"/>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17" name="Slide Number Placeholder 16"/>
          <p:cNvSpPr>
            <a:spLocks noGrp="1"/>
          </p:cNvSpPr>
          <p:nvPr>
            <p:ph type="sldNum" sz="quarter" idx="12"/>
          </p:nvPr>
        </p:nvSpPr>
        <p:spPr/>
        <p:txBody>
          <a:bodyPr/>
          <a:lstStyle/>
          <a:p>
            <a:fld id="{5CA9C09B-FF3A-4D41-B5CA-3C68A851D5B2}"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358775" y="1484313"/>
            <a:ext cx="8785225" cy="5126037"/>
          </a:xfrm>
        </p:spPr>
        <p:txBody>
          <a:bodyPr/>
          <a:lstStyle/>
          <a:p>
            <a:pPr>
              <a:lnSpc>
                <a:spcPct val="80000"/>
              </a:lnSpc>
              <a:buFontTx/>
              <a:buBlip>
                <a:blip r:embed="rId2"/>
              </a:buBlip>
            </a:pPr>
            <a:r>
              <a:rPr lang="en-US" sz="2000"/>
              <a:t>For each transaction the UFP’s are calculated :</a:t>
            </a:r>
          </a:p>
          <a:p>
            <a:pPr>
              <a:lnSpc>
                <a:spcPct val="80000"/>
              </a:lnSpc>
              <a:buFontTx/>
              <a:buBlip>
                <a:blip r:embed="rId2"/>
              </a:buBlip>
            </a:pPr>
            <a:endParaRPr lang="en-US" sz="2000"/>
          </a:p>
          <a:p>
            <a:pPr lvl="3">
              <a:lnSpc>
                <a:spcPct val="80000"/>
              </a:lnSpc>
              <a:buFontTx/>
              <a:buBlip>
                <a:blip r:embed="rId2"/>
              </a:buBlip>
            </a:pPr>
            <a:r>
              <a:rPr lang="en-US" sz="2000" b="1"/>
              <a:t>Wi * (number of input data element types)    +</a:t>
            </a:r>
          </a:p>
          <a:p>
            <a:pPr lvl="3">
              <a:lnSpc>
                <a:spcPct val="80000"/>
              </a:lnSpc>
              <a:buFontTx/>
              <a:buBlip>
                <a:blip r:embed="rId2"/>
              </a:buBlip>
            </a:pPr>
            <a:r>
              <a:rPr lang="en-US" sz="2000" b="1"/>
              <a:t>We* (number of entity types referenced)       +</a:t>
            </a:r>
          </a:p>
          <a:p>
            <a:pPr lvl="3">
              <a:lnSpc>
                <a:spcPct val="80000"/>
              </a:lnSpc>
              <a:buFontTx/>
              <a:buBlip>
                <a:blip r:embed="rId2"/>
              </a:buBlip>
            </a:pPr>
            <a:r>
              <a:rPr lang="en-US" sz="2000" b="1"/>
              <a:t>Wo* (number of output data element types)  +</a:t>
            </a:r>
          </a:p>
          <a:p>
            <a:pPr lvl="3">
              <a:lnSpc>
                <a:spcPct val="80000"/>
              </a:lnSpc>
              <a:buFontTx/>
              <a:buBlip>
                <a:blip r:embed="rId2"/>
              </a:buBlip>
            </a:pPr>
            <a:endParaRPr lang="en-US" sz="2000"/>
          </a:p>
          <a:p>
            <a:pPr>
              <a:lnSpc>
                <a:spcPct val="80000"/>
              </a:lnSpc>
              <a:buFontTx/>
              <a:buBlip>
                <a:blip r:embed="rId2"/>
              </a:buBlip>
            </a:pPr>
            <a:r>
              <a:rPr lang="en-US" sz="2000"/>
              <a:t> Wi , We and Wo are the weightings derived using effort values of previous projects.</a:t>
            </a:r>
          </a:p>
          <a:p>
            <a:pPr>
              <a:lnSpc>
                <a:spcPct val="80000"/>
              </a:lnSpc>
              <a:buFontTx/>
              <a:buBlip>
                <a:blip r:embed="rId2"/>
              </a:buBlip>
            </a:pPr>
            <a:r>
              <a:rPr lang="en-US" sz="2000"/>
              <a:t>From this the average hours of work generated by instances of each type of element is calculated.</a:t>
            </a:r>
          </a:p>
          <a:p>
            <a:pPr>
              <a:lnSpc>
                <a:spcPct val="80000"/>
              </a:lnSpc>
              <a:buFontTx/>
              <a:buBlip>
                <a:blip r:embed="rId2"/>
              </a:buBlip>
            </a:pPr>
            <a:r>
              <a:rPr lang="en-US" sz="2000"/>
              <a:t>The averages are then normalized into weightings which add up to </a:t>
            </a:r>
            <a:r>
              <a:rPr lang="en-US" sz="2000" b="1"/>
              <a:t>2.5.</a:t>
            </a:r>
          </a:p>
          <a:p>
            <a:pPr>
              <a:lnSpc>
                <a:spcPct val="80000"/>
              </a:lnSpc>
              <a:buFontTx/>
              <a:buBlip>
                <a:blip r:embed="rId2"/>
              </a:buBlip>
            </a:pPr>
            <a:r>
              <a:rPr lang="en-US" sz="2000"/>
              <a:t>This way of calculating the weightings is time consuming and hence industry averages are available:</a:t>
            </a:r>
          </a:p>
          <a:p>
            <a:pPr>
              <a:lnSpc>
                <a:spcPct val="80000"/>
              </a:lnSpc>
              <a:buFontTx/>
              <a:buNone/>
            </a:pPr>
            <a:r>
              <a:rPr lang="en-US" sz="2000"/>
              <a:t>                               </a:t>
            </a:r>
            <a:r>
              <a:rPr lang="en-US" sz="2000">
                <a:solidFill>
                  <a:srgbClr val="0066FF"/>
                </a:solidFill>
              </a:rPr>
              <a:t>Wi=0.58 ; We=1.66 ; Wo=0.26</a:t>
            </a:r>
          </a:p>
          <a:p>
            <a:pPr>
              <a:lnSpc>
                <a:spcPct val="80000"/>
              </a:lnSpc>
              <a:buFontTx/>
              <a:buNone/>
            </a:pPr>
            <a:endParaRPr lang="en-US" sz="2000"/>
          </a:p>
          <a:p>
            <a:pPr>
              <a:lnSpc>
                <a:spcPct val="80000"/>
              </a:lnSpc>
            </a:pPr>
            <a:endParaRPr lang="en-US" sz="1400"/>
          </a:p>
          <a:p>
            <a:pPr>
              <a:lnSpc>
                <a:spcPct val="80000"/>
              </a:lnSpc>
              <a:buFontTx/>
              <a:buNone/>
            </a:pPr>
            <a:r>
              <a:rPr lang="en-US" sz="2200"/>
              <a:t> </a:t>
            </a:r>
          </a:p>
        </p:txBody>
      </p:sp>
      <p:sp>
        <p:nvSpPr>
          <p:cNvPr id="171011" name="Rectangle 3"/>
          <p:cNvSpPr>
            <a:spLocks noGrp="1" noChangeArrowheads="1"/>
          </p:cNvSpPr>
          <p:nvPr>
            <p:ph type="title"/>
          </p:nvPr>
        </p:nvSpPr>
        <p:spPr>
          <a:noFill/>
          <a:ln/>
        </p:spPr>
        <p:txBody>
          <a:bodyPr/>
          <a:lstStyle/>
          <a:p>
            <a:r>
              <a:rPr lang="en-US">
                <a:solidFill>
                  <a:srgbClr val="008080"/>
                </a:solidFill>
              </a:rPr>
              <a:t>Function points Mark II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solidFill>
                  <a:srgbClr val="008080"/>
                </a:solidFill>
              </a:rPr>
              <a:t>Example 1</a:t>
            </a:r>
          </a:p>
        </p:txBody>
      </p:sp>
      <p:sp>
        <p:nvSpPr>
          <p:cNvPr id="172035" name="Rectangle 3"/>
          <p:cNvSpPr>
            <a:spLocks noGrp="1" noChangeArrowheads="1"/>
          </p:cNvSpPr>
          <p:nvPr>
            <p:ph type="body" idx="1"/>
          </p:nvPr>
        </p:nvSpPr>
        <p:spPr>
          <a:xfrm>
            <a:off x="0" y="1196975"/>
            <a:ext cx="8785225" cy="4406900"/>
          </a:xfrm>
        </p:spPr>
        <p:txBody>
          <a:bodyPr/>
          <a:lstStyle/>
          <a:p>
            <a:pPr>
              <a:lnSpc>
                <a:spcPct val="80000"/>
              </a:lnSpc>
              <a:buFontTx/>
              <a:buNone/>
            </a:pPr>
            <a:r>
              <a:rPr lang="en-US" sz="800"/>
              <a:t>	</a:t>
            </a:r>
            <a:r>
              <a:rPr lang="en-US" sz="2400"/>
              <a:t>A cash receipt transaction in the IOE maintenance accounts system accesses two entity types – INVOICE and CASH RECEIPT.</a:t>
            </a:r>
          </a:p>
          <a:p>
            <a:pPr>
              <a:lnSpc>
                <a:spcPct val="80000"/>
              </a:lnSpc>
              <a:buFontTx/>
              <a:buNone/>
            </a:pPr>
            <a:r>
              <a:rPr lang="en-US" sz="2400"/>
              <a:t>      The data elements that are input are  </a:t>
            </a:r>
          </a:p>
          <a:p>
            <a:pPr lvl="2">
              <a:lnSpc>
                <a:spcPct val="80000"/>
              </a:lnSpc>
              <a:buFontTx/>
              <a:buBlip>
                <a:blip r:embed="rId2"/>
              </a:buBlip>
            </a:pPr>
            <a:r>
              <a:rPr lang="en-US" sz="2400"/>
              <a:t>Date Received</a:t>
            </a:r>
          </a:p>
          <a:p>
            <a:pPr lvl="2">
              <a:lnSpc>
                <a:spcPct val="80000"/>
              </a:lnSpc>
              <a:buFontTx/>
              <a:buBlip>
                <a:blip r:embed="rId2"/>
              </a:buBlip>
            </a:pPr>
            <a:r>
              <a:rPr lang="en-US" sz="2400"/>
              <a:t>Invoice Number</a:t>
            </a:r>
          </a:p>
          <a:p>
            <a:pPr lvl="2">
              <a:lnSpc>
                <a:spcPct val="80000"/>
              </a:lnSpc>
              <a:buFontTx/>
              <a:buBlip>
                <a:blip r:embed="rId2"/>
              </a:buBlip>
            </a:pPr>
            <a:r>
              <a:rPr lang="en-US" sz="2400"/>
              <a:t>Cash Received</a:t>
            </a:r>
          </a:p>
          <a:p>
            <a:pPr lvl="1">
              <a:lnSpc>
                <a:spcPct val="80000"/>
              </a:lnSpc>
              <a:buFontTx/>
              <a:buNone/>
            </a:pPr>
            <a:r>
              <a:rPr lang="en-US" sz="2400"/>
              <a:t>If an Invoice record is not found for the invoice number, then an error message is issued.If the invoice number is found, then a CASH RECEIPT record is created.</a:t>
            </a:r>
          </a:p>
          <a:p>
            <a:pPr lvl="1">
              <a:lnSpc>
                <a:spcPct val="80000"/>
              </a:lnSpc>
              <a:buFontTx/>
              <a:buNone/>
            </a:pPr>
            <a:r>
              <a:rPr lang="en-US" sz="2400"/>
              <a:t>The error message constitutes the only output data element that the transaction has to cater for.</a:t>
            </a:r>
          </a:p>
          <a:p>
            <a:pPr lvl="1">
              <a:lnSpc>
                <a:spcPct val="80000"/>
              </a:lnSpc>
              <a:buFontTx/>
              <a:buNone/>
            </a:pPr>
            <a:r>
              <a:rPr lang="en-US" sz="2400"/>
              <a:t>The unadjusted function points, using the industry average weightings, for this transaction would therefore be</a:t>
            </a:r>
          </a:p>
          <a:p>
            <a:pPr lvl="1">
              <a:lnSpc>
                <a:spcPct val="80000"/>
              </a:lnSpc>
              <a:buFontTx/>
              <a:buNone/>
            </a:pPr>
            <a:endParaRPr lang="en-US" sz="2400"/>
          </a:p>
          <a:p>
            <a:pPr lvl="1">
              <a:lnSpc>
                <a:spcPct val="80000"/>
              </a:lnSpc>
              <a:buFontTx/>
              <a:buNone/>
            </a:pPr>
            <a:r>
              <a:rPr lang="en-US" sz="2400" b="1"/>
              <a:t>				</a:t>
            </a:r>
            <a:r>
              <a:rPr lang="en-US" sz="2400" b="1">
                <a:solidFill>
                  <a:srgbClr val="0066FF"/>
                </a:solidFill>
              </a:rPr>
              <a:t>0.58*3 + 1.66*2 +0.26*1=5.32</a:t>
            </a:r>
          </a:p>
          <a:p>
            <a:pPr lvl="1">
              <a:lnSpc>
                <a:spcPct val="80000"/>
              </a:lnSpc>
              <a:buFontTx/>
              <a:buNone/>
            </a:pPr>
            <a:endParaRPr lang="en-US" sz="2400" b="1"/>
          </a:p>
          <a:p>
            <a:pPr lvl="2">
              <a:lnSpc>
                <a:spcPct val="80000"/>
              </a:lnSpc>
            </a:pPr>
            <a:endParaRPr lang="en-US" sz="2400"/>
          </a:p>
          <a:p>
            <a:pPr>
              <a:lnSpc>
                <a:spcPct val="80000"/>
              </a:lnSpc>
              <a:buFontTx/>
              <a:buNone/>
            </a:pPr>
            <a:r>
              <a:rPr lang="en-US" sz="800"/>
              <a:t> </a:t>
            </a:r>
          </a:p>
          <a:p>
            <a:pPr>
              <a:lnSpc>
                <a:spcPct val="80000"/>
              </a:lnSpc>
              <a:buFontTx/>
              <a:buNone/>
            </a:pPr>
            <a:endParaRPr lang="en-US" sz="800"/>
          </a:p>
        </p:txBody>
      </p:sp>
      <p:sp>
        <p:nvSpPr>
          <p:cNvPr id="4" name="Slide Number Placeholder 3"/>
          <p:cNvSpPr>
            <a:spLocks noGrp="1"/>
          </p:cNvSpPr>
          <p:nvPr>
            <p:ph type="sldNum" sz="quarter" idx="12"/>
          </p:nvPr>
        </p:nvSpPr>
        <p:spPr/>
        <p:txBody>
          <a:bodyPr/>
          <a:lstStyle/>
          <a:p>
            <a:fld id="{5CA9C09B-FF3A-4D41-B5CA-3C68A851D5B2}"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153</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395536" y="1319213"/>
            <a:ext cx="8208911" cy="4990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solidFill>
                  <a:srgbClr val="008080"/>
                </a:solidFill>
              </a:rPr>
              <a:t>Object Points</a:t>
            </a:r>
            <a:r>
              <a:rPr lang="en-US"/>
              <a:t>                                                                                                                                                                     </a:t>
            </a:r>
          </a:p>
        </p:txBody>
      </p:sp>
      <p:sp>
        <p:nvSpPr>
          <p:cNvPr id="173059" name="Rectangle 3"/>
          <p:cNvSpPr>
            <a:spLocks noGrp="1" noChangeArrowheads="1"/>
          </p:cNvSpPr>
          <p:nvPr>
            <p:ph type="body" idx="1"/>
          </p:nvPr>
        </p:nvSpPr>
        <p:spPr>
          <a:xfrm>
            <a:off x="173038" y="1438275"/>
            <a:ext cx="8785225" cy="5270500"/>
          </a:xfrm>
        </p:spPr>
        <p:txBody>
          <a:bodyPr/>
          <a:lstStyle/>
          <a:p>
            <a:pPr>
              <a:lnSpc>
                <a:spcPct val="80000"/>
              </a:lnSpc>
              <a:buFontTx/>
              <a:buBlip>
                <a:blip r:embed="rId2"/>
              </a:buBlip>
            </a:pPr>
            <a:r>
              <a:rPr lang="en-US" sz="2000"/>
              <a:t>Devised at Leonard N.Stern School of Business, New York University.</a:t>
            </a:r>
          </a:p>
          <a:p>
            <a:pPr>
              <a:lnSpc>
                <a:spcPct val="80000"/>
              </a:lnSpc>
              <a:buFontTx/>
              <a:buBlip>
                <a:blip r:embed="rId2"/>
              </a:buBlip>
            </a:pPr>
            <a:r>
              <a:rPr lang="en-US" sz="2000"/>
              <a:t>Similar to FP approach  but takes account of readily identifiable features.</a:t>
            </a:r>
          </a:p>
          <a:p>
            <a:pPr>
              <a:lnSpc>
                <a:spcPct val="80000"/>
              </a:lnSpc>
              <a:buFontTx/>
              <a:buBlip>
                <a:blip r:embed="rId2"/>
              </a:buBlip>
            </a:pPr>
            <a:r>
              <a:rPr lang="en-US" sz="2000"/>
              <a:t>This approach uses the counts of screens, reports and 3GL components</a:t>
            </a:r>
          </a:p>
          <a:p>
            <a:pPr>
              <a:lnSpc>
                <a:spcPct val="80000"/>
              </a:lnSpc>
              <a:buFontTx/>
              <a:buBlip>
                <a:blip r:embed="rId2"/>
              </a:buBlip>
            </a:pPr>
            <a:r>
              <a:rPr lang="en-US" sz="2000"/>
              <a:t>      that an application might posses. These components are referred  to as </a:t>
            </a:r>
            <a:r>
              <a:rPr lang="en-US" sz="2000" b="1" i="1">
                <a:solidFill>
                  <a:srgbClr val="0066FF"/>
                </a:solidFill>
              </a:rPr>
              <a:t>objects.</a:t>
            </a:r>
          </a:p>
          <a:p>
            <a:pPr>
              <a:lnSpc>
                <a:spcPct val="80000"/>
              </a:lnSpc>
              <a:buFontTx/>
              <a:buBlip>
                <a:blip r:embed="rId2"/>
              </a:buBlip>
            </a:pPr>
            <a:r>
              <a:rPr lang="en-US" sz="2000"/>
              <a:t> Each object has to be classified as one of the following: </a:t>
            </a:r>
          </a:p>
          <a:p>
            <a:pPr lvl="2">
              <a:lnSpc>
                <a:spcPct val="80000"/>
              </a:lnSpc>
              <a:buFontTx/>
              <a:buBlip>
                <a:blip r:embed="rId2"/>
              </a:buBlip>
            </a:pPr>
            <a:r>
              <a:rPr lang="en-US" sz="2800"/>
              <a:t> </a:t>
            </a:r>
            <a:r>
              <a:rPr lang="en-US" sz="2400"/>
              <a:t>Simple</a:t>
            </a:r>
          </a:p>
          <a:p>
            <a:pPr lvl="2">
              <a:lnSpc>
                <a:spcPct val="80000"/>
              </a:lnSpc>
              <a:buFontTx/>
              <a:buBlip>
                <a:blip r:embed="rId2"/>
              </a:buBlip>
            </a:pPr>
            <a:r>
              <a:rPr lang="en-US" sz="2400"/>
              <a:t> Medium </a:t>
            </a:r>
          </a:p>
          <a:p>
            <a:pPr lvl="2">
              <a:lnSpc>
                <a:spcPct val="80000"/>
              </a:lnSpc>
              <a:buFontTx/>
              <a:buBlip>
                <a:blip r:embed="rId2"/>
              </a:buBlip>
            </a:pPr>
            <a:r>
              <a:rPr lang="en-US" sz="2400"/>
              <a:t> Difficult </a:t>
            </a:r>
          </a:p>
          <a:p>
            <a:pPr>
              <a:lnSpc>
                <a:spcPct val="80000"/>
              </a:lnSpc>
              <a:buFontTx/>
              <a:buBlip>
                <a:blip r:embed="rId2"/>
              </a:buBlip>
            </a:pPr>
            <a:r>
              <a:rPr lang="en-US" sz="2000"/>
              <a:t> Based on the classification, complexity weightings are allotted to various object types. [</a:t>
            </a:r>
            <a:r>
              <a:rPr lang="en-US" sz="2000">
                <a:hlinkClick r:id="rId3" action="ppaction://hlinksldjump"/>
              </a:rPr>
              <a:t>Object Points Complexity Weightings</a:t>
            </a:r>
            <a:r>
              <a:rPr lang="en-US" sz="2000"/>
              <a:t>]</a:t>
            </a:r>
          </a:p>
          <a:p>
            <a:pPr>
              <a:lnSpc>
                <a:spcPct val="80000"/>
              </a:lnSpc>
              <a:buFontTx/>
              <a:buBlip>
                <a:blip r:embed="rId2"/>
              </a:buBlip>
            </a:pPr>
            <a:r>
              <a:rPr lang="en-US" sz="2000"/>
              <a:t>The number of objects at each level are multiplied by the approximate complexity weighting shown in the table.</a:t>
            </a:r>
          </a:p>
          <a:p>
            <a:pPr>
              <a:lnSpc>
                <a:spcPct val="80000"/>
              </a:lnSpc>
              <a:buFontTx/>
              <a:buBlip>
                <a:blip r:embed="rId2"/>
              </a:buBlip>
            </a:pPr>
            <a:r>
              <a:rPr lang="en-US" sz="2000"/>
              <a:t>The weighted Sub-totals are then summed tobacco get an overall score for the application.</a:t>
            </a:r>
          </a:p>
          <a:p>
            <a:pPr>
              <a:lnSpc>
                <a:spcPct val="80000"/>
              </a:lnSpc>
              <a:buFontTx/>
              <a:buBlip>
                <a:blip r:embed="rId4"/>
              </a:buBlip>
            </a:pPr>
            <a:endParaRPr lang="en-US" sz="2000"/>
          </a:p>
          <a:p>
            <a:pPr>
              <a:lnSpc>
                <a:spcPct val="80000"/>
              </a:lnSpc>
              <a:buFontTx/>
              <a:buBlip>
                <a:blip r:embed="rId4"/>
              </a:buBlip>
            </a:pPr>
            <a:endParaRPr lang="en-US" sz="800"/>
          </a:p>
          <a:p>
            <a:pPr lvl="2">
              <a:lnSpc>
                <a:spcPct val="80000"/>
              </a:lnSpc>
              <a:buFontTx/>
              <a:buBlip>
                <a:blip r:embed="rId4"/>
              </a:buBlip>
            </a:pPr>
            <a:endParaRPr lang="en-US" sz="900"/>
          </a:p>
          <a:p>
            <a:pPr lvl="2">
              <a:lnSpc>
                <a:spcPct val="80000"/>
              </a:lnSpc>
              <a:buFontTx/>
              <a:buNone/>
            </a:pPr>
            <a:endParaRPr lang="en-US" sz="900"/>
          </a:p>
          <a:p>
            <a:pPr lvl="2">
              <a:lnSpc>
                <a:spcPct val="80000"/>
              </a:lnSpc>
              <a:buFontTx/>
              <a:buNone/>
            </a:pPr>
            <a:endParaRPr lang="en-US" sz="900"/>
          </a:p>
          <a:p>
            <a:pPr>
              <a:lnSpc>
                <a:spcPct val="80000"/>
              </a:lnSpc>
              <a:buFontTx/>
              <a:buBlip>
                <a:blip r:embed="rId4"/>
              </a:buBlip>
            </a:pPr>
            <a:endParaRPr lang="en-US" sz="800" b="1" i="1">
              <a:solidFill>
                <a:srgbClr val="0066FF"/>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06375" y="295275"/>
            <a:ext cx="7343775" cy="846138"/>
          </a:xfrm>
        </p:spPr>
        <p:txBody>
          <a:bodyPr/>
          <a:lstStyle/>
          <a:p>
            <a:r>
              <a:rPr lang="en-US" sz="3200">
                <a:solidFill>
                  <a:srgbClr val="008080"/>
                </a:solidFill>
              </a:rPr>
              <a:t>Object Points Complexity Weightings</a:t>
            </a:r>
          </a:p>
        </p:txBody>
      </p:sp>
      <p:graphicFrame>
        <p:nvGraphicFramePr>
          <p:cNvPr id="174083" name="Group 3"/>
          <p:cNvGraphicFramePr>
            <a:graphicFrameLocks noGrp="1"/>
          </p:cNvGraphicFramePr>
          <p:nvPr>
            <p:ph idx="1"/>
          </p:nvPr>
        </p:nvGraphicFramePr>
        <p:xfrm>
          <a:off x="177800" y="1652588"/>
          <a:ext cx="8785225" cy="4406902"/>
        </p:xfrm>
        <a:graphic>
          <a:graphicData uri="http://schemas.openxmlformats.org/drawingml/2006/table">
            <a:tbl>
              <a:tblPr/>
              <a:tblGrid>
                <a:gridCol w="2197100"/>
                <a:gridCol w="2197100"/>
                <a:gridCol w="2195513"/>
                <a:gridCol w="2195512"/>
              </a:tblGrid>
              <a:tr h="881063">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Complexity Weighting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Object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Difficult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2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Screen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Report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3GL 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solidFill>
                  <a:srgbClr val="008080"/>
                </a:solidFill>
              </a:rPr>
              <a:t>Object Points …</a:t>
            </a:r>
          </a:p>
        </p:txBody>
      </p:sp>
      <p:sp>
        <p:nvSpPr>
          <p:cNvPr id="175107" name="Rectangle 3"/>
          <p:cNvSpPr>
            <a:spLocks noGrp="1" noChangeArrowheads="1"/>
          </p:cNvSpPr>
          <p:nvPr>
            <p:ph type="body" idx="1"/>
          </p:nvPr>
        </p:nvSpPr>
        <p:spPr>
          <a:ln/>
        </p:spPr>
        <p:txBody>
          <a:bodyPr/>
          <a:lstStyle/>
          <a:p>
            <a:pPr>
              <a:buFontTx/>
              <a:buBlip>
                <a:blip r:embed="rId2"/>
              </a:buBlip>
            </a:pPr>
            <a:r>
              <a:rPr lang="en-US" sz="2400"/>
              <a:t>Some of these objects need not be developed if there are existing components that can be reused.</a:t>
            </a:r>
          </a:p>
          <a:p>
            <a:pPr>
              <a:buFontTx/>
              <a:buBlip>
                <a:blip r:embed="rId2"/>
              </a:buBlip>
            </a:pPr>
            <a:r>
              <a:rPr lang="en-US" sz="2400"/>
              <a:t>To take this into account, OP score must be adjusted.</a:t>
            </a:r>
          </a:p>
          <a:p>
            <a:pPr>
              <a:buFontTx/>
              <a:buBlip>
                <a:blip r:embed="rId2"/>
              </a:buBlip>
            </a:pPr>
            <a:r>
              <a:rPr lang="en-US" sz="2400"/>
              <a:t>For Example, In an application containing 840 object points, If 20% can be supplied by using existing components, then the adjusted new object points (NOP) score would be:</a:t>
            </a:r>
          </a:p>
          <a:p>
            <a:pPr>
              <a:buFontTx/>
              <a:buBlip>
                <a:blip r:embed="rId2"/>
              </a:buBlip>
            </a:pPr>
            <a:r>
              <a:rPr lang="en-US" sz="2400" b="1" i="1"/>
              <a:t>			</a:t>
            </a:r>
            <a:r>
              <a:rPr lang="en-US" sz="2400" b="1" i="1">
                <a:solidFill>
                  <a:srgbClr val="0066FF"/>
                </a:solidFill>
              </a:rPr>
              <a:t>NOP=840*(100-20)/100=672</a:t>
            </a:r>
          </a:p>
          <a:p>
            <a:pPr>
              <a:buFontTx/>
              <a:buBlip>
                <a:blip r:embed="rId2"/>
              </a:buBlip>
            </a:pPr>
            <a:r>
              <a:rPr lang="en-US" sz="2400"/>
              <a:t>Finally, a productivity rate has tobacco be identified using the details of previous projects. [</a:t>
            </a:r>
            <a:r>
              <a:rPr lang="en-US" sz="2400">
                <a:hlinkClick r:id="rId3" action="ppaction://hlinksldjump"/>
              </a:rPr>
              <a:t>Productivity Rate</a:t>
            </a:r>
            <a:r>
              <a:rPr lang="en-US" sz="2400"/>
              <a:t>]</a:t>
            </a:r>
          </a:p>
          <a:p>
            <a:pPr>
              <a:buFontTx/>
              <a:buBlip>
                <a:blip r:embed="rId2"/>
              </a:buBlip>
            </a:pPr>
            <a:endParaRPr lang="en-US" sz="2400" b="1" i="1">
              <a:solidFill>
                <a:srgbClr val="0066FF"/>
              </a:solidFill>
            </a:endParaRPr>
          </a:p>
          <a:p>
            <a:pPr>
              <a:buFontTx/>
              <a:buBlip>
                <a:blip r:embed="rId4"/>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solidFill>
                  <a:srgbClr val="008080"/>
                </a:solidFill>
              </a:rPr>
              <a:t>Productivity Rate</a:t>
            </a:r>
            <a:r>
              <a:rPr lang="en-US"/>
              <a:t> </a:t>
            </a:r>
          </a:p>
        </p:txBody>
      </p:sp>
      <p:graphicFrame>
        <p:nvGraphicFramePr>
          <p:cNvPr id="176131" name="Group 3"/>
          <p:cNvGraphicFramePr>
            <a:graphicFrameLocks noGrp="1"/>
          </p:cNvGraphicFramePr>
          <p:nvPr>
            <p:ph idx="1"/>
          </p:nvPr>
        </p:nvGraphicFramePr>
        <p:xfrm>
          <a:off x="323850" y="1773238"/>
          <a:ext cx="8785225" cy="1706880"/>
        </p:xfrm>
        <a:graphic>
          <a:graphicData uri="http://schemas.openxmlformats.org/drawingml/2006/table">
            <a:tbl>
              <a:tblPr/>
              <a:tblGrid>
                <a:gridCol w="2162175"/>
                <a:gridCol w="936625"/>
                <a:gridCol w="1511300"/>
                <a:gridCol w="1439863"/>
                <a:gridCol w="1271587"/>
                <a:gridCol w="1463675"/>
              </a:tblGrid>
              <a:tr h="936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Developer’s experience and capability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Very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PROD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6154" name="Text Box 26"/>
          <p:cNvSpPr txBox="1">
            <a:spLocks noChangeArrowheads="1"/>
          </p:cNvSpPr>
          <p:nvPr/>
        </p:nvSpPr>
        <p:spPr bwMode="auto">
          <a:xfrm>
            <a:off x="323850" y="3644900"/>
            <a:ext cx="8424863" cy="1827213"/>
          </a:xfrm>
          <a:prstGeom prst="rect">
            <a:avLst/>
          </a:prstGeom>
          <a:noFill/>
          <a:ln w="9525">
            <a:noFill/>
            <a:miter lim="800000"/>
            <a:headEnd/>
            <a:tailEnd/>
          </a:ln>
          <a:effectLst/>
        </p:spPr>
        <p:txBody>
          <a:bodyPr>
            <a:spAutoFit/>
          </a:bodyPr>
          <a:lstStyle/>
          <a:p>
            <a:pPr>
              <a:spcBef>
                <a:spcPct val="50000"/>
              </a:spcBef>
            </a:pPr>
            <a:r>
              <a:rPr lang="en-US"/>
              <a:t> </a:t>
            </a:r>
          </a:p>
          <a:p>
            <a:pPr>
              <a:spcBef>
                <a:spcPct val="50000"/>
              </a:spcBef>
              <a:buFontTx/>
              <a:buChar char="•"/>
            </a:pPr>
            <a:r>
              <a:rPr lang="en-US" sz="2400">
                <a:solidFill>
                  <a:srgbClr val="0066FF"/>
                </a:solidFill>
              </a:rPr>
              <a:t>Person Months needed to carry out the project 		 			NOP/PROD	       =	672/13</a:t>
            </a:r>
          </a:p>
          <a:p>
            <a:pPr>
              <a:spcBef>
                <a:spcPct val="50000"/>
              </a:spcBef>
            </a:pPr>
            <a:r>
              <a:rPr lang="en-US" sz="2400">
                <a:solidFill>
                  <a:srgbClr val="0066FF"/>
                </a:solidFill>
              </a:rPr>
              <a:t>					       = </a:t>
            </a:r>
            <a:r>
              <a:rPr lang="en-US" sz="2400" b="1" i="1">
                <a:solidFill>
                  <a:srgbClr val="0066FF"/>
                </a:solidFill>
              </a:rPr>
              <a:t>52 months</a:t>
            </a:r>
            <a:r>
              <a:rPr lang="en-US"/>
              <a:t>.</a:t>
            </a:r>
          </a:p>
        </p:txBody>
      </p:sp>
      <p:sp>
        <p:nvSpPr>
          <p:cNvPr id="5" name="Slide Number Placeholder 4"/>
          <p:cNvSpPr>
            <a:spLocks noGrp="1"/>
          </p:cNvSpPr>
          <p:nvPr>
            <p:ph type="sldNum" sz="quarter" idx="12"/>
          </p:nvPr>
        </p:nvSpPr>
        <p:spPr/>
        <p:txBody>
          <a:bodyPr/>
          <a:lstStyle/>
          <a:p>
            <a:fld id="{DB778296-AFDD-4B37-9948-9E9A0C034656}"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06375" y="309563"/>
            <a:ext cx="7343775" cy="846137"/>
          </a:xfrm>
        </p:spPr>
        <p:txBody>
          <a:bodyPr/>
          <a:lstStyle/>
          <a:p>
            <a:r>
              <a:rPr lang="en-US" sz="3200">
                <a:solidFill>
                  <a:srgbClr val="008080"/>
                </a:solidFill>
              </a:rPr>
              <a:t>A Procedural Code-Oriented Approach</a:t>
            </a:r>
          </a:p>
        </p:txBody>
      </p:sp>
      <p:sp>
        <p:nvSpPr>
          <p:cNvPr id="177155" name="Rectangle 3"/>
          <p:cNvSpPr>
            <a:spLocks noGrp="1" noChangeArrowheads="1"/>
          </p:cNvSpPr>
          <p:nvPr>
            <p:ph type="body" idx="1"/>
          </p:nvPr>
        </p:nvSpPr>
        <p:spPr>
          <a:xfrm>
            <a:off x="257175" y="2133600"/>
            <a:ext cx="8785225" cy="4406900"/>
          </a:xfrm>
        </p:spPr>
        <p:txBody>
          <a:bodyPr/>
          <a:lstStyle/>
          <a:p>
            <a:pPr>
              <a:buFontTx/>
              <a:buBlip>
                <a:blip r:embed="rId2"/>
              </a:buBlip>
            </a:pPr>
            <a:r>
              <a:rPr lang="en-US" sz="2400" b="1">
                <a:solidFill>
                  <a:srgbClr val="0066FF"/>
                </a:solidFill>
              </a:rPr>
              <a:t>Steps to estimate the effort to develop an individual software module </a:t>
            </a:r>
          </a:p>
          <a:p>
            <a:pPr>
              <a:buFontTx/>
              <a:buBlip>
                <a:blip r:embed="rId2"/>
              </a:buBlip>
            </a:pPr>
            <a:endParaRPr lang="en-US" sz="2400" b="1">
              <a:solidFill>
                <a:srgbClr val="0066FF"/>
              </a:solidFill>
            </a:endParaRPr>
          </a:p>
          <a:p>
            <a:pPr lvl="3">
              <a:buFontTx/>
              <a:buBlip>
                <a:blip r:embed="rId2"/>
              </a:buBlip>
            </a:pPr>
            <a:r>
              <a:rPr lang="en-US" sz="2400"/>
              <a:t> Envisage the number and type of programs in the final system</a:t>
            </a:r>
          </a:p>
          <a:p>
            <a:pPr lvl="3">
              <a:buFontTx/>
              <a:buBlip>
                <a:blip r:embed="rId2"/>
              </a:buBlip>
            </a:pPr>
            <a:r>
              <a:rPr lang="en-US" sz="2400"/>
              <a:t>Estimate the SLOC of each identified program</a:t>
            </a:r>
          </a:p>
          <a:p>
            <a:pPr lvl="3">
              <a:buFontTx/>
              <a:buBlip>
                <a:blip r:embed="rId2"/>
              </a:buBlip>
            </a:pPr>
            <a:r>
              <a:rPr lang="en-US" sz="2400"/>
              <a:t>Estimate the work content, taking into account complexity and technical difficulty</a:t>
            </a:r>
          </a:p>
          <a:p>
            <a:pPr lvl="3">
              <a:buFontTx/>
              <a:buBlip>
                <a:blip r:embed="rId2"/>
              </a:buBlip>
            </a:pPr>
            <a:r>
              <a:rPr lang="en-US" sz="2400"/>
              <a:t>Calculate the work days effort</a:t>
            </a:r>
          </a:p>
          <a:p>
            <a:pPr lvl="3">
              <a:buFontTx/>
              <a:buNone/>
            </a:pPr>
            <a:endParaRPr lang="en-US" sz="2400"/>
          </a:p>
          <a:p>
            <a:pPr>
              <a:buFontTx/>
              <a:buNone/>
            </a:pP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a:r>
              <a:rPr lang="en-US">
                <a:solidFill>
                  <a:srgbClr val="008080"/>
                </a:solidFill>
              </a:rPr>
              <a:t>COCOMO</a:t>
            </a:r>
          </a:p>
        </p:txBody>
      </p:sp>
      <p:sp>
        <p:nvSpPr>
          <p:cNvPr id="178179" name="Rectangle 3"/>
          <p:cNvSpPr>
            <a:spLocks noGrp="1" noChangeArrowheads="1"/>
          </p:cNvSpPr>
          <p:nvPr>
            <p:ph type="body" idx="1"/>
          </p:nvPr>
        </p:nvSpPr>
        <p:spPr>
          <a:xfrm>
            <a:off x="179388" y="1916113"/>
            <a:ext cx="8785225" cy="4406900"/>
          </a:xfrm>
        </p:spPr>
        <p:txBody>
          <a:bodyPr/>
          <a:lstStyle/>
          <a:p>
            <a:pPr>
              <a:buFontTx/>
              <a:buBlip>
                <a:blip r:embed="rId2"/>
              </a:buBlip>
            </a:pPr>
            <a:r>
              <a:rPr lang="en-US" sz="2400"/>
              <a:t>Constructive Cost Model.</a:t>
            </a:r>
          </a:p>
          <a:p>
            <a:pPr>
              <a:buFontTx/>
              <a:buBlip>
                <a:blip r:embed="rId2"/>
              </a:buBlip>
            </a:pPr>
            <a:r>
              <a:rPr lang="en-US" sz="2400"/>
              <a:t>COCOMO refers to a group of modules.</a:t>
            </a:r>
          </a:p>
          <a:p>
            <a:pPr>
              <a:buFontTx/>
              <a:buBlip>
                <a:blip r:embed="rId2"/>
              </a:buBlip>
            </a:pPr>
            <a:r>
              <a:rPr lang="en-US" sz="2400"/>
              <a:t>Projects are classified to Organic, Semidetached and Embedded.</a:t>
            </a:r>
          </a:p>
          <a:p>
            <a:pPr>
              <a:buFontTx/>
              <a:buBlip>
                <a:blip r:embed="rId2"/>
              </a:buBlip>
            </a:pPr>
            <a:r>
              <a:rPr lang="en-US" sz="2400"/>
              <a:t>Based on the type of the project the constant values will vary. [</a:t>
            </a:r>
            <a:r>
              <a:rPr lang="en-US" sz="2400">
                <a:hlinkClick r:id="rId3" action="ppaction://hlinksldjump"/>
              </a:rPr>
              <a:t>COCOMO Constants</a:t>
            </a:r>
            <a:r>
              <a:rPr lang="en-US" sz="2400"/>
              <a:t>]</a:t>
            </a:r>
          </a:p>
          <a:p>
            <a:pPr>
              <a:buFontTx/>
              <a:buNone/>
            </a:pPr>
            <a:endParaRPr lang="en-US" sz="2400"/>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476250"/>
            <a:ext cx="7343775" cy="482600"/>
          </a:xfrm>
        </p:spPr>
        <p:txBody>
          <a:bodyPr/>
          <a:lstStyle/>
          <a:p>
            <a:r>
              <a:rPr lang="en-US">
                <a:solidFill>
                  <a:srgbClr val="008080"/>
                </a:solidFill>
              </a:rPr>
              <a:t>Problems with Software Projects</a:t>
            </a:r>
            <a:r>
              <a:rPr lang="en-US">
                <a:solidFill>
                  <a:schemeClr val="tx1"/>
                </a:solidFill>
              </a:rPr>
              <a:t/>
            </a:r>
            <a:br>
              <a:rPr lang="en-US">
                <a:solidFill>
                  <a:schemeClr val="tx1"/>
                </a:solidFill>
              </a:rPr>
            </a:br>
            <a:endParaRPr lang="en-US">
              <a:solidFill>
                <a:schemeClr val="tx1"/>
              </a:solidFill>
            </a:endParaRPr>
          </a:p>
        </p:txBody>
      </p:sp>
      <p:sp>
        <p:nvSpPr>
          <p:cNvPr id="52227" name="Rectangle 3"/>
          <p:cNvSpPr>
            <a:spLocks noGrp="1" noChangeArrowheads="1"/>
          </p:cNvSpPr>
          <p:nvPr>
            <p:ph type="body" idx="1"/>
          </p:nvPr>
        </p:nvSpPr>
        <p:spPr>
          <a:xfrm>
            <a:off x="177800" y="1285860"/>
            <a:ext cx="8785225" cy="4773628"/>
          </a:xfrm>
        </p:spPr>
        <p:txBody>
          <a:bodyPr/>
          <a:lstStyle/>
          <a:p>
            <a:pPr>
              <a:lnSpc>
                <a:spcPct val="90000"/>
              </a:lnSpc>
              <a:buNone/>
            </a:pPr>
            <a:r>
              <a:rPr lang="en-US" sz="2400" dirty="0" smtClean="0">
                <a:solidFill>
                  <a:srgbClr val="FF0000"/>
                </a:solidFill>
              </a:rPr>
              <a:t>Problems as per Project Managers</a:t>
            </a:r>
          </a:p>
          <a:p>
            <a:pPr>
              <a:lnSpc>
                <a:spcPct val="90000"/>
              </a:lnSpc>
              <a:buFontTx/>
              <a:buBlip>
                <a:blip r:embed="rId2"/>
              </a:buBlip>
            </a:pPr>
            <a:r>
              <a:rPr lang="en-US" sz="2400" dirty="0" smtClean="0"/>
              <a:t>The </a:t>
            </a:r>
            <a:r>
              <a:rPr lang="en-US" sz="2400" dirty="0"/>
              <a:t>most commonly experienced problems</a:t>
            </a:r>
          </a:p>
          <a:p>
            <a:pPr>
              <a:lnSpc>
                <a:spcPct val="90000"/>
              </a:lnSpc>
              <a:buFontTx/>
              <a:buBlip>
                <a:blip r:embed="rId2"/>
              </a:buBlip>
            </a:pPr>
            <a:r>
              <a:rPr lang="en-US" sz="2400" dirty="0"/>
              <a:t>Poor estimates and plans</a:t>
            </a:r>
          </a:p>
          <a:p>
            <a:pPr>
              <a:lnSpc>
                <a:spcPct val="90000"/>
              </a:lnSpc>
              <a:buFontTx/>
              <a:buBlip>
                <a:blip r:embed="rId2"/>
              </a:buBlip>
            </a:pPr>
            <a:r>
              <a:rPr lang="en-US" sz="2400" dirty="0"/>
              <a:t>Lack of quality standards and measures</a:t>
            </a:r>
          </a:p>
          <a:p>
            <a:pPr>
              <a:lnSpc>
                <a:spcPct val="90000"/>
              </a:lnSpc>
              <a:buFontTx/>
              <a:buBlip>
                <a:blip r:embed="rId2"/>
              </a:buBlip>
            </a:pPr>
            <a:r>
              <a:rPr lang="en-US" sz="2400" dirty="0"/>
              <a:t>Lack of guidance about making organizational decisions</a:t>
            </a:r>
          </a:p>
          <a:p>
            <a:pPr>
              <a:lnSpc>
                <a:spcPct val="90000"/>
              </a:lnSpc>
              <a:buFontTx/>
              <a:buBlip>
                <a:blip r:embed="rId2"/>
              </a:buBlip>
            </a:pPr>
            <a:r>
              <a:rPr lang="en-US" sz="2400" dirty="0"/>
              <a:t>Lack of techniques to make progress visible</a:t>
            </a:r>
          </a:p>
          <a:p>
            <a:pPr>
              <a:lnSpc>
                <a:spcPct val="90000"/>
              </a:lnSpc>
              <a:buFontTx/>
              <a:buBlip>
                <a:blip r:embed="rId2"/>
              </a:buBlip>
            </a:pPr>
            <a:r>
              <a:rPr lang="en-US" sz="2400" dirty="0"/>
              <a:t>Poor role definition - who does what?</a:t>
            </a:r>
          </a:p>
          <a:p>
            <a:pPr>
              <a:lnSpc>
                <a:spcPct val="90000"/>
              </a:lnSpc>
              <a:buFontTx/>
              <a:buBlip>
                <a:blip r:embed="rId2"/>
              </a:buBlip>
            </a:pPr>
            <a:r>
              <a:rPr lang="en-US" sz="2400" dirty="0"/>
              <a:t>Incorrect success </a:t>
            </a:r>
            <a:r>
              <a:rPr lang="en-US" sz="2400" dirty="0" smtClean="0"/>
              <a:t>criteria</a:t>
            </a:r>
          </a:p>
          <a:p>
            <a:pPr>
              <a:lnSpc>
                <a:spcPct val="90000"/>
              </a:lnSpc>
              <a:buNone/>
            </a:pPr>
            <a:r>
              <a:rPr lang="en-US" sz="2400" dirty="0" smtClean="0">
                <a:solidFill>
                  <a:srgbClr val="FF0000"/>
                </a:solidFill>
              </a:rPr>
              <a:t>Problems of a  Team member</a:t>
            </a:r>
            <a:endParaRPr lang="en-US" sz="2400" dirty="0">
              <a:solidFill>
                <a:srgbClr val="FF0000"/>
              </a:solidFill>
            </a:endParaRPr>
          </a:p>
          <a:p>
            <a:pPr>
              <a:lnSpc>
                <a:spcPct val="90000"/>
              </a:lnSpc>
              <a:buFontTx/>
              <a:buBlip>
                <a:blip r:embed="rId2"/>
              </a:buBlip>
            </a:pPr>
            <a:r>
              <a:rPr lang="en-US" sz="2400" dirty="0"/>
              <a:t>Inadequate specification of work</a:t>
            </a:r>
          </a:p>
          <a:p>
            <a:pPr>
              <a:lnSpc>
                <a:spcPct val="90000"/>
              </a:lnSpc>
              <a:buFontTx/>
              <a:buBlip>
                <a:blip r:embed="rId2"/>
              </a:buBlip>
            </a:pPr>
            <a:r>
              <a:rPr lang="en-US" sz="2400" dirty="0"/>
              <a:t>Management ignorance of IT</a:t>
            </a:r>
          </a:p>
          <a:p>
            <a:pPr>
              <a:lnSpc>
                <a:spcPct val="90000"/>
              </a:lnSpc>
              <a:buFontTx/>
              <a:buBlip>
                <a:blip r:embed="rId2"/>
              </a:buBlip>
            </a:pPr>
            <a:r>
              <a:rPr lang="en-US" sz="2400" dirty="0"/>
              <a:t>Lack of knowledge of application area</a:t>
            </a:r>
          </a:p>
          <a:p>
            <a:pPr>
              <a:lnSpc>
                <a:spcPct val="90000"/>
              </a:lnSpc>
              <a:buFontTx/>
              <a:buBlip>
                <a:blip r:embed="rId2"/>
              </a:buBlip>
            </a:pPr>
            <a:r>
              <a:rPr lang="en-US" sz="2400" dirty="0"/>
              <a:t>Lack of standards</a:t>
            </a:r>
          </a:p>
          <a:p>
            <a:pPr>
              <a:lnSpc>
                <a:spcPct val="90000"/>
              </a:lnSpc>
              <a:buFontTx/>
              <a:buBlip>
                <a:blip r:embed="rId2"/>
              </a:buBlip>
            </a:pPr>
            <a:r>
              <a:rPr lang="en-US" sz="2400" dirty="0"/>
              <a:t>Lack of up-to-date documentation</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79203"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gridCol w="2927350"/>
                <a:gridCol w="2928937"/>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80227"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gridCol w="2927350"/>
                <a:gridCol w="2928937"/>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solidFill>
                  <a:srgbClr val="008080"/>
                </a:solidFill>
              </a:rPr>
              <a:t>Steps in COCOMO</a:t>
            </a:r>
          </a:p>
        </p:txBody>
      </p:sp>
      <p:sp>
        <p:nvSpPr>
          <p:cNvPr id="181251" name="Rectangle 3"/>
          <p:cNvSpPr>
            <a:spLocks noGrp="1" noChangeArrowheads="1"/>
          </p:cNvSpPr>
          <p:nvPr>
            <p:ph type="body" idx="1"/>
          </p:nvPr>
        </p:nvSpPr>
        <p:spPr>
          <a:xfrm>
            <a:off x="177800" y="1196975"/>
            <a:ext cx="8785225" cy="4862513"/>
          </a:xfrm>
        </p:spPr>
        <p:txBody>
          <a:bodyPr/>
          <a:lstStyle/>
          <a:p>
            <a:pPr>
              <a:lnSpc>
                <a:spcPct val="80000"/>
              </a:lnSpc>
              <a:buFontTx/>
              <a:buBlip>
                <a:blip r:embed="rId2"/>
              </a:buBlip>
            </a:pPr>
            <a:r>
              <a:rPr lang="en-US" sz="2400" b="1">
                <a:solidFill>
                  <a:srgbClr val="0066FF"/>
                </a:solidFill>
              </a:rPr>
              <a:t>STEP</a:t>
            </a:r>
            <a:r>
              <a:rPr lang="en-US" sz="2400">
                <a:solidFill>
                  <a:srgbClr val="0066FF"/>
                </a:solidFill>
              </a:rPr>
              <a:t> 1</a:t>
            </a:r>
          </a:p>
          <a:p>
            <a:pPr>
              <a:lnSpc>
                <a:spcPct val="80000"/>
              </a:lnSpc>
              <a:buFontTx/>
              <a:buNone/>
            </a:pPr>
            <a:r>
              <a:rPr lang="en-US" sz="2400" i="1"/>
              <a:t>          Nominal Effort = a * (size )^b</a:t>
            </a:r>
          </a:p>
          <a:p>
            <a:pPr>
              <a:lnSpc>
                <a:spcPct val="80000"/>
              </a:lnSpc>
              <a:buFontTx/>
              <a:buNone/>
            </a:pPr>
            <a:r>
              <a:rPr lang="en-US" sz="2400"/>
              <a:t>          Where size is the number of lines of code in KLOC.</a:t>
            </a:r>
          </a:p>
          <a:p>
            <a:pPr>
              <a:lnSpc>
                <a:spcPct val="80000"/>
              </a:lnSpc>
              <a:buFontTx/>
              <a:buBlip>
                <a:blip r:embed="rId2"/>
              </a:buBlip>
            </a:pPr>
            <a:r>
              <a:rPr lang="en-US" sz="2400" b="1">
                <a:solidFill>
                  <a:srgbClr val="0066FF"/>
                </a:solidFill>
              </a:rPr>
              <a:t>STEP 2</a:t>
            </a:r>
          </a:p>
          <a:p>
            <a:pPr>
              <a:lnSpc>
                <a:spcPct val="80000"/>
              </a:lnSpc>
              <a:buFontTx/>
              <a:buNone/>
            </a:pPr>
            <a:r>
              <a:rPr lang="en-US" sz="2400" i="1"/>
              <a:t>     	True Effort = Nominal Effort * Product of Cost Drivers</a:t>
            </a:r>
          </a:p>
          <a:p>
            <a:pPr>
              <a:lnSpc>
                <a:spcPct val="80000"/>
              </a:lnSpc>
              <a:buFontTx/>
              <a:buBlip>
                <a:blip r:embed="rId2"/>
              </a:buBlip>
            </a:pPr>
            <a:r>
              <a:rPr lang="en-US" sz="2400" b="1">
                <a:solidFill>
                  <a:srgbClr val="0066FF"/>
                </a:solidFill>
              </a:rPr>
              <a:t>STEP 3</a:t>
            </a:r>
          </a:p>
          <a:p>
            <a:pPr>
              <a:lnSpc>
                <a:spcPct val="80000"/>
              </a:lnSpc>
              <a:buFontTx/>
              <a:buNone/>
            </a:pPr>
            <a:r>
              <a:rPr lang="en-US" sz="2400"/>
              <a:t>        Duration = c*(True Effort) ^d</a:t>
            </a:r>
          </a:p>
          <a:p>
            <a:pPr>
              <a:lnSpc>
                <a:spcPct val="80000"/>
              </a:lnSpc>
              <a:buFontTx/>
              <a:buBlip>
                <a:blip r:embed="rId2"/>
              </a:buBlip>
            </a:pPr>
            <a:r>
              <a:rPr lang="en-US" sz="2400" b="1">
                <a:solidFill>
                  <a:srgbClr val="0066FF"/>
                </a:solidFill>
              </a:rPr>
              <a:t>STEP 4</a:t>
            </a:r>
          </a:p>
          <a:p>
            <a:pPr>
              <a:lnSpc>
                <a:spcPct val="80000"/>
              </a:lnSpc>
              <a:buFontTx/>
              <a:buNone/>
            </a:pPr>
            <a:r>
              <a:rPr lang="en-US" sz="2400"/>
              <a:t>    Effort Distribution for each phase = True Effort * Effort percentage for that phase</a:t>
            </a:r>
          </a:p>
          <a:p>
            <a:pPr>
              <a:lnSpc>
                <a:spcPct val="80000"/>
              </a:lnSpc>
              <a:buFontTx/>
              <a:buBlip>
                <a:blip r:embed="rId2"/>
              </a:buBlip>
            </a:pPr>
            <a:r>
              <a:rPr lang="en-US" sz="2400" b="1">
                <a:solidFill>
                  <a:srgbClr val="0066FF"/>
                </a:solidFill>
              </a:rPr>
              <a:t>STEP 5</a:t>
            </a:r>
          </a:p>
          <a:p>
            <a:pPr>
              <a:lnSpc>
                <a:spcPct val="80000"/>
              </a:lnSpc>
              <a:buFontTx/>
              <a:buNone/>
            </a:pPr>
            <a:r>
              <a:rPr lang="en-US" sz="2400"/>
              <a:t>   Schedule Distribution for each phase = Duration * Duration percentage for that phase.</a:t>
            </a:r>
          </a:p>
          <a:p>
            <a:pPr>
              <a:lnSpc>
                <a:spcPct val="80000"/>
              </a:lnSpc>
              <a:buFontTx/>
              <a:buBlip>
                <a:blip r:embed="rId2"/>
              </a:buBlip>
            </a:pPr>
            <a:r>
              <a:rPr lang="en-US" sz="2400" b="1">
                <a:solidFill>
                  <a:srgbClr val="0066FF"/>
                </a:solidFill>
              </a:rPr>
              <a:t>STEP 6</a:t>
            </a:r>
          </a:p>
          <a:p>
            <a:pPr>
              <a:lnSpc>
                <a:spcPct val="80000"/>
              </a:lnSpc>
              <a:buFontTx/>
              <a:buNone/>
            </a:pPr>
            <a:r>
              <a:rPr lang="en-US" sz="2400"/>
              <a:t>    Manpower = Effort / Distribution</a:t>
            </a:r>
          </a:p>
          <a:p>
            <a:pPr>
              <a:lnSpc>
                <a:spcPct val="80000"/>
              </a:lnSpc>
              <a:buFontTx/>
              <a:buNone/>
            </a:pPr>
            <a:endParaRPr lang="en-US" sz="2400"/>
          </a:p>
          <a:p>
            <a:pPr>
              <a:lnSpc>
                <a:spcPct val="80000"/>
              </a:lnSpc>
              <a:buFontTx/>
              <a:buNone/>
            </a:pPr>
            <a:r>
              <a:rPr lang="en-US" sz="400"/>
              <a:t>     </a:t>
            </a:r>
          </a:p>
          <a:p>
            <a:pPr>
              <a:lnSpc>
                <a:spcPct val="80000"/>
              </a:lnSpc>
              <a:buFontTx/>
              <a:buNone/>
            </a:pPr>
            <a:endParaRPr lang="en-US" sz="400"/>
          </a:p>
          <a:p>
            <a:pPr>
              <a:lnSpc>
                <a:spcPct val="80000"/>
              </a:lnSpc>
              <a:buFontTx/>
              <a:buNone/>
            </a:pPr>
            <a:r>
              <a:rPr lang="en-US" sz="400" i="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162</a:t>
            </a:fld>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solidFill>
                  <a:srgbClr val="008080"/>
                </a:solidFill>
              </a:rPr>
              <a:t>COCOMO II</a:t>
            </a:r>
          </a:p>
        </p:txBody>
      </p:sp>
      <p:sp>
        <p:nvSpPr>
          <p:cNvPr id="182275" name="Rectangle 3"/>
          <p:cNvSpPr>
            <a:spLocks noGrp="1" noChangeArrowheads="1"/>
          </p:cNvSpPr>
          <p:nvPr>
            <p:ph type="body" idx="1"/>
          </p:nvPr>
        </p:nvSpPr>
        <p:spPr/>
        <p:txBody>
          <a:bodyPr/>
          <a:lstStyle/>
          <a:p>
            <a:pPr>
              <a:buFontTx/>
              <a:buBlip>
                <a:blip r:embed="rId2"/>
              </a:buBlip>
            </a:pPr>
            <a:r>
              <a:rPr lang="en-US" sz="2400"/>
              <a:t>Enhanced version of COCOMO.</a:t>
            </a:r>
          </a:p>
          <a:p>
            <a:pPr>
              <a:buFontTx/>
              <a:buBlip>
                <a:blip r:embed="rId2"/>
              </a:buBlip>
            </a:pPr>
            <a:r>
              <a:rPr lang="en-US" sz="2400"/>
              <a:t>This approach uses various multipliers and exponents.</a:t>
            </a:r>
          </a:p>
          <a:p>
            <a:pPr>
              <a:buFontTx/>
              <a:buBlip>
                <a:blip r:embed="rId2"/>
              </a:buBlip>
            </a:pPr>
            <a:r>
              <a:rPr lang="en-US" sz="2400"/>
              <a:t>In COCOMO II the effort multipliers are similar in nature to the development effort multipliers used in COCOMO.</a:t>
            </a:r>
          </a:p>
          <a:p>
            <a:pPr>
              <a:buFontTx/>
              <a:buBlip>
                <a:blip r:embed="rId2"/>
              </a:buBlip>
            </a:pPr>
            <a:r>
              <a:rPr lang="en-US" sz="2400"/>
              <a:t>COCOMO II has models for 3 different stages</a:t>
            </a:r>
          </a:p>
          <a:p>
            <a:pPr lvl="4">
              <a:buFontTx/>
              <a:buBlip>
                <a:blip r:embed="rId2"/>
              </a:buBlip>
            </a:pPr>
            <a:endParaRPr lang="en-US" sz="2400"/>
          </a:p>
          <a:p>
            <a:pPr lvl="4">
              <a:buFontTx/>
              <a:buBlip>
                <a:blip r:embed="rId2"/>
              </a:buBlip>
            </a:pPr>
            <a:r>
              <a:rPr lang="en-US" sz="2400" i="1"/>
              <a:t>Application Composition</a:t>
            </a:r>
          </a:p>
          <a:p>
            <a:pPr lvl="4">
              <a:buFontTx/>
              <a:buBlip>
                <a:blip r:embed="rId2"/>
              </a:buBlip>
            </a:pPr>
            <a:r>
              <a:rPr lang="en-US" sz="2400" i="1"/>
              <a:t>Early Design</a:t>
            </a:r>
          </a:p>
          <a:p>
            <a:pPr lvl="4">
              <a:buFontTx/>
              <a:buBlip>
                <a:blip r:embed="rId2"/>
              </a:buBlip>
            </a:pPr>
            <a:r>
              <a:rPr lang="en-US" sz="2400" i="1"/>
              <a:t>Post Architecture</a:t>
            </a:r>
          </a:p>
          <a:p>
            <a:pPr>
              <a:buFontTx/>
              <a:buNone/>
            </a:pPr>
            <a:endParaRPr lang="en-US" sz="2400" i="1"/>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rgbClr val="008080"/>
                </a:solidFill>
                <a:latin typeface="Trebuchet MS" pitchFamily="34" charset="0"/>
              </a:rPr>
              <a:t>Activity Planning</a:t>
            </a:r>
            <a:br>
              <a:rPr lang="en-US">
                <a:solidFill>
                  <a:srgbClr val="008080"/>
                </a:solidFill>
                <a:latin typeface="Trebuchet MS" pitchFamily="34" charset="0"/>
              </a:rPr>
            </a:br>
            <a:endParaRPr lang="en-US">
              <a:solidFill>
                <a:srgbClr val="008080"/>
              </a:solidFill>
              <a:latin typeface="Trebuchet MS" pitchFamily="34" charset="0"/>
            </a:endParaRPr>
          </a:p>
        </p:txBody>
      </p:sp>
      <p:sp>
        <p:nvSpPr>
          <p:cNvPr id="53248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164</a:t>
            </a:fld>
            <a:endParaRPr lang="en-US"/>
          </a:p>
        </p:txBody>
      </p:sp>
      <p:sp>
        <p:nvSpPr>
          <p:cNvPr id="6" name="TextBox 5"/>
          <p:cNvSpPr txBox="1"/>
          <p:nvPr/>
        </p:nvSpPr>
        <p:spPr>
          <a:xfrm>
            <a:off x="1403648" y="3717032"/>
            <a:ext cx="2916183" cy="369332"/>
          </a:xfrm>
          <a:prstGeom prst="rect">
            <a:avLst/>
          </a:prstGeom>
          <a:noFill/>
        </p:spPr>
        <p:txBody>
          <a:bodyPr wrap="none" rtlCol="0">
            <a:spAutoFit/>
          </a:bodyPr>
          <a:lstStyle/>
          <a:p>
            <a:r>
              <a:rPr lang="en-IN" dirty="0"/>
              <a:t>20PW22 MOHAMED KAIF</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533507" name="Rectangle 3"/>
          <p:cNvSpPr>
            <a:spLocks noChangeArrowheads="1"/>
          </p:cNvSpPr>
          <p:nvPr/>
        </p:nvSpPr>
        <p:spPr bwMode="auto">
          <a:xfrm>
            <a:off x="177800" y="1412875"/>
            <a:ext cx="8785225" cy="5111750"/>
          </a:xfrm>
          <a:prstGeom prst="rect">
            <a:avLst/>
          </a:prstGeom>
          <a:noFill/>
          <a:ln w="9525">
            <a:noFill/>
            <a:miter lim="800000"/>
            <a:headEnd/>
            <a:tailEnd/>
          </a:ln>
          <a:effectLst/>
        </p:spPr>
        <p:txBody>
          <a:bodyPr lIns="91436" tIns="45718" rIns="91436" bIns="45718"/>
          <a:lstStyle/>
          <a:p>
            <a:pPr marL="342900" indent="-342900">
              <a:spcBef>
                <a:spcPct val="20000"/>
              </a:spcBef>
              <a:buFont typeface="Wingdings" pitchFamily="2" charset="2"/>
              <a:buBlip>
                <a:blip r:embed="rId2"/>
              </a:buBlip>
            </a:pPr>
            <a:r>
              <a:rPr lang="en-US" sz="2000"/>
              <a:t>A detailed project must include a </a:t>
            </a:r>
            <a:r>
              <a:rPr lang="en-US" sz="2000" b="1"/>
              <a:t>schedule </a:t>
            </a:r>
            <a:r>
              <a:rPr lang="en-US" sz="2000"/>
              <a:t>indicating the start and completion times for each activity.</a:t>
            </a:r>
          </a:p>
          <a:p>
            <a:pPr marL="342900" indent="-342900">
              <a:spcBef>
                <a:spcPct val="20000"/>
              </a:spcBef>
              <a:buFont typeface="Wingdings" pitchFamily="2" charset="2"/>
              <a:buBlip>
                <a:blip r:embed="rId2"/>
              </a:buBlip>
            </a:pPr>
            <a:r>
              <a:rPr lang="en-US" sz="2000"/>
              <a:t>This chiefly enables us to</a:t>
            </a:r>
          </a:p>
          <a:p>
            <a:pPr marL="1143000" lvl="2" indent="-285750">
              <a:spcBef>
                <a:spcPct val="20000"/>
              </a:spcBef>
              <a:buFontTx/>
              <a:buBlip>
                <a:blip r:embed="rId2"/>
              </a:buBlip>
            </a:pPr>
            <a:r>
              <a:rPr lang="en-US" sz="2000"/>
              <a:t>Ensure that the appropriate resources are available.</a:t>
            </a:r>
          </a:p>
          <a:p>
            <a:pPr marL="1143000" lvl="2" indent="-285750">
              <a:spcBef>
                <a:spcPct val="20000"/>
              </a:spcBef>
              <a:buFontTx/>
              <a:buBlip>
                <a:blip r:embed="rId2"/>
              </a:buBlip>
            </a:pPr>
            <a:r>
              <a:rPr lang="en-US" sz="2000"/>
              <a:t>Avoid activities competing for the same resource.</a:t>
            </a:r>
          </a:p>
          <a:p>
            <a:pPr marL="1143000" lvl="2" indent="-285750">
              <a:spcBef>
                <a:spcPct val="20000"/>
              </a:spcBef>
              <a:buFontTx/>
              <a:buBlip>
                <a:blip r:embed="rId2"/>
              </a:buBlip>
            </a:pPr>
            <a:r>
              <a:rPr lang="en-US" sz="2000"/>
              <a:t>Produce a chart for each activity.</a:t>
            </a:r>
          </a:p>
          <a:p>
            <a:pPr marL="1143000" lvl="2" indent="-285750">
              <a:spcBef>
                <a:spcPct val="20000"/>
              </a:spcBef>
              <a:buFontTx/>
              <a:buBlip>
                <a:blip r:embed="rId2"/>
              </a:buBlip>
            </a:pPr>
            <a:r>
              <a:rPr lang="en-US" sz="2000"/>
              <a:t>Produce a detailed plan against which the achievements are measured.</a:t>
            </a:r>
          </a:p>
          <a:p>
            <a:pPr marL="1143000" lvl="2" indent="-285750">
              <a:spcBef>
                <a:spcPct val="20000"/>
              </a:spcBef>
              <a:buFontTx/>
              <a:buBlip>
                <a:blip r:embed="rId2"/>
              </a:buBlip>
            </a:pPr>
            <a:r>
              <a:rPr lang="en-US" sz="2000"/>
              <a:t>Produce a cash flow forecast.</a:t>
            </a:r>
          </a:p>
          <a:p>
            <a:pPr marL="1143000" lvl="2" indent="-285750">
              <a:spcBef>
                <a:spcPct val="20000"/>
              </a:spcBef>
              <a:buFontTx/>
              <a:buBlip>
                <a:blip r:embed="rId2"/>
              </a:buBlip>
            </a:pPr>
            <a:r>
              <a:rPr lang="en-US" sz="2000"/>
              <a:t>Re-plan the project during its life to correct drift from target.</a:t>
            </a:r>
          </a:p>
          <a:p>
            <a:pPr marL="342900" indent="-342900">
              <a:spcBef>
                <a:spcPct val="20000"/>
              </a:spcBef>
              <a:buFont typeface="Wingdings" pitchFamily="2" charset="2"/>
              <a:buBlip>
                <a:blip r:embed="rId2"/>
              </a:buBlip>
            </a:pPr>
            <a:r>
              <a:rPr lang="en-US" sz="2000"/>
              <a:t>A plan must have a set of targets.</a:t>
            </a:r>
          </a:p>
          <a:p>
            <a:pPr marL="342900" indent="-342900">
              <a:spcBef>
                <a:spcPct val="20000"/>
              </a:spcBef>
              <a:buFont typeface="Wingdings" pitchFamily="2" charset="2"/>
              <a:buBlip>
                <a:blip r:embed="rId2"/>
              </a:buBlip>
            </a:pPr>
            <a:r>
              <a:rPr lang="en-US" sz="2000"/>
              <a:t>The achievements are to be measured against these targets.</a:t>
            </a:r>
          </a:p>
          <a:p>
            <a:pPr marL="342900" indent="-342900">
              <a:spcBef>
                <a:spcPct val="20000"/>
              </a:spcBef>
              <a:buFont typeface="Wingdings" pitchFamily="2" charset="2"/>
              <a:buBlip>
                <a:blip r:embed="rId2"/>
              </a:buBlip>
            </a:pPr>
            <a:r>
              <a:rPr lang="en-US" sz="2000"/>
              <a:t>The starts and completion of the activities must be clearly visible.</a:t>
            </a:r>
          </a:p>
          <a:p>
            <a:pPr marL="1143000" lvl="2" indent="-285750">
              <a:spcBef>
                <a:spcPct val="20000"/>
              </a:spcBef>
            </a:pPr>
            <a:endParaRPr lang="en-US" sz="2000"/>
          </a:p>
          <a:p>
            <a:pPr marL="1143000" lvl="2" indent="-285750">
              <a:spcBef>
                <a:spcPct val="20000"/>
              </a:spcBef>
            </a:pPr>
            <a:endParaRPr lang="en-US" sz="2000"/>
          </a:p>
          <a:p>
            <a:pPr marL="1143000" lvl="2" indent="-285750">
              <a:spcBef>
                <a:spcPct val="20000"/>
              </a:spcBef>
            </a:pPr>
            <a:endParaRPr lang="en-US"/>
          </a:p>
          <a:p>
            <a:pPr marL="1143000" lvl="2" indent="-285750">
              <a:spcBef>
                <a:spcPct val="20000"/>
              </a:spcBef>
              <a:buFontTx/>
              <a:buChar char="•"/>
            </a:pPr>
            <a:endParaRPr lang="en-US"/>
          </a:p>
          <a:p>
            <a:pPr marL="1143000" lvl="2" indent="-285750">
              <a:spcBef>
                <a:spcPct val="20000"/>
              </a:spcBef>
              <a:buFontTx/>
              <a:buChar char="•"/>
            </a:pP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Objectives of Activity Planning</a:t>
            </a:r>
          </a:p>
        </p:txBody>
      </p:sp>
      <p:sp>
        <p:nvSpPr>
          <p:cNvPr id="534531" name="Text Box 3"/>
          <p:cNvSpPr txBox="1">
            <a:spLocks noChangeArrowheads="1"/>
          </p:cNvSpPr>
          <p:nvPr/>
        </p:nvSpPr>
        <p:spPr bwMode="auto">
          <a:xfrm>
            <a:off x="323850" y="1268413"/>
            <a:ext cx="8569325" cy="451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Feasibility assessment:</a:t>
            </a:r>
            <a:r>
              <a:rPr lang="en-US" sz="2000">
                <a:solidFill>
                  <a:srgbClr val="3366CC"/>
                </a:solidFill>
              </a:rPr>
              <a:t> </a:t>
            </a:r>
            <a:r>
              <a:rPr lang="en-US" sz="2000"/>
              <a:t>To check for the possibilities that the project will be completed within the estimated time with parameters.</a:t>
            </a:r>
          </a:p>
          <a:p>
            <a:pPr>
              <a:spcBef>
                <a:spcPct val="50000"/>
              </a:spcBef>
              <a:buFont typeface="Wingdings" pitchFamily="2" charset="2"/>
              <a:buBlip>
                <a:blip r:embed="rId2"/>
              </a:buBlip>
            </a:pPr>
            <a:r>
              <a:rPr lang="en-US" sz="2000"/>
              <a:t> </a:t>
            </a:r>
            <a:r>
              <a:rPr lang="en-US" sz="2000" b="1">
                <a:solidFill>
                  <a:srgbClr val="3366CC"/>
                </a:solidFill>
              </a:rPr>
              <a:t>Resource allocation:</a:t>
            </a:r>
            <a:r>
              <a:rPr lang="en-US" sz="2000" b="1"/>
              <a:t> </a:t>
            </a:r>
            <a:r>
              <a:rPr lang="en-US" sz="2000"/>
              <a:t>The most effective ways of allocating resources to the project and when they should be available.</a:t>
            </a:r>
          </a:p>
          <a:p>
            <a:pPr>
              <a:spcBef>
                <a:spcPct val="50000"/>
              </a:spcBef>
              <a:buFont typeface="Wingdings" pitchFamily="2" charset="2"/>
              <a:buBlip>
                <a:blip r:embed="rId2"/>
              </a:buBlip>
            </a:pPr>
            <a:r>
              <a:rPr lang="en-US" sz="2000"/>
              <a:t> </a:t>
            </a:r>
            <a:r>
              <a:rPr lang="en-US" sz="2000" b="1">
                <a:solidFill>
                  <a:srgbClr val="3366CC"/>
                </a:solidFill>
              </a:rPr>
              <a:t>Detailed costing:</a:t>
            </a:r>
            <a:r>
              <a:rPr lang="en-US" sz="2000" b="1"/>
              <a:t> </a:t>
            </a:r>
            <a:r>
              <a:rPr lang="en-US" sz="2000"/>
              <a:t>The cost of the project and a forecast of the likely expenditure.</a:t>
            </a:r>
          </a:p>
          <a:p>
            <a:pPr>
              <a:spcBef>
                <a:spcPct val="50000"/>
              </a:spcBef>
              <a:buFont typeface="Wingdings" pitchFamily="2" charset="2"/>
              <a:buBlip>
                <a:blip r:embed="rId2"/>
              </a:buBlip>
            </a:pPr>
            <a:r>
              <a:rPr lang="en-US" sz="2000" b="1"/>
              <a:t> </a:t>
            </a:r>
            <a:r>
              <a:rPr lang="en-US" sz="2000" b="1">
                <a:solidFill>
                  <a:srgbClr val="3366CC"/>
                </a:solidFill>
              </a:rPr>
              <a:t>Motivation:</a:t>
            </a:r>
            <a:r>
              <a:rPr lang="en-US" sz="2000" b="1"/>
              <a:t> </a:t>
            </a:r>
            <a:r>
              <a:rPr lang="en-US" sz="2000"/>
              <a:t>Providing targets and being seen to monitor achievement against targets is a way of motivating staff.</a:t>
            </a:r>
          </a:p>
          <a:p>
            <a:pPr>
              <a:spcBef>
                <a:spcPct val="50000"/>
              </a:spcBef>
              <a:buFont typeface="Wingdings" pitchFamily="2" charset="2"/>
              <a:buBlip>
                <a:blip r:embed="rId2"/>
              </a:buBlip>
            </a:pPr>
            <a:r>
              <a:rPr lang="en-US" sz="2000" b="1"/>
              <a:t> </a:t>
            </a:r>
            <a:r>
              <a:rPr lang="en-US" sz="2000" b="1">
                <a:solidFill>
                  <a:srgbClr val="3366CC"/>
                </a:solidFill>
              </a:rPr>
              <a:t>Co-ordination:</a:t>
            </a:r>
            <a:r>
              <a:rPr lang="en-US" sz="2000" b="1"/>
              <a:t> </a:t>
            </a:r>
            <a:r>
              <a:rPr lang="en-US" sz="2000"/>
              <a:t>Synchronize the various activities as and when the project demands.</a:t>
            </a:r>
          </a:p>
          <a:p>
            <a:pPr>
              <a:spcBef>
                <a:spcPct val="50000"/>
              </a:spcBef>
              <a:buFont typeface="Wingdings" pitchFamily="2" charset="2"/>
              <a:buBlip>
                <a:blip r:embed="rId2"/>
              </a:buBlip>
            </a:pPr>
            <a:r>
              <a:rPr lang="en-US" sz="2000"/>
              <a:t>Activity Planning and scheduling techniques place an emphasis on the timescale and the allocation of the resources.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166</a:t>
            </a:fld>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When to Plan</a:t>
            </a:r>
          </a:p>
        </p:txBody>
      </p:sp>
      <p:sp>
        <p:nvSpPr>
          <p:cNvPr id="535555" name="Text Box 3"/>
          <p:cNvSpPr txBox="1">
            <a:spLocks noChangeArrowheads="1"/>
          </p:cNvSpPr>
          <p:nvPr/>
        </p:nvSpPr>
        <p:spPr bwMode="auto">
          <a:xfrm>
            <a:off x="323850" y="1449388"/>
            <a:ext cx="8424863" cy="2987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Planning is an on-going process of refinement where each iteration becomes more detailed than the previous.</a:t>
            </a:r>
          </a:p>
          <a:p>
            <a:pPr>
              <a:spcBef>
                <a:spcPct val="50000"/>
              </a:spcBef>
              <a:buFont typeface="Wingdings" pitchFamily="2" charset="2"/>
              <a:buBlip>
                <a:blip r:embed="rId2"/>
              </a:buBlip>
            </a:pPr>
            <a:r>
              <a:rPr lang="en-US" sz="2000"/>
              <a:t> The main purpose of planning will be to estimate the timescales and the risks of not achieving target.</a:t>
            </a:r>
          </a:p>
          <a:p>
            <a:pPr>
              <a:spcBef>
                <a:spcPct val="50000"/>
              </a:spcBef>
              <a:buFont typeface="Wingdings" pitchFamily="2" charset="2"/>
              <a:buBlip>
                <a:blip r:embed="rId2"/>
              </a:buBlip>
            </a:pPr>
            <a:r>
              <a:rPr lang="en-US" sz="2000"/>
              <a:t> As the project progresses, the emphasis will be placed uopn the production of activity plans.</a:t>
            </a:r>
          </a:p>
          <a:p>
            <a:pPr>
              <a:spcBef>
                <a:spcPct val="50000"/>
              </a:spcBef>
              <a:buFont typeface="Wingdings" pitchFamily="2" charset="2"/>
              <a:buBlip>
                <a:blip r:embed="rId2"/>
              </a:buBlip>
            </a:pPr>
            <a:r>
              <a:rPr lang="en-US" sz="2000"/>
              <a:t> Monitoring and replanning must continue to correct any drift until the project proceeds to completion.</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 schedules</a:t>
            </a:r>
          </a:p>
        </p:txBody>
      </p:sp>
      <p:sp>
        <p:nvSpPr>
          <p:cNvPr id="536579" name="Text Box 3"/>
          <p:cNvSpPr txBox="1">
            <a:spLocks noChangeArrowheads="1"/>
          </p:cNvSpPr>
          <p:nvPr/>
        </p:nvSpPr>
        <p:spPr bwMode="auto">
          <a:xfrm>
            <a:off x="323850" y="1557338"/>
            <a:ext cx="8569325"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first step in planning is to construct a </a:t>
            </a:r>
            <a:r>
              <a:rPr lang="en-US" sz="2000" b="1"/>
              <a:t>ideal activity plan.</a:t>
            </a:r>
            <a:endParaRPr lang="en-US" sz="2000"/>
          </a:p>
          <a:p>
            <a:pPr>
              <a:spcBef>
                <a:spcPct val="50000"/>
              </a:spcBef>
              <a:buFont typeface="Wingdings" pitchFamily="2" charset="2"/>
              <a:buBlip>
                <a:blip r:embed="rId2"/>
              </a:buBlip>
            </a:pPr>
            <a:r>
              <a:rPr lang="en-US" sz="2000"/>
              <a:t> Ideal Activity plan is a plan of when each activity would ideally be undertaken and where resources are not a constraint.</a:t>
            </a:r>
          </a:p>
          <a:p>
            <a:pPr>
              <a:spcBef>
                <a:spcPct val="50000"/>
              </a:spcBef>
              <a:buFont typeface="Wingdings" pitchFamily="2" charset="2"/>
              <a:buBlip>
                <a:blip r:embed="rId2"/>
              </a:buBlip>
            </a:pPr>
            <a:r>
              <a:rPr lang="en-US" sz="2000"/>
              <a:t> The ideal activity plan will be a subject of an </a:t>
            </a:r>
            <a:r>
              <a:rPr lang="en-US" sz="2000" b="1"/>
              <a:t>activity risk analysis</a:t>
            </a:r>
            <a:r>
              <a:rPr lang="en-US" sz="2000"/>
              <a:t>, aimed at identifying potential problems.</a:t>
            </a:r>
          </a:p>
          <a:p>
            <a:pPr>
              <a:spcBef>
                <a:spcPct val="50000"/>
              </a:spcBef>
              <a:buFont typeface="Wingdings" pitchFamily="2" charset="2"/>
              <a:buBlip>
                <a:blip r:embed="rId2"/>
              </a:buBlip>
            </a:pPr>
            <a:r>
              <a:rPr lang="en-US" sz="2000"/>
              <a:t> Next is </a:t>
            </a:r>
            <a:r>
              <a:rPr lang="en-US" sz="2000" b="1"/>
              <a:t>resource allocation, </a:t>
            </a:r>
            <a:r>
              <a:rPr lang="en-US" sz="2000"/>
              <a:t>the expected availability of resources may place constraints on when certain activities may be carried out and our ideal plan may need to be adapted to take account of this.</a:t>
            </a:r>
          </a:p>
          <a:p>
            <a:pPr>
              <a:spcBef>
                <a:spcPct val="50000"/>
              </a:spcBef>
              <a:buFont typeface="Wingdings" pitchFamily="2" charset="2"/>
              <a:buBlip>
                <a:blip r:embed="rId2"/>
              </a:buBlip>
            </a:pPr>
            <a:r>
              <a:rPr lang="en-US" sz="2000"/>
              <a:t> The final step is </a:t>
            </a:r>
            <a:r>
              <a:rPr lang="en-US" sz="2000" b="1"/>
              <a:t>schedule production,</a:t>
            </a:r>
            <a:r>
              <a:rPr lang="en-US" sz="2000"/>
              <a:t> once resources are allocated to each activity we will be in a position to draw up and publish a project schedule.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Projects and Activities</a:t>
            </a:r>
          </a:p>
        </p:txBody>
      </p:sp>
      <p:sp>
        <p:nvSpPr>
          <p:cNvPr id="537603" name="Text Box 3"/>
          <p:cNvSpPr txBox="1">
            <a:spLocks noChangeArrowheads="1"/>
          </p:cNvSpPr>
          <p:nvPr/>
        </p:nvSpPr>
        <p:spPr bwMode="auto">
          <a:xfrm>
            <a:off x="323850" y="1527175"/>
            <a:ext cx="8496300" cy="4206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solidFill>
                  <a:srgbClr val="3366CC"/>
                </a:solidFill>
              </a:rPr>
              <a:t> </a:t>
            </a:r>
            <a:r>
              <a:rPr lang="en-US" sz="2000" b="1">
                <a:solidFill>
                  <a:srgbClr val="3366CC"/>
                </a:solidFill>
              </a:rPr>
              <a:t>Defining activities</a:t>
            </a:r>
          </a:p>
          <a:p>
            <a:pPr>
              <a:spcBef>
                <a:spcPct val="50000"/>
              </a:spcBef>
              <a:buFont typeface="Wingdings" pitchFamily="2" charset="2"/>
              <a:buBlip>
                <a:blip r:embed="rId2"/>
              </a:buBlip>
            </a:pPr>
            <a:r>
              <a:rPr lang="en-US" sz="2000"/>
              <a:t>Some assumptions that are relevant when we start an activity plan are</a:t>
            </a:r>
          </a:p>
          <a:p>
            <a:pPr lvl="1">
              <a:spcBef>
                <a:spcPct val="50000"/>
              </a:spcBef>
              <a:buFontTx/>
              <a:buBlip>
                <a:blip r:embed="rId2"/>
              </a:buBlip>
            </a:pPr>
            <a:r>
              <a:rPr lang="en-US" sz="2000"/>
              <a:t> A project is composed of a number of inter-related activities.</a:t>
            </a:r>
          </a:p>
          <a:p>
            <a:pPr lvl="1">
              <a:spcBef>
                <a:spcPct val="50000"/>
              </a:spcBef>
              <a:buFontTx/>
              <a:buBlip>
                <a:blip r:embed="rId2"/>
              </a:buBlip>
            </a:pPr>
            <a:r>
              <a:rPr lang="en-US" sz="2000"/>
              <a:t> A project may start when atleast one of the activities are ready.</a:t>
            </a:r>
          </a:p>
          <a:p>
            <a:pPr lvl="1">
              <a:spcBef>
                <a:spcPct val="50000"/>
              </a:spcBef>
              <a:buFontTx/>
              <a:buBlip>
                <a:blip r:embed="rId2"/>
              </a:buBlip>
            </a:pPr>
            <a:r>
              <a:rPr lang="en-US" sz="2000"/>
              <a:t> a project is completed when all the activities are completed.</a:t>
            </a:r>
          </a:p>
          <a:p>
            <a:pPr lvl="1">
              <a:spcBef>
                <a:spcPct val="50000"/>
              </a:spcBef>
              <a:buFontTx/>
              <a:buBlip>
                <a:blip r:embed="rId2"/>
              </a:buBlip>
            </a:pPr>
            <a:r>
              <a:rPr lang="en-US" sz="2000"/>
              <a:t> An activity must have a clearly defined start and end.</a:t>
            </a:r>
          </a:p>
          <a:p>
            <a:pPr lvl="1">
              <a:spcBef>
                <a:spcPct val="50000"/>
              </a:spcBef>
              <a:buFontTx/>
              <a:buBlip>
                <a:blip r:embed="rId2"/>
              </a:buBlip>
            </a:pPr>
            <a:r>
              <a:rPr lang="en-US" sz="2000"/>
              <a:t> An activity requires resources that are available to the activity during the project cycle.</a:t>
            </a:r>
          </a:p>
          <a:p>
            <a:pPr lvl="1">
              <a:spcBef>
                <a:spcPct val="50000"/>
              </a:spcBef>
              <a:buFontTx/>
              <a:buBlip>
                <a:blip r:embed="rId2"/>
              </a:buBlip>
            </a:pPr>
            <a:r>
              <a:rPr lang="en-US" sz="2000"/>
              <a:t> Some activities may require that others are completed before thay can begin (</a:t>
            </a:r>
            <a:r>
              <a:rPr lang="en-US" sz="2000" b="1"/>
              <a:t>precedence requirements</a:t>
            </a:r>
            <a:r>
              <a:rPr lang="en-US" sz="2000"/>
              <a: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solidFill>
                  <a:srgbClr val="008080"/>
                </a:solidFill>
              </a:rPr>
              <a:t>Problems with Software Projects</a:t>
            </a:r>
          </a:p>
        </p:txBody>
      </p:sp>
      <p:sp>
        <p:nvSpPr>
          <p:cNvPr id="53251" name="Rectangle 3"/>
          <p:cNvSpPr>
            <a:spLocks noGrp="1" noChangeArrowheads="1"/>
          </p:cNvSpPr>
          <p:nvPr>
            <p:ph type="body" idx="1"/>
          </p:nvPr>
        </p:nvSpPr>
        <p:spPr/>
        <p:txBody>
          <a:bodyPr/>
          <a:lstStyle/>
          <a:p>
            <a:pPr>
              <a:lnSpc>
                <a:spcPct val="90000"/>
              </a:lnSpc>
              <a:buFontTx/>
              <a:buBlip>
                <a:blip r:embed="rId2"/>
              </a:buBlip>
            </a:pPr>
            <a:endParaRPr lang="en-US" sz="2000" b="1"/>
          </a:p>
          <a:p>
            <a:pPr>
              <a:lnSpc>
                <a:spcPct val="90000"/>
              </a:lnSpc>
              <a:buFontTx/>
              <a:buBlip>
                <a:blip r:embed="rId2"/>
              </a:buBlip>
            </a:pPr>
            <a:r>
              <a:rPr lang="en-US" sz="2400"/>
              <a:t>Lack of training</a:t>
            </a:r>
          </a:p>
          <a:p>
            <a:pPr>
              <a:lnSpc>
                <a:spcPct val="90000"/>
              </a:lnSpc>
              <a:buFontTx/>
              <a:buBlip>
                <a:blip r:embed="rId2"/>
              </a:buBlip>
            </a:pPr>
            <a:r>
              <a:rPr lang="en-US" sz="2400"/>
              <a:t>Deadline pressure</a:t>
            </a:r>
          </a:p>
          <a:p>
            <a:pPr>
              <a:lnSpc>
                <a:spcPct val="90000"/>
              </a:lnSpc>
              <a:buFontTx/>
              <a:buBlip>
                <a:blip r:embed="rId2"/>
              </a:buBlip>
            </a:pPr>
            <a:r>
              <a:rPr lang="en-US" sz="2400"/>
              <a:t>Lack of quality control</a:t>
            </a:r>
          </a:p>
          <a:p>
            <a:pPr>
              <a:lnSpc>
                <a:spcPct val="90000"/>
              </a:lnSpc>
              <a:buFontTx/>
              <a:buBlip>
                <a:blip r:embed="rId2"/>
              </a:buBlip>
            </a:pPr>
            <a:r>
              <a:rPr lang="en-US" sz="2400"/>
              <a:t>Narrow scope technical expertise</a:t>
            </a:r>
          </a:p>
          <a:p>
            <a:pPr>
              <a:lnSpc>
                <a:spcPct val="90000"/>
              </a:lnSpc>
              <a:buFontTx/>
              <a:buBlip>
                <a:blip r:embed="rId2"/>
              </a:buBlip>
            </a:pPr>
            <a:r>
              <a:rPr lang="en-US" sz="2400"/>
              <a:t>Lack communication leading to duplicate of work</a:t>
            </a:r>
          </a:p>
          <a:p>
            <a:pPr>
              <a:lnSpc>
                <a:spcPct val="90000"/>
              </a:lnSpc>
              <a:buFontTx/>
              <a:buBlip>
                <a:blip r:embed="rId2"/>
              </a:buBlip>
            </a:pPr>
            <a:r>
              <a:rPr lang="en-US" sz="2400"/>
              <a:t>Lack of communication between users and technicians</a:t>
            </a:r>
          </a:p>
          <a:p>
            <a:pPr>
              <a:lnSpc>
                <a:spcPct val="90000"/>
              </a:lnSpc>
              <a:buFontTx/>
              <a:buBlip>
                <a:blip r:embed="rId2"/>
              </a:buBlip>
            </a:pPr>
            <a:r>
              <a:rPr lang="en-US" sz="2400"/>
              <a:t>Changing software environments</a:t>
            </a:r>
          </a:p>
          <a:p>
            <a:pPr>
              <a:lnSpc>
                <a:spcPct val="90000"/>
              </a:lnSpc>
              <a:buFontTx/>
              <a:buBlip>
                <a:blip r:embed="rId2"/>
              </a:buBlip>
            </a:pPr>
            <a:r>
              <a:rPr lang="en-US" sz="2400"/>
              <a:t>Preceding activities not completed in time – including the late delivery of products</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395288" y="981075"/>
            <a:ext cx="828040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solidFill>
                  <a:srgbClr val="3366CC"/>
                </a:solidFill>
              </a:rPr>
              <a:t> Identifying activities</a:t>
            </a:r>
          </a:p>
          <a:p>
            <a:pPr lvl="1">
              <a:spcBef>
                <a:spcPct val="50000"/>
              </a:spcBef>
              <a:buFontTx/>
              <a:buBlip>
                <a:blip r:embed="rId2"/>
              </a:buBlip>
            </a:pPr>
            <a:r>
              <a:rPr lang="en-US" sz="2000" b="1"/>
              <a:t> </a:t>
            </a:r>
            <a:r>
              <a:rPr lang="en-US" sz="2000"/>
              <a:t>two ways of identifying activities, </a:t>
            </a:r>
            <a:r>
              <a:rPr lang="en-US" sz="2000" b="1"/>
              <a:t>activity-based </a:t>
            </a:r>
            <a:r>
              <a:rPr lang="en-US" sz="2000"/>
              <a:t>and </a:t>
            </a:r>
            <a:r>
              <a:rPr lang="en-US" sz="2000" b="1"/>
              <a:t>product-based</a:t>
            </a:r>
            <a:r>
              <a:rPr lang="en-US" sz="2000"/>
              <a:t> approach.</a:t>
            </a:r>
          </a:p>
          <a:p>
            <a:pPr lvl="1">
              <a:spcBef>
                <a:spcPct val="50000"/>
              </a:spcBef>
              <a:buFontTx/>
              <a:buBlip>
                <a:blip r:embed="rId2"/>
              </a:buBlip>
            </a:pPr>
            <a:r>
              <a:rPr lang="en-US" sz="2000"/>
              <a:t> Activity based approach consists of writing down a list of all the activities. When listing the activities, particularly for a large project, it may be helpful to subdivide the project into the main life-cycle stages and consider each of these separately.</a:t>
            </a:r>
          </a:p>
          <a:p>
            <a:pPr lvl="1">
              <a:spcBef>
                <a:spcPct val="50000"/>
              </a:spcBef>
              <a:buFontTx/>
              <a:buBlip>
                <a:blip r:embed="rId2"/>
              </a:buBlip>
            </a:pPr>
            <a:r>
              <a:rPr lang="en-US" sz="2000"/>
              <a:t> Product based approach consists of producing a Product Breakdown Structure and a Product Flow diagram and then deriving an ordered list of activities by identifying the transformations that turn some products into others.</a:t>
            </a:r>
            <a:r>
              <a:rPr lang="en-US" sz="2000" b="1"/>
              <a:t> </a:t>
            </a:r>
          </a:p>
        </p:txBody>
      </p:sp>
      <p:sp>
        <p:nvSpPr>
          <p:cNvPr id="3" name="Slide Number Placeholder 2"/>
          <p:cNvSpPr>
            <a:spLocks noGrp="1"/>
          </p:cNvSpPr>
          <p:nvPr>
            <p:ph type="sldNum" sz="quarter" idx="12"/>
          </p:nvPr>
        </p:nvSpPr>
        <p:spPr/>
        <p:txBody>
          <a:bodyPr/>
          <a:lstStyle/>
          <a:p>
            <a:fld id="{9E8B4CD9-37CD-4032-B64A-C50AADCC52D6}"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Sequencing and scheduling </a:t>
            </a:r>
          </a:p>
        </p:txBody>
      </p:sp>
      <p:sp>
        <p:nvSpPr>
          <p:cNvPr id="539651" name="Text Box 3"/>
          <p:cNvSpPr txBox="1">
            <a:spLocks noChangeArrowheads="1"/>
          </p:cNvSpPr>
          <p:nvPr/>
        </p:nvSpPr>
        <p:spPr bwMode="auto">
          <a:xfrm>
            <a:off x="250825" y="1125538"/>
            <a:ext cx="8066088" cy="1158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We will require a schedule that clearly indicates when each of the project’s activities are planned to occur.</a:t>
            </a:r>
          </a:p>
          <a:p>
            <a:pPr>
              <a:spcBef>
                <a:spcPct val="50000"/>
              </a:spcBef>
              <a:buFont typeface="Wingdings" pitchFamily="2" charset="2"/>
              <a:buBlip>
                <a:blip r:embed="rId2"/>
              </a:buBlip>
            </a:pPr>
            <a:r>
              <a:rPr lang="en-US" sz="2000"/>
              <a:t> This can be represented with the use of a </a:t>
            </a:r>
            <a:r>
              <a:rPr lang="en-US" sz="2000" b="1"/>
              <a:t>Bar chart.</a:t>
            </a:r>
            <a:endParaRPr lang="en-US" sz="2000"/>
          </a:p>
        </p:txBody>
      </p:sp>
      <p:graphicFrame>
        <p:nvGraphicFramePr>
          <p:cNvPr id="539652" name="Group 4"/>
          <p:cNvGraphicFramePr>
            <a:graphicFrameLocks noGrp="1"/>
          </p:cNvGraphicFramePr>
          <p:nvPr/>
        </p:nvGraphicFramePr>
        <p:xfrm>
          <a:off x="684213" y="2455863"/>
          <a:ext cx="5322887" cy="2486025"/>
        </p:xfrm>
        <a:graphic>
          <a:graphicData uri="http://schemas.openxmlformats.org/drawingml/2006/table">
            <a:tbl>
              <a:tblPr/>
              <a:tblGrid>
                <a:gridCol w="788987"/>
                <a:gridCol w="393700"/>
                <a:gridCol w="342900"/>
                <a:gridCol w="317500"/>
                <a:gridCol w="317500"/>
                <a:gridCol w="304800"/>
                <a:gridCol w="342900"/>
                <a:gridCol w="355600"/>
                <a:gridCol w="381000"/>
                <a:gridCol w="342900"/>
                <a:gridCol w="330200"/>
                <a:gridCol w="330200"/>
                <a:gridCol w="355600"/>
                <a:gridCol w="419100"/>
              </a:tblGrid>
              <a:tr h="2857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3</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5</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6</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7</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9</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13</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C: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D: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E: Bill</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F: Bill</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G: Charlie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H: Charlie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  I: Dave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9819" name="Text Box 171"/>
          <p:cNvSpPr txBox="1">
            <a:spLocks noChangeArrowheads="1"/>
          </p:cNvSpPr>
          <p:nvPr/>
        </p:nvSpPr>
        <p:spPr bwMode="auto">
          <a:xfrm>
            <a:off x="6300788" y="2565400"/>
            <a:ext cx="2663825" cy="2857500"/>
          </a:xfrm>
          <a:prstGeom prst="rect">
            <a:avLst/>
          </a:prstGeom>
          <a:noFill/>
          <a:ln w="9525">
            <a:noFill/>
            <a:miter lim="800000"/>
            <a:headEnd/>
            <a:tailEnd/>
          </a:ln>
          <a:effectLst/>
        </p:spPr>
        <p:txBody>
          <a:bodyPr>
            <a:spAutoFit/>
          </a:bodyPr>
          <a:lstStyle/>
          <a:p>
            <a:pPr>
              <a:spcBef>
                <a:spcPct val="50000"/>
              </a:spcBef>
            </a:pPr>
            <a:r>
              <a:rPr lang="en-US" sz="1400" b="1"/>
              <a:t>A: Overall Design</a:t>
            </a:r>
          </a:p>
          <a:p>
            <a:pPr>
              <a:spcBef>
                <a:spcPct val="50000"/>
              </a:spcBef>
            </a:pPr>
            <a:r>
              <a:rPr lang="en-US" sz="1400" b="1"/>
              <a:t>B: Specify module 1</a:t>
            </a:r>
          </a:p>
          <a:p>
            <a:pPr>
              <a:spcBef>
                <a:spcPct val="50000"/>
              </a:spcBef>
            </a:pPr>
            <a:r>
              <a:rPr lang="en-US" sz="1400" b="1"/>
              <a:t>C: Specify module 2</a:t>
            </a:r>
          </a:p>
          <a:p>
            <a:pPr>
              <a:spcBef>
                <a:spcPct val="50000"/>
              </a:spcBef>
            </a:pPr>
            <a:r>
              <a:rPr lang="en-US" sz="1400" b="1"/>
              <a:t>D: specify module 3</a:t>
            </a:r>
          </a:p>
          <a:p>
            <a:pPr>
              <a:spcBef>
                <a:spcPct val="50000"/>
              </a:spcBef>
            </a:pPr>
            <a:r>
              <a:rPr lang="en-US" sz="1400" b="1"/>
              <a:t>E: Code module 1</a:t>
            </a:r>
          </a:p>
          <a:p>
            <a:pPr>
              <a:spcBef>
                <a:spcPct val="50000"/>
              </a:spcBef>
            </a:pPr>
            <a:r>
              <a:rPr lang="en-US" sz="1400" b="1"/>
              <a:t>F: Code module 3</a:t>
            </a:r>
          </a:p>
          <a:p>
            <a:pPr>
              <a:spcBef>
                <a:spcPct val="50000"/>
              </a:spcBef>
            </a:pPr>
            <a:r>
              <a:rPr lang="en-US" sz="1400" b="1"/>
              <a:t>G: Code module 2</a:t>
            </a:r>
          </a:p>
          <a:p>
            <a:pPr>
              <a:spcBef>
                <a:spcPct val="50000"/>
              </a:spcBef>
            </a:pPr>
            <a:r>
              <a:rPr lang="en-US" sz="1400" b="1"/>
              <a:t>H: Integration Testing</a:t>
            </a:r>
          </a:p>
          <a:p>
            <a:pPr>
              <a:spcBef>
                <a:spcPct val="50000"/>
              </a:spcBef>
            </a:pPr>
            <a:r>
              <a:rPr lang="en-US" sz="1400" b="1"/>
              <a:t>I : System testing</a:t>
            </a:r>
          </a:p>
        </p:txBody>
      </p:sp>
      <p:sp>
        <p:nvSpPr>
          <p:cNvPr id="539820" name="Text Box 172"/>
          <p:cNvSpPr txBox="1">
            <a:spLocks noChangeArrowheads="1"/>
          </p:cNvSpPr>
          <p:nvPr/>
        </p:nvSpPr>
        <p:spPr bwMode="auto">
          <a:xfrm>
            <a:off x="144463" y="5516563"/>
            <a:ext cx="8820150" cy="70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Approaches to scheduling that achieve this separation between the </a:t>
            </a:r>
            <a:r>
              <a:rPr lang="en-US" sz="2000" b="1"/>
              <a:t>logical</a:t>
            </a:r>
            <a:r>
              <a:rPr lang="en-US" sz="2000"/>
              <a:t> and </a:t>
            </a:r>
            <a:r>
              <a:rPr lang="en-US" sz="2000" b="1"/>
              <a:t>physical</a:t>
            </a:r>
            <a:r>
              <a:rPr lang="en-US" sz="2000"/>
              <a:t> use networks to model the project.</a:t>
            </a:r>
          </a:p>
        </p:txBody>
      </p:sp>
      <p:sp>
        <p:nvSpPr>
          <p:cNvPr id="7" name="Slide Number Placeholder 6"/>
          <p:cNvSpPr>
            <a:spLocks noGrp="1"/>
          </p:cNvSpPr>
          <p:nvPr>
            <p:ph type="sldNum" sz="quarter" idx="12"/>
          </p:nvPr>
        </p:nvSpPr>
        <p:spPr/>
        <p:txBody>
          <a:bodyPr/>
          <a:lstStyle/>
          <a:p>
            <a:fld id="{9E8B4CD9-37CD-4032-B64A-C50AADCC52D6}"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Network planning models</a:t>
            </a:r>
          </a:p>
        </p:txBody>
      </p:sp>
      <p:sp>
        <p:nvSpPr>
          <p:cNvPr id="540675" name="Text Box 3"/>
          <p:cNvSpPr txBox="1">
            <a:spLocks noChangeArrowheads="1"/>
          </p:cNvSpPr>
          <p:nvPr/>
        </p:nvSpPr>
        <p:spPr bwMode="auto">
          <a:xfrm>
            <a:off x="250825" y="1471613"/>
            <a:ext cx="882015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As mentioned project scheduling activities model the project and their relationships as a </a:t>
            </a:r>
            <a:r>
              <a:rPr lang="en-US" sz="2000" b="1"/>
              <a:t>network.</a:t>
            </a:r>
          </a:p>
          <a:p>
            <a:pPr>
              <a:spcBef>
                <a:spcPct val="50000"/>
              </a:spcBef>
              <a:buFont typeface="Wingdings" pitchFamily="2" charset="2"/>
              <a:buBlip>
                <a:blip r:embed="rId2"/>
              </a:buBlip>
            </a:pPr>
            <a:r>
              <a:rPr lang="en-US" sz="2000"/>
              <a:t> In the network time flows from left to right.</a:t>
            </a:r>
          </a:p>
          <a:p>
            <a:pPr>
              <a:spcBef>
                <a:spcPct val="50000"/>
              </a:spcBef>
              <a:buFont typeface="Wingdings" pitchFamily="2" charset="2"/>
              <a:buBlip>
                <a:blip r:embed="rId2"/>
              </a:buBlip>
            </a:pPr>
            <a:r>
              <a:rPr lang="en-US" sz="2000"/>
              <a:t> The two best known techniques are </a:t>
            </a:r>
            <a:r>
              <a:rPr lang="en-US" sz="2000" b="1"/>
              <a:t>CPM </a:t>
            </a:r>
            <a:r>
              <a:rPr lang="en-US" sz="2000"/>
              <a:t>(Critical Path Method) and </a:t>
            </a:r>
            <a:r>
              <a:rPr lang="en-US" sz="2000" b="1"/>
              <a:t>PERT </a:t>
            </a:r>
            <a:r>
              <a:rPr lang="en-US" sz="2000"/>
              <a:t>(Program Evaluation Review Technique).</a:t>
            </a:r>
          </a:p>
          <a:p>
            <a:pPr>
              <a:spcBef>
                <a:spcPct val="50000"/>
              </a:spcBef>
              <a:buFont typeface="Wingdings" pitchFamily="2" charset="2"/>
              <a:buBlip>
                <a:blip r:embed="rId2"/>
              </a:buBlip>
            </a:pPr>
            <a:r>
              <a:rPr lang="en-US" sz="2000"/>
              <a:t> Most recently a variation on these techniques called </a:t>
            </a:r>
            <a:r>
              <a:rPr lang="en-US" sz="2000" b="1"/>
              <a:t>Precedence </a:t>
            </a:r>
            <a:r>
              <a:rPr lang="en-US" sz="2000"/>
              <a:t>networks has become popular</a:t>
            </a:r>
          </a:p>
          <a:p>
            <a:pPr>
              <a:spcBef>
                <a:spcPct val="50000"/>
              </a:spcBef>
              <a:buFont typeface="Wingdings" pitchFamily="2" charset="2"/>
              <a:buBlip>
                <a:blip r:embed="rId2"/>
              </a:buBlip>
            </a:pPr>
            <a:r>
              <a:rPr lang="en-US" sz="2000"/>
              <a:t> All the three methods are popular and have been admitted along by people especially  the </a:t>
            </a:r>
            <a:r>
              <a:rPr lang="en-US" sz="2000" b="1"/>
              <a:t>CPM.</a:t>
            </a:r>
            <a:endParaRPr lang="en-US" sz="2000"/>
          </a:p>
          <a:p>
            <a:pPr>
              <a:spcBef>
                <a:spcPct val="50000"/>
              </a:spcBef>
              <a:buFont typeface="Wingdings" pitchFamily="2" charset="2"/>
              <a:buBlip>
                <a:blip r:embed="rId2"/>
              </a:buBlip>
            </a:pPr>
            <a:endParaRPr lang="en-US" sz="2000" b="1"/>
          </a:p>
        </p:txBody>
      </p:sp>
      <p:sp>
        <p:nvSpPr>
          <p:cNvPr id="4" name="Slide Number Placeholder 3"/>
          <p:cNvSpPr>
            <a:spLocks noGrp="1"/>
          </p:cNvSpPr>
          <p:nvPr>
            <p:ph type="sldNum" sz="quarter" idx="12"/>
          </p:nvPr>
        </p:nvSpPr>
        <p:spPr/>
        <p:txBody>
          <a:bodyPr/>
          <a:lstStyle/>
          <a:p>
            <a:fld id="{9E8B4CD9-37CD-4032-B64A-C50AADCC52D6}"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971550" y="2133600"/>
            <a:ext cx="7343775" cy="846138"/>
          </a:xfrm>
        </p:spPr>
        <p:txBody>
          <a:bodyPr/>
          <a:lstStyle/>
          <a:p>
            <a:r>
              <a:rPr lang="en-US">
                <a:solidFill>
                  <a:srgbClr val="008080"/>
                </a:solidFill>
              </a:rPr>
              <a:t>Critical Path Method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173</a:t>
            </a:fld>
            <a:endParaRPr lang="en-US"/>
          </a:p>
        </p:txBody>
      </p:sp>
      <p:sp>
        <p:nvSpPr>
          <p:cNvPr id="5" name="TextBox 4"/>
          <p:cNvSpPr txBox="1"/>
          <p:nvPr/>
        </p:nvSpPr>
        <p:spPr>
          <a:xfrm>
            <a:off x="2051720" y="3357562"/>
            <a:ext cx="3318088" cy="923330"/>
          </a:xfrm>
          <a:prstGeom prst="rect">
            <a:avLst/>
          </a:prstGeom>
          <a:noFill/>
        </p:spPr>
        <p:txBody>
          <a:bodyPr wrap="none" rtlCol="0">
            <a:spAutoFit/>
          </a:bodyPr>
          <a:lstStyle/>
          <a:p>
            <a:r>
              <a:rPr lang="en-IN" dirty="0"/>
              <a:t>20PW23 PRADIKSHA </a:t>
            </a:r>
            <a:r>
              <a:rPr lang="en-IN" dirty="0" smtClean="0"/>
              <a:t>P</a:t>
            </a:r>
          </a:p>
          <a:p>
            <a:r>
              <a:rPr lang="pt-BR" dirty="0"/>
              <a:t>20PW24 PRAVIN BALAJI P R</a:t>
            </a:r>
            <a:r>
              <a:rPr lang="en-IN" b="1" dirty="0"/>
              <a:t> </a:t>
            </a:r>
            <a:endParaRPr lang="en-IN" b="1" dirty="0" smtClean="0"/>
          </a:p>
          <a:p>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body" idx="1"/>
          </p:nvPr>
        </p:nvSpPr>
        <p:spPr>
          <a:xfrm>
            <a:off x="533400" y="1295400"/>
            <a:ext cx="8229600" cy="5029200"/>
          </a:xfrm>
          <a:noFill/>
          <a:ln/>
        </p:spPr>
        <p:txBody>
          <a:bodyPr lIns="90488" tIns="44450" rIns="90488" bIns="44450"/>
          <a:lstStyle/>
          <a:p>
            <a:pPr>
              <a:buFontTx/>
              <a:buNone/>
            </a:pPr>
            <a:endParaRPr lang="en-US"/>
          </a:p>
          <a:p>
            <a:pPr>
              <a:buFontTx/>
              <a:buNone/>
            </a:pPr>
            <a:endParaRPr lang="en-US"/>
          </a:p>
          <a:p>
            <a:pPr>
              <a:buFontTx/>
              <a:buBlip>
                <a:blip r:embed="rId2"/>
              </a:buBlip>
            </a:pPr>
            <a:r>
              <a:rPr lang="en-US"/>
              <a:t>Designed to provide intense micro-control</a:t>
            </a:r>
          </a:p>
          <a:p>
            <a:pPr>
              <a:buFontTx/>
              <a:buBlip>
                <a:blip r:embed="rId2"/>
              </a:buBlip>
            </a:pPr>
            <a:r>
              <a:rPr lang="en-US"/>
              <a:t>The system is dynamic; it continues to provide periodic reports as the project progresses</a:t>
            </a:r>
          </a:p>
        </p:txBody>
      </p:sp>
      <p:sp>
        <p:nvSpPr>
          <p:cNvPr id="542723" name="Rectangle 3"/>
          <p:cNvSpPr>
            <a:spLocks noGrp="1" noChangeArrowheads="1"/>
          </p:cNvSpPr>
          <p:nvPr>
            <p:ph type="title"/>
          </p:nvPr>
        </p:nvSpPr>
        <p:spPr/>
        <p:txBody>
          <a:bodyPr/>
          <a:lstStyle/>
          <a:p>
            <a:r>
              <a:rPr lang="en-US">
                <a:solidFill>
                  <a:srgbClr val="008080"/>
                </a:solidFill>
              </a:rPr>
              <a:t>Critical Path Method (CPM)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206375" y="452438"/>
            <a:ext cx="7343775" cy="846137"/>
          </a:xfrm>
        </p:spPr>
        <p:txBody>
          <a:bodyPr/>
          <a:lstStyle/>
          <a:p>
            <a:r>
              <a:rPr lang="en-US">
                <a:solidFill>
                  <a:srgbClr val="008080"/>
                </a:solidFill>
              </a:rPr>
              <a:t>Manager’s View of CPM</a:t>
            </a:r>
            <a:br>
              <a:rPr lang="en-US">
                <a:solidFill>
                  <a:srgbClr val="008080"/>
                </a:solidFill>
              </a:rPr>
            </a:br>
            <a:endParaRPr lang="en-US">
              <a:solidFill>
                <a:srgbClr val="008080"/>
              </a:solidFill>
            </a:endParaRPr>
          </a:p>
        </p:txBody>
      </p:sp>
      <p:sp>
        <p:nvSpPr>
          <p:cNvPr id="543747" name="Rectangle 3"/>
          <p:cNvSpPr>
            <a:spLocks noChangeArrowheads="1"/>
          </p:cNvSpPr>
          <p:nvPr/>
        </p:nvSpPr>
        <p:spPr bwMode="auto">
          <a:xfrm>
            <a:off x="1600200" y="1524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effectLst>
                  <a:outerShdw blurRad="38100" dist="38100" dir="2700000" algn="tl">
                    <a:srgbClr val="FFFFFF"/>
                  </a:outerShdw>
                </a:effectLst>
              </a:rPr>
              <a:t> </a:t>
            </a:r>
            <a:r>
              <a:rPr lang="en-US" sz="2400"/>
              <a:t>List of project activities</a:t>
            </a:r>
          </a:p>
          <a:p>
            <a:pPr>
              <a:buFontTx/>
              <a:buChar char="•"/>
            </a:pPr>
            <a:r>
              <a:rPr lang="en-US" sz="2400"/>
              <a:t> Precedence relationship among activities</a:t>
            </a:r>
          </a:p>
          <a:p>
            <a:pPr>
              <a:buFontTx/>
              <a:buChar char="•"/>
            </a:pPr>
            <a:r>
              <a:rPr lang="en-US" sz="2400"/>
              <a:t> Estimate of each activity’s duration</a:t>
            </a:r>
          </a:p>
        </p:txBody>
      </p:sp>
      <p:sp>
        <p:nvSpPr>
          <p:cNvPr id="543748" name="Rectangle 4"/>
          <p:cNvSpPr>
            <a:spLocks noChangeArrowheads="1"/>
          </p:cNvSpPr>
          <p:nvPr/>
        </p:nvSpPr>
        <p:spPr bwMode="auto">
          <a:xfrm>
            <a:off x="1600200" y="4572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t> Estimated duration of project</a:t>
            </a:r>
          </a:p>
          <a:p>
            <a:pPr>
              <a:buFontTx/>
              <a:buChar char="•"/>
            </a:pPr>
            <a:r>
              <a:rPr lang="en-US" sz="2400"/>
              <a:t> Identification of critical activities</a:t>
            </a:r>
          </a:p>
          <a:p>
            <a:pPr>
              <a:buFontTx/>
              <a:buChar char="•"/>
            </a:pPr>
            <a:r>
              <a:rPr lang="en-US" sz="2400"/>
              <a:t> Amount of slack for each activity</a:t>
            </a:r>
          </a:p>
        </p:txBody>
      </p:sp>
      <p:sp>
        <p:nvSpPr>
          <p:cNvPr id="543749" name="Rectangle 5"/>
          <p:cNvSpPr>
            <a:spLocks noChangeArrowheads="1"/>
          </p:cNvSpPr>
          <p:nvPr/>
        </p:nvSpPr>
        <p:spPr bwMode="auto">
          <a:xfrm>
            <a:off x="2362200" y="3429000"/>
            <a:ext cx="4495800" cy="609600"/>
          </a:xfrm>
          <a:prstGeom prst="rect">
            <a:avLst/>
          </a:prstGeom>
          <a:solidFill>
            <a:schemeClr val="hlink"/>
          </a:solidFill>
          <a:ln w="12700">
            <a:solidFill>
              <a:schemeClr val="tx1"/>
            </a:solidFill>
            <a:miter lim="800000"/>
            <a:headEnd/>
            <a:tailEnd/>
          </a:ln>
          <a:effectLst/>
        </p:spPr>
        <p:txBody>
          <a:bodyPr wrap="none" anchor="ctr"/>
          <a:lstStyle/>
          <a:p>
            <a:pPr algn="ctr"/>
            <a:r>
              <a:rPr lang="en-US" sz="2400"/>
              <a:t>CPM processing</a:t>
            </a:r>
            <a:r>
              <a:rPr lang="en-US" sz="2400">
                <a:solidFill>
                  <a:srgbClr val="FFFFFF"/>
                </a:solidFill>
                <a:effectLst>
                  <a:outerShdw blurRad="38100" dist="38100" dir="2700000" algn="tl">
                    <a:srgbClr val="000000"/>
                  </a:outerShdw>
                </a:effectLst>
              </a:rPr>
              <a:t> </a:t>
            </a:r>
            <a:r>
              <a:rPr lang="en-US" sz="2400"/>
              <a:t>procedures</a:t>
            </a:r>
          </a:p>
        </p:txBody>
      </p:sp>
      <p:sp>
        <p:nvSpPr>
          <p:cNvPr id="543750" name="Line 6"/>
          <p:cNvSpPr>
            <a:spLocks noChangeShapeType="1"/>
          </p:cNvSpPr>
          <p:nvPr/>
        </p:nvSpPr>
        <p:spPr bwMode="auto">
          <a:xfrm>
            <a:off x="4648200" y="4038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3751" name="Line 7"/>
          <p:cNvSpPr>
            <a:spLocks noChangeShapeType="1"/>
          </p:cNvSpPr>
          <p:nvPr/>
        </p:nvSpPr>
        <p:spPr bwMode="auto">
          <a:xfrm>
            <a:off x="4648200" y="2895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8" name="Slide Number Placeholder 7"/>
          <p:cNvSpPr>
            <a:spLocks noGrp="1"/>
          </p:cNvSpPr>
          <p:nvPr>
            <p:ph type="sldNum" sz="quarter" idx="12"/>
          </p:nvPr>
        </p:nvSpPr>
        <p:spPr/>
        <p:txBody>
          <a:bodyPr/>
          <a:lstStyle/>
          <a:p>
            <a:fld id="{5CA9C09B-FF3A-4D41-B5CA-3C68A851D5B2}"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solidFill>
                  <a:srgbClr val="008080"/>
                </a:solidFill>
              </a:rPr>
              <a:t>CPM Terminology</a:t>
            </a:r>
          </a:p>
        </p:txBody>
      </p:sp>
      <p:sp>
        <p:nvSpPr>
          <p:cNvPr id="544771" name="Rectangle 3"/>
          <p:cNvSpPr>
            <a:spLocks noChangeArrowheads="1"/>
          </p:cNvSpPr>
          <p:nvPr/>
        </p:nvSpPr>
        <p:spPr bwMode="auto">
          <a:xfrm>
            <a:off x="539750" y="1484313"/>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400" u="sng">
                <a:solidFill>
                  <a:srgbClr val="3366CC"/>
                </a:solidFill>
              </a:rPr>
              <a:t>Activity</a:t>
            </a:r>
          </a:p>
          <a:p>
            <a:pPr marL="742950" lvl="1" indent="-285750">
              <a:spcBef>
                <a:spcPct val="20000"/>
              </a:spcBef>
              <a:buFontTx/>
              <a:buBlip>
                <a:blip r:embed="rId2"/>
              </a:buBlip>
            </a:pPr>
            <a:r>
              <a:rPr lang="en-US" sz="2500"/>
              <a:t>A task or a certain amount of work required in the project</a:t>
            </a:r>
          </a:p>
          <a:p>
            <a:pPr marL="742950" lvl="1" indent="-285750">
              <a:spcBef>
                <a:spcPct val="20000"/>
              </a:spcBef>
              <a:buFontTx/>
              <a:buBlip>
                <a:blip r:embed="rId2"/>
              </a:buBlip>
            </a:pPr>
            <a:r>
              <a:rPr lang="en-US" sz="2500"/>
              <a:t>Requires time to complete</a:t>
            </a:r>
          </a:p>
          <a:p>
            <a:pPr marL="742950" lvl="1" indent="-285750">
              <a:spcBef>
                <a:spcPct val="20000"/>
              </a:spcBef>
              <a:buFontTx/>
              <a:buBlip>
                <a:blip r:embed="rId2"/>
              </a:buBlip>
            </a:pPr>
            <a:r>
              <a:rPr lang="en-US" sz="2500"/>
              <a:t>Represented by an arrow</a:t>
            </a:r>
          </a:p>
          <a:p>
            <a:pPr marL="342900" indent="-342900">
              <a:spcBef>
                <a:spcPct val="20000"/>
              </a:spcBef>
              <a:buFontTx/>
              <a:buBlip>
                <a:blip r:embed="rId2"/>
              </a:buBlip>
            </a:pPr>
            <a:r>
              <a:rPr lang="en-US" sz="2400" u="sng">
                <a:solidFill>
                  <a:srgbClr val="3366CC"/>
                </a:solidFill>
              </a:rPr>
              <a:t>Dummy Activity</a:t>
            </a:r>
          </a:p>
          <a:p>
            <a:pPr marL="742950" lvl="1" indent="-285750">
              <a:spcBef>
                <a:spcPct val="20000"/>
              </a:spcBef>
              <a:buFontTx/>
              <a:buBlip>
                <a:blip r:embed="rId2"/>
              </a:buBlip>
            </a:pPr>
            <a:r>
              <a:rPr lang="en-US" sz="2500"/>
              <a:t>Indicates only precedence relationships</a:t>
            </a:r>
          </a:p>
          <a:p>
            <a:pPr marL="742950" lvl="1" indent="-285750">
              <a:spcBef>
                <a:spcPct val="20000"/>
              </a:spcBef>
              <a:buFontTx/>
              <a:buBlip>
                <a:blip r:embed="rId2"/>
              </a:buBlip>
            </a:pPr>
            <a:r>
              <a:rPr lang="en-US" sz="2500"/>
              <a:t>Does not require any time of effort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solidFill>
                  <a:srgbClr val="008080"/>
                </a:solidFill>
              </a:rPr>
              <a:t>CPM Terminology</a:t>
            </a:r>
          </a:p>
        </p:txBody>
      </p:sp>
      <p:sp>
        <p:nvSpPr>
          <p:cNvPr id="54579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Event</a:t>
            </a:r>
          </a:p>
          <a:p>
            <a:pPr marL="742950" lvl="1" indent="-285750">
              <a:spcBef>
                <a:spcPct val="20000"/>
              </a:spcBef>
              <a:buFontTx/>
              <a:buBlip>
                <a:blip r:embed="rId2"/>
              </a:buBlip>
            </a:pPr>
            <a:r>
              <a:rPr lang="en-US" sz="2500"/>
              <a:t>Signals the beginning or ending of an activity</a:t>
            </a:r>
          </a:p>
          <a:p>
            <a:pPr marL="742950" lvl="1" indent="-285750">
              <a:spcBef>
                <a:spcPct val="20000"/>
              </a:spcBef>
              <a:buFontTx/>
              <a:buBlip>
                <a:blip r:embed="rId2"/>
              </a:buBlip>
            </a:pPr>
            <a:r>
              <a:rPr lang="en-US" sz="2500"/>
              <a:t>Designates a point in time</a:t>
            </a:r>
          </a:p>
          <a:p>
            <a:pPr marL="742950" lvl="1" indent="-285750">
              <a:spcBef>
                <a:spcPct val="20000"/>
              </a:spcBef>
              <a:buFontTx/>
              <a:buBlip>
                <a:blip r:embed="rId2"/>
              </a:buBlip>
            </a:pPr>
            <a:r>
              <a:rPr lang="en-US" sz="2500"/>
              <a:t>Represented by a circle (node)</a:t>
            </a:r>
          </a:p>
          <a:p>
            <a:pPr marL="342900" indent="-342900">
              <a:spcBef>
                <a:spcPct val="20000"/>
              </a:spcBef>
              <a:buFontTx/>
              <a:buBlip>
                <a:blip r:embed="rId2"/>
              </a:buBlip>
            </a:pPr>
            <a:r>
              <a:rPr lang="en-US" sz="2900" u="sng">
                <a:solidFill>
                  <a:srgbClr val="3366CC"/>
                </a:solidFill>
              </a:rPr>
              <a:t>Network</a:t>
            </a:r>
            <a:endParaRPr lang="en-US" sz="2900">
              <a:solidFill>
                <a:srgbClr val="3366CC"/>
              </a:solidFill>
            </a:endParaRPr>
          </a:p>
          <a:p>
            <a:pPr marL="742950" lvl="1" indent="-285750">
              <a:spcBef>
                <a:spcPct val="20000"/>
              </a:spcBef>
              <a:buFontTx/>
              <a:buBlip>
                <a:blip r:embed="rId2"/>
              </a:buBlip>
            </a:pPr>
            <a:r>
              <a:rPr lang="en-US" sz="2500"/>
              <a:t>Shows the sequential relationships among activities using nodes and arrows</a:t>
            </a:r>
          </a:p>
        </p:txBody>
      </p:sp>
      <p:grpSp>
        <p:nvGrpSpPr>
          <p:cNvPr id="545796" name="Group 4"/>
          <p:cNvGrpSpPr>
            <a:grpSpLocks/>
          </p:cNvGrpSpPr>
          <p:nvPr/>
        </p:nvGrpSpPr>
        <p:grpSpPr bwMode="auto">
          <a:xfrm rot="64907">
            <a:off x="1370013" y="4876800"/>
            <a:ext cx="6083300" cy="1206500"/>
            <a:chOff x="863" y="3072"/>
            <a:chExt cx="3832" cy="760"/>
          </a:xfrm>
        </p:grpSpPr>
        <p:sp>
          <p:nvSpPr>
            <p:cNvPr id="545797" name="Oval 5"/>
            <p:cNvSpPr>
              <a:spLocks noChangeArrowheads="1"/>
            </p:cNvSpPr>
            <p:nvPr/>
          </p:nvSpPr>
          <p:spPr bwMode="auto">
            <a:xfrm rot="49400">
              <a:off x="863" y="3345"/>
              <a:ext cx="280" cy="280"/>
            </a:xfrm>
            <a:prstGeom prst="ellipse">
              <a:avLst/>
            </a:prstGeom>
            <a:solidFill>
              <a:srgbClr val="3366CC"/>
            </a:solidFill>
            <a:ln w="1587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8" name="Oval 6"/>
            <p:cNvSpPr>
              <a:spLocks noChangeArrowheads="1"/>
            </p:cNvSpPr>
            <p:nvPr/>
          </p:nvSpPr>
          <p:spPr bwMode="auto">
            <a:xfrm rot="49400">
              <a:off x="1583" y="3345"/>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9" name="Oval 7"/>
            <p:cNvSpPr>
              <a:spLocks noChangeArrowheads="1"/>
            </p:cNvSpPr>
            <p:nvPr/>
          </p:nvSpPr>
          <p:spPr bwMode="auto">
            <a:xfrm rot="49400">
              <a:off x="2306" y="3100"/>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0" name="Oval 8"/>
            <p:cNvSpPr>
              <a:spLocks noChangeArrowheads="1"/>
            </p:cNvSpPr>
            <p:nvPr/>
          </p:nvSpPr>
          <p:spPr bwMode="auto">
            <a:xfrm rot="49400">
              <a:off x="3023" y="330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1" name="Oval 9"/>
            <p:cNvSpPr>
              <a:spLocks noChangeArrowheads="1"/>
            </p:cNvSpPr>
            <p:nvPr/>
          </p:nvSpPr>
          <p:spPr bwMode="auto">
            <a:xfrm rot="49400">
              <a:off x="3747" y="307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2" name="Oval 10"/>
            <p:cNvSpPr>
              <a:spLocks noChangeArrowheads="1"/>
            </p:cNvSpPr>
            <p:nvPr/>
          </p:nvSpPr>
          <p:spPr bwMode="auto">
            <a:xfrm rot="49400">
              <a:off x="2300" y="353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3" name="Oval 11"/>
            <p:cNvSpPr>
              <a:spLocks noChangeArrowheads="1"/>
            </p:cNvSpPr>
            <p:nvPr/>
          </p:nvSpPr>
          <p:spPr bwMode="auto">
            <a:xfrm rot="49400">
              <a:off x="3740" y="355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4" name="Oval 12"/>
            <p:cNvSpPr>
              <a:spLocks noChangeArrowheads="1"/>
            </p:cNvSpPr>
            <p:nvPr/>
          </p:nvSpPr>
          <p:spPr bwMode="auto">
            <a:xfrm rot="49400">
              <a:off x="4415" y="332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5" name="Line 13"/>
            <p:cNvSpPr>
              <a:spLocks noChangeShapeType="1"/>
            </p:cNvSpPr>
            <p:nvPr/>
          </p:nvSpPr>
          <p:spPr bwMode="auto">
            <a:xfrm rot="49400" flipV="1">
              <a:off x="1151" y="3496"/>
              <a:ext cx="431" cy="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6" name="Line 14"/>
            <p:cNvSpPr>
              <a:spLocks noChangeShapeType="1"/>
            </p:cNvSpPr>
            <p:nvPr/>
          </p:nvSpPr>
          <p:spPr bwMode="auto">
            <a:xfrm rot="49400" flipV="1">
              <a:off x="1873" y="3279"/>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7" name="Line 15"/>
            <p:cNvSpPr>
              <a:spLocks noChangeShapeType="1"/>
            </p:cNvSpPr>
            <p:nvPr/>
          </p:nvSpPr>
          <p:spPr bwMode="auto">
            <a:xfrm rot="49400">
              <a:off x="1869" y="3526"/>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8" name="Line 16"/>
            <p:cNvSpPr>
              <a:spLocks noChangeShapeType="1"/>
            </p:cNvSpPr>
            <p:nvPr/>
          </p:nvSpPr>
          <p:spPr bwMode="auto">
            <a:xfrm rot="49400" flipV="1">
              <a:off x="2589" y="3481"/>
              <a:ext cx="424" cy="2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9" name="Line 17"/>
            <p:cNvSpPr>
              <a:spLocks noChangeShapeType="1"/>
            </p:cNvSpPr>
            <p:nvPr/>
          </p:nvSpPr>
          <p:spPr bwMode="auto">
            <a:xfrm rot="49400">
              <a:off x="2593" y="324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0" name="Line 18"/>
            <p:cNvSpPr>
              <a:spLocks noChangeShapeType="1"/>
            </p:cNvSpPr>
            <p:nvPr/>
          </p:nvSpPr>
          <p:spPr bwMode="auto">
            <a:xfrm rot="49400" flipV="1">
              <a:off x="3313" y="3251"/>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1" name="Line 19"/>
            <p:cNvSpPr>
              <a:spLocks noChangeShapeType="1"/>
            </p:cNvSpPr>
            <p:nvPr/>
          </p:nvSpPr>
          <p:spPr bwMode="auto">
            <a:xfrm rot="49400">
              <a:off x="3309" y="352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2" name="Line 20"/>
            <p:cNvSpPr>
              <a:spLocks noChangeShapeType="1"/>
            </p:cNvSpPr>
            <p:nvPr/>
          </p:nvSpPr>
          <p:spPr bwMode="auto">
            <a:xfrm rot="49400">
              <a:off x="4032" y="3220"/>
              <a:ext cx="384" cy="16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3" name="Line 21"/>
            <p:cNvSpPr>
              <a:spLocks noChangeShapeType="1"/>
            </p:cNvSpPr>
            <p:nvPr/>
          </p:nvSpPr>
          <p:spPr bwMode="auto">
            <a:xfrm rot="49400" flipV="1">
              <a:off x="4028" y="3529"/>
              <a:ext cx="388" cy="17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grpSp>
      <p:sp>
        <p:nvSpPr>
          <p:cNvPr id="22" name="Slide Number Placeholder 21"/>
          <p:cNvSpPr>
            <a:spLocks noGrp="1"/>
          </p:cNvSpPr>
          <p:nvPr>
            <p:ph type="sldNum" sz="quarter" idx="12"/>
          </p:nvPr>
        </p:nvSpPr>
        <p:spPr/>
        <p:txBody>
          <a:bodyPr/>
          <a:lstStyle/>
          <a:p>
            <a:fld id="{5CA9C09B-FF3A-4D41-B5CA-3C68A851D5B2}"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solidFill>
                  <a:srgbClr val="008080"/>
                </a:solidFill>
              </a:rPr>
              <a:t>CPM Terminology</a:t>
            </a:r>
          </a:p>
        </p:txBody>
      </p:sp>
      <p:sp>
        <p:nvSpPr>
          <p:cNvPr id="546819"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Path</a:t>
            </a:r>
          </a:p>
          <a:p>
            <a:pPr marL="742950" lvl="1" indent="-285750">
              <a:spcBef>
                <a:spcPct val="20000"/>
              </a:spcBef>
              <a:buFontTx/>
              <a:buBlip>
                <a:blip r:embed="rId2"/>
              </a:buBlip>
            </a:pPr>
            <a:r>
              <a:rPr lang="en-US" sz="2500"/>
              <a:t>A connected sequence of activities leading from the starting event to the ending event</a:t>
            </a:r>
          </a:p>
          <a:p>
            <a:pPr marL="342900" indent="-342900">
              <a:spcBef>
                <a:spcPct val="20000"/>
              </a:spcBef>
              <a:buFontTx/>
              <a:buBlip>
                <a:blip r:embed="rId2"/>
              </a:buBlip>
            </a:pPr>
            <a:r>
              <a:rPr lang="en-US" sz="2900" u="sng">
                <a:solidFill>
                  <a:srgbClr val="3366CC"/>
                </a:solidFill>
              </a:rPr>
              <a:t>Critical Path</a:t>
            </a:r>
            <a:endParaRPr lang="en-US" sz="2900">
              <a:solidFill>
                <a:srgbClr val="3366CC"/>
              </a:solidFill>
            </a:endParaRPr>
          </a:p>
          <a:p>
            <a:pPr marL="742950" lvl="1" indent="-285750">
              <a:spcBef>
                <a:spcPct val="20000"/>
              </a:spcBef>
              <a:buFontTx/>
              <a:buBlip>
                <a:blip r:embed="rId2"/>
              </a:buBlip>
            </a:pPr>
            <a:r>
              <a:rPr lang="en-US" sz="2500"/>
              <a:t>The longest path (time); determines the project duration</a:t>
            </a:r>
          </a:p>
          <a:p>
            <a:pPr marL="342900" indent="-342900">
              <a:spcBef>
                <a:spcPct val="20000"/>
              </a:spcBef>
              <a:buFontTx/>
              <a:buBlip>
                <a:blip r:embed="rId2"/>
              </a:buBlip>
            </a:pPr>
            <a:r>
              <a:rPr lang="en-US" sz="2900" u="sng">
                <a:solidFill>
                  <a:srgbClr val="3366CC"/>
                </a:solidFill>
              </a:rPr>
              <a:t>Critical Activities</a:t>
            </a:r>
            <a:endParaRPr lang="en-US" sz="2900">
              <a:solidFill>
                <a:srgbClr val="3366CC"/>
              </a:solidFill>
            </a:endParaRPr>
          </a:p>
          <a:p>
            <a:pPr marL="742950" lvl="1" indent="-285750">
              <a:spcBef>
                <a:spcPct val="20000"/>
              </a:spcBef>
              <a:buFontTx/>
              <a:buBlip>
                <a:blip r:embed="rId2"/>
              </a:buBlip>
            </a:pPr>
            <a:r>
              <a:rPr lang="en-US" sz="2500"/>
              <a:t>All of the activities that make up the critical path</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sz="3200">
                <a:solidFill>
                  <a:srgbClr val="008080"/>
                </a:solidFill>
              </a:rPr>
              <a:t>CPM Terminology</a:t>
            </a:r>
            <a:br>
              <a:rPr lang="en-US" sz="3200">
                <a:solidFill>
                  <a:srgbClr val="008080"/>
                </a:solidFill>
              </a:rPr>
            </a:br>
            <a:endParaRPr lang="en-US" sz="3200">
              <a:solidFill>
                <a:srgbClr val="008080"/>
              </a:solidFill>
            </a:endParaRPr>
          </a:p>
        </p:txBody>
      </p:sp>
      <p:sp>
        <p:nvSpPr>
          <p:cNvPr id="547843"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Earliest Start (ES)</a:t>
            </a:r>
            <a:endParaRPr lang="en-US" sz="2900">
              <a:solidFill>
                <a:srgbClr val="3366CC"/>
              </a:solidFill>
            </a:endParaRPr>
          </a:p>
          <a:p>
            <a:pPr marL="742950" lvl="1" indent="-285750">
              <a:spcBef>
                <a:spcPct val="20000"/>
              </a:spcBef>
              <a:buFontTx/>
              <a:buBlip>
                <a:blip r:embed="rId2"/>
              </a:buBlip>
            </a:pPr>
            <a:r>
              <a:rPr lang="en-US" sz="2500"/>
              <a:t>The earliest that an activity can begin; assumes all preceding activities have been completed</a:t>
            </a:r>
          </a:p>
          <a:p>
            <a:pPr marL="342900" indent="-342900">
              <a:spcBef>
                <a:spcPct val="20000"/>
              </a:spcBef>
              <a:buFontTx/>
              <a:buBlip>
                <a:blip r:embed="rId2"/>
              </a:buBlip>
            </a:pPr>
            <a:r>
              <a:rPr lang="en-US" sz="2900" u="sng">
                <a:solidFill>
                  <a:srgbClr val="3366CC"/>
                </a:solidFill>
              </a:rPr>
              <a:t>Earliest Finish (EF)</a:t>
            </a:r>
            <a:endParaRPr lang="en-US" sz="2900">
              <a:solidFill>
                <a:srgbClr val="3366CC"/>
              </a:solidFill>
            </a:endParaRPr>
          </a:p>
          <a:p>
            <a:pPr marL="742950" lvl="1" indent="-285750">
              <a:spcBef>
                <a:spcPct val="20000"/>
              </a:spcBef>
              <a:buFontTx/>
              <a:buBlip>
                <a:blip r:embed="rId2"/>
              </a:buBlip>
            </a:pPr>
            <a:r>
              <a:rPr lang="en-US" sz="2500"/>
              <a:t>ES + activity time</a:t>
            </a:r>
          </a:p>
          <a:p>
            <a:pPr marL="342900" indent="-342900">
              <a:spcBef>
                <a:spcPct val="20000"/>
              </a:spcBef>
              <a:buFontTx/>
              <a:buBlip>
                <a:blip r:embed="rId2"/>
              </a:buBlip>
            </a:pPr>
            <a:r>
              <a:rPr lang="en-US" sz="2900" u="sng">
                <a:solidFill>
                  <a:srgbClr val="3366CC"/>
                </a:solidFill>
              </a:rPr>
              <a:t>Latest Finish (LF)</a:t>
            </a:r>
            <a:endParaRPr lang="en-US" sz="2900">
              <a:solidFill>
                <a:srgbClr val="3366CC"/>
              </a:solidFill>
            </a:endParaRPr>
          </a:p>
          <a:p>
            <a:pPr marL="742950" lvl="1" indent="-285750">
              <a:spcBef>
                <a:spcPct val="20000"/>
              </a:spcBef>
              <a:buFontTx/>
              <a:buBlip>
                <a:blip r:embed="rId2"/>
              </a:buBlip>
            </a:pPr>
            <a:r>
              <a:rPr lang="en-US" sz="2500"/>
              <a:t>The latest that an activity can finish and not change the project completion time</a:t>
            </a:r>
          </a:p>
          <a:p>
            <a:pPr marL="342900" indent="-342900">
              <a:spcBef>
                <a:spcPct val="20000"/>
              </a:spcBef>
              <a:buFontTx/>
              <a:buBlip>
                <a:blip r:embed="rId2"/>
              </a:buBlip>
            </a:pPr>
            <a:r>
              <a:rPr lang="en-US" sz="2900" u="sng">
                <a:solidFill>
                  <a:srgbClr val="3366CC"/>
                </a:solidFill>
              </a:rPr>
              <a:t>Latest Start (LS)</a:t>
            </a:r>
            <a:endParaRPr lang="en-US" sz="2900">
              <a:solidFill>
                <a:srgbClr val="3366CC"/>
              </a:solidFill>
            </a:endParaRPr>
          </a:p>
          <a:p>
            <a:pPr marL="742950" lvl="1" indent="-285750">
              <a:spcBef>
                <a:spcPct val="20000"/>
              </a:spcBef>
              <a:buFontTx/>
              <a:buBlip>
                <a:blip r:embed="rId2"/>
              </a:buBlip>
            </a:pPr>
            <a:r>
              <a:rPr lang="en-US" sz="2500"/>
              <a:t>LF - activity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CUSTOMERS	</a:t>
            </a:r>
            <a:endParaRPr lang="en-US" dirty="0"/>
          </a:p>
        </p:txBody>
      </p:sp>
      <p:sp>
        <p:nvSpPr>
          <p:cNvPr id="3" name="Content Placeholder 2"/>
          <p:cNvSpPr>
            <a:spLocks noGrp="1"/>
          </p:cNvSpPr>
          <p:nvPr>
            <p:ph idx="1"/>
          </p:nvPr>
        </p:nvSpPr>
        <p:spPr/>
        <p:txBody>
          <a:bodyPr/>
          <a:lstStyle/>
          <a:p>
            <a:r>
              <a:rPr lang="en-US" dirty="0" smtClean="0"/>
              <a:t>SUPPLIER NOT DELIVERING PACKAGE IN TIME</a:t>
            </a:r>
          </a:p>
          <a:p>
            <a:r>
              <a:rPr lang="en-US" dirty="0" smtClean="0"/>
              <a:t>OVER BUDGET</a:t>
            </a:r>
          </a:p>
          <a:p>
            <a:r>
              <a:rPr lang="en-US" dirty="0" smtClean="0"/>
              <a:t>DELAYED BY A YEAR</a:t>
            </a:r>
          </a:p>
          <a:p>
            <a:r>
              <a:rPr lang="en-US" dirty="0" smtClean="0"/>
              <a:t>LACK OF CONFIDENCE</a:t>
            </a:r>
          </a:p>
          <a:p>
            <a:r>
              <a:rPr lang="en-US" dirty="0" smtClean="0"/>
              <a:t>POOR MANAGEMENT</a:t>
            </a:r>
          </a:p>
          <a:p>
            <a:r>
              <a:rPr lang="en-US" dirty="0" smtClean="0"/>
              <a:t>FAILED PROJECT</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solidFill>
                  <a:srgbClr val="008080"/>
                </a:solidFill>
              </a:rPr>
              <a:t>Steps in CPM Analysis</a:t>
            </a:r>
          </a:p>
        </p:txBody>
      </p:sp>
      <p:sp>
        <p:nvSpPr>
          <p:cNvPr id="548867"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Draw the CPM network</a:t>
            </a:r>
          </a:p>
          <a:p>
            <a:pPr marL="742950" lvl="1" indent="-285750">
              <a:spcBef>
                <a:spcPct val="20000"/>
              </a:spcBef>
              <a:buFontTx/>
              <a:buBlip>
                <a:blip r:embed="rId2"/>
              </a:buBlip>
            </a:pPr>
            <a:r>
              <a:rPr lang="en-US" sz="2500"/>
              <a:t>A graphic view of the relationships among the required activities</a:t>
            </a:r>
          </a:p>
          <a:p>
            <a:pPr marL="342900" indent="-342900">
              <a:spcBef>
                <a:spcPct val="20000"/>
              </a:spcBef>
              <a:buFontTx/>
              <a:buBlip>
                <a:blip r:embed="rId2"/>
              </a:buBlip>
            </a:pPr>
            <a:r>
              <a:rPr lang="en-US" sz="2900">
                <a:solidFill>
                  <a:srgbClr val="3366CC"/>
                </a:solidFill>
              </a:rPr>
              <a:t>Analyze the paths through the network</a:t>
            </a:r>
          </a:p>
          <a:p>
            <a:pPr marL="742950" lvl="1" indent="-285750">
              <a:spcBef>
                <a:spcPct val="20000"/>
              </a:spcBef>
              <a:buFontTx/>
              <a:buBlip>
                <a:blip r:embed="rId2"/>
              </a:buBlip>
            </a:pPr>
            <a:r>
              <a:rPr lang="en-US" sz="2500"/>
              <a:t>Determine the length of each path (time required to complete each path) </a:t>
            </a:r>
          </a:p>
          <a:p>
            <a:pPr marL="742950" lvl="1" indent="-285750">
              <a:spcBef>
                <a:spcPct val="20000"/>
              </a:spcBef>
              <a:buFontTx/>
              <a:buBlip>
                <a:blip r:embed="rId2"/>
              </a:buBlip>
            </a:pPr>
            <a:r>
              <a:rPr lang="en-US" sz="2500"/>
              <a:t>Starting at the beginning of the network and working toward the end (from left to right), determine the ES and EF for each activity</a:t>
            </a:r>
          </a:p>
          <a:p>
            <a:pPr marL="742950" lvl="1" indent="-285750">
              <a:spcBef>
                <a:spcPct val="20000"/>
              </a:spcBef>
              <a:buFontTx/>
              <a:buBlip>
                <a:blip r:embed="rId2"/>
              </a:buBlip>
            </a:pPr>
            <a:r>
              <a:rPr lang="en-US" sz="25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solidFill>
                  <a:srgbClr val="008080"/>
                </a:solidFill>
              </a:rPr>
              <a:t>Steps in CPM Analysis</a:t>
            </a:r>
          </a:p>
        </p:txBody>
      </p:sp>
      <p:sp>
        <p:nvSpPr>
          <p:cNvPr id="549891"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Path analysis (continued)</a:t>
            </a:r>
          </a:p>
          <a:p>
            <a:pPr marL="742950" lvl="1" indent="-285750">
              <a:spcBef>
                <a:spcPct val="20000"/>
              </a:spcBef>
              <a:buFontTx/>
              <a:buBlip>
                <a:blip r:embed="rId2"/>
              </a:buBlip>
            </a:pPr>
            <a:r>
              <a:rPr lang="en-US" sz="2500"/>
              <a:t>Identify the critical path(s) (the longest path[s] through the network)</a:t>
            </a:r>
          </a:p>
          <a:p>
            <a:pPr marL="742950" lvl="1" indent="-285750">
              <a:spcBef>
                <a:spcPct val="20000"/>
              </a:spcBef>
              <a:buFontTx/>
              <a:buBlip>
                <a:blip r:embed="rId2"/>
              </a:buBlip>
            </a:pPr>
            <a:r>
              <a:rPr lang="en-US" sz="2500"/>
              <a:t>The critical path(s) determines how long the project will take</a:t>
            </a:r>
          </a:p>
          <a:p>
            <a:pPr marL="342900" indent="-342900">
              <a:spcBef>
                <a:spcPct val="20000"/>
              </a:spcBef>
              <a:buFontTx/>
              <a:buBlip>
                <a:blip r:embed="rId2"/>
              </a:buBlip>
            </a:pPr>
            <a:r>
              <a:rPr lang="en-US" sz="29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solidFill>
                  <a:srgbClr val="008080"/>
                </a:solidFill>
              </a:rPr>
              <a:t>Steps in CPM Analysis</a:t>
            </a:r>
          </a:p>
        </p:txBody>
      </p:sp>
      <p:sp>
        <p:nvSpPr>
          <p:cNvPr id="55091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dirty="0">
                <a:solidFill>
                  <a:srgbClr val="3366CC"/>
                </a:solidFill>
              </a:rPr>
              <a:t>Determine the slack for each activity</a:t>
            </a:r>
          </a:p>
          <a:p>
            <a:pPr marL="742950" lvl="1" indent="-285750">
              <a:spcBef>
                <a:spcPct val="20000"/>
              </a:spcBef>
              <a:buFontTx/>
              <a:buBlip>
                <a:blip r:embed="rId2"/>
              </a:buBlip>
            </a:pPr>
            <a:r>
              <a:rPr lang="en-US" sz="2500" dirty="0"/>
              <a:t>Working from the end of the project network (from right to left), find the LF and the LS for each activity</a:t>
            </a:r>
          </a:p>
          <a:p>
            <a:pPr marL="742950" lvl="1" indent="-285750">
              <a:spcBef>
                <a:spcPct val="20000"/>
              </a:spcBef>
              <a:buFontTx/>
              <a:buBlip>
                <a:blip r:embed="rId2"/>
              </a:buBlip>
            </a:pPr>
            <a:r>
              <a:rPr lang="en-US" sz="2500" dirty="0"/>
              <a:t>Compute the activity’s slack</a:t>
            </a:r>
          </a:p>
          <a:p>
            <a:pPr marL="742950" lvl="1" indent="-285750">
              <a:spcBef>
                <a:spcPct val="20000"/>
              </a:spcBef>
            </a:pPr>
            <a:r>
              <a:rPr lang="en-US" sz="2500" b="1" dirty="0">
                <a:solidFill>
                  <a:srgbClr val="3366CC"/>
                </a:solidFill>
              </a:rPr>
              <a:t>	 slack = LS - ES = LF - EF</a:t>
            </a:r>
          </a:p>
          <a:p>
            <a:pPr marL="742950" lvl="1" indent="-285750">
              <a:spcBef>
                <a:spcPct val="20000"/>
              </a:spcBef>
              <a:buFontTx/>
              <a:buBlip>
                <a:blip r:embed="rId2"/>
              </a:buBlip>
            </a:pPr>
            <a:r>
              <a:rPr lang="en-US" sz="2500" dirty="0"/>
              <a:t>Slack is the maximum amount of time that this activity can be delay in its completion before it becomes a critical activity, i.e., delays completion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182</a:t>
            </a:fld>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1939"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CPM Network</a:t>
            </a:r>
          </a:p>
        </p:txBody>
      </p:sp>
      <p:grpSp>
        <p:nvGrpSpPr>
          <p:cNvPr id="551940" name="Group 4"/>
          <p:cNvGrpSpPr>
            <a:grpSpLocks/>
          </p:cNvGrpSpPr>
          <p:nvPr/>
        </p:nvGrpSpPr>
        <p:grpSpPr bwMode="auto">
          <a:xfrm>
            <a:off x="1042988" y="1412875"/>
            <a:ext cx="7156450" cy="4876800"/>
            <a:chOff x="672" y="912"/>
            <a:chExt cx="4508" cy="3072"/>
          </a:xfrm>
        </p:grpSpPr>
        <p:sp>
          <p:nvSpPr>
            <p:cNvPr id="551941" name="Oval 5"/>
            <p:cNvSpPr>
              <a:spLocks noChangeArrowheads="1"/>
            </p:cNvSpPr>
            <p:nvPr/>
          </p:nvSpPr>
          <p:spPr bwMode="auto">
            <a:xfrm>
              <a:off x="672"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2" name="Oval 6"/>
            <p:cNvSpPr>
              <a:spLocks noChangeArrowheads="1"/>
            </p:cNvSpPr>
            <p:nvPr/>
          </p:nvSpPr>
          <p:spPr bwMode="auto">
            <a:xfrm>
              <a:off x="4917"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3" name="Oval 7"/>
            <p:cNvSpPr>
              <a:spLocks noChangeArrowheads="1"/>
            </p:cNvSpPr>
            <p:nvPr/>
          </p:nvSpPr>
          <p:spPr bwMode="auto">
            <a:xfrm>
              <a:off x="2117" y="12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4" name="Oval 8"/>
            <p:cNvSpPr>
              <a:spLocks noChangeArrowheads="1"/>
            </p:cNvSpPr>
            <p:nvPr/>
          </p:nvSpPr>
          <p:spPr bwMode="auto">
            <a:xfrm>
              <a:off x="3246" y="1797"/>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5" name="Oval 9"/>
            <p:cNvSpPr>
              <a:spLocks noChangeArrowheads="1"/>
            </p:cNvSpPr>
            <p:nvPr/>
          </p:nvSpPr>
          <p:spPr bwMode="auto">
            <a:xfrm>
              <a:off x="2072" y="3728"/>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6" name="Oval 10"/>
            <p:cNvSpPr>
              <a:spLocks noChangeArrowheads="1"/>
            </p:cNvSpPr>
            <p:nvPr/>
          </p:nvSpPr>
          <p:spPr bwMode="auto">
            <a:xfrm>
              <a:off x="2072" y="2631"/>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7" name="Line 11"/>
            <p:cNvSpPr>
              <a:spLocks noChangeShapeType="1"/>
            </p:cNvSpPr>
            <p:nvPr/>
          </p:nvSpPr>
          <p:spPr bwMode="auto">
            <a:xfrm flipV="1">
              <a:off x="898" y="1439"/>
              <a:ext cx="1211" cy="84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8" name="Line 12"/>
            <p:cNvSpPr>
              <a:spLocks noChangeShapeType="1"/>
            </p:cNvSpPr>
            <p:nvPr/>
          </p:nvSpPr>
          <p:spPr bwMode="auto">
            <a:xfrm flipV="1">
              <a:off x="2388" y="1044"/>
              <a:ext cx="1302" cy="31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9" name="Line 13"/>
            <p:cNvSpPr>
              <a:spLocks noChangeShapeType="1"/>
            </p:cNvSpPr>
            <p:nvPr/>
          </p:nvSpPr>
          <p:spPr bwMode="auto">
            <a:xfrm>
              <a:off x="3965" y="1088"/>
              <a:ext cx="989" cy="118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0" name="Line 14"/>
            <p:cNvSpPr>
              <a:spLocks noChangeShapeType="1"/>
            </p:cNvSpPr>
            <p:nvPr/>
          </p:nvSpPr>
          <p:spPr bwMode="auto">
            <a:xfrm>
              <a:off x="2343" y="1490"/>
              <a:ext cx="895" cy="3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1" name="Line 15"/>
            <p:cNvSpPr>
              <a:spLocks noChangeShapeType="1"/>
            </p:cNvSpPr>
            <p:nvPr/>
          </p:nvSpPr>
          <p:spPr bwMode="auto">
            <a:xfrm>
              <a:off x="3517" y="1973"/>
              <a:ext cx="1392" cy="43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2" name="Line 16"/>
            <p:cNvSpPr>
              <a:spLocks noChangeShapeType="1"/>
            </p:cNvSpPr>
            <p:nvPr/>
          </p:nvSpPr>
          <p:spPr bwMode="auto">
            <a:xfrm>
              <a:off x="943" y="2411"/>
              <a:ext cx="1121" cy="3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3" name="Oval 17"/>
            <p:cNvSpPr>
              <a:spLocks noChangeArrowheads="1"/>
            </p:cNvSpPr>
            <p:nvPr/>
          </p:nvSpPr>
          <p:spPr bwMode="auto">
            <a:xfrm>
              <a:off x="3743" y="30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54" name="Line 18"/>
            <p:cNvSpPr>
              <a:spLocks noChangeShapeType="1"/>
            </p:cNvSpPr>
            <p:nvPr/>
          </p:nvSpPr>
          <p:spPr bwMode="auto">
            <a:xfrm>
              <a:off x="2343" y="2806"/>
              <a:ext cx="1392" cy="34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5" name="Line 19"/>
            <p:cNvSpPr>
              <a:spLocks noChangeShapeType="1"/>
            </p:cNvSpPr>
            <p:nvPr/>
          </p:nvSpPr>
          <p:spPr bwMode="auto">
            <a:xfrm>
              <a:off x="898" y="2543"/>
              <a:ext cx="1211" cy="122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6" name="Line 20"/>
            <p:cNvSpPr>
              <a:spLocks noChangeShapeType="1"/>
            </p:cNvSpPr>
            <p:nvPr/>
          </p:nvSpPr>
          <p:spPr bwMode="auto">
            <a:xfrm flipV="1">
              <a:off x="2343" y="3282"/>
              <a:ext cx="1437" cy="57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7" name="Line 21"/>
            <p:cNvSpPr>
              <a:spLocks noChangeShapeType="1"/>
            </p:cNvSpPr>
            <p:nvPr/>
          </p:nvSpPr>
          <p:spPr bwMode="auto">
            <a:xfrm flipV="1">
              <a:off x="4013" y="2536"/>
              <a:ext cx="941" cy="62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8" name="Rectangle 22"/>
            <p:cNvSpPr>
              <a:spLocks noChangeArrowheads="1"/>
            </p:cNvSpPr>
            <p:nvPr/>
          </p:nvSpPr>
          <p:spPr bwMode="auto">
            <a:xfrm>
              <a:off x="1150" y="153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1959" name="Rectangle 23"/>
            <p:cNvSpPr>
              <a:spLocks noChangeArrowheads="1"/>
            </p:cNvSpPr>
            <p:nvPr/>
          </p:nvSpPr>
          <p:spPr bwMode="auto">
            <a:xfrm>
              <a:off x="2692" y="912"/>
              <a:ext cx="48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1960" name="Rectangle 24"/>
            <p:cNvSpPr>
              <a:spLocks noChangeArrowheads="1"/>
            </p:cNvSpPr>
            <p:nvPr/>
          </p:nvSpPr>
          <p:spPr bwMode="auto">
            <a:xfrm>
              <a:off x="1426" y="225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1961" name="Rectangle 25"/>
            <p:cNvSpPr>
              <a:spLocks noChangeArrowheads="1"/>
            </p:cNvSpPr>
            <p:nvPr/>
          </p:nvSpPr>
          <p:spPr bwMode="auto">
            <a:xfrm>
              <a:off x="1689" y="3074"/>
              <a:ext cx="423"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1962" name="Rectangle 26"/>
            <p:cNvSpPr>
              <a:spLocks noChangeArrowheads="1"/>
            </p:cNvSpPr>
            <p:nvPr/>
          </p:nvSpPr>
          <p:spPr bwMode="auto">
            <a:xfrm>
              <a:off x="2638" y="3312"/>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1963" name="Rectangle 27"/>
            <p:cNvSpPr>
              <a:spLocks noChangeArrowheads="1"/>
            </p:cNvSpPr>
            <p:nvPr/>
          </p:nvSpPr>
          <p:spPr bwMode="auto">
            <a:xfrm>
              <a:off x="2737" y="2592"/>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1964" name="Rectangle 28"/>
            <p:cNvSpPr>
              <a:spLocks noChangeArrowheads="1"/>
            </p:cNvSpPr>
            <p:nvPr/>
          </p:nvSpPr>
          <p:spPr bwMode="auto">
            <a:xfrm>
              <a:off x="2819" y="1394"/>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1965" name="Rectangle 29"/>
            <p:cNvSpPr>
              <a:spLocks noChangeArrowheads="1"/>
            </p:cNvSpPr>
            <p:nvPr/>
          </p:nvSpPr>
          <p:spPr bwMode="auto">
            <a:xfrm>
              <a:off x="4408" y="134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1966" name="Rectangle 30"/>
            <p:cNvSpPr>
              <a:spLocks noChangeArrowheads="1"/>
            </p:cNvSpPr>
            <p:nvPr/>
          </p:nvSpPr>
          <p:spPr bwMode="auto">
            <a:xfrm>
              <a:off x="3866" y="1776"/>
              <a:ext cx="370"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1967" name="Rectangle 31"/>
            <p:cNvSpPr>
              <a:spLocks noChangeArrowheads="1"/>
            </p:cNvSpPr>
            <p:nvPr/>
          </p:nvSpPr>
          <p:spPr bwMode="auto">
            <a:xfrm>
              <a:off x="4032" y="2544"/>
              <a:ext cx="47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1968" name="Oval 32"/>
            <p:cNvSpPr>
              <a:spLocks noChangeArrowheads="1"/>
            </p:cNvSpPr>
            <p:nvPr/>
          </p:nvSpPr>
          <p:spPr bwMode="auto">
            <a:xfrm>
              <a:off x="3701" y="912"/>
              <a:ext cx="264"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5CA9C09B-FF3A-4D41-B5CA-3C68A851D5B2}" type="slidenum">
              <a:rPr lang="en-US" smtClean="0"/>
              <a:pPr/>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2963"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296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5"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7"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0"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2982"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298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2984"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298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2986"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2987"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2988"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2989"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2990"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299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9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2994"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5"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299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2998"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2999"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0"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1"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2"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3"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6"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7"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8"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9"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0"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1"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2"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solidFill>
                  <a:srgbClr val="008080"/>
                </a:solidFill>
              </a:rPr>
              <a:t>CPM Example</a:t>
            </a:r>
          </a:p>
        </p:txBody>
      </p:sp>
      <p:sp>
        <p:nvSpPr>
          <p:cNvPr id="553987" name="Rectangle 3"/>
          <p:cNvSpPr>
            <a:spLocks noChangeArrowheads="1"/>
          </p:cNvSpPr>
          <p:nvPr/>
        </p:nvSpPr>
        <p:spPr bwMode="auto">
          <a:xfrm>
            <a:off x="533400" y="1295400"/>
            <a:ext cx="8229600" cy="6858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398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8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9"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01"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4"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400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400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400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400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4010"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401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401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401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401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401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16"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7"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4018"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9"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4020"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21"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4022"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4023"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4024"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4025"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26"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7"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8"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4029"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4030"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1"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2"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3"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4"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4035"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36"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185</a:t>
            </a:fld>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solidFill>
                  <a:srgbClr val="008080"/>
                </a:solidFill>
              </a:rPr>
              <a:t>CPM Example</a:t>
            </a:r>
          </a:p>
        </p:txBody>
      </p:sp>
      <p:sp>
        <p:nvSpPr>
          <p:cNvPr id="555011"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5012"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3"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4"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5"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6"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7"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8"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19"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0"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1" name="Line 13"/>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2"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3"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4"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25"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6"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7"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8"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9"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5030"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5031"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5032"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5033"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5034"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5035"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5036"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5037"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5038"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5039"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40"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1"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5042"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3"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5044"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5"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5046"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5047"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5048"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5049"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0"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a:t>
            </a:r>
          </a:p>
        </p:txBody>
      </p:sp>
      <p:sp>
        <p:nvSpPr>
          <p:cNvPr id="555051"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5052"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5053"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4"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5"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5056"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7"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5058"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5059"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60"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61" name="Text Box 53"/>
          <p:cNvSpPr txBox="1">
            <a:spLocks noChangeArrowheads="1"/>
          </p:cNvSpPr>
          <p:nvPr/>
        </p:nvSpPr>
        <p:spPr bwMode="auto">
          <a:xfrm>
            <a:off x="6172200" y="5486400"/>
            <a:ext cx="2667000" cy="469900"/>
          </a:xfrm>
          <a:prstGeom prst="rect">
            <a:avLst/>
          </a:prstGeom>
          <a:solidFill>
            <a:schemeClr val="hlink"/>
          </a:solidFill>
          <a:ln w="12700">
            <a:solidFill>
              <a:srgbClr val="FFFFFF"/>
            </a:solidFill>
            <a:miter lim="800000"/>
            <a:headEnd/>
            <a:tailEnd/>
          </a:ln>
          <a:effectLst/>
        </p:spPr>
        <p:txBody>
          <a:bodyPr>
            <a:spAutoFit/>
          </a:bodyPr>
          <a:lstStyle/>
          <a:p>
            <a:pPr>
              <a:spcBef>
                <a:spcPct val="50000"/>
              </a:spcBef>
            </a:pPr>
            <a:r>
              <a:rPr lang="en-US" sz="2400">
                <a:effectLst>
                  <a:outerShdw blurRad="38100" dist="38100" dir="2700000" algn="tl">
                    <a:srgbClr val="FFFFFF"/>
                  </a:outerShdw>
                </a:effectLst>
              </a:rPr>
              <a:t> Project’s EF = 33</a:t>
            </a:r>
          </a:p>
        </p:txBody>
      </p:sp>
      <p:sp>
        <p:nvSpPr>
          <p:cNvPr id="555062" name="Line 54"/>
          <p:cNvSpPr>
            <a:spLocks noChangeShapeType="1"/>
          </p:cNvSpPr>
          <p:nvPr/>
        </p:nvSpPr>
        <p:spPr bwMode="auto">
          <a:xfrm flipV="1">
            <a:off x="7391400" y="5029200"/>
            <a:ext cx="0" cy="3810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 name="Slide Number Placeholder 54"/>
          <p:cNvSpPr>
            <a:spLocks noGrp="1"/>
          </p:cNvSpPr>
          <p:nvPr>
            <p:ph type="sldNum" sz="quarter" idx="12"/>
          </p:nvPr>
        </p:nvSpPr>
        <p:spPr/>
        <p:txBody>
          <a:bodyPr/>
          <a:lstStyle/>
          <a:p>
            <a:fld id="{5CA9C09B-FF3A-4D41-B5CA-3C68A851D5B2}"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convention</a:t>
            </a:r>
            <a:endParaRPr lang="en-US" dirty="0"/>
          </a:p>
        </p:txBody>
      </p:sp>
      <p:graphicFrame>
        <p:nvGraphicFramePr>
          <p:cNvPr id="5" name="Content Placeholder 4"/>
          <p:cNvGraphicFramePr>
            <a:graphicFrameLocks noGrp="1"/>
          </p:cNvGraphicFramePr>
          <p:nvPr>
            <p:ph idx="1"/>
          </p:nvPr>
        </p:nvGraphicFramePr>
        <p:xfrm>
          <a:off x="2714612" y="2071678"/>
          <a:ext cx="3643338" cy="2621280"/>
        </p:xfrm>
        <a:graphic>
          <a:graphicData uri="http://schemas.openxmlformats.org/drawingml/2006/table">
            <a:tbl>
              <a:tblPr firstRow="1" bandRow="1">
                <a:tableStyleId>{5C22544A-7EE6-4342-B048-85BDC9FD1C3A}</a:tableStyleId>
              </a:tblPr>
              <a:tblGrid>
                <a:gridCol w="1821669"/>
                <a:gridCol w="1821669"/>
              </a:tblGrid>
              <a:tr h="1173958">
                <a:tc>
                  <a:txBody>
                    <a:bodyPr/>
                    <a:lstStyle/>
                    <a:p>
                      <a:r>
                        <a:rPr lang="en-US" sz="4000" dirty="0" smtClean="0"/>
                        <a:t>ES</a:t>
                      </a:r>
                      <a:endParaRPr lang="en-US" sz="4000" dirty="0"/>
                    </a:p>
                  </a:txBody>
                  <a:tcPr/>
                </a:tc>
                <a:tc>
                  <a:txBody>
                    <a:bodyPr/>
                    <a:lstStyle/>
                    <a:p>
                      <a:r>
                        <a:rPr lang="en-US" sz="4000" dirty="0" smtClean="0"/>
                        <a:t>EF</a:t>
                      </a:r>
                    </a:p>
                    <a:p>
                      <a:r>
                        <a:rPr lang="en-US" sz="2000" dirty="0" err="1" smtClean="0"/>
                        <a:t>ES+activity</a:t>
                      </a:r>
                      <a:r>
                        <a:rPr lang="en-US" sz="2000" dirty="0" smtClean="0"/>
                        <a:t> time</a:t>
                      </a:r>
                      <a:endParaRPr lang="en-US" sz="2000" dirty="0"/>
                    </a:p>
                  </a:txBody>
                  <a:tcPr/>
                </a:tc>
              </a:tr>
              <a:tr h="1173958">
                <a:tc>
                  <a:txBody>
                    <a:bodyPr/>
                    <a:lstStyle/>
                    <a:p>
                      <a:r>
                        <a:rPr lang="en-US" sz="4000" dirty="0" smtClean="0"/>
                        <a:t>LS</a:t>
                      </a:r>
                    </a:p>
                    <a:p>
                      <a:r>
                        <a:rPr lang="en-US" sz="2000" dirty="0" smtClean="0"/>
                        <a:t>LF-ACTIVITY TIME</a:t>
                      </a:r>
                      <a:endParaRPr lang="en-US" sz="2000" dirty="0"/>
                    </a:p>
                  </a:txBody>
                  <a:tcPr/>
                </a:tc>
                <a:tc>
                  <a:txBody>
                    <a:bodyPr/>
                    <a:lstStyle/>
                    <a:p>
                      <a:r>
                        <a:rPr lang="en-US" sz="4000" dirty="0" smtClean="0"/>
                        <a:t>LF</a:t>
                      </a:r>
                      <a:endParaRPr lang="en-US" sz="4000" dirty="0"/>
                    </a:p>
                  </a:txBody>
                  <a:tcPr/>
                </a:tc>
              </a:tr>
            </a:tbl>
          </a:graphicData>
        </a:graphic>
      </p:graphicFrame>
      <p:sp>
        <p:nvSpPr>
          <p:cNvPr id="4" name="Slide Number Placeholder 3"/>
          <p:cNvSpPr>
            <a:spLocks noGrp="1"/>
          </p:cNvSpPr>
          <p:nvPr>
            <p:ph type="sldNum" sz="quarter" idx="12"/>
          </p:nvPr>
        </p:nvSpPr>
        <p:spPr/>
        <p:txBody>
          <a:bodyPr/>
          <a:lstStyle/>
          <a:p>
            <a:fld id="{5CA9C09B-FF3A-4D41-B5CA-3C68A851D5B2}" type="slidenum">
              <a:rPr lang="en-US" smtClean="0"/>
              <a:pPr/>
              <a:t>187</a:t>
            </a:fld>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solidFill>
                  <a:srgbClr val="008080"/>
                </a:solidFill>
              </a:rPr>
              <a:t>CPM Example</a:t>
            </a:r>
          </a:p>
        </p:txBody>
      </p:sp>
      <p:sp>
        <p:nvSpPr>
          <p:cNvPr id="556035"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endParaRPr lang="en-US" sz="2900">
              <a:solidFill>
                <a:srgbClr val="3366CC"/>
              </a:solidFill>
            </a:endParaRPr>
          </a:p>
        </p:txBody>
      </p:sp>
      <p:sp>
        <p:nvSpPr>
          <p:cNvPr id="556036"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6037"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8"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9"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0"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1"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2"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3"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4"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5"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6" name="Line 14"/>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7"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8"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9"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50"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1"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2"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3"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4"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6055"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6056"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6057"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6058"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6059"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6060"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dirty="0">
                <a:effectLst>
                  <a:outerShdw blurRad="38100" dist="38100" dir="2700000" algn="tl">
                    <a:srgbClr val="C0C0C0"/>
                  </a:outerShdw>
                </a:effectLst>
              </a:rPr>
              <a:t>g, 17</a:t>
            </a:r>
          </a:p>
        </p:txBody>
      </p:sp>
      <p:sp>
        <p:nvSpPr>
          <p:cNvPr id="556061"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6062"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6063"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6064"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65"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6"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6067"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8"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6069"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70"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6071"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6072"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6073"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6074"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75"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76"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77"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6078"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6079"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0"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6081"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6082"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6083"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6084"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5"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6"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7"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8"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9"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0"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1"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2"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3"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94"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5"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6096"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7"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8"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9"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0"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1"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6102"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6103"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4"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188</a:t>
            </a:fld>
            <a:endParaRPr lang="en-US"/>
          </a:p>
        </p:txBody>
      </p:sp>
      <p:graphicFrame>
        <p:nvGraphicFramePr>
          <p:cNvPr id="74" name="Content Placeholder 4"/>
          <p:cNvGraphicFramePr>
            <a:graphicFrameLocks noGrp="1"/>
          </p:cNvGraphicFramePr>
          <p:nvPr>
            <p:ph idx="1"/>
          </p:nvPr>
        </p:nvGraphicFramePr>
        <p:xfrm>
          <a:off x="71406" y="5462137"/>
          <a:ext cx="1785950" cy="1246818"/>
        </p:xfrm>
        <a:graphic>
          <a:graphicData uri="http://schemas.openxmlformats.org/drawingml/2006/table">
            <a:tbl>
              <a:tblPr firstRow="1" bandRow="1">
                <a:tableStyleId>{5C22544A-7EE6-4342-B048-85BDC9FD1C3A}</a:tableStyleId>
              </a:tblPr>
              <a:tblGrid>
                <a:gridCol w="892975"/>
                <a:gridCol w="892975"/>
              </a:tblGrid>
              <a:tr h="623409">
                <a:tc>
                  <a:txBody>
                    <a:bodyPr/>
                    <a:lstStyle/>
                    <a:p>
                      <a:r>
                        <a:rPr lang="en-US" sz="1000" dirty="0" smtClean="0"/>
                        <a:t>ES</a:t>
                      </a:r>
                      <a:endParaRPr lang="en-US" sz="1000" dirty="0"/>
                    </a:p>
                  </a:txBody>
                  <a:tcPr/>
                </a:tc>
                <a:tc>
                  <a:txBody>
                    <a:bodyPr/>
                    <a:lstStyle/>
                    <a:p>
                      <a:r>
                        <a:rPr lang="en-US" sz="1000" dirty="0" smtClean="0"/>
                        <a:t>EF=</a:t>
                      </a:r>
                    </a:p>
                    <a:p>
                      <a:r>
                        <a:rPr lang="en-US" sz="1000" dirty="0" err="1" smtClean="0"/>
                        <a:t>ES+activity</a:t>
                      </a:r>
                      <a:r>
                        <a:rPr lang="en-US" sz="1000" dirty="0" smtClean="0"/>
                        <a:t> time</a:t>
                      </a:r>
                      <a:endParaRPr lang="en-US" sz="1000" dirty="0"/>
                    </a:p>
                  </a:txBody>
                  <a:tcPr/>
                </a:tc>
              </a:tr>
              <a:tr h="623409">
                <a:tc>
                  <a:txBody>
                    <a:bodyPr/>
                    <a:lstStyle/>
                    <a:p>
                      <a:r>
                        <a:rPr lang="en-US" sz="1000" dirty="0" smtClean="0"/>
                        <a:t>LS=</a:t>
                      </a:r>
                    </a:p>
                    <a:p>
                      <a:r>
                        <a:rPr lang="en-US" sz="1000" smtClean="0"/>
                        <a:t>LF-activity time</a:t>
                      </a:r>
                      <a:endParaRPr lang="en-US" sz="1000" dirty="0"/>
                    </a:p>
                  </a:txBody>
                  <a:tcPr/>
                </a:tc>
                <a:tc>
                  <a:txBody>
                    <a:bodyPr/>
                    <a:lstStyle/>
                    <a:p>
                      <a:r>
                        <a:rPr lang="en-US" sz="1000" dirty="0" smtClean="0"/>
                        <a:t>LF</a:t>
                      </a:r>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solidFill>
                  <a:srgbClr val="008080"/>
                </a:solidFill>
              </a:rPr>
              <a:t>CPM Example</a:t>
            </a:r>
          </a:p>
        </p:txBody>
      </p:sp>
      <p:sp>
        <p:nvSpPr>
          <p:cNvPr id="557059"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p>
        </p:txBody>
      </p:sp>
      <p:sp>
        <p:nvSpPr>
          <p:cNvPr id="557060"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7061"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2"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3"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4"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5"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6"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7"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8"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9"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0" name="Line 14"/>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1"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2"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3"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74"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5"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6"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7"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8"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7079"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7080"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7081"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7082"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7083"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7084"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7085"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7086"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7087"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7088"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89"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0"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7091"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2"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093"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4"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7095"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7096"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7097"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098"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099"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00"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01"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7102"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7103"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4"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7105"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7106"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7107"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7108"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9"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7110"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11"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112"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113"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7114"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5"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6"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17"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18"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19"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7120"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21"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122"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23"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24"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7125"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7126"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7127"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18  </a:t>
            </a:r>
          </a:p>
        </p:txBody>
      </p:sp>
      <p:sp>
        <p:nvSpPr>
          <p:cNvPr id="557128"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20PW04 ANIRUDH BALAKRISHNAN</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a:t>
            </a:fld>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solidFill>
                  <a:srgbClr val="008080"/>
                </a:solidFill>
              </a:rPr>
              <a:t>CPM Example</a:t>
            </a:r>
          </a:p>
        </p:txBody>
      </p:sp>
      <p:sp>
        <p:nvSpPr>
          <p:cNvPr id="558083"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Slack</a:t>
            </a:r>
            <a:endParaRPr lang="en-US" sz="2900">
              <a:solidFill>
                <a:srgbClr val="3366CC"/>
              </a:solidFill>
            </a:endParaRPr>
          </a:p>
        </p:txBody>
      </p:sp>
      <p:sp>
        <p:nvSpPr>
          <p:cNvPr id="55808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5" name="Line 15"/>
          <p:cNvSpPr>
            <a:spLocks noChangeShapeType="1"/>
          </p:cNvSpPr>
          <p:nvPr/>
        </p:nvSpPr>
        <p:spPr bwMode="auto">
          <a:xfrm>
            <a:off x="1497013" y="3827463"/>
            <a:ext cx="1779587" cy="476250"/>
          </a:xfrm>
          <a:prstGeom prst="line">
            <a:avLst/>
          </a:prstGeom>
          <a:noFill/>
          <a:ln w="66675">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7" name="Line 17"/>
          <p:cNvSpPr>
            <a:spLocks noChangeShapeType="1"/>
          </p:cNvSpPr>
          <p:nvPr/>
        </p:nvSpPr>
        <p:spPr bwMode="auto">
          <a:xfrm>
            <a:off x="3719513" y="4454525"/>
            <a:ext cx="2209800" cy="546100"/>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0" name="Line 20"/>
          <p:cNvSpPr>
            <a:spLocks noChangeShapeType="1"/>
          </p:cNvSpPr>
          <p:nvPr/>
        </p:nvSpPr>
        <p:spPr bwMode="auto">
          <a:xfrm flipV="1">
            <a:off x="6370638" y="4025900"/>
            <a:ext cx="1493837" cy="985838"/>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8102" name="Rectangle 22"/>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810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8104" name="Rectangle 24"/>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810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8106" name="Rectangle 26"/>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8107" name="Rectangle 27"/>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8108" name="Rectangle 28"/>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8109" name="Rectangle 29"/>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8110" name="Rectangle 30"/>
          <p:cNvSpPr>
            <a:spLocks noChangeArrowheads="1"/>
          </p:cNvSpPr>
          <p:nvPr/>
        </p:nvSpPr>
        <p:spPr bwMode="auto">
          <a:xfrm>
            <a:off x="6481763" y="4038600"/>
            <a:ext cx="7572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811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11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8114" name="Rectangle 34"/>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5" name="Rectangle 35"/>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1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8118" name="Rectangle 38"/>
          <p:cNvSpPr>
            <a:spLocks noChangeArrowheads="1"/>
          </p:cNvSpPr>
          <p:nvPr/>
        </p:nvSpPr>
        <p:spPr bwMode="auto">
          <a:xfrm>
            <a:off x="44196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8119" name="Rectangle 39"/>
          <p:cNvSpPr>
            <a:spLocks noChangeArrowheads="1"/>
          </p:cNvSpPr>
          <p:nvPr/>
        </p:nvSpPr>
        <p:spPr bwMode="auto">
          <a:xfrm>
            <a:off x="4876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8120" name="Rectangle 40"/>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21" name="Rectangle 41"/>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2" name="Rectangle 42"/>
          <p:cNvSpPr>
            <a:spLocks noChangeArrowheads="1"/>
          </p:cNvSpPr>
          <p:nvPr/>
        </p:nvSpPr>
        <p:spPr bwMode="auto">
          <a:xfrm>
            <a:off x="69342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23" name="Rectangle 43"/>
          <p:cNvSpPr>
            <a:spLocks noChangeArrowheads="1"/>
          </p:cNvSpPr>
          <p:nvPr/>
        </p:nvSpPr>
        <p:spPr bwMode="auto">
          <a:xfrm>
            <a:off x="73914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2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812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8126" name="Rectangle 46"/>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7" name="Rectangle 47"/>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8128" name="Rectangle 48"/>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8129" name="Rectangle 49"/>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8130" name="Rectangle 50"/>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8131" name="Rectangle 51"/>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32" name="Rectangle 52"/>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33" name="Rectangle 53"/>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34" name="Rectangle 54"/>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35" name="Rectangle 55"/>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36" name="Rectangle 56"/>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37" name="Rectangle 57"/>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8" name="Rectangle 58"/>
          <p:cNvSpPr>
            <a:spLocks noChangeArrowheads="1"/>
          </p:cNvSpPr>
          <p:nvPr/>
        </p:nvSpPr>
        <p:spPr bwMode="auto">
          <a:xfrm>
            <a:off x="44196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9" name="Rectangle 59"/>
          <p:cNvSpPr>
            <a:spLocks noChangeArrowheads="1"/>
          </p:cNvSpPr>
          <p:nvPr/>
        </p:nvSpPr>
        <p:spPr bwMode="auto">
          <a:xfrm>
            <a:off x="48768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0" name="Rectangle 60"/>
          <p:cNvSpPr>
            <a:spLocks noChangeArrowheads="1"/>
          </p:cNvSpPr>
          <p:nvPr/>
        </p:nvSpPr>
        <p:spPr bwMode="auto">
          <a:xfrm>
            <a:off x="69342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41" name="Rectangle 61"/>
          <p:cNvSpPr>
            <a:spLocks noChangeArrowheads="1"/>
          </p:cNvSpPr>
          <p:nvPr/>
        </p:nvSpPr>
        <p:spPr bwMode="auto">
          <a:xfrm>
            <a:off x="73914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2" name="Rectangle 62"/>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8143" name="Rectangle 63"/>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4" name="Rectangle 64"/>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45" name="Rectangle 65"/>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6" name="Rectangle 66"/>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8147" name="Rectangle 67"/>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8148" name="Rectangle 68"/>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49" name="Rectangle 69"/>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8150" name="Rectangle 70"/>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51" name="Rectangle 71"/>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52" name="Rectangle 72"/>
          <p:cNvSpPr>
            <a:spLocks noChangeArrowheads="1"/>
          </p:cNvSpPr>
          <p:nvPr/>
        </p:nvSpPr>
        <p:spPr bwMode="auto">
          <a:xfrm>
            <a:off x="1295400" y="2971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3</a:t>
            </a:r>
          </a:p>
        </p:txBody>
      </p:sp>
      <p:sp>
        <p:nvSpPr>
          <p:cNvPr id="558153" name="Rectangle 73"/>
          <p:cNvSpPr>
            <a:spLocks noChangeArrowheads="1"/>
          </p:cNvSpPr>
          <p:nvPr/>
        </p:nvSpPr>
        <p:spPr bwMode="auto">
          <a:xfrm>
            <a:off x="3429000" y="2895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4" name="Rectangle 74"/>
          <p:cNvSpPr>
            <a:spLocks noChangeArrowheads="1"/>
          </p:cNvSpPr>
          <p:nvPr/>
        </p:nvSpPr>
        <p:spPr bwMode="auto">
          <a:xfrm>
            <a:off x="41148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a:t>
            </a:r>
          </a:p>
        </p:txBody>
      </p:sp>
      <p:sp>
        <p:nvSpPr>
          <p:cNvPr id="558155" name="Rectangle 75"/>
          <p:cNvSpPr>
            <a:spLocks noChangeArrowheads="1"/>
          </p:cNvSpPr>
          <p:nvPr/>
        </p:nvSpPr>
        <p:spPr bwMode="auto">
          <a:xfrm>
            <a:off x="6400800" y="236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56" name="Rectangle 76"/>
          <p:cNvSpPr>
            <a:spLocks noChangeArrowheads="1"/>
          </p:cNvSpPr>
          <p:nvPr/>
        </p:nvSpPr>
        <p:spPr bwMode="auto">
          <a:xfrm>
            <a:off x="5410200" y="3352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7" name="Rectangle 77"/>
          <p:cNvSpPr>
            <a:spLocks noChangeArrowheads="1"/>
          </p:cNvSpPr>
          <p:nvPr/>
        </p:nvSpPr>
        <p:spPr bwMode="auto">
          <a:xfrm>
            <a:off x="6477000" y="46482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 0</a:t>
            </a:r>
          </a:p>
        </p:txBody>
      </p:sp>
      <p:sp>
        <p:nvSpPr>
          <p:cNvPr id="558158" name="Rectangle 78"/>
          <p:cNvSpPr>
            <a:spLocks noChangeArrowheads="1"/>
          </p:cNvSpPr>
          <p:nvPr/>
        </p:nvSpPr>
        <p:spPr bwMode="auto">
          <a:xfrm>
            <a:off x="1676400" y="4191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59" name="Rectangle 79"/>
          <p:cNvSpPr>
            <a:spLocks noChangeArrowheads="1"/>
          </p:cNvSpPr>
          <p:nvPr/>
        </p:nvSpPr>
        <p:spPr bwMode="auto">
          <a:xfrm>
            <a:off x="1752600" y="5486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60" name="Rectangle 80"/>
          <p:cNvSpPr>
            <a:spLocks noChangeArrowheads="1"/>
          </p:cNvSpPr>
          <p:nvPr/>
        </p:nvSpPr>
        <p:spPr bwMode="auto">
          <a:xfrm>
            <a:off x="3962400" y="5867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7</a:t>
            </a:r>
          </a:p>
        </p:txBody>
      </p:sp>
      <p:sp>
        <p:nvSpPr>
          <p:cNvPr id="558161" name="Rectangle 81"/>
          <p:cNvSpPr>
            <a:spLocks noChangeArrowheads="1"/>
          </p:cNvSpPr>
          <p:nvPr/>
        </p:nvSpPr>
        <p:spPr bwMode="auto">
          <a:xfrm>
            <a:off x="3810000" y="4572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dirty="0">
                <a:solidFill>
                  <a:schemeClr val="bg2"/>
                </a:solidFill>
              </a:rPr>
              <a:t> 0 </a:t>
            </a:r>
          </a:p>
        </p:txBody>
      </p:sp>
      <p:sp>
        <p:nvSpPr>
          <p:cNvPr id="82" name="Slide Number Placeholder 81"/>
          <p:cNvSpPr>
            <a:spLocks noGrp="1"/>
          </p:cNvSpPr>
          <p:nvPr>
            <p:ph type="sldNum" sz="quarter" idx="12"/>
          </p:nvPr>
        </p:nvSpPr>
        <p:spPr/>
        <p:txBody>
          <a:bodyPr/>
          <a:lstStyle/>
          <a:p>
            <a:fld id="{5CA9C09B-FF3A-4D41-B5CA-3C68A851D5B2}" type="slidenum">
              <a:rPr lang="en-US" smtClean="0"/>
              <a:pPr/>
              <a:t>190</a:t>
            </a:fld>
            <a:endParaRPr lang="en-US"/>
          </a:p>
        </p:txBody>
      </p:sp>
      <p:sp>
        <p:nvSpPr>
          <p:cNvPr id="83" name="Rectangle 82"/>
          <p:cNvSpPr/>
          <p:nvPr/>
        </p:nvSpPr>
        <p:spPr>
          <a:xfrm>
            <a:off x="5694817" y="5845750"/>
            <a:ext cx="2877711" cy="369332"/>
          </a:xfrm>
          <a:prstGeom prst="rect">
            <a:avLst/>
          </a:prstGeom>
        </p:spPr>
        <p:txBody>
          <a:bodyPr wrap="none">
            <a:spAutoFit/>
          </a:bodyPr>
          <a:lstStyle/>
          <a:p>
            <a:r>
              <a:rPr lang="en-US" b="1" dirty="0" smtClean="0">
                <a:solidFill>
                  <a:srgbClr val="3366CC"/>
                </a:solidFill>
              </a:rPr>
              <a:t>slack = LS - ES = LF - EF</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solidFill>
                  <a:srgbClr val="008080"/>
                </a:solidFill>
              </a:rPr>
              <a:t>CPM Example</a:t>
            </a:r>
          </a:p>
        </p:txBody>
      </p:sp>
      <p:sp>
        <p:nvSpPr>
          <p:cNvPr id="559107"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Critical Path</a:t>
            </a:r>
          </a:p>
        </p:txBody>
      </p:sp>
      <p:sp>
        <p:nvSpPr>
          <p:cNvPr id="55910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0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9" name="Line 15"/>
          <p:cNvSpPr>
            <a:spLocks noChangeShapeType="1"/>
          </p:cNvSpPr>
          <p:nvPr/>
        </p:nvSpPr>
        <p:spPr bwMode="auto">
          <a:xfrm>
            <a:off x="1497013" y="3827463"/>
            <a:ext cx="1779587" cy="47625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21" name="Line 17"/>
          <p:cNvSpPr>
            <a:spLocks noChangeShapeType="1"/>
          </p:cNvSpPr>
          <p:nvPr/>
        </p:nvSpPr>
        <p:spPr bwMode="auto">
          <a:xfrm>
            <a:off x="3719513" y="4454525"/>
            <a:ext cx="2209800" cy="54610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4" name="Line 20"/>
          <p:cNvSpPr>
            <a:spLocks noChangeShapeType="1"/>
          </p:cNvSpPr>
          <p:nvPr/>
        </p:nvSpPr>
        <p:spPr bwMode="auto">
          <a:xfrm flipV="1">
            <a:off x="6370638" y="4025900"/>
            <a:ext cx="1493837" cy="985838"/>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912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912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912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912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9130" name="Rectangle 26"/>
          <p:cNvSpPr>
            <a:spLocks noChangeArrowheads="1"/>
          </p:cNvSpPr>
          <p:nvPr/>
        </p:nvSpPr>
        <p:spPr bwMode="auto">
          <a:xfrm>
            <a:off x="4344988" y="38100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913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913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913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913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913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32" name="Slide Number Placeholder 31"/>
          <p:cNvSpPr>
            <a:spLocks noGrp="1"/>
          </p:cNvSpPr>
          <p:nvPr>
            <p:ph type="sldNum" sz="quarter" idx="12"/>
          </p:nvPr>
        </p:nvSpPr>
        <p:spPr/>
        <p:txBody>
          <a:bodyPr/>
          <a:lstStyle/>
          <a:p>
            <a:fld id="{5CA9C09B-FF3A-4D41-B5CA-3C68A851D5B2}" type="slidenum">
              <a:rPr lang="en-US" smtClean="0"/>
              <a:pPr/>
              <a:t>191</a:t>
            </a:fld>
            <a:endParaRPr lang="en-US"/>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a:t>
            </a:r>
            <a:endParaRPr lang="en-US" dirty="0"/>
          </a:p>
        </p:txBody>
      </p:sp>
      <p:sp>
        <p:nvSpPr>
          <p:cNvPr id="3" name="Content Placeholder 2"/>
          <p:cNvSpPr>
            <a:spLocks noGrp="1"/>
          </p:cNvSpPr>
          <p:nvPr>
            <p:ph idx="1"/>
          </p:nvPr>
        </p:nvSpPr>
        <p:spPr/>
        <p:txBody>
          <a:bodyPr/>
          <a:lstStyle/>
          <a:p>
            <a:r>
              <a:rPr lang="en-US" dirty="0" smtClean="0"/>
              <a:t>There will be </a:t>
            </a:r>
            <a:r>
              <a:rPr lang="en-US" dirty="0" err="1" smtClean="0"/>
              <a:t>atleast</a:t>
            </a:r>
            <a:r>
              <a:rPr lang="en-US" dirty="0" smtClean="0"/>
              <a:t> one critical path in any network</a:t>
            </a:r>
          </a:p>
          <a:p>
            <a:r>
              <a:rPr lang="en-US" dirty="0" smtClean="0"/>
              <a:t>Any delay to any activity on this critical path will delay the completion of the project</a:t>
            </a:r>
          </a:p>
          <a:p>
            <a:r>
              <a:rPr lang="en-US" dirty="0" smtClean="0"/>
              <a:t>In Project Management, pay attention to critical path activities, so that it is not delayed</a:t>
            </a:r>
          </a:p>
          <a:p>
            <a:r>
              <a:rPr lang="en-US" dirty="0" smtClean="0"/>
              <a:t>If we plan to shorten the overall duration of the project, we have to shorten the critical path activities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192</a:t>
            </a:fld>
            <a:endParaRPr lang="en-US"/>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critical path for given project schedule</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193</a:t>
            </a:fld>
            <a:endParaRPr lang="en-US"/>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457200"/>
            <a:ext cx="8458200"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We can complete the project in 12 weeks by reducing the duration of activity F by one week i.e. 9 weeks</a:t>
            </a:r>
          </a:p>
          <a:p>
            <a:r>
              <a:rPr lang="en-US" dirty="0" smtClean="0"/>
              <a:t>Suppose activity F is reduced to 8 weeks, calculate the end date of the project</a:t>
            </a:r>
          </a:p>
          <a:p>
            <a:r>
              <a:rPr lang="en-US" dirty="0" smtClean="0"/>
              <a:t>What would be the end date for the project if activity F is shortened to 7  weeks. Why?</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195</a:t>
            </a:fld>
            <a:endParaRPr lang="en-US"/>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196</a:t>
            </a:fld>
            <a:endParaRPr lang="en-US"/>
          </a:p>
        </p:txBody>
      </p:sp>
      <p:pic>
        <p:nvPicPr>
          <p:cNvPr id="1029" name="Picture 5"/>
          <p:cNvPicPr>
            <a:picLocks noChangeAspect="1" noChangeArrowheads="1"/>
          </p:cNvPicPr>
          <p:nvPr/>
        </p:nvPicPr>
        <p:blipFill>
          <a:blip r:embed="rId2"/>
          <a:srcRect/>
          <a:stretch>
            <a:fillRect/>
          </a:stretch>
        </p:blipFill>
        <p:spPr bwMode="auto">
          <a:xfrm>
            <a:off x="214282" y="357166"/>
            <a:ext cx="8715436"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1835150" y="2060575"/>
            <a:ext cx="5329238" cy="762000"/>
          </a:xfrm>
          <a:prstGeom prst="rect">
            <a:avLst/>
          </a:prstGeom>
          <a:noFill/>
          <a:ln w="9525">
            <a:noFill/>
            <a:miter lim="800000"/>
            <a:headEnd/>
            <a:tailEnd/>
          </a:ln>
          <a:effectLst/>
        </p:spPr>
        <p:txBody>
          <a:bodyPr>
            <a:spAutoFit/>
          </a:bodyPr>
          <a:lstStyle/>
          <a:p>
            <a:pPr>
              <a:spcBef>
                <a:spcPct val="50000"/>
              </a:spcBef>
            </a:pPr>
            <a:r>
              <a:rPr lang="en-US" sz="4400" b="1">
                <a:solidFill>
                  <a:srgbClr val="008080"/>
                </a:solidFill>
              </a:rPr>
              <a:t>PERT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197</a:t>
            </a:fld>
            <a:endParaRPr lang="en-US"/>
          </a:p>
        </p:txBody>
      </p:sp>
      <p:sp>
        <p:nvSpPr>
          <p:cNvPr id="2" name="Rectangle 1"/>
          <p:cNvSpPr/>
          <p:nvPr/>
        </p:nvSpPr>
        <p:spPr>
          <a:xfrm>
            <a:off x="3074634" y="3244334"/>
            <a:ext cx="3390672" cy="646331"/>
          </a:xfrm>
          <a:prstGeom prst="rect">
            <a:avLst/>
          </a:prstGeom>
        </p:spPr>
        <p:txBody>
          <a:bodyPr wrap="none">
            <a:spAutoFit/>
          </a:bodyPr>
          <a:lstStyle/>
          <a:p>
            <a:r>
              <a:rPr lang="en-IN" dirty="0"/>
              <a:t>20PW25 RADHAKRISHNAN </a:t>
            </a:r>
            <a:r>
              <a:rPr lang="en-IN" dirty="0" smtClean="0"/>
              <a:t>M</a:t>
            </a:r>
          </a:p>
          <a:p>
            <a:r>
              <a:rPr lang="fi-FI" dirty="0"/>
              <a:t>20PW26 RAGHAVAN </a:t>
            </a:r>
            <a:r>
              <a:rPr lang="fi-FI" dirty="0" smtClean="0"/>
              <a:t>M </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solidFill>
                  <a:srgbClr val="008080"/>
                </a:solidFill>
              </a:rPr>
              <a:t>Evaluating risks to the schedule</a:t>
            </a:r>
          </a:p>
        </p:txBody>
      </p:sp>
      <p:sp>
        <p:nvSpPr>
          <p:cNvPr id="561155" name="Rectangle 3"/>
          <p:cNvSpPr>
            <a:spLocks noGrp="1" noChangeArrowheads="1"/>
          </p:cNvSpPr>
          <p:nvPr>
            <p:ph type="body" idx="1"/>
          </p:nvPr>
        </p:nvSpPr>
        <p:spPr>
          <a:xfrm>
            <a:off x="358775" y="1341438"/>
            <a:ext cx="8785225" cy="4897437"/>
          </a:xfrm>
          <a:noFill/>
          <a:ln/>
        </p:spPr>
        <p:txBody>
          <a:bodyPr/>
          <a:lstStyle/>
          <a:p>
            <a:pPr>
              <a:lnSpc>
                <a:spcPct val="80000"/>
              </a:lnSpc>
              <a:buFontTx/>
              <a:buBlip>
                <a:blip r:embed="rId2"/>
              </a:buBlip>
            </a:pPr>
            <a:r>
              <a:rPr lang="en-US" sz="2400"/>
              <a:t>The likely effects of risks on planned activities can be identified and categorized – impacts can be assessed</a:t>
            </a:r>
          </a:p>
          <a:p>
            <a:pPr>
              <a:lnSpc>
                <a:spcPct val="80000"/>
              </a:lnSpc>
              <a:buFontTx/>
              <a:buBlip>
                <a:blip r:embed="rId2"/>
              </a:buBlip>
            </a:pPr>
            <a:r>
              <a:rPr lang="en-US" sz="2400">
                <a:solidFill>
                  <a:srgbClr val="3366CC"/>
                </a:solidFill>
              </a:rPr>
              <a:t>Using PERT to evaluate the effects of uncertainty</a:t>
            </a:r>
          </a:p>
          <a:p>
            <a:pPr lvl="1">
              <a:lnSpc>
                <a:spcPct val="80000"/>
              </a:lnSpc>
              <a:buFontTx/>
              <a:buBlip>
                <a:blip r:embed="rId2"/>
              </a:buBlip>
            </a:pPr>
            <a:r>
              <a:rPr lang="en-US" sz="2400"/>
              <a:t>PERT was developed to take account of the uncertainty surrounding estimates of task durations</a:t>
            </a:r>
          </a:p>
          <a:p>
            <a:pPr lvl="1">
              <a:lnSpc>
                <a:spcPct val="80000"/>
              </a:lnSpc>
              <a:buFontTx/>
              <a:buBlip>
                <a:blip r:embed="rId2"/>
              </a:buBlip>
            </a:pPr>
            <a:r>
              <a:rPr lang="en-US" sz="2400"/>
              <a:t>Similar to CPM technique</a:t>
            </a:r>
          </a:p>
          <a:p>
            <a:pPr>
              <a:lnSpc>
                <a:spcPct val="80000"/>
              </a:lnSpc>
              <a:buFontTx/>
              <a:buBlip>
                <a:blip r:embed="rId2"/>
              </a:buBlip>
            </a:pPr>
            <a:r>
              <a:rPr lang="en-US" sz="2400">
                <a:solidFill>
                  <a:srgbClr val="3366CC"/>
                </a:solidFill>
              </a:rPr>
              <a:t>PERT requires three estimates</a:t>
            </a:r>
          </a:p>
          <a:p>
            <a:pPr lvl="1">
              <a:lnSpc>
                <a:spcPct val="80000"/>
              </a:lnSpc>
              <a:buFontTx/>
              <a:buBlip>
                <a:blip r:embed="rId2"/>
              </a:buBlip>
            </a:pPr>
            <a:r>
              <a:rPr lang="en-US" sz="2400"/>
              <a:t>Most Likely Time -  The time we would expect the task to take under normal circumstances. Denoted by m</a:t>
            </a:r>
          </a:p>
          <a:p>
            <a:pPr lvl="1">
              <a:lnSpc>
                <a:spcPct val="80000"/>
              </a:lnSpc>
              <a:buFontTx/>
              <a:buBlip>
                <a:blip r:embed="rId2"/>
              </a:buBlip>
            </a:pPr>
            <a:r>
              <a:rPr lang="en-US" sz="2400"/>
              <a:t>Optimistic Time -  The shortest time in which we would expect the task to complete. Denoted by a</a:t>
            </a:r>
          </a:p>
          <a:p>
            <a:pPr lvl="1">
              <a:lnSpc>
                <a:spcPct val="80000"/>
              </a:lnSpc>
              <a:buFontTx/>
              <a:buBlip>
                <a:blip r:embed="rId2"/>
              </a:buBlip>
            </a:pPr>
            <a:r>
              <a:rPr lang="en-US" sz="2400"/>
              <a:t>Pessimistic Time – The worst possible time in which we would expect the task to complete. Denoted by b</a:t>
            </a:r>
          </a:p>
          <a:p>
            <a:pPr>
              <a:lnSpc>
                <a:spcPct val="80000"/>
              </a:lnSpc>
              <a:buFontTx/>
              <a:buNone/>
            </a:pPr>
            <a:r>
              <a:rPr lang="en-US" sz="2400">
                <a:solidFill>
                  <a:srgbClr val="3366CC"/>
                </a:solidFill>
              </a:rPr>
              <a:t>     </a:t>
            </a:r>
          </a:p>
          <a:p>
            <a:pPr>
              <a:lnSpc>
                <a:spcPct val="80000"/>
              </a:lnSpc>
              <a:buFontTx/>
              <a:buNone/>
            </a:pPr>
            <a:endParaRPr lang="en-US" sz="2400">
              <a:solidFill>
                <a:srgbClr val="3366CC"/>
              </a:solidFill>
            </a:endParaRPr>
          </a:p>
          <a:p>
            <a:pPr>
              <a:lnSpc>
                <a:spcPct val="80000"/>
              </a:lnSpc>
              <a:buFontTx/>
              <a:buNone/>
            </a:pPr>
            <a:r>
              <a:rPr lang="en-US" sz="2400"/>
              <a:t>     </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198</a:t>
            </a:fld>
            <a:endParaRPr lang="en-US"/>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2179" name="Rectangle 3"/>
          <p:cNvSpPr>
            <a:spLocks noGrp="1" noChangeArrowheads="1"/>
          </p:cNvSpPr>
          <p:nvPr>
            <p:ph type="body" idx="1"/>
          </p:nvPr>
        </p:nvSpPr>
        <p:spPr>
          <a:xfrm>
            <a:off x="0" y="1268413"/>
            <a:ext cx="8785225" cy="4406900"/>
          </a:xfrm>
        </p:spPr>
        <p:txBody>
          <a:bodyPr/>
          <a:lstStyle/>
          <a:p>
            <a:pPr>
              <a:buFontTx/>
              <a:buNone/>
            </a:pPr>
            <a:r>
              <a:rPr lang="en-US" sz="2400">
                <a:solidFill>
                  <a:srgbClr val="3366CC"/>
                </a:solidFill>
              </a:rPr>
              <a:t> Using expected durations</a:t>
            </a:r>
          </a:p>
          <a:p>
            <a:pPr lvl="1">
              <a:buFontTx/>
              <a:buBlip>
                <a:blip r:embed="rId2"/>
              </a:buBlip>
            </a:pPr>
            <a:r>
              <a:rPr lang="en-US" sz="2400"/>
              <a:t>Used to carry out forward pass similar to CPM technique </a:t>
            </a:r>
          </a:p>
          <a:p>
            <a:pPr>
              <a:buFontTx/>
              <a:buNone/>
            </a:pPr>
            <a:r>
              <a:rPr lang="en-US" sz="2400">
                <a:solidFill>
                  <a:srgbClr val="3366CC"/>
                </a:solidFill>
              </a:rPr>
              <a:t> Activity Standard Deviation</a:t>
            </a:r>
          </a:p>
          <a:p>
            <a:pPr lvl="1">
              <a:buFontTx/>
              <a:buBlip>
                <a:blip r:embed="rId2"/>
              </a:buBlip>
            </a:pPr>
            <a:r>
              <a:rPr lang="en-US" sz="2400"/>
              <a:t>This SD formula is based on the rationale that there are approximately six SDs between the extreme tails of many statistical distributions</a:t>
            </a:r>
          </a:p>
          <a:p>
            <a:pPr lvl="1">
              <a:buFontTx/>
              <a:buBlip>
                <a:blip r:embed="rId2"/>
              </a:buBlip>
            </a:pPr>
            <a:r>
              <a:rPr lang="en-US" sz="2400"/>
              <a:t>A quantitive measure of the degree of uncertainty of an activity duration estimate is obtained by using</a:t>
            </a:r>
          </a:p>
          <a:p>
            <a:pPr lvl="1">
              <a:buFontTx/>
              <a:buNone/>
            </a:pPr>
            <a:r>
              <a:rPr lang="en-US" sz="2400"/>
              <a:t>			s=(b-a)/6</a:t>
            </a:r>
          </a:p>
          <a:p>
            <a:pPr lvl="1">
              <a:buFontTx/>
              <a:buBlip>
                <a:blip r:embed="rId2"/>
              </a:buBlip>
            </a:pPr>
            <a:r>
              <a:rPr lang="en-US" sz="2400"/>
              <a:t>The activity SD is proportional to the difference between the optimistic and pessimistic estimates and can be used as a ranking measure of the degree of uncertainty</a:t>
            </a:r>
          </a:p>
          <a:p>
            <a:pPr lvl="1">
              <a:buFontTx/>
              <a:buBlip>
                <a:blip r:embed="rId2"/>
              </a:buBlip>
            </a:pPr>
            <a:endParaRPr lang="en-US" sz="2400"/>
          </a:p>
          <a:p>
            <a:pPr lvl="1">
              <a:buFontTx/>
              <a:buNone/>
            </a:pPr>
            <a:endParaRPr lang="en-US" sz="2400"/>
          </a:p>
          <a:p>
            <a:pPr lvl="1">
              <a:buFontTx/>
              <a:buNone/>
            </a:pPr>
            <a:endParaRPr lang="en-US" sz="2400"/>
          </a:p>
          <a:p>
            <a:pPr lvl="1">
              <a:buFontTx/>
              <a:buNone/>
            </a:pPr>
            <a:endParaRPr lang="en-US" sz="2400">
              <a:solidFill>
                <a:srgbClr val="3366CC"/>
              </a:solidFill>
            </a:endParaRPr>
          </a:p>
          <a:p>
            <a:pPr>
              <a:buFontTx/>
              <a:buBlip>
                <a:blip r:embed="rId2"/>
              </a:buBlip>
            </a:pPr>
            <a:endParaRPr lang="en-US" sz="2400" i="1"/>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a:t>
            </a:fld>
            <a:endParaRPr lang="en-US"/>
          </a:p>
        </p:txBody>
      </p:sp>
      <p:pic>
        <p:nvPicPr>
          <p:cNvPr id="1028" name="Picture 4" descr="Image result for software project management mike cotterell bob hughes"/>
          <p:cNvPicPr>
            <a:picLocks noChangeAspect="1" noChangeArrowheads="1"/>
          </p:cNvPicPr>
          <p:nvPr/>
        </p:nvPicPr>
        <p:blipFill>
          <a:blip r:embed="rId2" cstate="print"/>
          <a:srcRect/>
          <a:stretch>
            <a:fillRect/>
          </a:stretch>
        </p:blipFill>
        <p:spPr bwMode="auto">
          <a:xfrm>
            <a:off x="1547664" y="188640"/>
            <a:ext cx="5184576" cy="62646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06375" y="374650"/>
            <a:ext cx="7343775" cy="576263"/>
          </a:xfrm>
        </p:spPr>
        <p:txBody>
          <a:bodyPr/>
          <a:lstStyle/>
          <a:p>
            <a:pPr algn="ctr"/>
            <a:r>
              <a:rPr lang="en-US">
                <a:solidFill>
                  <a:srgbClr val="008080"/>
                </a:solidFill>
              </a:rPr>
              <a:t>Project Control life cycle</a:t>
            </a:r>
            <a:br>
              <a:rPr lang="en-US">
                <a:solidFill>
                  <a:srgbClr val="008080"/>
                </a:solidFill>
              </a:rPr>
            </a:br>
            <a:endParaRPr lang="en-US">
              <a:solidFill>
                <a:srgbClr val="008080"/>
              </a:solidFill>
            </a:endParaRPr>
          </a:p>
        </p:txBody>
      </p:sp>
      <p:sp>
        <p:nvSpPr>
          <p:cNvPr id="54277" name="Cloud"/>
          <p:cNvSpPr>
            <a:spLocks noChangeAspect="1" noEditPoints="1" noChangeArrowheads="1"/>
          </p:cNvSpPr>
          <p:nvPr/>
        </p:nvSpPr>
        <p:spPr bwMode="auto">
          <a:xfrm>
            <a:off x="3600450" y="1023938"/>
            <a:ext cx="17526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r>
              <a:rPr lang="en-US" b="1">
                <a:solidFill>
                  <a:schemeClr val="bg2"/>
                </a:solidFill>
                <a:latin typeface="Verdana" pitchFamily="34" charset="0"/>
              </a:rPr>
              <a:t>Real World</a:t>
            </a:r>
          </a:p>
        </p:txBody>
      </p:sp>
      <p:sp>
        <p:nvSpPr>
          <p:cNvPr id="54278" name="Rectangle 6"/>
          <p:cNvSpPr>
            <a:spLocks noChangeArrowheads="1"/>
          </p:cNvSpPr>
          <p:nvPr/>
        </p:nvSpPr>
        <p:spPr bwMode="auto">
          <a:xfrm>
            <a:off x="3676650" y="231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79" name="Rectangle 7"/>
          <p:cNvSpPr>
            <a:spLocks noChangeArrowheads="1"/>
          </p:cNvSpPr>
          <p:nvPr/>
        </p:nvSpPr>
        <p:spPr bwMode="auto">
          <a:xfrm>
            <a:off x="36766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0" name="Rectangle 8"/>
          <p:cNvSpPr>
            <a:spLocks noChangeArrowheads="1"/>
          </p:cNvSpPr>
          <p:nvPr/>
        </p:nvSpPr>
        <p:spPr bwMode="auto">
          <a:xfrm>
            <a:off x="3676650" y="47577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1" name="Rectangle 9"/>
          <p:cNvSpPr>
            <a:spLocks noChangeArrowheads="1"/>
          </p:cNvSpPr>
          <p:nvPr/>
        </p:nvSpPr>
        <p:spPr bwMode="auto">
          <a:xfrm>
            <a:off x="3676650" y="612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2" name="Rectangle 10"/>
          <p:cNvSpPr>
            <a:spLocks noChangeArrowheads="1"/>
          </p:cNvSpPr>
          <p:nvPr/>
        </p:nvSpPr>
        <p:spPr bwMode="auto">
          <a:xfrm>
            <a:off x="7810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3" name="Rectangle 11"/>
          <p:cNvSpPr>
            <a:spLocks noChangeArrowheads="1"/>
          </p:cNvSpPr>
          <p:nvPr/>
        </p:nvSpPr>
        <p:spPr bwMode="auto">
          <a:xfrm>
            <a:off x="857250" y="52911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4" name="Line 12"/>
          <p:cNvSpPr>
            <a:spLocks noChangeShapeType="1"/>
          </p:cNvSpPr>
          <p:nvPr/>
        </p:nvSpPr>
        <p:spPr bwMode="auto">
          <a:xfrm>
            <a:off x="4438650" y="1938338"/>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5" name="Line 13"/>
          <p:cNvSpPr>
            <a:spLocks noChangeShapeType="1"/>
          </p:cNvSpPr>
          <p:nvPr/>
        </p:nvSpPr>
        <p:spPr bwMode="auto">
          <a:xfrm>
            <a:off x="4438650" y="2928938"/>
            <a:ext cx="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6" name="Line 14"/>
          <p:cNvSpPr>
            <a:spLocks noChangeShapeType="1"/>
          </p:cNvSpPr>
          <p:nvPr/>
        </p:nvSpPr>
        <p:spPr bwMode="auto">
          <a:xfrm>
            <a:off x="4438650" y="414813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7" name="Line 15"/>
          <p:cNvSpPr>
            <a:spLocks noChangeShapeType="1"/>
          </p:cNvSpPr>
          <p:nvPr/>
        </p:nvSpPr>
        <p:spPr bwMode="auto">
          <a:xfrm>
            <a:off x="4438650" y="5367338"/>
            <a:ext cx="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8" name="Line 16"/>
          <p:cNvSpPr>
            <a:spLocks noChangeShapeType="1"/>
          </p:cNvSpPr>
          <p:nvPr/>
        </p:nvSpPr>
        <p:spPr bwMode="auto">
          <a:xfrm>
            <a:off x="5429250" y="6357938"/>
            <a:ext cx="533400" cy="0"/>
          </a:xfrm>
          <a:prstGeom prst="line">
            <a:avLst/>
          </a:prstGeom>
          <a:noFill/>
          <a:ln w="9525">
            <a:solidFill>
              <a:schemeClr val="tx1"/>
            </a:solidFill>
            <a:round/>
            <a:headEnd/>
            <a:tailEnd/>
          </a:ln>
          <a:effectLst/>
        </p:spPr>
        <p:txBody>
          <a:bodyPr wrap="none" anchor="ctr"/>
          <a:lstStyle/>
          <a:p>
            <a:endParaRPr lang="en-US"/>
          </a:p>
        </p:txBody>
      </p:sp>
      <p:sp>
        <p:nvSpPr>
          <p:cNvPr id="54289" name="Line 17"/>
          <p:cNvSpPr>
            <a:spLocks noChangeShapeType="1"/>
          </p:cNvSpPr>
          <p:nvPr/>
        </p:nvSpPr>
        <p:spPr bwMode="auto">
          <a:xfrm flipV="1">
            <a:off x="5962650" y="1557338"/>
            <a:ext cx="0" cy="4800600"/>
          </a:xfrm>
          <a:prstGeom prst="line">
            <a:avLst/>
          </a:prstGeom>
          <a:noFill/>
          <a:ln w="9525">
            <a:solidFill>
              <a:schemeClr val="tx1"/>
            </a:solidFill>
            <a:round/>
            <a:headEnd/>
            <a:tailEnd/>
          </a:ln>
          <a:effectLst/>
        </p:spPr>
        <p:txBody>
          <a:bodyPr wrap="none" anchor="ctr"/>
          <a:lstStyle/>
          <a:p>
            <a:endParaRPr lang="en-US"/>
          </a:p>
        </p:txBody>
      </p:sp>
      <p:sp>
        <p:nvSpPr>
          <p:cNvPr id="54290" name="Line 18"/>
          <p:cNvSpPr>
            <a:spLocks noChangeShapeType="1"/>
          </p:cNvSpPr>
          <p:nvPr/>
        </p:nvSpPr>
        <p:spPr bwMode="auto">
          <a:xfrm flipH="1">
            <a:off x="5353050" y="1557338"/>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1" name="Line 19"/>
          <p:cNvSpPr>
            <a:spLocks noChangeShapeType="1"/>
          </p:cNvSpPr>
          <p:nvPr/>
        </p:nvSpPr>
        <p:spPr bwMode="auto">
          <a:xfrm>
            <a:off x="1619250" y="4910138"/>
            <a:ext cx="0" cy="381000"/>
          </a:xfrm>
          <a:prstGeom prst="line">
            <a:avLst/>
          </a:prstGeom>
          <a:noFill/>
          <a:ln w="9525">
            <a:solidFill>
              <a:schemeClr val="tx1"/>
            </a:solidFill>
            <a:round/>
            <a:headEnd/>
            <a:tailEnd/>
          </a:ln>
          <a:effectLst/>
        </p:spPr>
        <p:txBody>
          <a:bodyPr wrap="none" anchor="ctr"/>
          <a:lstStyle/>
          <a:p>
            <a:endParaRPr lang="en-US"/>
          </a:p>
        </p:txBody>
      </p:sp>
      <p:sp>
        <p:nvSpPr>
          <p:cNvPr id="54292" name="Line 20"/>
          <p:cNvSpPr>
            <a:spLocks noChangeShapeType="1"/>
          </p:cNvSpPr>
          <p:nvPr/>
        </p:nvSpPr>
        <p:spPr bwMode="auto">
          <a:xfrm>
            <a:off x="1619250" y="4910138"/>
            <a:ext cx="2057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3" name="Line 21"/>
          <p:cNvSpPr>
            <a:spLocks noChangeShapeType="1"/>
          </p:cNvSpPr>
          <p:nvPr/>
        </p:nvSpPr>
        <p:spPr bwMode="auto">
          <a:xfrm>
            <a:off x="3829050" y="5367338"/>
            <a:ext cx="0" cy="228600"/>
          </a:xfrm>
          <a:prstGeom prst="line">
            <a:avLst/>
          </a:prstGeom>
          <a:noFill/>
          <a:ln w="9525">
            <a:solidFill>
              <a:schemeClr val="tx1"/>
            </a:solidFill>
            <a:round/>
            <a:headEnd/>
            <a:tailEnd/>
          </a:ln>
          <a:effectLst/>
        </p:spPr>
        <p:txBody>
          <a:bodyPr wrap="none" anchor="ctr"/>
          <a:lstStyle/>
          <a:p>
            <a:endParaRPr lang="en-US"/>
          </a:p>
        </p:txBody>
      </p:sp>
      <p:sp>
        <p:nvSpPr>
          <p:cNvPr id="54294" name="Line 22"/>
          <p:cNvSpPr>
            <a:spLocks noChangeShapeType="1"/>
          </p:cNvSpPr>
          <p:nvPr/>
        </p:nvSpPr>
        <p:spPr bwMode="auto">
          <a:xfrm flipH="1">
            <a:off x="2609850" y="5595938"/>
            <a:ext cx="1219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5" name="Line 23"/>
          <p:cNvSpPr>
            <a:spLocks noChangeShapeType="1"/>
          </p:cNvSpPr>
          <p:nvPr/>
        </p:nvSpPr>
        <p:spPr bwMode="auto">
          <a:xfrm>
            <a:off x="1619250" y="4148138"/>
            <a:ext cx="0" cy="304800"/>
          </a:xfrm>
          <a:prstGeom prst="line">
            <a:avLst/>
          </a:prstGeom>
          <a:noFill/>
          <a:ln w="9525">
            <a:solidFill>
              <a:schemeClr val="tx1"/>
            </a:solidFill>
            <a:round/>
            <a:headEnd/>
            <a:tailEnd/>
          </a:ln>
          <a:effectLst/>
        </p:spPr>
        <p:txBody>
          <a:bodyPr wrap="none" anchor="ctr"/>
          <a:lstStyle/>
          <a:p>
            <a:endParaRPr lang="en-US"/>
          </a:p>
        </p:txBody>
      </p:sp>
      <p:sp>
        <p:nvSpPr>
          <p:cNvPr id="54296" name="Line 24"/>
          <p:cNvSpPr>
            <a:spLocks noChangeShapeType="1"/>
          </p:cNvSpPr>
          <p:nvPr/>
        </p:nvSpPr>
        <p:spPr bwMode="auto">
          <a:xfrm>
            <a:off x="1619250" y="4452938"/>
            <a:ext cx="2362200" cy="0"/>
          </a:xfrm>
          <a:prstGeom prst="line">
            <a:avLst/>
          </a:prstGeom>
          <a:noFill/>
          <a:ln w="9525">
            <a:solidFill>
              <a:schemeClr val="tx1"/>
            </a:solidFill>
            <a:round/>
            <a:headEnd/>
            <a:tailEnd/>
          </a:ln>
          <a:effectLst/>
        </p:spPr>
        <p:txBody>
          <a:bodyPr wrap="none" anchor="ctr"/>
          <a:lstStyle/>
          <a:p>
            <a:endParaRPr lang="en-US"/>
          </a:p>
        </p:txBody>
      </p:sp>
      <p:sp>
        <p:nvSpPr>
          <p:cNvPr id="54297" name="Line 25"/>
          <p:cNvSpPr>
            <a:spLocks noChangeShapeType="1"/>
          </p:cNvSpPr>
          <p:nvPr/>
        </p:nvSpPr>
        <p:spPr bwMode="auto">
          <a:xfrm>
            <a:off x="3981450" y="4452938"/>
            <a:ext cx="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8" name="Line 26"/>
          <p:cNvSpPr>
            <a:spLocks noChangeShapeType="1"/>
          </p:cNvSpPr>
          <p:nvPr/>
        </p:nvSpPr>
        <p:spPr bwMode="auto">
          <a:xfrm>
            <a:off x="3295650" y="3233738"/>
            <a:ext cx="0" cy="1066800"/>
          </a:xfrm>
          <a:prstGeom prst="line">
            <a:avLst/>
          </a:prstGeom>
          <a:noFill/>
          <a:ln w="9525">
            <a:solidFill>
              <a:schemeClr val="tx1"/>
            </a:solidFill>
            <a:round/>
            <a:headEnd/>
            <a:tailEnd/>
          </a:ln>
          <a:effectLst/>
        </p:spPr>
        <p:txBody>
          <a:bodyPr wrap="none" anchor="ctr"/>
          <a:lstStyle/>
          <a:p>
            <a:endParaRPr lang="en-US"/>
          </a:p>
        </p:txBody>
      </p:sp>
      <p:sp>
        <p:nvSpPr>
          <p:cNvPr id="54299" name="Line 27"/>
          <p:cNvSpPr>
            <a:spLocks noChangeShapeType="1"/>
          </p:cNvSpPr>
          <p:nvPr/>
        </p:nvSpPr>
        <p:spPr bwMode="auto">
          <a:xfrm>
            <a:off x="3295650" y="4300538"/>
            <a:ext cx="762000" cy="0"/>
          </a:xfrm>
          <a:prstGeom prst="line">
            <a:avLst/>
          </a:prstGeom>
          <a:noFill/>
          <a:ln w="9525">
            <a:solidFill>
              <a:schemeClr val="tx1"/>
            </a:solidFill>
            <a:round/>
            <a:headEnd/>
            <a:tailEnd/>
          </a:ln>
          <a:effectLst/>
        </p:spPr>
        <p:txBody>
          <a:bodyPr wrap="none" anchor="ctr"/>
          <a:lstStyle/>
          <a:p>
            <a:endParaRPr lang="en-US"/>
          </a:p>
        </p:txBody>
      </p:sp>
      <p:sp>
        <p:nvSpPr>
          <p:cNvPr id="54300" name="Line 28"/>
          <p:cNvSpPr>
            <a:spLocks noChangeShapeType="1"/>
          </p:cNvSpPr>
          <p:nvPr/>
        </p:nvSpPr>
        <p:spPr bwMode="auto">
          <a:xfrm>
            <a:off x="3295650" y="3233738"/>
            <a:ext cx="1143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301" name="Line 29"/>
          <p:cNvSpPr>
            <a:spLocks noChangeShapeType="1"/>
          </p:cNvSpPr>
          <p:nvPr/>
        </p:nvSpPr>
        <p:spPr bwMode="auto">
          <a:xfrm>
            <a:off x="4057650" y="4148138"/>
            <a:ext cx="0" cy="152400"/>
          </a:xfrm>
          <a:prstGeom prst="line">
            <a:avLst/>
          </a:prstGeom>
          <a:noFill/>
          <a:ln w="9525">
            <a:solidFill>
              <a:schemeClr val="tx1"/>
            </a:solidFill>
            <a:round/>
            <a:headEnd/>
            <a:tailEnd/>
          </a:ln>
          <a:effectLst/>
        </p:spPr>
        <p:txBody>
          <a:bodyPr wrap="none" anchor="ctr"/>
          <a:lstStyle/>
          <a:p>
            <a:endParaRPr lang="en-US"/>
          </a:p>
        </p:txBody>
      </p:sp>
      <p:sp>
        <p:nvSpPr>
          <p:cNvPr id="54302" name="Text Box 30"/>
          <p:cNvSpPr txBox="1">
            <a:spLocks noChangeArrowheads="1"/>
          </p:cNvSpPr>
          <p:nvPr/>
        </p:nvSpPr>
        <p:spPr bwMode="auto">
          <a:xfrm>
            <a:off x="4514850" y="3157538"/>
            <a:ext cx="584200"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p:txBody>
      </p:sp>
      <p:sp>
        <p:nvSpPr>
          <p:cNvPr id="54303" name="Text Box 31"/>
          <p:cNvSpPr txBox="1">
            <a:spLocks noChangeArrowheads="1"/>
          </p:cNvSpPr>
          <p:nvPr/>
        </p:nvSpPr>
        <p:spPr bwMode="auto">
          <a:xfrm>
            <a:off x="4514850" y="4376738"/>
            <a:ext cx="1219200" cy="274637"/>
          </a:xfrm>
          <a:prstGeom prst="rect">
            <a:avLst/>
          </a:prstGeom>
          <a:noFill/>
          <a:ln w="9525" algn="ctr">
            <a:noFill/>
            <a:miter lim="800000"/>
            <a:headEnd/>
            <a:tailEnd/>
          </a:ln>
          <a:effectLst/>
        </p:spPr>
        <p:txBody>
          <a:bodyPr wrap="none">
            <a:spAutoFit/>
          </a:bodyPr>
          <a:lstStyle/>
          <a:p>
            <a:r>
              <a:rPr lang="en-US" sz="1200" b="1">
                <a:latin typeface="Verdana" pitchFamily="34" charset="0"/>
              </a:rPr>
              <a:t>Information</a:t>
            </a:r>
          </a:p>
        </p:txBody>
      </p:sp>
      <p:sp>
        <p:nvSpPr>
          <p:cNvPr id="54304" name="Text Box 32"/>
          <p:cNvSpPr txBox="1">
            <a:spLocks noChangeArrowheads="1"/>
          </p:cNvSpPr>
          <p:nvPr/>
        </p:nvSpPr>
        <p:spPr bwMode="auto">
          <a:xfrm>
            <a:off x="4591050" y="5672138"/>
            <a:ext cx="1000125"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Decisions</a:t>
            </a:r>
          </a:p>
        </p:txBody>
      </p:sp>
      <p:sp>
        <p:nvSpPr>
          <p:cNvPr id="54305" name="Text Box 33"/>
          <p:cNvSpPr txBox="1">
            <a:spLocks noChangeArrowheads="1"/>
          </p:cNvSpPr>
          <p:nvPr/>
        </p:nvSpPr>
        <p:spPr bwMode="auto">
          <a:xfrm>
            <a:off x="6038850" y="1938338"/>
            <a:ext cx="817563" cy="274637"/>
          </a:xfrm>
          <a:prstGeom prst="rect">
            <a:avLst/>
          </a:prstGeom>
          <a:noFill/>
          <a:ln w="9525" algn="ctr">
            <a:noFill/>
            <a:miter lim="800000"/>
            <a:headEnd/>
            <a:tailEnd/>
          </a:ln>
          <a:effectLst/>
        </p:spPr>
        <p:txBody>
          <a:bodyPr>
            <a:spAutoFit/>
          </a:bodyPr>
          <a:lstStyle/>
          <a:p>
            <a:pPr algn="ctr"/>
            <a:r>
              <a:rPr lang="en-US" sz="1200" b="1">
                <a:latin typeface="Verdana" pitchFamily="34" charset="0"/>
              </a:rPr>
              <a:t>Actions</a:t>
            </a:r>
          </a:p>
        </p:txBody>
      </p:sp>
      <p:sp>
        <p:nvSpPr>
          <p:cNvPr id="54306" name="Text Box 34"/>
          <p:cNvSpPr txBox="1">
            <a:spLocks noChangeArrowheads="1"/>
          </p:cNvSpPr>
          <p:nvPr/>
        </p:nvSpPr>
        <p:spPr bwMode="auto">
          <a:xfrm>
            <a:off x="3981450" y="2395538"/>
            <a:ext cx="1081088"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 Collection</a:t>
            </a:r>
          </a:p>
        </p:txBody>
      </p:sp>
      <p:sp>
        <p:nvSpPr>
          <p:cNvPr id="54307" name="Text Box 35"/>
          <p:cNvSpPr txBox="1">
            <a:spLocks noChangeArrowheads="1"/>
          </p:cNvSpPr>
          <p:nvPr/>
        </p:nvSpPr>
        <p:spPr bwMode="auto">
          <a:xfrm>
            <a:off x="3905250" y="3614738"/>
            <a:ext cx="1114425"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Processing</a:t>
            </a:r>
          </a:p>
        </p:txBody>
      </p:sp>
      <p:sp>
        <p:nvSpPr>
          <p:cNvPr id="54308" name="Text Box 36"/>
          <p:cNvSpPr txBox="1">
            <a:spLocks noChangeArrowheads="1"/>
          </p:cNvSpPr>
          <p:nvPr/>
        </p:nvSpPr>
        <p:spPr bwMode="auto">
          <a:xfrm>
            <a:off x="3448050" y="4833938"/>
            <a:ext cx="23622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Making decisions/</a:t>
            </a:r>
          </a:p>
          <a:p>
            <a:pPr algn="ctr">
              <a:spcBef>
                <a:spcPct val="50000"/>
              </a:spcBef>
            </a:pPr>
            <a:r>
              <a:rPr lang="en-US" sz="1200" b="1">
                <a:latin typeface="Verdana" pitchFamily="34" charset="0"/>
              </a:rPr>
              <a:t>plans</a:t>
            </a:r>
          </a:p>
        </p:txBody>
      </p:sp>
      <p:sp>
        <p:nvSpPr>
          <p:cNvPr id="54309" name="Text Box 37"/>
          <p:cNvSpPr txBox="1">
            <a:spLocks noChangeArrowheads="1"/>
          </p:cNvSpPr>
          <p:nvPr/>
        </p:nvSpPr>
        <p:spPr bwMode="auto">
          <a:xfrm>
            <a:off x="3600450" y="6281738"/>
            <a:ext cx="20574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Implementation</a:t>
            </a:r>
          </a:p>
        </p:txBody>
      </p:sp>
      <p:sp>
        <p:nvSpPr>
          <p:cNvPr id="54310" name="Text Box 38"/>
          <p:cNvSpPr txBox="1">
            <a:spLocks noChangeArrowheads="1"/>
          </p:cNvSpPr>
          <p:nvPr/>
        </p:nvSpPr>
        <p:spPr bwMode="auto">
          <a:xfrm>
            <a:off x="781050" y="5443538"/>
            <a:ext cx="19050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Modelling</a:t>
            </a:r>
          </a:p>
        </p:txBody>
      </p:sp>
      <p:sp>
        <p:nvSpPr>
          <p:cNvPr id="54311" name="Text Box 39"/>
          <p:cNvSpPr txBox="1">
            <a:spLocks noChangeArrowheads="1"/>
          </p:cNvSpPr>
          <p:nvPr/>
        </p:nvSpPr>
        <p:spPr bwMode="auto">
          <a:xfrm>
            <a:off x="704850" y="3538538"/>
            <a:ext cx="19050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Define </a:t>
            </a:r>
          </a:p>
          <a:p>
            <a:pPr algn="ctr">
              <a:spcBef>
                <a:spcPct val="50000"/>
              </a:spcBef>
            </a:pPr>
            <a:r>
              <a:rPr lang="en-US" sz="1200" b="1">
                <a:latin typeface="Verdana" pitchFamily="34" charset="0"/>
              </a:rPr>
              <a:t>Objectives</a:t>
            </a:r>
          </a:p>
        </p:txBody>
      </p:sp>
      <p:sp>
        <p:nvSpPr>
          <p:cNvPr id="38" name="Slide Number Placeholder 37"/>
          <p:cNvSpPr>
            <a:spLocks noGrp="1"/>
          </p:cNvSpPr>
          <p:nvPr>
            <p:ph type="sldNum" sz="quarter" idx="12"/>
          </p:nvPr>
        </p:nvSpPr>
        <p:spPr/>
        <p:txBody>
          <a:bodyPr/>
          <a:lstStyle/>
          <a:p>
            <a:fld id="{5CA9C09B-FF3A-4D41-B5CA-3C68A851D5B2}"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3203" name="Rectangle 3"/>
          <p:cNvSpPr>
            <a:spLocks noGrp="1" noChangeArrowheads="1"/>
          </p:cNvSpPr>
          <p:nvPr>
            <p:ph type="body" idx="1"/>
          </p:nvPr>
        </p:nvSpPr>
        <p:spPr/>
        <p:txBody>
          <a:bodyPr/>
          <a:lstStyle/>
          <a:p>
            <a:pPr>
              <a:buFontTx/>
              <a:buNone/>
            </a:pPr>
            <a:r>
              <a:rPr lang="en-US" sz="2400">
                <a:solidFill>
                  <a:srgbClr val="3366CC"/>
                </a:solidFill>
              </a:rPr>
              <a:t>The likelihood of meeting targets</a:t>
            </a:r>
          </a:p>
          <a:p>
            <a:pPr lvl="1">
              <a:buFontTx/>
              <a:buBlip>
                <a:blip r:embed="rId2"/>
              </a:buBlip>
            </a:pPr>
            <a:r>
              <a:rPr lang="en-US" sz="2400"/>
              <a:t>PERT provides a method for estimating probability of meeting or missing the target dates</a:t>
            </a:r>
          </a:p>
          <a:p>
            <a:pPr lvl="1">
              <a:buFontTx/>
              <a:buBlip>
                <a:blip r:embed="rId2"/>
              </a:buBlip>
            </a:pPr>
            <a:r>
              <a:rPr lang="en-US" sz="2400"/>
              <a:t>The method used for calculating involves the fillowing steps:</a:t>
            </a:r>
          </a:p>
          <a:p>
            <a:pPr lvl="2">
              <a:buFontTx/>
              <a:buBlip>
                <a:blip r:embed="rId2"/>
              </a:buBlip>
            </a:pPr>
            <a:r>
              <a:rPr lang="en-US" sz="2400"/>
              <a:t>Calculate the SD o each project event</a:t>
            </a:r>
          </a:p>
          <a:p>
            <a:pPr lvl="2">
              <a:buFontTx/>
              <a:buBlip>
                <a:blip r:embed="rId2"/>
              </a:buBlip>
            </a:pPr>
            <a:r>
              <a:rPr lang="en-US" sz="2400"/>
              <a:t>Calculate the z values for each event that has a target date</a:t>
            </a:r>
          </a:p>
          <a:p>
            <a:pPr lvl="2">
              <a:buFontTx/>
              <a:buBlip>
                <a:blip r:embed="rId2"/>
              </a:buBlip>
            </a:pPr>
            <a:r>
              <a:rPr lang="en-US" sz="2400"/>
              <a:t>Convert z values to probabilities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200</a:t>
            </a:fld>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4227" name="Rectangle 3"/>
          <p:cNvSpPr>
            <a:spLocks noGrp="1" noChangeArrowheads="1"/>
          </p:cNvSpPr>
          <p:nvPr>
            <p:ph type="body" idx="1"/>
          </p:nvPr>
        </p:nvSpPr>
        <p:spPr>
          <a:xfrm>
            <a:off x="177800" y="1652588"/>
            <a:ext cx="8785225" cy="4800600"/>
          </a:xfrm>
        </p:spPr>
        <p:txBody>
          <a:bodyPr/>
          <a:lstStyle/>
          <a:p>
            <a:pPr>
              <a:buFontTx/>
              <a:buNone/>
            </a:pPr>
            <a:r>
              <a:rPr lang="en-US" sz="2400">
                <a:solidFill>
                  <a:srgbClr val="3366CC"/>
                </a:solidFill>
              </a:rPr>
              <a:t>Calculating the SD of each project event</a:t>
            </a:r>
          </a:p>
          <a:p>
            <a:pPr>
              <a:buFontTx/>
              <a:buBlip>
                <a:blip r:embed="rId2"/>
              </a:buBlip>
            </a:pPr>
            <a:r>
              <a:rPr lang="en-US" sz="2400"/>
              <a:t>SDs can be calculated by carrying out a forward pass</a:t>
            </a:r>
          </a:p>
          <a:p>
            <a:pPr>
              <a:buFontTx/>
              <a:buBlip>
                <a:blip r:embed="rId2"/>
              </a:buBlip>
            </a:pPr>
            <a:r>
              <a:rPr lang="en-US" sz="2400"/>
              <a:t>The only difference is that- to add to SDs their squares must be added and then find out the square root of the sum</a:t>
            </a:r>
          </a:p>
          <a:p>
            <a:pPr>
              <a:buFontTx/>
              <a:buNone/>
            </a:pPr>
            <a:r>
              <a:rPr lang="en-US" sz="2400">
                <a:solidFill>
                  <a:srgbClr val="3366CC"/>
                </a:solidFill>
              </a:rPr>
              <a:t>Calculating the z values</a:t>
            </a:r>
          </a:p>
          <a:p>
            <a:pPr>
              <a:buFontTx/>
              <a:buBlip>
                <a:blip r:embed="rId2"/>
              </a:buBlip>
            </a:pPr>
            <a:r>
              <a:rPr lang="en-US" sz="2400"/>
              <a:t>The z value is calculated for each node that has a target date</a:t>
            </a:r>
          </a:p>
          <a:p>
            <a:pPr>
              <a:buFontTx/>
              <a:buBlip>
                <a:blip r:embed="rId2"/>
              </a:buBlip>
            </a:pPr>
            <a:r>
              <a:rPr lang="en-US" sz="2400"/>
              <a:t>It is equivalent to the number of SDs between the node’s expected and target dates by using the formula</a:t>
            </a:r>
          </a:p>
          <a:p>
            <a:pPr>
              <a:buFontTx/>
              <a:buNone/>
            </a:pPr>
            <a:r>
              <a:rPr lang="en-US" sz="2400">
                <a:solidFill>
                  <a:srgbClr val="3366CC"/>
                </a:solidFill>
              </a:rPr>
              <a:t>			      z=(T-te)/s</a:t>
            </a:r>
          </a:p>
          <a:p>
            <a:pPr>
              <a:buFontTx/>
              <a:buNone/>
            </a:pPr>
            <a:r>
              <a:rPr lang="en-US" sz="2400">
                <a:solidFill>
                  <a:srgbClr val="3366CC"/>
                </a:solidFill>
              </a:rPr>
              <a:t>		               </a:t>
            </a:r>
            <a:r>
              <a:rPr lang="en-US" sz="2400"/>
              <a:t>T - Target Date</a:t>
            </a:r>
          </a:p>
          <a:p>
            <a:pPr>
              <a:buFontTx/>
              <a:buNone/>
            </a:pPr>
            <a:r>
              <a:rPr lang="en-US" sz="2400"/>
              <a:t>			     te - expected date	</a:t>
            </a:r>
          </a:p>
          <a:p>
            <a:pPr>
              <a:buFontTx/>
              <a:buNone/>
            </a:pPr>
            <a:r>
              <a:rPr lang="en-US" sz="2400">
                <a:solidFill>
                  <a:srgbClr val="3366CC"/>
                </a:solidFill>
              </a:rPr>
              <a:t>	</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201</a:t>
            </a:fld>
            <a:endParaRPr lang="en-US"/>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5251" name="Rectangle 3"/>
          <p:cNvSpPr>
            <a:spLocks noGrp="1" noChangeArrowheads="1"/>
          </p:cNvSpPr>
          <p:nvPr>
            <p:ph type="body" idx="1"/>
          </p:nvPr>
        </p:nvSpPr>
        <p:spPr>
          <a:xfrm>
            <a:off x="358775" y="1557338"/>
            <a:ext cx="8785225" cy="4406900"/>
          </a:xfrm>
        </p:spPr>
        <p:txBody>
          <a:bodyPr/>
          <a:lstStyle/>
          <a:p>
            <a:pPr>
              <a:lnSpc>
                <a:spcPct val="90000"/>
              </a:lnSpc>
              <a:buFontTx/>
              <a:buNone/>
            </a:pPr>
            <a:r>
              <a:rPr lang="en-US" sz="2400">
                <a:solidFill>
                  <a:srgbClr val="3366CC"/>
                </a:solidFill>
              </a:rPr>
              <a:t>Converting z values to probabilities</a:t>
            </a:r>
          </a:p>
          <a:p>
            <a:pPr>
              <a:lnSpc>
                <a:spcPct val="90000"/>
              </a:lnSpc>
              <a:buFontTx/>
              <a:buBlip>
                <a:blip r:embed="rId2"/>
              </a:buBlip>
            </a:pPr>
            <a:r>
              <a:rPr lang="en-US" sz="2400"/>
              <a:t>A z value may be converted to probability of not meeting the target date by using a graph</a:t>
            </a:r>
          </a:p>
          <a:p>
            <a:pPr>
              <a:lnSpc>
                <a:spcPct val="90000"/>
              </a:lnSpc>
              <a:buFontTx/>
              <a:buBlip>
                <a:blip r:embed="rId2"/>
              </a:buBlip>
            </a:pPr>
            <a:r>
              <a:rPr lang="en-US" sz="2400">
                <a:solidFill>
                  <a:srgbClr val="3366CC"/>
                </a:solidFill>
              </a:rPr>
              <a:t>Advantages of PERT</a:t>
            </a:r>
          </a:p>
          <a:p>
            <a:pPr>
              <a:lnSpc>
                <a:spcPct val="90000"/>
              </a:lnSpc>
              <a:buFontTx/>
              <a:buBlip>
                <a:blip r:embed="rId2"/>
              </a:buBlip>
            </a:pPr>
            <a:r>
              <a:rPr lang="en-US" sz="2400"/>
              <a:t>It focuses attention on the uncertainty of forecasting</a:t>
            </a:r>
          </a:p>
          <a:p>
            <a:pPr>
              <a:lnSpc>
                <a:spcPct val="90000"/>
              </a:lnSpc>
              <a:buFontTx/>
              <a:buBlip>
                <a:blip r:embed="rId2"/>
              </a:buBlip>
            </a:pPr>
            <a:r>
              <a:rPr lang="en-US" sz="2400"/>
              <a:t>We can use this technique to find the SD for each task and use this to rank them according to their degree of risk.</a:t>
            </a:r>
          </a:p>
          <a:p>
            <a:pPr>
              <a:lnSpc>
                <a:spcPct val="90000"/>
              </a:lnSpc>
              <a:buFontTx/>
              <a:buBlip>
                <a:blip r:embed="rId2"/>
              </a:buBlip>
            </a:pPr>
            <a:r>
              <a:rPr lang="en-US" sz="2400"/>
              <a:t>By setting target date along the critical path, we can focus on those activities posing the greatest risk to the project’s schedule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202</a:t>
            </a:fld>
            <a:endParaRPr lang="en-US"/>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0"/>
          </p:nvPr>
        </p:nvSpPr>
        <p:spPr>
          <a:noFill/>
        </p:spPr>
        <p:txBody>
          <a:bodyPr/>
          <a:lstStyle/>
          <a:p>
            <a:fld id="{5A6B5560-BB3C-45F7-BA50-038413C8DFF1}" type="slidenum">
              <a:rPr lang="en-US" altLang="en-US"/>
              <a:pPr/>
              <a:t>203</a:t>
            </a:fld>
            <a:endParaRPr lang="en-US" altLang="en-US"/>
          </a:p>
        </p:txBody>
      </p:sp>
      <p:sp>
        <p:nvSpPr>
          <p:cNvPr id="182275" name="Rectangle 2"/>
          <p:cNvSpPr>
            <a:spLocks noGrp="1" noChangeArrowheads="1"/>
          </p:cNvSpPr>
          <p:nvPr>
            <p:ph type="title"/>
          </p:nvPr>
        </p:nvSpPr>
        <p:spPr>
          <a:xfrm>
            <a:off x="755650" y="404813"/>
            <a:ext cx="7772400" cy="1143000"/>
          </a:xfrm>
        </p:spPr>
        <p:txBody>
          <a:bodyPr/>
          <a:lstStyle/>
          <a:p>
            <a:pPr eaLnBrk="1" hangingPunct="1"/>
            <a:r>
              <a:rPr lang="en-GB" altLang="en-US" sz="4000" b="1" smtClean="0"/>
              <a:t>Using PERT to evaluate the effects of uncertainty</a:t>
            </a:r>
          </a:p>
        </p:txBody>
      </p:sp>
      <p:sp>
        <p:nvSpPr>
          <p:cNvPr id="182276" name="Rectangle 3"/>
          <p:cNvSpPr>
            <a:spLocks noGrp="1" noChangeArrowheads="1"/>
          </p:cNvSpPr>
          <p:nvPr>
            <p:ph type="body" idx="1"/>
          </p:nvPr>
        </p:nvSpPr>
        <p:spPr>
          <a:xfrm>
            <a:off x="684213" y="1844675"/>
            <a:ext cx="7772400" cy="4114800"/>
          </a:xfrm>
        </p:spPr>
        <p:txBody>
          <a:bodyPr/>
          <a:lstStyle/>
          <a:p>
            <a:pPr eaLnBrk="1" hangingPunct="1">
              <a:buFontTx/>
              <a:buNone/>
            </a:pPr>
            <a:r>
              <a:rPr lang="en-GB" altLang="en-US" smtClean="0"/>
              <a:t>Three estimates are produced for each activity</a:t>
            </a:r>
          </a:p>
          <a:p>
            <a:pPr eaLnBrk="1" hangingPunct="1"/>
            <a:r>
              <a:rPr lang="en-GB" altLang="en-US" i="1" smtClean="0"/>
              <a:t>Most likely time (m) </a:t>
            </a:r>
          </a:p>
          <a:p>
            <a:pPr eaLnBrk="1" hangingPunct="1"/>
            <a:r>
              <a:rPr lang="en-GB" altLang="en-US" i="1" smtClean="0"/>
              <a:t>Optimistic time (a)</a:t>
            </a:r>
            <a:r>
              <a:rPr lang="en-GB" altLang="en-US" smtClean="0"/>
              <a:t> </a:t>
            </a:r>
          </a:p>
          <a:p>
            <a:pPr eaLnBrk="1" hangingPunct="1"/>
            <a:r>
              <a:rPr lang="en-GB" altLang="en-US" i="1" smtClean="0"/>
              <a:t>Pessimistic (b)</a:t>
            </a:r>
            <a:r>
              <a:rPr lang="en-GB" altLang="en-US" smtClean="0"/>
              <a:t> </a:t>
            </a:r>
          </a:p>
          <a:p>
            <a:pPr eaLnBrk="1" hangingPunct="1"/>
            <a:r>
              <a:rPr lang="en-GB" altLang="en-US" smtClean="0"/>
              <a:t>‘expected time’ t</a:t>
            </a:r>
            <a:r>
              <a:rPr lang="en-GB" altLang="en-US" baseline="-25000" smtClean="0"/>
              <a:t>e </a:t>
            </a:r>
            <a:r>
              <a:rPr lang="en-GB" altLang="en-US" smtClean="0"/>
              <a:t> = (a + 4m +b) / 6</a:t>
            </a:r>
          </a:p>
          <a:p>
            <a:pPr eaLnBrk="1" hangingPunct="1"/>
            <a:r>
              <a:rPr lang="en-GB" altLang="en-US" smtClean="0"/>
              <a:t>‘activity standard deviation’ S = (b-a)/6</a:t>
            </a:r>
          </a:p>
          <a:p>
            <a:pPr eaLnBrk="1" hangingPunct="1"/>
            <a:endParaRPr lang="en-GB" altLang="en-US" baseline="-25000"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solidFill>
                  <a:srgbClr val="008080"/>
                </a:solidFill>
              </a:rPr>
              <a:t>PERT Example</a:t>
            </a:r>
          </a:p>
        </p:txBody>
      </p:sp>
      <p:sp>
        <p:nvSpPr>
          <p:cNvPr id="567299" name="Rectangle 3"/>
          <p:cNvSpPr>
            <a:spLocks noGrp="1" noChangeArrowheads="1"/>
          </p:cNvSpPr>
          <p:nvPr>
            <p:ph type="body" idx="1"/>
          </p:nvPr>
        </p:nvSpPr>
        <p:spPr>
          <a:xfrm>
            <a:off x="179388" y="1484313"/>
            <a:ext cx="8785225" cy="4406900"/>
          </a:xfrm>
        </p:spPr>
        <p:txBody>
          <a:bodyPr/>
          <a:lstStyle/>
          <a:p>
            <a:pPr>
              <a:buFontTx/>
              <a:buNone/>
            </a:pPr>
            <a:r>
              <a:rPr lang="en-US" sz="2400">
                <a:solidFill>
                  <a:srgbClr val="3366CC"/>
                </a:solidFill>
              </a:rPr>
              <a:t>PERT activity time estimates, expected times and SDs</a:t>
            </a:r>
          </a:p>
        </p:txBody>
      </p:sp>
      <p:sp>
        <p:nvSpPr>
          <p:cNvPr id="567300" name="Line 4"/>
          <p:cNvSpPr>
            <a:spLocks noChangeShapeType="1"/>
          </p:cNvSpPr>
          <p:nvPr/>
        </p:nvSpPr>
        <p:spPr bwMode="auto">
          <a:xfrm>
            <a:off x="179388" y="2133600"/>
            <a:ext cx="8964612" cy="0"/>
          </a:xfrm>
          <a:prstGeom prst="line">
            <a:avLst/>
          </a:prstGeom>
          <a:noFill/>
          <a:ln w="9525">
            <a:solidFill>
              <a:schemeClr val="tx1"/>
            </a:solidFill>
            <a:round/>
            <a:headEnd/>
            <a:tailEnd/>
          </a:ln>
          <a:effectLst/>
        </p:spPr>
        <p:txBody>
          <a:bodyPr/>
          <a:lstStyle/>
          <a:p>
            <a:endParaRPr lang="en-US"/>
          </a:p>
        </p:txBody>
      </p:sp>
      <p:sp>
        <p:nvSpPr>
          <p:cNvPr id="567301" name="Line 5"/>
          <p:cNvSpPr>
            <a:spLocks noChangeShapeType="1"/>
          </p:cNvSpPr>
          <p:nvPr/>
        </p:nvSpPr>
        <p:spPr bwMode="auto">
          <a:xfrm>
            <a:off x="179388" y="3141663"/>
            <a:ext cx="8964612" cy="0"/>
          </a:xfrm>
          <a:prstGeom prst="line">
            <a:avLst/>
          </a:prstGeom>
          <a:noFill/>
          <a:ln w="9525">
            <a:solidFill>
              <a:schemeClr val="tx1"/>
            </a:solidFill>
            <a:round/>
            <a:headEnd/>
            <a:tailEnd/>
          </a:ln>
          <a:effectLst/>
        </p:spPr>
        <p:txBody>
          <a:bodyPr/>
          <a:lstStyle/>
          <a:p>
            <a:endParaRPr lang="en-US"/>
          </a:p>
        </p:txBody>
      </p:sp>
      <p:sp>
        <p:nvSpPr>
          <p:cNvPr id="567302" name="Line 6"/>
          <p:cNvSpPr>
            <a:spLocks noChangeShapeType="1"/>
          </p:cNvSpPr>
          <p:nvPr/>
        </p:nvSpPr>
        <p:spPr bwMode="auto">
          <a:xfrm>
            <a:off x="1476375" y="2565400"/>
            <a:ext cx="7667625" cy="0"/>
          </a:xfrm>
          <a:prstGeom prst="line">
            <a:avLst/>
          </a:prstGeom>
          <a:noFill/>
          <a:ln w="9525">
            <a:solidFill>
              <a:schemeClr val="tx1"/>
            </a:solidFill>
            <a:round/>
            <a:headEnd/>
            <a:tailEnd/>
          </a:ln>
          <a:effectLst/>
        </p:spPr>
        <p:txBody>
          <a:bodyPr/>
          <a:lstStyle/>
          <a:p>
            <a:endParaRPr lang="en-US"/>
          </a:p>
        </p:txBody>
      </p:sp>
      <p:sp>
        <p:nvSpPr>
          <p:cNvPr id="567303" name="Text Box 7"/>
          <p:cNvSpPr txBox="1">
            <a:spLocks noChangeArrowheads="1"/>
          </p:cNvSpPr>
          <p:nvPr/>
        </p:nvSpPr>
        <p:spPr bwMode="auto">
          <a:xfrm>
            <a:off x="3024188" y="2205038"/>
            <a:ext cx="3348037" cy="366712"/>
          </a:xfrm>
          <a:prstGeom prst="rect">
            <a:avLst/>
          </a:prstGeom>
          <a:noFill/>
          <a:ln w="9525">
            <a:noFill/>
            <a:miter lim="800000"/>
            <a:headEnd/>
            <a:tailEnd/>
          </a:ln>
          <a:effectLst/>
        </p:spPr>
        <p:txBody>
          <a:bodyPr>
            <a:spAutoFit/>
          </a:bodyPr>
          <a:lstStyle/>
          <a:p>
            <a:pPr>
              <a:spcBef>
                <a:spcPct val="50000"/>
              </a:spcBef>
            </a:pPr>
            <a:r>
              <a:rPr lang="en-US" b="1" i="1"/>
              <a:t>Activity duration (Weeks)</a:t>
            </a:r>
          </a:p>
        </p:txBody>
      </p:sp>
      <p:sp>
        <p:nvSpPr>
          <p:cNvPr id="567304" name="Text Box 8"/>
          <p:cNvSpPr txBox="1">
            <a:spLocks noChangeArrowheads="1"/>
          </p:cNvSpPr>
          <p:nvPr/>
        </p:nvSpPr>
        <p:spPr bwMode="auto">
          <a:xfrm>
            <a:off x="250825" y="2708275"/>
            <a:ext cx="8893175" cy="366713"/>
          </a:xfrm>
          <a:prstGeom prst="rect">
            <a:avLst/>
          </a:prstGeom>
          <a:noFill/>
          <a:ln w="9525">
            <a:noFill/>
            <a:miter lim="800000"/>
            <a:headEnd/>
            <a:tailEnd/>
          </a:ln>
          <a:effectLst/>
        </p:spPr>
        <p:txBody>
          <a:bodyPr>
            <a:spAutoFit/>
          </a:bodyPr>
          <a:lstStyle/>
          <a:p>
            <a:pPr>
              <a:spcBef>
                <a:spcPct val="50000"/>
              </a:spcBef>
            </a:pPr>
            <a:r>
              <a:rPr lang="en-US" b="1" i="1"/>
              <a:t>Activity       Optimistic (a)   Most likely (m)  Pessimistic (b)  Expected (te)  SD (s)</a:t>
            </a:r>
          </a:p>
        </p:txBody>
      </p:sp>
      <p:sp>
        <p:nvSpPr>
          <p:cNvPr id="567305" name="Text Box 9"/>
          <p:cNvSpPr txBox="1">
            <a:spLocks noChangeArrowheads="1"/>
          </p:cNvSpPr>
          <p:nvPr/>
        </p:nvSpPr>
        <p:spPr bwMode="auto">
          <a:xfrm>
            <a:off x="1908175" y="3284538"/>
            <a:ext cx="863600" cy="3255962"/>
          </a:xfrm>
          <a:prstGeom prst="rect">
            <a:avLst/>
          </a:prstGeom>
          <a:noFill/>
          <a:ln w="9525">
            <a:noFill/>
            <a:miter lim="800000"/>
            <a:headEnd/>
            <a:tailEnd/>
          </a:ln>
          <a:effectLst/>
        </p:spPr>
        <p:txBody>
          <a:bodyPr>
            <a:spAutoFit/>
          </a:bodyPr>
          <a:lstStyle/>
          <a:p>
            <a:pPr>
              <a:spcBef>
                <a:spcPct val="50000"/>
              </a:spcBef>
            </a:pPr>
            <a:r>
              <a:rPr lang="en-US"/>
              <a:t>5</a:t>
            </a:r>
          </a:p>
          <a:p>
            <a:pPr>
              <a:spcBef>
                <a:spcPct val="50000"/>
              </a:spcBef>
            </a:pPr>
            <a:r>
              <a:rPr lang="en-US"/>
              <a:t>3</a:t>
            </a:r>
          </a:p>
          <a:p>
            <a:pPr>
              <a:spcBef>
                <a:spcPct val="50000"/>
              </a:spcBef>
            </a:pPr>
            <a:r>
              <a:rPr lang="en-US"/>
              <a:t>2</a:t>
            </a:r>
          </a:p>
          <a:p>
            <a:pPr>
              <a:spcBef>
                <a:spcPct val="50000"/>
              </a:spcBef>
            </a:pPr>
            <a:r>
              <a:rPr lang="en-US"/>
              <a:t>3.</a:t>
            </a:r>
          </a:p>
          <a:p>
            <a:pPr>
              <a:spcBef>
                <a:spcPct val="50000"/>
              </a:spcBef>
            </a:pPr>
            <a:r>
              <a:rPr lang="en-US"/>
              <a:t>1</a:t>
            </a:r>
          </a:p>
          <a:p>
            <a:pPr>
              <a:spcBef>
                <a:spcPct val="50000"/>
              </a:spcBef>
            </a:pPr>
            <a:r>
              <a:rPr lang="en-US"/>
              <a:t>8</a:t>
            </a:r>
          </a:p>
          <a:p>
            <a:pPr>
              <a:spcBef>
                <a:spcPct val="50000"/>
              </a:spcBef>
            </a:pPr>
            <a:r>
              <a:rPr lang="en-US"/>
              <a:t>2</a:t>
            </a:r>
          </a:p>
          <a:p>
            <a:pPr>
              <a:spcBef>
                <a:spcPct val="50000"/>
              </a:spcBef>
            </a:pPr>
            <a:r>
              <a:rPr lang="en-US"/>
              <a:t>2</a:t>
            </a:r>
          </a:p>
        </p:txBody>
      </p:sp>
      <p:sp>
        <p:nvSpPr>
          <p:cNvPr id="567306" name="Text Box 10"/>
          <p:cNvSpPr txBox="1">
            <a:spLocks noChangeArrowheads="1"/>
          </p:cNvSpPr>
          <p:nvPr/>
        </p:nvSpPr>
        <p:spPr bwMode="auto">
          <a:xfrm>
            <a:off x="395288" y="3357563"/>
            <a:ext cx="863600" cy="3255962"/>
          </a:xfrm>
          <a:prstGeom prst="rect">
            <a:avLst/>
          </a:prstGeom>
          <a:noFill/>
          <a:ln w="9525">
            <a:noFill/>
            <a:miter lim="800000"/>
            <a:headEnd/>
            <a:tailEnd/>
          </a:ln>
          <a:effec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a:p>
            <a:pPr>
              <a:spcBef>
                <a:spcPct val="50000"/>
              </a:spcBef>
            </a:pPr>
            <a:r>
              <a:rPr lang="en-US"/>
              <a:t>G</a:t>
            </a:r>
          </a:p>
          <a:p>
            <a:pPr>
              <a:spcBef>
                <a:spcPct val="50000"/>
              </a:spcBef>
            </a:pPr>
            <a:r>
              <a:rPr lang="en-US"/>
              <a:t>H</a:t>
            </a:r>
          </a:p>
        </p:txBody>
      </p:sp>
      <p:sp>
        <p:nvSpPr>
          <p:cNvPr id="567307" name="Text Box 11"/>
          <p:cNvSpPr txBox="1">
            <a:spLocks noChangeArrowheads="1"/>
          </p:cNvSpPr>
          <p:nvPr/>
        </p:nvSpPr>
        <p:spPr bwMode="auto">
          <a:xfrm>
            <a:off x="3492500" y="3284538"/>
            <a:ext cx="863600" cy="3255962"/>
          </a:xfrm>
          <a:prstGeom prst="rect">
            <a:avLst/>
          </a:prstGeom>
          <a:noFill/>
          <a:ln w="9525">
            <a:noFill/>
            <a:miter lim="800000"/>
            <a:headEnd/>
            <a:tailEnd/>
          </a:ln>
          <a:effectLst/>
        </p:spPr>
        <p:txBody>
          <a:bodyPr>
            <a:spAutoFit/>
          </a:bodyPr>
          <a:lstStyle/>
          <a:p>
            <a:pPr>
              <a:spcBef>
                <a:spcPct val="50000"/>
              </a:spcBef>
            </a:pPr>
            <a:r>
              <a:rPr lang="en-US"/>
              <a:t>6</a:t>
            </a:r>
          </a:p>
          <a:p>
            <a:pPr>
              <a:spcBef>
                <a:spcPct val="50000"/>
              </a:spcBef>
            </a:pPr>
            <a:r>
              <a:rPr lang="en-US"/>
              <a:t>4</a:t>
            </a:r>
          </a:p>
          <a:p>
            <a:pPr>
              <a:spcBef>
                <a:spcPct val="50000"/>
              </a:spcBef>
            </a:pPr>
            <a:r>
              <a:rPr lang="en-US"/>
              <a:t>3</a:t>
            </a:r>
          </a:p>
          <a:p>
            <a:pPr>
              <a:spcBef>
                <a:spcPct val="50000"/>
              </a:spcBef>
            </a:pPr>
            <a:r>
              <a:rPr lang="en-US"/>
              <a:t>4</a:t>
            </a:r>
          </a:p>
          <a:p>
            <a:pPr>
              <a:spcBef>
                <a:spcPct val="50000"/>
              </a:spcBef>
            </a:pPr>
            <a:r>
              <a:rPr lang="en-US"/>
              <a:t>3</a:t>
            </a:r>
          </a:p>
          <a:p>
            <a:pPr>
              <a:spcBef>
                <a:spcPct val="50000"/>
              </a:spcBef>
            </a:pPr>
            <a:r>
              <a:rPr lang="en-US"/>
              <a:t>10</a:t>
            </a:r>
          </a:p>
          <a:p>
            <a:pPr>
              <a:spcBef>
                <a:spcPct val="50000"/>
              </a:spcBef>
            </a:pPr>
            <a:r>
              <a:rPr lang="en-US"/>
              <a:t>3</a:t>
            </a:r>
          </a:p>
          <a:p>
            <a:pPr>
              <a:spcBef>
                <a:spcPct val="50000"/>
              </a:spcBef>
            </a:pPr>
            <a:r>
              <a:rPr lang="en-US"/>
              <a:t>2</a:t>
            </a:r>
          </a:p>
        </p:txBody>
      </p:sp>
      <p:sp>
        <p:nvSpPr>
          <p:cNvPr id="567308" name="Text Box 12"/>
          <p:cNvSpPr txBox="1">
            <a:spLocks noChangeArrowheads="1"/>
          </p:cNvSpPr>
          <p:nvPr/>
        </p:nvSpPr>
        <p:spPr bwMode="auto">
          <a:xfrm>
            <a:off x="5364163" y="3357563"/>
            <a:ext cx="863600" cy="3255962"/>
          </a:xfrm>
          <a:prstGeom prst="rect">
            <a:avLst/>
          </a:prstGeom>
          <a:noFill/>
          <a:ln w="9525">
            <a:noFill/>
            <a:miter lim="800000"/>
            <a:headEnd/>
            <a:tailEnd/>
          </a:ln>
          <a:effectLst/>
        </p:spPr>
        <p:txBody>
          <a:bodyPr>
            <a:spAutoFit/>
          </a:bodyPr>
          <a:lstStyle/>
          <a:p>
            <a:pPr>
              <a:spcBef>
                <a:spcPct val="50000"/>
              </a:spcBef>
            </a:pPr>
            <a:r>
              <a:rPr lang="en-US"/>
              <a:t>8</a:t>
            </a:r>
          </a:p>
          <a:p>
            <a:pPr>
              <a:spcBef>
                <a:spcPct val="50000"/>
              </a:spcBef>
            </a:pPr>
            <a:r>
              <a:rPr lang="en-US"/>
              <a:t>5</a:t>
            </a:r>
          </a:p>
          <a:p>
            <a:pPr>
              <a:spcBef>
                <a:spcPct val="50000"/>
              </a:spcBef>
            </a:pPr>
            <a:r>
              <a:rPr lang="en-US"/>
              <a:t>3</a:t>
            </a:r>
          </a:p>
          <a:p>
            <a:pPr>
              <a:spcBef>
                <a:spcPct val="50000"/>
              </a:spcBef>
            </a:pPr>
            <a:r>
              <a:rPr lang="en-US"/>
              <a:t>5</a:t>
            </a:r>
          </a:p>
          <a:p>
            <a:pPr>
              <a:spcBef>
                <a:spcPct val="50000"/>
              </a:spcBef>
            </a:pPr>
            <a:r>
              <a:rPr lang="en-US"/>
              <a:t>4</a:t>
            </a:r>
          </a:p>
          <a:p>
            <a:pPr>
              <a:spcBef>
                <a:spcPct val="50000"/>
              </a:spcBef>
            </a:pPr>
            <a:r>
              <a:rPr lang="en-US"/>
              <a:t>15</a:t>
            </a:r>
          </a:p>
          <a:p>
            <a:pPr>
              <a:spcBef>
                <a:spcPct val="50000"/>
              </a:spcBef>
            </a:pPr>
            <a:r>
              <a:rPr lang="en-US"/>
              <a:t>4</a:t>
            </a:r>
          </a:p>
          <a:p>
            <a:pPr>
              <a:spcBef>
                <a:spcPct val="50000"/>
              </a:spcBef>
            </a:pPr>
            <a:r>
              <a:rPr lang="en-US"/>
              <a:t>2.5</a:t>
            </a:r>
          </a:p>
        </p:txBody>
      </p:sp>
      <p:sp>
        <p:nvSpPr>
          <p:cNvPr id="567309" name="Text Box 13"/>
          <p:cNvSpPr txBox="1">
            <a:spLocks noChangeArrowheads="1"/>
          </p:cNvSpPr>
          <p:nvPr/>
        </p:nvSpPr>
        <p:spPr bwMode="auto">
          <a:xfrm>
            <a:off x="7019925" y="3284538"/>
            <a:ext cx="863600" cy="3255962"/>
          </a:xfrm>
          <a:prstGeom prst="rect">
            <a:avLst/>
          </a:prstGeom>
          <a:noFill/>
          <a:ln w="9525">
            <a:noFill/>
            <a:miter lim="800000"/>
            <a:headEnd/>
            <a:tailEnd/>
          </a:ln>
          <a:effectLst/>
        </p:spPr>
        <p:txBody>
          <a:bodyPr>
            <a:spAutoFit/>
          </a:bodyPr>
          <a:lstStyle/>
          <a:p>
            <a:pPr>
              <a:spcBef>
                <a:spcPct val="50000"/>
              </a:spcBef>
            </a:pPr>
            <a:r>
              <a:rPr lang="en-US"/>
              <a:t>6.17</a:t>
            </a:r>
          </a:p>
          <a:p>
            <a:pPr>
              <a:spcBef>
                <a:spcPct val="50000"/>
              </a:spcBef>
            </a:pPr>
            <a:r>
              <a:rPr lang="en-US"/>
              <a:t>4.00</a:t>
            </a:r>
          </a:p>
          <a:p>
            <a:pPr>
              <a:spcBef>
                <a:spcPct val="50000"/>
              </a:spcBef>
            </a:pPr>
            <a:r>
              <a:rPr lang="en-US"/>
              <a:t>2.83</a:t>
            </a:r>
          </a:p>
          <a:p>
            <a:pPr>
              <a:spcBef>
                <a:spcPct val="50000"/>
              </a:spcBef>
            </a:pPr>
            <a:r>
              <a:rPr lang="en-US"/>
              <a:t>4.08</a:t>
            </a:r>
          </a:p>
          <a:p>
            <a:pPr>
              <a:spcBef>
                <a:spcPct val="50000"/>
              </a:spcBef>
            </a:pPr>
            <a:r>
              <a:rPr lang="en-US"/>
              <a:t>2.83</a:t>
            </a:r>
          </a:p>
          <a:p>
            <a:pPr>
              <a:spcBef>
                <a:spcPct val="50000"/>
              </a:spcBef>
            </a:pPr>
            <a:r>
              <a:rPr lang="en-US"/>
              <a:t>10.50</a:t>
            </a:r>
          </a:p>
          <a:p>
            <a:pPr>
              <a:spcBef>
                <a:spcPct val="50000"/>
              </a:spcBef>
            </a:pPr>
            <a:r>
              <a:rPr lang="en-US"/>
              <a:t>3.00</a:t>
            </a:r>
          </a:p>
          <a:p>
            <a:pPr>
              <a:spcBef>
                <a:spcPct val="50000"/>
              </a:spcBef>
            </a:pPr>
            <a:r>
              <a:rPr lang="en-US"/>
              <a:t>2.08</a:t>
            </a:r>
          </a:p>
        </p:txBody>
      </p:sp>
      <p:sp>
        <p:nvSpPr>
          <p:cNvPr id="567310" name="Text Box 14"/>
          <p:cNvSpPr txBox="1">
            <a:spLocks noChangeArrowheads="1"/>
          </p:cNvSpPr>
          <p:nvPr/>
        </p:nvSpPr>
        <p:spPr bwMode="auto">
          <a:xfrm>
            <a:off x="8280400" y="3284538"/>
            <a:ext cx="863600" cy="3255962"/>
          </a:xfrm>
          <a:prstGeom prst="rect">
            <a:avLst/>
          </a:prstGeom>
          <a:noFill/>
          <a:ln w="9525">
            <a:noFill/>
            <a:miter lim="800000"/>
            <a:headEnd/>
            <a:tailEnd/>
          </a:ln>
          <a:effectLst/>
        </p:spPr>
        <p:txBody>
          <a:bodyPr>
            <a:spAutoFit/>
          </a:bodyPr>
          <a:lstStyle/>
          <a:p>
            <a:pPr>
              <a:spcBef>
                <a:spcPct val="50000"/>
              </a:spcBef>
            </a:pPr>
            <a:r>
              <a:rPr lang="en-US"/>
              <a:t>0.50</a:t>
            </a:r>
          </a:p>
          <a:p>
            <a:pPr>
              <a:spcBef>
                <a:spcPct val="50000"/>
              </a:spcBef>
            </a:pPr>
            <a:r>
              <a:rPr lang="en-US"/>
              <a:t>0.33</a:t>
            </a:r>
          </a:p>
          <a:p>
            <a:pPr>
              <a:spcBef>
                <a:spcPct val="50000"/>
              </a:spcBef>
            </a:pPr>
            <a:r>
              <a:rPr lang="en-US"/>
              <a:t>0.17</a:t>
            </a:r>
          </a:p>
          <a:p>
            <a:pPr>
              <a:spcBef>
                <a:spcPct val="50000"/>
              </a:spcBef>
            </a:pPr>
            <a:r>
              <a:rPr lang="en-US"/>
              <a:t>0.25</a:t>
            </a:r>
          </a:p>
          <a:p>
            <a:pPr>
              <a:spcBef>
                <a:spcPct val="50000"/>
              </a:spcBef>
            </a:pPr>
            <a:r>
              <a:rPr lang="en-US"/>
              <a:t>0.50</a:t>
            </a:r>
          </a:p>
          <a:p>
            <a:pPr>
              <a:spcBef>
                <a:spcPct val="50000"/>
              </a:spcBef>
            </a:pPr>
            <a:r>
              <a:rPr lang="en-US"/>
              <a:t>1.17</a:t>
            </a:r>
          </a:p>
          <a:p>
            <a:pPr>
              <a:spcBef>
                <a:spcPct val="50000"/>
              </a:spcBef>
            </a:pPr>
            <a:r>
              <a:rPr lang="en-US"/>
              <a:t>0.33</a:t>
            </a:r>
          </a:p>
          <a:p>
            <a:pPr>
              <a:spcBef>
                <a:spcPct val="50000"/>
              </a:spcBef>
            </a:pPr>
            <a:r>
              <a:rPr lang="en-US"/>
              <a:t>0.08</a:t>
            </a:r>
          </a:p>
        </p:txBody>
      </p:sp>
      <p:sp>
        <p:nvSpPr>
          <p:cNvPr id="15" name="Slide Number Placeholder 14"/>
          <p:cNvSpPr>
            <a:spLocks noGrp="1"/>
          </p:cNvSpPr>
          <p:nvPr>
            <p:ph type="sldNum" sz="quarter" idx="12"/>
          </p:nvPr>
        </p:nvSpPr>
        <p:spPr/>
        <p:txBody>
          <a:bodyPr/>
          <a:lstStyle/>
          <a:p>
            <a:fld id="{5CA9C09B-FF3A-4D41-B5CA-3C68A851D5B2}" type="slidenum">
              <a:rPr lang="en-US" smtClean="0"/>
              <a:pPr/>
              <a:t>204</a:t>
            </a:fld>
            <a:endParaRPr lang="en-US"/>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solidFill>
                  <a:srgbClr val="008080"/>
                </a:solidFill>
              </a:rPr>
              <a:t>PERT Example</a:t>
            </a:r>
          </a:p>
        </p:txBody>
      </p:sp>
      <p:sp>
        <p:nvSpPr>
          <p:cNvPr id="568323" name="Rectangle 3"/>
          <p:cNvSpPr>
            <a:spLocks noGrp="1" noChangeArrowheads="1"/>
          </p:cNvSpPr>
          <p:nvPr>
            <p:ph type="body" idx="1"/>
          </p:nvPr>
        </p:nvSpPr>
        <p:spPr>
          <a:xfrm>
            <a:off x="358775" y="1412875"/>
            <a:ext cx="8785225" cy="4406900"/>
          </a:xfrm>
        </p:spPr>
        <p:txBody>
          <a:bodyPr/>
          <a:lstStyle/>
          <a:p>
            <a:pPr>
              <a:buFontTx/>
              <a:buNone/>
            </a:pPr>
            <a:r>
              <a:rPr lang="en-US" sz="2400">
                <a:solidFill>
                  <a:srgbClr val="3366CC"/>
                </a:solidFill>
              </a:rPr>
              <a:t>PERT network after forward pass</a:t>
            </a:r>
          </a:p>
        </p:txBody>
      </p:sp>
      <p:sp>
        <p:nvSpPr>
          <p:cNvPr id="568324" name="AutoShape 4"/>
          <p:cNvSpPr>
            <a:spLocks noChangeArrowheads="1"/>
          </p:cNvSpPr>
          <p:nvPr/>
        </p:nvSpPr>
        <p:spPr bwMode="auto">
          <a:xfrm>
            <a:off x="250825"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5" name="Line 5"/>
          <p:cNvSpPr>
            <a:spLocks noChangeShapeType="1"/>
          </p:cNvSpPr>
          <p:nvPr/>
        </p:nvSpPr>
        <p:spPr bwMode="auto">
          <a:xfrm>
            <a:off x="1042988" y="3644900"/>
            <a:ext cx="0" cy="720725"/>
          </a:xfrm>
          <a:prstGeom prst="line">
            <a:avLst/>
          </a:prstGeom>
          <a:noFill/>
          <a:ln w="9525">
            <a:solidFill>
              <a:schemeClr val="tx1"/>
            </a:solidFill>
            <a:round/>
            <a:headEnd/>
            <a:tailEnd/>
          </a:ln>
          <a:effectLst/>
        </p:spPr>
        <p:txBody>
          <a:bodyPr/>
          <a:lstStyle/>
          <a:p>
            <a:endParaRPr lang="en-US"/>
          </a:p>
        </p:txBody>
      </p:sp>
      <p:sp>
        <p:nvSpPr>
          <p:cNvPr id="568326" name="Line 6"/>
          <p:cNvSpPr>
            <a:spLocks noChangeShapeType="1"/>
          </p:cNvSpPr>
          <p:nvPr/>
        </p:nvSpPr>
        <p:spPr bwMode="auto">
          <a:xfrm>
            <a:off x="250825" y="4005263"/>
            <a:ext cx="1584325" cy="0"/>
          </a:xfrm>
          <a:prstGeom prst="line">
            <a:avLst/>
          </a:prstGeom>
          <a:noFill/>
          <a:ln w="9525">
            <a:solidFill>
              <a:schemeClr val="tx1"/>
            </a:solidFill>
            <a:round/>
            <a:headEnd/>
            <a:tailEnd/>
          </a:ln>
          <a:effectLst/>
        </p:spPr>
        <p:txBody>
          <a:bodyPr/>
          <a:lstStyle/>
          <a:p>
            <a:endParaRPr lang="en-US"/>
          </a:p>
        </p:txBody>
      </p:sp>
      <p:sp>
        <p:nvSpPr>
          <p:cNvPr id="568327" name="AutoShape 7"/>
          <p:cNvSpPr>
            <a:spLocks noChangeArrowheads="1"/>
          </p:cNvSpPr>
          <p:nvPr/>
        </p:nvSpPr>
        <p:spPr bwMode="auto">
          <a:xfrm>
            <a:off x="3203575" y="227647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8" name="Line 8"/>
          <p:cNvSpPr>
            <a:spLocks noChangeShapeType="1"/>
          </p:cNvSpPr>
          <p:nvPr/>
        </p:nvSpPr>
        <p:spPr bwMode="auto">
          <a:xfrm>
            <a:off x="3995738" y="2276475"/>
            <a:ext cx="0" cy="720725"/>
          </a:xfrm>
          <a:prstGeom prst="line">
            <a:avLst/>
          </a:prstGeom>
          <a:noFill/>
          <a:ln w="9525">
            <a:solidFill>
              <a:schemeClr val="tx1"/>
            </a:solidFill>
            <a:round/>
            <a:headEnd/>
            <a:tailEnd/>
          </a:ln>
          <a:effectLst/>
        </p:spPr>
        <p:txBody>
          <a:bodyPr/>
          <a:lstStyle/>
          <a:p>
            <a:endParaRPr lang="en-US"/>
          </a:p>
        </p:txBody>
      </p:sp>
      <p:sp>
        <p:nvSpPr>
          <p:cNvPr id="568329" name="Line 9"/>
          <p:cNvSpPr>
            <a:spLocks noChangeShapeType="1"/>
          </p:cNvSpPr>
          <p:nvPr/>
        </p:nvSpPr>
        <p:spPr bwMode="auto">
          <a:xfrm>
            <a:off x="3203575" y="2636838"/>
            <a:ext cx="1584325" cy="0"/>
          </a:xfrm>
          <a:prstGeom prst="line">
            <a:avLst/>
          </a:prstGeom>
          <a:noFill/>
          <a:ln w="9525">
            <a:solidFill>
              <a:schemeClr val="tx1"/>
            </a:solidFill>
            <a:round/>
            <a:headEnd/>
            <a:tailEnd/>
          </a:ln>
          <a:effectLst/>
        </p:spPr>
        <p:txBody>
          <a:bodyPr/>
          <a:lstStyle/>
          <a:p>
            <a:endParaRPr lang="en-US"/>
          </a:p>
        </p:txBody>
      </p:sp>
      <p:sp>
        <p:nvSpPr>
          <p:cNvPr id="568330" name="AutoShape 10"/>
          <p:cNvSpPr>
            <a:spLocks noChangeArrowheads="1"/>
          </p:cNvSpPr>
          <p:nvPr/>
        </p:nvSpPr>
        <p:spPr bwMode="auto">
          <a:xfrm>
            <a:off x="2411413"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1" name="Line 11"/>
          <p:cNvSpPr>
            <a:spLocks noChangeShapeType="1"/>
          </p:cNvSpPr>
          <p:nvPr/>
        </p:nvSpPr>
        <p:spPr bwMode="auto">
          <a:xfrm>
            <a:off x="3203575" y="3644900"/>
            <a:ext cx="0" cy="720725"/>
          </a:xfrm>
          <a:prstGeom prst="line">
            <a:avLst/>
          </a:prstGeom>
          <a:noFill/>
          <a:ln w="9525">
            <a:solidFill>
              <a:schemeClr val="tx1"/>
            </a:solidFill>
            <a:round/>
            <a:headEnd/>
            <a:tailEnd/>
          </a:ln>
          <a:effectLst/>
        </p:spPr>
        <p:txBody>
          <a:bodyPr/>
          <a:lstStyle/>
          <a:p>
            <a:endParaRPr lang="en-US"/>
          </a:p>
        </p:txBody>
      </p:sp>
      <p:sp>
        <p:nvSpPr>
          <p:cNvPr id="568332" name="AutoShape 12"/>
          <p:cNvSpPr>
            <a:spLocks noChangeArrowheads="1"/>
          </p:cNvSpPr>
          <p:nvPr/>
        </p:nvSpPr>
        <p:spPr bwMode="auto">
          <a:xfrm>
            <a:off x="464343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3" name="Line 13"/>
          <p:cNvSpPr>
            <a:spLocks noChangeShapeType="1"/>
          </p:cNvSpPr>
          <p:nvPr/>
        </p:nvSpPr>
        <p:spPr bwMode="auto">
          <a:xfrm>
            <a:off x="5435600" y="3644900"/>
            <a:ext cx="0" cy="720725"/>
          </a:xfrm>
          <a:prstGeom prst="line">
            <a:avLst/>
          </a:prstGeom>
          <a:noFill/>
          <a:ln w="9525">
            <a:solidFill>
              <a:schemeClr val="tx1"/>
            </a:solidFill>
            <a:round/>
            <a:headEnd/>
            <a:tailEnd/>
          </a:ln>
          <a:effectLst/>
        </p:spPr>
        <p:txBody>
          <a:bodyPr/>
          <a:lstStyle/>
          <a:p>
            <a:endParaRPr lang="en-US"/>
          </a:p>
        </p:txBody>
      </p:sp>
      <p:sp>
        <p:nvSpPr>
          <p:cNvPr id="568334" name="AutoShape 14"/>
          <p:cNvSpPr>
            <a:spLocks noChangeArrowheads="1"/>
          </p:cNvSpPr>
          <p:nvPr/>
        </p:nvSpPr>
        <p:spPr bwMode="auto">
          <a:xfrm>
            <a:off x="694848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5" name="Line 15"/>
          <p:cNvSpPr>
            <a:spLocks noChangeShapeType="1"/>
          </p:cNvSpPr>
          <p:nvPr/>
        </p:nvSpPr>
        <p:spPr bwMode="auto">
          <a:xfrm>
            <a:off x="7667625" y="3644900"/>
            <a:ext cx="0" cy="720725"/>
          </a:xfrm>
          <a:prstGeom prst="line">
            <a:avLst/>
          </a:prstGeom>
          <a:noFill/>
          <a:ln w="9525">
            <a:solidFill>
              <a:schemeClr val="tx1"/>
            </a:solidFill>
            <a:round/>
            <a:headEnd/>
            <a:tailEnd/>
          </a:ln>
          <a:effectLst/>
        </p:spPr>
        <p:txBody>
          <a:bodyPr/>
          <a:lstStyle/>
          <a:p>
            <a:endParaRPr lang="en-US"/>
          </a:p>
        </p:txBody>
      </p:sp>
      <p:sp>
        <p:nvSpPr>
          <p:cNvPr id="568336" name="AutoShape 16"/>
          <p:cNvSpPr>
            <a:spLocks noChangeArrowheads="1"/>
          </p:cNvSpPr>
          <p:nvPr/>
        </p:nvSpPr>
        <p:spPr bwMode="auto">
          <a:xfrm>
            <a:off x="4859338" y="558958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7" name="Line 17"/>
          <p:cNvSpPr>
            <a:spLocks noChangeShapeType="1"/>
          </p:cNvSpPr>
          <p:nvPr/>
        </p:nvSpPr>
        <p:spPr bwMode="auto">
          <a:xfrm>
            <a:off x="5580063" y="5589588"/>
            <a:ext cx="0" cy="720725"/>
          </a:xfrm>
          <a:prstGeom prst="line">
            <a:avLst/>
          </a:prstGeom>
          <a:noFill/>
          <a:ln w="9525">
            <a:solidFill>
              <a:schemeClr val="tx1"/>
            </a:solidFill>
            <a:round/>
            <a:headEnd/>
            <a:tailEnd/>
          </a:ln>
          <a:effectLst/>
        </p:spPr>
        <p:txBody>
          <a:bodyPr/>
          <a:lstStyle/>
          <a:p>
            <a:endParaRPr lang="en-US"/>
          </a:p>
        </p:txBody>
      </p:sp>
      <p:sp>
        <p:nvSpPr>
          <p:cNvPr id="568338" name="Line 18"/>
          <p:cNvSpPr>
            <a:spLocks noChangeShapeType="1"/>
          </p:cNvSpPr>
          <p:nvPr/>
        </p:nvSpPr>
        <p:spPr bwMode="auto">
          <a:xfrm>
            <a:off x="2411413" y="4003675"/>
            <a:ext cx="1584325" cy="0"/>
          </a:xfrm>
          <a:prstGeom prst="line">
            <a:avLst/>
          </a:prstGeom>
          <a:noFill/>
          <a:ln w="9525">
            <a:solidFill>
              <a:schemeClr val="tx1"/>
            </a:solidFill>
            <a:round/>
            <a:headEnd/>
            <a:tailEnd/>
          </a:ln>
          <a:effectLst/>
        </p:spPr>
        <p:txBody>
          <a:bodyPr/>
          <a:lstStyle/>
          <a:p>
            <a:endParaRPr lang="en-US"/>
          </a:p>
        </p:txBody>
      </p:sp>
      <p:sp>
        <p:nvSpPr>
          <p:cNvPr id="568339" name="Line 19"/>
          <p:cNvSpPr>
            <a:spLocks noChangeShapeType="1"/>
          </p:cNvSpPr>
          <p:nvPr/>
        </p:nvSpPr>
        <p:spPr bwMode="auto">
          <a:xfrm>
            <a:off x="4643438" y="4005263"/>
            <a:ext cx="1584325" cy="0"/>
          </a:xfrm>
          <a:prstGeom prst="line">
            <a:avLst/>
          </a:prstGeom>
          <a:noFill/>
          <a:ln w="9525">
            <a:solidFill>
              <a:schemeClr val="tx1"/>
            </a:solidFill>
            <a:round/>
            <a:headEnd/>
            <a:tailEnd/>
          </a:ln>
          <a:effectLst/>
        </p:spPr>
        <p:txBody>
          <a:bodyPr/>
          <a:lstStyle/>
          <a:p>
            <a:endParaRPr lang="en-US"/>
          </a:p>
        </p:txBody>
      </p:sp>
      <p:sp>
        <p:nvSpPr>
          <p:cNvPr id="568340" name="Line 20"/>
          <p:cNvSpPr>
            <a:spLocks noChangeShapeType="1"/>
          </p:cNvSpPr>
          <p:nvPr/>
        </p:nvSpPr>
        <p:spPr bwMode="auto">
          <a:xfrm>
            <a:off x="6948488" y="4005263"/>
            <a:ext cx="1584325" cy="1587"/>
          </a:xfrm>
          <a:prstGeom prst="line">
            <a:avLst/>
          </a:prstGeom>
          <a:noFill/>
          <a:ln w="9525">
            <a:solidFill>
              <a:schemeClr val="tx1"/>
            </a:solidFill>
            <a:round/>
            <a:headEnd/>
            <a:tailEnd/>
          </a:ln>
          <a:effectLst/>
        </p:spPr>
        <p:txBody>
          <a:bodyPr/>
          <a:lstStyle/>
          <a:p>
            <a:endParaRPr lang="en-US"/>
          </a:p>
        </p:txBody>
      </p:sp>
      <p:sp>
        <p:nvSpPr>
          <p:cNvPr id="568341" name="Line 21"/>
          <p:cNvSpPr>
            <a:spLocks noChangeShapeType="1"/>
          </p:cNvSpPr>
          <p:nvPr/>
        </p:nvSpPr>
        <p:spPr bwMode="auto">
          <a:xfrm>
            <a:off x="4859338" y="5949950"/>
            <a:ext cx="1584325" cy="0"/>
          </a:xfrm>
          <a:prstGeom prst="line">
            <a:avLst/>
          </a:prstGeom>
          <a:noFill/>
          <a:ln w="9525">
            <a:solidFill>
              <a:schemeClr val="tx1"/>
            </a:solidFill>
            <a:round/>
            <a:headEnd/>
            <a:tailEnd/>
          </a:ln>
          <a:effectLst/>
        </p:spPr>
        <p:txBody>
          <a:bodyPr/>
          <a:lstStyle/>
          <a:p>
            <a:endParaRPr lang="en-US"/>
          </a:p>
        </p:txBody>
      </p:sp>
      <p:sp>
        <p:nvSpPr>
          <p:cNvPr id="568342" name="Line 22"/>
          <p:cNvSpPr>
            <a:spLocks noChangeShapeType="1"/>
          </p:cNvSpPr>
          <p:nvPr/>
        </p:nvSpPr>
        <p:spPr bwMode="auto">
          <a:xfrm>
            <a:off x="1835150" y="4005263"/>
            <a:ext cx="576263" cy="0"/>
          </a:xfrm>
          <a:prstGeom prst="line">
            <a:avLst/>
          </a:prstGeom>
          <a:noFill/>
          <a:ln w="9525">
            <a:solidFill>
              <a:schemeClr val="tx1"/>
            </a:solidFill>
            <a:round/>
            <a:headEnd/>
            <a:tailEnd type="triangle" w="med" len="med"/>
          </a:ln>
          <a:effectLst/>
        </p:spPr>
        <p:txBody>
          <a:bodyPr/>
          <a:lstStyle/>
          <a:p>
            <a:endParaRPr lang="en-US"/>
          </a:p>
        </p:txBody>
      </p:sp>
      <p:sp>
        <p:nvSpPr>
          <p:cNvPr id="568343" name="Line 23"/>
          <p:cNvSpPr>
            <a:spLocks noChangeShapeType="1"/>
          </p:cNvSpPr>
          <p:nvPr/>
        </p:nvSpPr>
        <p:spPr bwMode="auto">
          <a:xfrm flipV="1">
            <a:off x="1547813" y="2708275"/>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8344" name="Line 24"/>
          <p:cNvSpPr>
            <a:spLocks noChangeShapeType="1"/>
          </p:cNvSpPr>
          <p:nvPr/>
        </p:nvSpPr>
        <p:spPr bwMode="auto">
          <a:xfrm>
            <a:off x="3995738" y="4005263"/>
            <a:ext cx="647700" cy="0"/>
          </a:xfrm>
          <a:prstGeom prst="line">
            <a:avLst/>
          </a:prstGeom>
          <a:noFill/>
          <a:ln w="9525">
            <a:solidFill>
              <a:schemeClr val="tx1"/>
            </a:solidFill>
            <a:round/>
            <a:headEnd/>
            <a:tailEnd type="triangle" w="med" len="med"/>
          </a:ln>
          <a:effectLst/>
        </p:spPr>
        <p:txBody>
          <a:bodyPr/>
          <a:lstStyle/>
          <a:p>
            <a:endParaRPr lang="en-US"/>
          </a:p>
        </p:txBody>
      </p:sp>
      <p:sp>
        <p:nvSpPr>
          <p:cNvPr id="568345" name="Line 25"/>
          <p:cNvSpPr>
            <a:spLocks noChangeShapeType="1"/>
          </p:cNvSpPr>
          <p:nvPr/>
        </p:nvSpPr>
        <p:spPr bwMode="auto">
          <a:xfrm>
            <a:off x="4787900" y="2565400"/>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8346" name="Line 26"/>
          <p:cNvSpPr>
            <a:spLocks noChangeShapeType="1"/>
          </p:cNvSpPr>
          <p:nvPr/>
        </p:nvSpPr>
        <p:spPr bwMode="auto">
          <a:xfrm>
            <a:off x="6227763" y="4005263"/>
            <a:ext cx="720725" cy="0"/>
          </a:xfrm>
          <a:prstGeom prst="line">
            <a:avLst/>
          </a:prstGeom>
          <a:noFill/>
          <a:ln w="9525">
            <a:solidFill>
              <a:schemeClr val="tx1"/>
            </a:solidFill>
            <a:round/>
            <a:headEnd/>
            <a:tailEnd type="triangle" w="med" len="med"/>
          </a:ln>
          <a:effectLst/>
        </p:spPr>
        <p:txBody>
          <a:bodyPr/>
          <a:lstStyle/>
          <a:p>
            <a:endParaRPr lang="en-US"/>
          </a:p>
        </p:txBody>
      </p:sp>
      <p:sp>
        <p:nvSpPr>
          <p:cNvPr id="568347" name="Line 27"/>
          <p:cNvSpPr>
            <a:spLocks noChangeShapeType="1"/>
          </p:cNvSpPr>
          <p:nvPr/>
        </p:nvSpPr>
        <p:spPr bwMode="auto">
          <a:xfrm>
            <a:off x="3563938" y="4365625"/>
            <a:ext cx="1728787" cy="1223963"/>
          </a:xfrm>
          <a:prstGeom prst="line">
            <a:avLst/>
          </a:prstGeom>
          <a:noFill/>
          <a:ln w="9525">
            <a:solidFill>
              <a:schemeClr val="tx1"/>
            </a:solidFill>
            <a:round/>
            <a:headEnd/>
            <a:tailEnd type="triangle" w="med" len="med"/>
          </a:ln>
          <a:effectLst/>
        </p:spPr>
        <p:txBody>
          <a:bodyPr/>
          <a:lstStyle/>
          <a:p>
            <a:endParaRPr lang="en-US"/>
          </a:p>
        </p:txBody>
      </p:sp>
      <p:sp>
        <p:nvSpPr>
          <p:cNvPr id="568348" name="Line 28"/>
          <p:cNvSpPr>
            <a:spLocks noChangeShapeType="1"/>
          </p:cNvSpPr>
          <p:nvPr/>
        </p:nvSpPr>
        <p:spPr bwMode="auto">
          <a:xfrm>
            <a:off x="684213" y="4365625"/>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8349" name="Line 29"/>
          <p:cNvSpPr>
            <a:spLocks noChangeShapeType="1"/>
          </p:cNvSpPr>
          <p:nvPr/>
        </p:nvSpPr>
        <p:spPr bwMode="auto">
          <a:xfrm flipV="1">
            <a:off x="6372225" y="4365625"/>
            <a:ext cx="1223963" cy="1223963"/>
          </a:xfrm>
          <a:prstGeom prst="line">
            <a:avLst/>
          </a:prstGeom>
          <a:noFill/>
          <a:ln w="9525">
            <a:solidFill>
              <a:schemeClr val="tx1"/>
            </a:solidFill>
            <a:round/>
            <a:headEnd/>
            <a:tailEnd type="triangle" w="med" len="med"/>
          </a:ln>
          <a:effectLst/>
        </p:spPr>
        <p:txBody>
          <a:bodyPr/>
          <a:lstStyle/>
          <a:p>
            <a:endParaRPr lang="en-US"/>
          </a:p>
        </p:txBody>
      </p:sp>
      <p:sp>
        <p:nvSpPr>
          <p:cNvPr id="568350" name="Text Box 30"/>
          <p:cNvSpPr txBox="1">
            <a:spLocks noChangeArrowheads="1"/>
          </p:cNvSpPr>
          <p:nvPr/>
        </p:nvSpPr>
        <p:spPr bwMode="auto">
          <a:xfrm>
            <a:off x="1619250" y="2924175"/>
            <a:ext cx="1223963" cy="274638"/>
          </a:xfrm>
          <a:prstGeom prst="rect">
            <a:avLst/>
          </a:prstGeom>
          <a:noFill/>
          <a:ln w="9525">
            <a:noFill/>
            <a:miter lim="800000"/>
            <a:headEnd/>
            <a:tailEnd/>
          </a:ln>
          <a:effectLst/>
        </p:spPr>
        <p:txBody>
          <a:bodyPr>
            <a:spAutoFit/>
          </a:bodyPr>
          <a:lstStyle/>
          <a:p>
            <a:pPr>
              <a:spcBef>
                <a:spcPct val="50000"/>
              </a:spcBef>
            </a:pPr>
            <a:r>
              <a:rPr lang="en-US" sz="1200"/>
              <a:t>A t=6.17</a:t>
            </a:r>
          </a:p>
        </p:txBody>
      </p:sp>
      <p:sp>
        <p:nvSpPr>
          <p:cNvPr id="568351" name="Text Box 31"/>
          <p:cNvSpPr txBox="1">
            <a:spLocks noChangeArrowheads="1"/>
          </p:cNvSpPr>
          <p:nvPr/>
        </p:nvSpPr>
        <p:spPr bwMode="auto">
          <a:xfrm>
            <a:off x="5148263" y="2781300"/>
            <a:ext cx="1223962" cy="274638"/>
          </a:xfrm>
          <a:prstGeom prst="rect">
            <a:avLst/>
          </a:prstGeom>
          <a:noFill/>
          <a:ln w="9525">
            <a:noFill/>
            <a:miter lim="800000"/>
            <a:headEnd/>
            <a:tailEnd/>
          </a:ln>
          <a:effectLst/>
        </p:spPr>
        <p:txBody>
          <a:bodyPr>
            <a:spAutoFit/>
          </a:bodyPr>
          <a:lstStyle/>
          <a:p>
            <a:pPr>
              <a:spcBef>
                <a:spcPct val="50000"/>
              </a:spcBef>
            </a:pPr>
            <a:r>
              <a:rPr lang="en-US" sz="1200"/>
              <a:t>C t=2.83</a:t>
            </a:r>
          </a:p>
        </p:txBody>
      </p:sp>
      <p:sp>
        <p:nvSpPr>
          <p:cNvPr id="568352" name="Text Box 32"/>
          <p:cNvSpPr txBox="1">
            <a:spLocks noChangeArrowheads="1"/>
          </p:cNvSpPr>
          <p:nvPr/>
        </p:nvSpPr>
        <p:spPr bwMode="auto">
          <a:xfrm>
            <a:off x="6300788" y="3716338"/>
            <a:ext cx="1223962" cy="274637"/>
          </a:xfrm>
          <a:prstGeom prst="rect">
            <a:avLst/>
          </a:prstGeom>
          <a:noFill/>
          <a:ln w="9525">
            <a:noFill/>
            <a:miter lim="800000"/>
            <a:headEnd/>
            <a:tailEnd/>
          </a:ln>
          <a:effectLst/>
        </p:spPr>
        <p:txBody>
          <a:bodyPr>
            <a:spAutoFit/>
          </a:bodyPr>
          <a:lstStyle/>
          <a:p>
            <a:pPr>
              <a:spcBef>
                <a:spcPct val="50000"/>
              </a:spcBef>
            </a:pPr>
            <a:r>
              <a:rPr lang="en-US" sz="1200"/>
              <a:t>H t=2.08</a:t>
            </a:r>
          </a:p>
        </p:txBody>
      </p:sp>
      <p:sp>
        <p:nvSpPr>
          <p:cNvPr id="568353" name="Text Box 33"/>
          <p:cNvSpPr txBox="1">
            <a:spLocks noChangeArrowheads="1"/>
          </p:cNvSpPr>
          <p:nvPr/>
        </p:nvSpPr>
        <p:spPr bwMode="auto">
          <a:xfrm>
            <a:off x="6877050" y="5084763"/>
            <a:ext cx="1223963" cy="274637"/>
          </a:xfrm>
          <a:prstGeom prst="rect">
            <a:avLst/>
          </a:prstGeom>
          <a:noFill/>
          <a:ln w="9525">
            <a:noFill/>
            <a:miter lim="800000"/>
            <a:headEnd/>
            <a:tailEnd/>
          </a:ln>
          <a:effectLst/>
        </p:spPr>
        <p:txBody>
          <a:bodyPr>
            <a:spAutoFit/>
          </a:bodyPr>
          <a:lstStyle/>
          <a:p>
            <a:pPr>
              <a:spcBef>
                <a:spcPct val="50000"/>
              </a:spcBef>
            </a:pPr>
            <a:r>
              <a:rPr lang="en-US" sz="1200"/>
              <a:t>G t=3.00</a:t>
            </a:r>
          </a:p>
        </p:txBody>
      </p:sp>
      <p:sp>
        <p:nvSpPr>
          <p:cNvPr id="568354" name="Text Box 34"/>
          <p:cNvSpPr txBox="1">
            <a:spLocks noChangeArrowheads="1"/>
          </p:cNvSpPr>
          <p:nvPr/>
        </p:nvSpPr>
        <p:spPr bwMode="auto">
          <a:xfrm>
            <a:off x="3924300" y="3716338"/>
            <a:ext cx="1223963" cy="274637"/>
          </a:xfrm>
          <a:prstGeom prst="rect">
            <a:avLst/>
          </a:prstGeom>
          <a:noFill/>
          <a:ln w="9525">
            <a:noFill/>
            <a:miter lim="800000"/>
            <a:headEnd/>
            <a:tailEnd/>
          </a:ln>
          <a:effectLst/>
        </p:spPr>
        <p:txBody>
          <a:bodyPr>
            <a:spAutoFit/>
          </a:bodyPr>
          <a:lstStyle/>
          <a:p>
            <a:pPr>
              <a:spcBef>
                <a:spcPct val="50000"/>
              </a:spcBef>
            </a:pPr>
            <a:r>
              <a:rPr lang="en-US" sz="1200"/>
              <a:t>D t=4.08</a:t>
            </a:r>
          </a:p>
        </p:txBody>
      </p:sp>
      <p:sp>
        <p:nvSpPr>
          <p:cNvPr id="568355" name="Text Box 35"/>
          <p:cNvSpPr txBox="1">
            <a:spLocks noChangeArrowheads="1"/>
          </p:cNvSpPr>
          <p:nvPr/>
        </p:nvSpPr>
        <p:spPr bwMode="auto">
          <a:xfrm>
            <a:off x="1763713" y="3716338"/>
            <a:ext cx="1223962" cy="274637"/>
          </a:xfrm>
          <a:prstGeom prst="rect">
            <a:avLst/>
          </a:prstGeom>
          <a:noFill/>
          <a:ln w="9525">
            <a:noFill/>
            <a:miter lim="800000"/>
            <a:headEnd/>
            <a:tailEnd/>
          </a:ln>
          <a:effectLst/>
        </p:spPr>
        <p:txBody>
          <a:bodyPr>
            <a:spAutoFit/>
          </a:bodyPr>
          <a:lstStyle/>
          <a:p>
            <a:pPr>
              <a:spcBef>
                <a:spcPct val="50000"/>
              </a:spcBef>
            </a:pPr>
            <a:r>
              <a:rPr lang="en-US" sz="1200"/>
              <a:t>B t=4.00</a:t>
            </a:r>
          </a:p>
        </p:txBody>
      </p:sp>
      <p:sp>
        <p:nvSpPr>
          <p:cNvPr id="568356" name="Text Box 36"/>
          <p:cNvSpPr txBox="1">
            <a:spLocks noChangeArrowheads="1"/>
          </p:cNvSpPr>
          <p:nvPr/>
        </p:nvSpPr>
        <p:spPr bwMode="auto">
          <a:xfrm>
            <a:off x="2051050" y="5084763"/>
            <a:ext cx="1223963" cy="274637"/>
          </a:xfrm>
          <a:prstGeom prst="rect">
            <a:avLst/>
          </a:prstGeom>
          <a:noFill/>
          <a:ln w="9525">
            <a:noFill/>
            <a:miter lim="800000"/>
            <a:headEnd/>
            <a:tailEnd/>
          </a:ln>
          <a:effectLst/>
        </p:spPr>
        <p:txBody>
          <a:bodyPr>
            <a:spAutoFit/>
          </a:bodyPr>
          <a:lstStyle/>
          <a:p>
            <a:pPr>
              <a:spcBef>
                <a:spcPct val="50000"/>
              </a:spcBef>
            </a:pPr>
            <a:r>
              <a:rPr lang="en-US" sz="1200"/>
              <a:t>F t=10.5</a:t>
            </a:r>
          </a:p>
        </p:txBody>
      </p:sp>
      <p:sp>
        <p:nvSpPr>
          <p:cNvPr id="568357" name="Text Box 37"/>
          <p:cNvSpPr txBox="1">
            <a:spLocks noChangeArrowheads="1"/>
          </p:cNvSpPr>
          <p:nvPr/>
        </p:nvSpPr>
        <p:spPr bwMode="auto">
          <a:xfrm>
            <a:off x="3563938" y="4724400"/>
            <a:ext cx="1223962" cy="274638"/>
          </a:xfrm>
          <a:prstGeom prst="rect">
            <a:avLst/>
          </a:prstGeom>
          <a:noFill/>
          <a:ln w="9525">
            <a:noFill/>
            <a:miter lim="800000"/>
            <a:headEnd/>
            <a:tailEnd/>
          </a:ln>
          <a:effectLst/>
        </p:spPr>
        <p:txBody>
          <a:bodyPr>
            <a:spAutoFit/>
          </a:bodyPr>
          <a:lstStyle/>
          <a:p>
            <a:pPr>
              <a:spcBef>
                <a:spcPct val="50000"/>
              </a:spcBef>
            </a:pPr>
            <a:r>
              <a:rPr lang="en-US" sz="1200"/>
              <a:t>E t=2.83</a:t>
            </a:r>
          </a:p>
        </p:txBody>
      </p:sp>
      <p:sp>
        <p:nvSpPr>
          <p:cNvPr id="568358" name="Text Box 38"/>
          <p:cNvSpPr txBox="1">
            <a:spLocks noChangeArrowheads="1"/>
          </p:cNvSpPr>
          <p:nvPr/>
        </p:nvSpPr>
        <p:spPr bwMode="auto">
          <a:xfrm>
            <a:off x="395288" y="3644900"/>
            <a:ext cx="433387" cy="274638"/>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8359" name="Text Box 39"/>
          <p:cNvSpPr txBox="1">
            <a:spLocks noChangeArrowheads="1"/>
          </p:cNvSpPr>
          <p:nvPr/>
        </p:nvSpPr>
        <p:spPr bwMode="auto">
          <a:xfrm>
            <a:off x="395288" y="4005263"/>
            <a:ext cx="433387" cy="274637"/>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8360" name="Text Box 40"/>
          <p:cNvSpPr txBox="1">
            <a:spLocks noChangeArrowheads="1"/>
          </p:cNvSpPr>
          <p:nvPr/>
        </p:nvSpPr>
        <p:spPr bwMode="auto">
          <a:xfrm>
            <a:off x="2627313" y="3716338"/>
            <a:ext cx="433387" cy="274637"/>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8361" name="Text Box 41"/>
          <p:cNvSpPr txBox="1">
            <a:spLocks noChangeArrowheads="1"/>
          </p:cNvSpPr>
          <p:nvPr/>
        </p:nvSpPr>
        <p:spPr bwMode="auto">
          <a:xfrm>
            <a:off x="2627313" y="4076700"/>
            <a:ext cx="433387"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2" name="Text Box 42"/>
          <p:cNvSpPr txBox="1">
            <a:spLocks noChangeArrowheads="1"/>
          </p:cNvSpPr>
          <p:nvPr/>
        </p:nvSpPr>
        <p:spPr bwMode="auto">
          <a:xfrm>
            <a:off x="3419475" y="2349500"/>
            <a:ext cx="433388" cy="274638"/>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8363" name="Text Box 43"/>
          <p:cNvSpPr txBox="1">
            <a:spLocks noChangeArrowheads="1"/>
          </p:cNvSpPr>
          <p:nvPr/>
        </p:nvSpPr>
        <p:spPr bwMode="auto">
          <a:xfrm>
            <a:off x="3276600" y="2708275"/>
            <a:ext cx="647700" cy="274638"/>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8364" name="Text Box 44"/>
          <p:cNvSpPr txBox="1">
            <a:spLocks noChangeArrowheads="1"/>
          </p:cNvSpPr>
          <p:nvPr/>
        </p:nvSpPr>
        <p:spPr bwMode="auto">
          <a:xfrm>
            <a:off x="4787900" y="3716338"/>
            <a:ext cx="433388"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5" name="Text Box 45"/>
          <p:cNvSpPr txBox="1">
            <a:spLocks noChangeArrowheads="1"/>
          </p:cNvSpPr>
          <p:nvPr/>
        </p:nvSpPr>
        <p:spPr bwMode="auto">
          <a:xfrm>
            <a:off x="4787900" y="4076700"/>
            <a:ext cx="433388" cy="274638"/>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8366" name="Text Box 46"/>
          <p:cNvSpPr txBox="1">
            <a:spLocks noChangeArrowheads="1"/>
          </p:cNvSpPr>
          <p:nvPr/>
        </p:nvSpPr>
        <p:spPr bwMode="auto">
          <a:xfrm>
            <a:off x="7092950" y="3716338"/>
            <a:ext cx="433388" cy="274637"/>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8367" name="Text Box 47"/>
          <p:cNvSpPr txBox="1">
            <a:spLocks noChangeArrowheads="1"/>
          </p:cNvSpPr>
          <p:nvPr/>
        </p:nvSpPr>
        <p:spPr bwMode="auto">
          <a:xfrm>
            <a:off x="6948488" y="4005263"/>
            <a:ext cx="792162" cy="274637"/>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8368" name="Text Box 48"/>
          <p:cNvSpPr txBox="1">
            <a:spLocks noChangeArrowheads="1"/>
          </p:cNvSpPr>
          <p:nvPr/>
        </p:nvSpPr>
        <p:spPr bwMode="auto">
          <a:xfrm>
            <a:off x="5003800" y="5661025"/>
            <a:ext cx="433388" cy="274638"/>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8369" name="Text Box 49"/>
          <p:cNvSpPr txBox="1">
            <a:spLocks noChangeArrowheads="1"/>
          </p:cNvSpPr>
          <p:nvPr/>
        </p:nvSpPr>
        <p:spPr bwMode="auto">
          <a:xfrm>
            <a:off x="4932363" y="6021388"/>
            <a:ext cx="576262" cy="274637"/>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8370" name="AutoShape 50"/>
          <p:cNvSpPr>
            <a:spLocks noChangeArrowheads="1"/>
          </p:cNvSpPr>
          <p:nvPr/>
        </p:nvSpPr>
        <p:spPr bwMode="auto">
          <a:xfrm>
            <a:off x="6443663" y="1773238"/>
            <a:ext cx="1873250" cy="1008062"/>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71" name="Line 51"/>
          <p:cNvSpPr>
            <a:spLocks noChangeShapeType="1"/>
          </p:cNvSpPr>
          <p:nvPr/>
        </p:nvSpPr>
        <p:spPr bwMode="auto">
          <a:xfrm>
            <a:off x="7380288" y="1773238"/>
            <a:ext cx="1587" cy="1008062"/>
          </a:xfrm>
          <a:prstGeom prst="line">
            <a:avLst/>
          </a:prstGeom>
          <a:noFill/>
          <a:ln w="9525">
            <a:solidFill>
              <a:schemeClr val="tx1"/>
            </a:solidFill>
            <a:round/>
            <a:headEnd/>
            <a:tailEnd/>
          </a:ln>
          <a:effectLst/>
        </p:spPr>
        <p:txBody>
          <a:bodyPr/>
          <a:lstStyle/>
          <a:p>
            <a:endParaRPr lang="en-US"/>
          </a:p>
        </p:txBody>
      </p:sp>
      <p:sp>
        <p:nvSpPr>
          <p:cNvPr id="568372" name="Line 52"/>
          <p:cNvSpPr>
            <a:spLocks noChangeShapeType="1"/>
          </p:cNvSpPr>
          <p:nvPr/>
        </p:nvSpPr>
        <p:spPr bwMode="auto">
          <a:xfrm>
            <a:off x="6443663" y="2276475"/>
            <a:ext cx="1873250" cy="1588"/>
          </a:xfrm>
          <a:prstGeom prst="line">
            <a:avLst/>
          </a:prstGeom>
          <a:noFill/>
          <a:ln w="9525">
            <a:solidFill>
              <a:schemeClr val="tx1"/>
            </a:solidFill>
            <a:round/>
            <a:headEnd/>
            <a:tailEnd/>
          </a:ln>
          <a:effectLst/>
        </p:spPr>
        <p:txBody>
          <a:bodyPr/>
          <a:lstStyle/>
          <a:p>
            <a:endParaRPr lang="en-US"/>
          </a:p>
        </p:txBody>
      </p:sp>
      <p:sp>
        <p:nvSpPr>
          <p:cNvPr id="568373" name="Text Box 53"/>
          <p:cNvSpPr txBox="1">
            <a:spLocks noChangeArrowheads="1"/>
          </p:cNvSpPr>
          <p:nvPr/>
        </p:nvSpPr>
        <p:spPr bwMode="auto">
          <a:xfrm>
            <a:off x="65166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Event No</a:t>
            </a:r>
            <a:r>
              <a:rPr lang="en-US" sz="1200"/>
              <a:t>.</a:t>
            </a:r>
          </a:p>
        </p:txBody>
      </p:sp>
      <p:sp>
        <p:nvSpPr>
          <p:cNvPr id="568374" name="Text Box 54"/>
          <p:cNvSpPr txBox="1">
            <a:spLocks noChangeArrowheads="1"/>
          </p:cNvSpPr>
          <p:nvPr/>
        </p:nvSpPr>
        <p:spPr bwMode="auto">
          <a:xfrm>
            <a:off x="73802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Target date</a:t>
            </a:r>
          </a:p>
        </p:txBody>
      </p:sp>
      <p:sp>
        <p:nvSpPr>
          <p:cNvPr id="568375" name="Text Box 55"/>
          <p:cNvSpPr txBox="1">
            <a:spLocks noChangeArrowheads="1"/>
          </p:cNvSpPr>
          <p:nvPr/>
        </p:nvSpPr>
        <p:spPr bwMode="auto">
          <a:xfrm>
            <a:off x="6516688" y="2349500"/>
            <a:ext cx="1079500" cy="457200"/>
          </a:xfrm>
          <a:prstGeom prst="rect">
            <a:avLst/>
          </a:prstGeom>
          <a:noFill/>
          <a:ln w="9525">
            <a:noFill/>
            <a:miter lim="800000"/>
            <a:headEnd/>
            <a:tailEnd/>
          </a:ln>
          <a:effectLst/>
        </p:spPr>
        <p:txBody>
          <a:bodyPr>
            <a:spAutoFit/>
          </a:bodyPr>
          <a:lstStyle/>
          <a:p>
            <a:pPr>
              <a:spcBef>
                <a:spcPct val="50000"/>
              </a:spcBef>
            </a:pPr>
            <a:r>
              <a:rPr lang="en-US" sz="1200" b="1"/>
              <a:t>Expected      Date</a:t>
            </a:r>
          </a:p>
        </p:txBody>
      </p:sp>
      <p:sp>
        <p:nvSpPr>
          <p:cNvPr id="568376" name="Text Box 56"/>
          <p:cNvSpPr txBox="1">
            <a:spLocks noChangeArrowheads="1"/>
          </p:cNvSpPr>
          <p:nvPr/>
        </p:nvSpPr>
        <p:spPr bwMode="auto">
          <a:xfrm>
            <a:off x="7524750" y="2420938"/>
            <a:ext cx="647700" cy="274637"/>
          </a:xfrm>
          <a:prstGeom prst="rect">
            <a:avLst/>
          </a:prstGeom>
          <a:noFill/>
          <a:ln w="9525">
            <a:noFill/>
            <a:miter lim="800000"/>
            <a:headEnd/>
            <a:tailEnd/>
          </a:ln>
          <a:effectLst/>
        </p:spPr>
        <p:txBody>
          <a:bodyPr>
            <a:spAutoFit/>
          </a:bodyPr>
          <a:lstStyle/>
          <a:p>
            <a:pPr>
              <a:spcBef>
                <a:spcPct val="50000"/>
              </a:spcBef>
            </a:pPr>
            <a:r>
              <a:rPr lang="en-US" sz="1200" b="1"/>
              <a:t>SD</a:t>
            </a:r>
          </a:p>
        </p:txBody>
      </p:sp>
      <p:sp>
        <p:nvSpPr>
          <p:cNvPr id="57" name="Slide Number Placeholder 56"/>
          <p:cNvSpPr>
            <a:spLocks noGrp="1"/>
          </p:cNvSpPr>
          <p:nvPr>
            <p:ph type="sldNum" sz="quarter" idx="12"/>
          </p:nvPr>
        </p:nvSpPr>
        <p:spPr/>
        <p:txBody>
          <a:bodyPr/>
          <a:lstStyle/>
          <a:p>
            <a:fld id="{5CA9C09B-FF3A-4D41-B5CA-3C68A851D5B2}" type="slidenum">
              <a:rPr lang="en-US" smtClean="0"/>
              <a:pPr/>
              <a:t>205</a:t>
            </a:fld>
            <a:endParaRPr lang="en-US"/>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solidFill>
                  <a:srgbClr val="008080"/>
                </a:solidFill>
              </a:rPr>
              <a:t>PERT Example</a:t>
            </a:r>
          </a:p>
        </p:txBody>
      </p:sp>
      <p:sp>
        <p:nvSpPr>
          <p:cNvPr id="569347" name="Rectangle 3"/>
          <p:cNvSpPr>
            <a:spLocks noGrp="1" noChangeArrowheads="1"/>
          </p:cNvSpPr>
          <p:nvPr>
            <p:ph type="body" idx="1"/>
          </p:nvPr>
        </p:nvSpPr>
        <p:spPr/>
        <p:txBody>
          <a:bodyPr/>
          <a:lstStyle/>
          <a:p>
            <a:pPr>
              <a:buFontTx/>
              <a:buNone/>
            </a:pPr>
            <a:r>
              <a:rPr lang="en-US" sz="2400">
                <a:solidFill>
                  <a:srgbClr val="3366CC"/>
                </a:solidFill>
              </a:rPr>
              <a:t>PERT network with 3 target dates and calculated event SDs</a:t>
            </a:r>
          </a:p>
        </p:txBody>
      </p:sp>
      <p:sp>
        <p:nvSpPr>
          <p:cNvPr id="569348" name="AutoShape 4"/>
          <p:cNvSpPr>
            <a:spLocks noChangeArrowheads="1"/>
          </p:cNvSpPr>
          <p:nvPr/>
        </p:nvSpPr>
        <p:spPr bwMode="auto">
          <a:xfrm>
            <a:off x="250825"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49" name="Line 5"/>
          <p:cNvSpPr>
            <a:spLocks noChangeShapeType="1"/>
          </p:cNvSpPr>
          <p:nvPr/>
        </p:nvSpPr>
        <p:spPr bwMode="auto">
          <a:xfrm>
            <a:off x="1042988" y="3716338"/>
            <a:ext cx="0" cy="720725"/>
          </a:xfrm>
          <a:prstGeom prst="line">
            <a:avLst/>
          </a:prstGeom>
          <a:noFill/>
          <a:ln w="9525">
            <a:solidFill>
              <a:schemeClr val="tx1"/>
            </a:solidFill>
            <a:round/>
            <a:headEnd/>
            <a:tailEnd/>
          </a:ln>
          <a:effectLst/>
        </p:spPr>
        <p:txBody>
          <a:bodyPr/>
          <a:lstStyle/>
          <a:p>
            <a:endParaRPr lang="en-US"/>
          </a:p>
        </p:txBody>
      </p:sp>
      <p:sp>
        <p:nvSpPr>
          <p:cNvPr id="569350" name="Line 6"/>
          <p:cNvSpPr>
            <a:spLocks noChangeShapeType="1"/>
          </p:cNvSpPr>
          <p:nvPr/>
        </p:nvSpPr>
        <p:spPr bwMode="auto">
          <a:xfrm>
            <a:off x="250825" y="4076700"/>
            <a:ext cx="1584325" cy="0"/>
          </a:xfrm>
          <a:prstGeom prst="line">
            <a:avLst/>
          </a:prstGeom>
          <a:noFill/>
          <a:ln w="9525">
            <a:solidFill>
              <a:schemeClr val="tx1"/>
            </a:solidFill>
            <a:round/>
            <a:headEnd/>
            <a:tailEnd/>
          </a:ln>
          <a:effectLst/>
        </p:spPr>
        <p:txBody>
          <a:bodyPr/>
          <a:lstStyle/>
          <a:p>
            <a:endParaRPr lang="en-US"/>
          </a:p>
        </p:txBody>
      </p:sp>
      <p:sp>
        <p:nvSpPr>
          <p:cNvPr id="569351" name="AutoShape 7"/>
          <p:cNvSpPr>
            <a:spLocks noChangeArrowheads="1"/>
          </p:cNvSpPr>
          <p:nvPr/>
        </p:nvSpPr>
        <p:spPr bwMode="auto">
          <a:xfrm>
            <a:off x="3203575" y="2347913"/>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2" name="Line 8"/>
          <p:cNvSpPr>
            <a:spLocks noChangeShapeType="1"/>
          </p:cNvSpPr>
          <p:nvPr/>
        </p:nvSpPr>
        <p:spPr bwMode="auto">
          <a:xfrm>
            <a:off x="3995738" y="2347913"/>
            <a:ext cx="0" cy="720725"/>
          </a:xfrm>
          <a:prstGeom prst="line">
            <a:avLst/>
          </a:prstGeom>
          <a:noFill/>
          <a:ln w="9525">
            <a:solidFill>
              <a:schemeClr val="tx1"/>
            </a:solidFill>
            <a:round/>
            <a:headEnd/>
            <a:tailEnd/>
          </a:ln>
          <a:effectLst/>
        </p:spPr>
        <p:txBody>
          <a:bodyPr/>
          <a:lstStyle/>
          <a:p>
            <a:endParaRPr lang="en-US"/>
          </a:p>
        </p:txBody>
      </p:sp>
      <p:sp>
        <p:nvSpPr>
          <p:cNvPr id="569353" name="Line 9"/>
          <p:cNvSpPr>
            <a:spLocks noChangeShapeType="1"/>
          </p:cNvSpPr>
          <p:nvPr/>
        </p:nvSpPr>
        <p:spPr bwMode="auto">
          <a:xfrm>
            <a:off x="3203575" y="2708275"/>
            <a:ext cx="1584325" cy="0"/>
          </a:xfrm>
          <a:prstGeom prst="line">
            <a:avLst/>
          </a:prstGeom>
          <a:noFill/>
          <a:ln w="9525">
            <a:solidFill>
              <a:schemeClr val="tx1"/>
            </a:solidFill>
            <a:round/>
            <a:headEnd/>
            <a:tailEnd/>
          </a:ln>
          <a:effectLst/>
        </p:spPr>
        <p:txBody>
          <a:bodyPr/>
          <a:lstStyle/>
          <a:p>
            <a:endParaRPr lang="en-US"/>
          </a:p>
        </p:txBody>
      </p:sp>
      <p:sp>
        <p:nvSpPr>
          <p:cNvPr id="569354" name="AutoShape 10"/>
          <p:cNvSpPr>
            <a:spLocks noChangeArrowheads="1"/>
          </p:cNvSpPr>
          <p:nvPr/>
        </p:nvSpPr>
        <p:spPr bwMode="auto">
          <a:xfrm>
            <a:off x="2411413"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5" name="Line 11"/>
          <p:cNvSpPr>
            <a:spLocks noChangeShapeType="1"/>
          </p:cNvSpPr>
          <p:nvPr/>
        </p:nvSpPr>
        <p:spPr bwMode="auto">
          <a:xfrm>
            <a:off x="3203575" y="3716338"/>
            <a:ext cx="0" cy="720725"/>
          </a:xfrm>
          <a:prstGeom prst="line">
            <a:avLst/>
          </a:prstGeom>
          <a:noFill/>
          <a:ln w="9525">
            <a:solidFill>
              <a:schemeClr val="tx1"/>
            </a:solidFill>
            <a:round/>
            <a:headEnd/>
            <a:tailEnd/>
          </a:ln>
          <a:effectLst/>
        </p:spPr>
        <p:txBody>
          <a:bodyPr/>
          <a:lstStyle/>
          <a:p>
            <a:endParaRPr lang="en-US"/>
          </a:p>
        </p:txBody>
      </p:sp>
      <p:sp>
        <p:nvSpPr>
          <p:cNvPr id="569356" name="AutoShape 12"/>
          <p:cNvSpPr>
            <a:spLocks noChangeArrowheads="1"/>
          </p:cNvSpPr>
          <p:nvPr/>
        </p:nvSpPr>
        <p:spPr bwMode="auto">
          <a:xfrm>
            <a:off x="464343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7" name="Line 13"/>
          <p:cNvSpPr>
            <a:spLocks noChangeShapeType="1"/>
          </p:cNvSpPr>
          <p:nvPr/>
        </p:nvSpPr>
        <p:spPr bwMode="auto">
          <a:xfrm>
            <a:off x="5435600" y="3716338"/>
            <a:ext cx="0" cy="720725"/>
          </a:xfrm>
          <a:prstGeom prst="line">
            <a:avLst/>
          </a:prstGeom>
          <a:noFill/>
          <a:ln w="9525">
            <a:solidFill>
              <a:schemeClr val="tx1"/>
            </a:solidFill>
            <a:round/>
            <a:headEnd/>
            <a:tailEnd/>
          </a:ln>
          <a:effectLst/>
        </p:spPr>
        <p:txBody>
          <a:bodyPr/>
          <a:lstStyle/>
          <a:p>
            <a:endParaRPr lang="en-US"/>
          </a:p>
        </p:txBody>
      </p:sp>
      <p:sp>
        <p:nvSpPr>
          <p:cNvPr id="569358" name="AutoShape 14"/>
          <p:cNvSpPr>
            <a:spLocks noChangeArrowheads="1"/>
          </p:cNvSpPr>
          <p:nvPr/>
        </p:nvSpPr>
        <p:spPr bwMode="auto">
          <a:xfrm>
            <a:off x="694848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9" name="Line 15"/>
          <p:cNvSpPr>
            <a:spLocks noChangeShapeType="1"/>
          </p:cNvSpPr>
          <p:nvPr/>
        </p:nvSpPr>
        <p:spPr bwMode="auto">
          <a:xfrm>
            <a:off x="7667625" y="3716338"/>
            <a:ext cx="0" cy="720725"/>
          </a:xfrm>
          <a:prstGeom prst="line">
            <a:avLst/>
          </a:prstGeom>
          <a:noFill/>
          <a:ln w="9525">
            <a:solidFill>
              <a:schemeClr val="tx1"/>
            </a:solidFill>
            <a:round/>
            <a:headEnd/>
            <a:tailEnd/>
          </a:ln>
          <a:effectLst/>
        </p:spPr>
        <p:txBody>
          <a:bodyPr/>
          <a:lstStyle/>
          <a:p>
            <a:endParaRPr lang="en-US"/>
          </a:p>
        </p:txBody>
      </p:sp>
      <p:sp>
        <p:nvSpPr>
          <p:cNvPr id="569360" name="AutoShape 16"/>
          <p:cNvSpPr>
            <a:spLocks noChangeArrowheads="1"/>
          </p:cNvSpPr>
          <p:nvPr/>
        </p:nvSpPr>
        <p:spPr bwMode="auto">
          <a:xfrm>
            <a:off x="4859338" y="566102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61" name="Line 17"/>
          <p:cNvSpPr>
            <a:spLocks noChangeShapeType="1"/>
          </p:cNvSpPr>
          <p:nvPr/>
        </p:nvSpPr>
        <p:spPr bwMode="auto">
          <a:xfrm>
            <a:off x="5580063" y="5661025"/>
            <a:ext cx="0" cy="720725"/>
          </a:xfrm>
          <a:prstGeom prst="line">
            <a:avLst/>
          </a:prstGeom>
          <a:noFill/>
          <a:ln w="9525">
            <a:solidFill>
              <a:schemeClr val="tx1"/>
            </a:solidFill>
            <a:round/>
            <a:headEnd/>
            <a:tailEnd/>
          </a:ln>
          <a:effectLst/>
        </p:spPr>
        <p:txBody>
          <a:bodyPr/>
          <a:lstStyle/>
          <a:p>
            <a:endParaRPr lang="en-US"/>
          </a:p>
        </p:txBody>
      </p:sp>
      <p:sp>
        <p:nvSpPr>
          <p:cNvPr id="569362" name="Line 18"/>
          <p:cNvSpPr>
            <a:spLocks noChangeShapeType="1"/>
          </p:cNvSpPr>
          <p:nvPr/>
        </p:nvSpPr>
        <p:spPr bwMode="auto">
          <a:xfrm>
            <a:off x="2411413" y="4075113"/>
            <a:ext cx="1584325" cy="0"/>
          </a:xfrm>
          <a:prstGeom prst="line">
            <a:avLst/>
          </a:prstGeom>
          <a:noFill/>
          <a:ln w="9525">
            <a:solidFill>
              <a:schemeClr val="tx1"/>
            </a:solidFill>
            <a:round/>
            <a:headEnd/>
            <a:tailEnd/>
          </a:ln>
          <a:effectLst/>
        </p:spPr>
        <p:txBody>
          <a:bodyPr/>
          <a:lstStyle/>
          <a:p>
            <a:endParaRPr lang="en-US"/>
          </a:p>
        </p:txBody>
      </p:sp>
      <p:sp>
        <p:nvSpPr>
          <p:cNvPr id="569363" name="Line 19"/>
          <p:cNvSpPr>
            <a:spLocks noChangeShapeType="1"/>
          </p:cNvSpPr>
          <p:nvPr/>
        </p:nvSpPr>
        <p:spPr bwMode="auto">
          <a:xfrm>
            <a:off x="4643438" y="4076700"/>
            <a:ext cx="1584325" cy="0"/>
          </a:xfrm>
          <a:prstGeom prst="line">
            <a:avLst/>
          </a:prstGeom>
          <a:noFill/>
          <a:ln w="9525">
            <a:solidFill>
              <a:schemeClr val="tx1"/>
            </a:solidFill>
            <a:round/>
            <a:headEnd/>
            <a:tailEnd/>
          </a:ln>
          <a:effectLst/>
        </p:spPr>
        <p:txBody>
          <a:bodyPr/>
          <a:lstStyle/>
          <a:p>
            <a:endParaRPr lang="en-US"/>
          </a:p>
        </p:txBody>
      </p:sp>
      <p:sp>
        <p:nvSpPr>
          <p:cNvPr id="569364" name="Line 20"/>
          <p:cNvSpPr>
            <a:spLocks noChangeShapeType="1"/>
          </p:cNvSpPr>
          <p:nvPr/>
        </p:nvSpPr>
        <p:spPr bwMode="auto">
          <a:xfrm>
            <a:off x="6948488" y="4076700"/>
            <a:ext cx="1584325" cy="1588"/>
          </a:xfrm>
          <a:prstGeom prst="line">
            <a:avLst/>
          </a:prstGeom>
          <a:noFill/>
          <a:ln w="9525">
            <a:solidFill>
              <a:schemeClr val="tx1"/>
            </a:solidFill>
            <a:round/>
            <a:headEnd/>
            <a:tailEnd/>
          </a:ln>
          <a:effectLst/>
        </p:spPr>
        <p:txBody>
          <a:bodyPr/>
          <a:lstStyle/>
          <a:p>
            <a:endParaRPr lang="en-US"/>
          </a:p>
        </p:txBody>
      </p:sp>
      <p:sp>
        <p:nvSpPr>
          <p:cNvPr id="569365" name="Line 21"/>
          <p:cNvSpPr>
            <a:spLocks noChangeShapeType="1"/>
          </p:cNvSpPr>
          <p:nvPr/>
        </p:nvSpPr>
        <p:spPr bwMode="auto">
          <a:xfrm>
            <a:off x="4859338" y="6021388"/>
            <a:ext cx="1584325" cy="0"/>
          </a:xfrm>
          <a:prstGeom prst="line">
            <a:avLst/>
          </a:prstGeom>
          <a:noFill/>
          <a:ln w="9525">
            <a:solidFill>
              <a:schemeClr val="tx1"/>
            </a:solidFill>
            <a:round/>
            <a:headEnd/>
            <a:tailEnd/>
          </a:ln>
          <a:effectLst/>
        </p:spPr>
        <p:txBody>
          <a:bodyPr/>
          <a:lstStyle/>
          <a:p>
            <a:endParaRPr lang="en-US"/>
          </a:p>
        </p:txBody>
      </p:sp>
      <p:sp>
        <p:nvSpPr>
          <p:cNvPr id="569366" name="Line 22"/>
          <p:cNvSpPr>
            <a:spLocks noChangeShapeType="1"/>
          </p:cNvSpPr>
          <p:nvPr/>
        </p:nvSpPr>
        <p:spPr bwMode="auto">
          <a:xfrm>
            <a:off x="1835150" y="4076700"/>
            <a:ext cx="576263" cy="0"/>
          </a:xfrm>
          <a:prstGeom prst="line">
            <a:avLst/>
          </a:prstGeom>
          <a:noFill/>
          <a:ln w="9525">
            <a:solidFill>
              <a:schemeClr val="tx1"/>
            </a:solidFill>
            <a:round/>
            <a:headEnd/>
            <a:tailEnd type="triangle" w="med" len="med"/>
          </a:ln>
          <a:effectLst/>
        </p:spPr>
        <p:txBody>
          <a:bodyPr/>
          <a:lstStyle/>
          <a:p>
            <a:endParaRPr lang="en-US"/>
          </a:p>
        </p:txBody>
      </p:sp>
      <p:sp>
        <p:nvSpPr>
          <p:cNvPr id="569367" name="Line 23"/>
          <p:cNvSpPr>
            <a:spLocks noChangeShapeType="1"/>
          </p:cNvSpPr>
          <p:nvPr/>
        </p:nvSpPr>
        <p:spPr bwMode="auto">
          <a:xfrm flipV="1">
            <a:off x="1547813" y="2779713"/>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9368" name="Line 24"/>
          <p:cNvSpPr>
            <a:spLocks noChangeShapeType="1"/>
          </p:cNvSpPr>
          <p:nvPr/>
        </p:nvSpPr>
        <p:spPr bwMode="auto">
          <a:xfrm>
            <a:off x="3995738" y="4076700"/>
            <a:ext cx="647700" cy="0"/>
          </a:xfrm>
          <a:prstGeom prst="line">
            <a:avLst/>
          </a:prstGeom>
          <a:noFill/>
          <a:ln w="9525">
            <a:solidFill>
              <a:schemeClr val="tx1"/>
            </a:solidFill>
            <a:round/>
            <a:headEnd/>
            <a:tailEnd type="triangle" w="med" len="med"/>
          </a:ln>
          <a:effectLst/>
        </p:spPr>
        <p:txBody>
          <a:bodyPr/>
          <a:lstStyle/>
          <a:p>
            <a:endParaRPr lang="en-US"/>
          </a:p>
        </p:txBody>
      </p:sp>
      <p:sp>
        <p:nvSpPr>
          <p:cNvPr id="569369" name="Line 25"/>
          <p:cNvSpPr>
            <a:spLocks noChangeShapeType="1"/>
          </p:cNvSpPr>
          <p:nvPr/>
        </p:nvSpPr>
        <p:spPr bwMode="auto">
          <a:xfrm>
            <a:off x="4787900" y="2636838"/>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9370" name="Line 26"/>
          <p:cNvSpPr>
            <a:spLocks noChangeShapeType="1"/>
          </p:cNvSpPr>
          <p:nvPr/>
        </p:nvSpPr>
        <p:spPr bwMode="auto">
          <a:xfrm>
            <a:off x="6227763" y="4076700"/>
            <a:ext cx="720725" cy="0"/>
          </a:xfrm>
          <a:prstGeom prst="line">
            <a:avLst/>
          </a:prstGeom>
          <a:noFill/>
          <a:ln w="9525">
            <a:solidFill>
              <a:schemeClr val="tx1"/>
            </a:solidFill>
            <a:round/>
            <a:headEnd/>
            <a:tailEnd type="triangle" w="med" len="med"/>
          </a:ln>
          <a:effectLst/>
        </p:spPr>
        <p:txBody>
          <a:bodyPr/>
          <a:lstStyle/>
          <a:p>
            <a:endParaRPr lang="en-US"/>
          </a:p>
        </p:txBody>
      </p:sp>
      <p:sp>
        <p:nvSpPr>
          <p:cNvPr id="569371" name="Line 27"/>
          <p:cNvSpPr>
            <a:spLocks noChangeShapeType="1"/>
          </p:cNvSpPr>
          <p:nvPr/>
        </p:nvSpPr>
        <p:spPr bwMode="auto">
          <a:xfrm>
            <a:off x="3563938" y="4437063"/>
            <a:ext cx="1728787" cy="1223962"/>
          </a:xfrm>
          <a:prstGeom prst="line">
            <a:avLst/>
          </a:prstGeom>
          <a:noFill/>
          <a:ln w="9525">
            <a:solidFill>
              <a:schemeClr val="tx1"/>
            </a:solidFill>
            <a:round/>
            <a:headEnd/>
            <a:tailEnd type="triangle" w="med" len="med"/>
          </a:ln>
          <a:effectLst/>
        </p:spPr>
        <p:txBody>
          <a:bodyPr/>
          <a:lstStyle/>
          <a:p>
            <a:endParaRPr lang="en-US"/>
          </a:p>
        </p:txBody>
      </p:sp>
      <p:sp>
        <p:nvSpPr>
          <p:cNvPr id="569372" name="Line 28"/>
          <p:cNvSpPr>
            <a:spLocks noChangeShapeType="1"/>
          </p:cNvSpPr>
          <p:nvPr/>
        </p:nvSpPr>
        <p:spPr bwMode="auto">
          <a:xfrm>
            <a:off x="684213" y="4437063"/>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9373" name="Line 29"/>
          <p:cNvSpPr>
            <a:spLocks noChangeShapeType="1"/>
          </p:cNvSpPr>
          <p:nvPr/>
        </p:nvSpPr>
        <p:spPr bwMode="auto">
          <a:xfrm flipV="1">
            <a:off x="6372225" y="4437063"/>
            <a:ext cx="1223963" cy="1223962"/>
          </a:xfrm>
          <a:prstGeom prst="line">
            <a:avLst/>
          </a:prstGeom>
          <a:noFill/>
          <a:ln w="9525">
            <a:solidFill>
              <a:schemeClr val="tx1"/>
            </a:solidFill>
            <a:round/>
            <a:headEnd/>
            <a:tailEnd type="triangle" w="med" len="med"/>
          </a:ln>
          <a:effectLst/>
        </p:spPr>
        <p:txBody>
          <a:bodyPr/>
          <a:lstStyle/>
          <a:p>
            <a:endParaRPr lang="en-US"/>
          </a:p>
        </p:txBody>
      </p:sp>
      <p:sp>
        <p:nvSpPr>
          <p:cNvPr id="569374" name="Text Box 30"/>
          <p:cNvSpPr txBox="1">
            <a:spLocks noChangeArrowheads="1"/>
          </p:cNvSpPr>
          <p:nvPr/>
        </p:nvSpPr>
        <p:spPr bwMode="auto">
          <a:xfrm>
            <a:off x="1619250" y="2995613"/>
            <a:ext cx="1223963" cy="274637"/>
          </a:xfrm>
          <a:prstGeom prst="rect">
            <a:avLst/>
          </a:prstGeom>
          <a:noFill/>
          <a:ln w="9525">
            <a:noFill/>
            <a:miter lim="800000"/>
            <a:headEnd/>
            <a:tailEnd/>
          </a:ln>
          <a:effectLst/>
        </p:spPr>
        <p:txBody>
          <a:bodyPr>
            <a:spAutoFit/>
          </a:bodyPr>
          <a:lstStyle/>
          <a:p>
            <a:pPr>
              <a:spcBef>
                <a:spcPct val="50000"/>
              </a:spcBef>
            </a:pPr>
            <a:r>
              <a:rPr lang="en-US" sz="1200" b="1"/>
              <a:t>A</a:t>
            </a:r>
            <a:r>
              <a:rPr lang="en-US" sz="1200"/>
              <a:t> t=6.17</a:t>
            </a:r>
          </a:p>
        </p:txBody>
      </p:sp>
      <p:sp>
        <p:nvSpPr>
          <p:cNvPr id="569375" name="Text Box 31"/>
          <p:cNvSpPr txBox="1">
            <a:spLocks noChangeArrowheads="1"/>
          </p:cNvSpPr>
          <p:nvPr/>
        </p:nvSpPr>
        <p:spPr bwMode="auto">
          <a:xfrm>
            <a:off x="5148263" y="2852738"/>
            <a:ext cx="1223962" cy="274637"/>
          </a:xfrm>
          <a:prstGeom prst="rect">
            <a:avLst/>
          </a:prstGeom>
          <a:noFill/>
          <a:ln w="9525">
            <a:noFill/>
            <a:miter lim="800000"/>
            <a:headEnd/>
            <a:tailEnd/>
          </a:ln>
          <a:effectLst/>
        </p:spPr>
        <p:txBody>
          <a:bodyPr>
            <a:spAutoFit/>
          </a:bodyPr>
          <a:lstStyle/>
          <a:p>
            <a:pPr>
              <a:spcBef>
                <a:spcPct val="50000"/>
              </a:spcBef>
            </a:pPr>
            <a:r>
              <a:rPr lang="en-US" sz="1200" b="1"/>
              <a:t>C</a:t>
            </a:r>
            <a:r>
              <a:rPr lang="en-US" sz="1200"/>
              <a:t> t=2.83</a:t>
            </a:r>
          </a:p>
        </p:txBody>
      </p:sp>
      <p:sp>
        <p:nvSpPr>
          <p:cNvPr id="569376" name="Text Box 32"/>
          <p:cNvSpPr txBox="1">
            <a:spLocks noChangeArrowheads="1"/>
          </p:cNvSpPr>
          <p:nvPr/>
        </p:nvSpPr>
        <p:spPr bwMode="auto">
          <a:xfrm>
            <a:off x="6300788" y="3787775"/>
            <a:ext cx="1223962" cy="274638"/>
          </a:xfrm>
          <a:prstGeom prst="rect">
            <a:avLst/>
          </a:prstGeom>
          <a:noFill/>
          <a:ln w="9525">
            <a:noFill/>
            <a:miter lim="800000"/>
            <a:headEnd/>
            <a:tailEnd/>
          </a:ln>
          <a:effectLst/>
        </p:spPr>
        <p:txBody>
          <a:bodyPr>
            <a:spAutoFit/>
          </a:bodyPr>
          <a:lstStyle/>
          <a:p>
            <a:pPr>
              <a:spcBef>
                <a:spcPct val="50000"/>
              </a:spcBef>
            </a:pPr>
            <a:r>
              <a:rPr lang="en-US" sz="1200" b="1"/>
              <a:t>H</a:t>
            </a:r>
            <a:r>
              <a:rPr lang="en-US" sz="1200"/>
              <a:t> t=2.08</a:t>
            </a:r>
          </a:p>
        </p:txBody>
      </p:sp>
      <p:sp>
        <p:nvSpPr>
          <p:cNvPr id="569377" name="Text Box 33"/>
          <p:cNvSpPr txBox="1">
            <a:spLocks noChangeArrowheads="1"/>
          </p:cNvSpPr>
          <p:nvPr/>
        </p:nvSpPr>
        <p:spPr bwMode="auto">
          <a:xfrm>
            <a:off x="6877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G</a:t>
            </a:r>
            <a:r>
              <a:rPr lang="en-US" sz="1200"/>
              <a:t> t=3.00</a:t>
            </a:r>
          </a:p>
        </p:txBody>
      </p:sp>
      <p:sp>
        <p:nvSpPr>
          <p:cNvPr id="569378" name="Text Box 34"/>
          <p:cNvSpPr txBox="1">
            <a:spLocks noChangeArrowheads="1"/>
          </p:cNvSpPr>
          <p:nvPr/>
        </p:nvSpPr>
        <p:spPr bwMode="auto">
          <a:xfrm>
            <a:off x="3924300" y="3787775"/>
            <a:ext cx="1223963" cy="274638"/>
          </a:xfrm>
          <a:prstGeom prst="rect">
            <a:avLst/>
          </a:prstGeom>
          <a:noFill/>
          <a:ln w="9525">
            <a:noFill/>
            <a:miter lim="800000"/>
            <a:headEnd/>
            <a:tailEnd/>
          </a:ln>
          <a:effectLst/>
        </p:spPr>
        <p:txBody>
          <a:bodyPr>
            <a:spAutoFit/>
          </a:bodyPr>
          <a:lstStyle/>
          <a:p>
            <a:pPr>
              <a:spcBef>
                <a:spcPct val="50000"/>
              </a:spcBef>
            </a:pPr>
            <a:r>
              <a:rPr lang="en-US" sz="1200" b="1"/>
              <a:t>D</a:t>
            </a:r>
            <a:r>
              <a:rPr lang="en-US" sz="1200"/>
              <a:t> t=4.08</a:t>
            </a:r>
          </a:p>
        </p:txBody>
      </p:sp>
      <p:sp>
        <p:nvSpPr>
          <p:cNvPr id="569379" name="Text Box 35"/>
          <p:cNvSpPr txBox="1">
            <a:spLocks noChangeArrowheads="1"/>
          </p:cNvSpPr>
          <p:nvPr/>
        </p:nvSpPr>
        <p:spPr bwMode="auto">
          <a:xfrm>
            <a:off x="1763713" y="3787775"/>
            <a:ext cx="1223962" cy="274638"/>
          </a:xfrm>
          <a:prstGeom prst="rect">
            <a:avLst/>
          </a:prstGeom>
          <a:noFill/>
          <a:ln w="9525">
            <a:noFill/>
            <a:miter lim="800000"/>
            <a:headEnd/>
            <a:tailEnd/>
          </a:ln>
          <a:effectLst/>
        </p:spPr>
        <p:txBody>
          <a:bodyPr>
            <a:spAutoFit/>
          </a:bodyPr>
          <a:lstStyle/>
          <a:p>
            <a:pPr>
              <a:spcBef>
                <a:spcPct val="50000"/>
              </a:spcBef>
            </a:pPr>
            <a:r>
              <a:rPr lang="en-US" sz="1200" b="1"/>
              <a:t>B</a:t>
            </a:r>
            <a:r>
              <a:rPr lang="en-US" sz="1200"/>
              <a:t> t=4.00</a:t>
            </a:r>
          </a:p>
        </p:txBody>
      </p:sp>
      <p:sp>
        <p:nvSpPr>
          <p:cNvPr id="569380" name="Text Box 36"/>
          <p:cNvSpPr txBox="1">
            <a:spLocks noChangeArrowheads="1"/>
          </p:cNvSpPr>
          <p:nvPr/>
        </p:nvSpPr>
        <p:spPr bwMode="auto">
          <a:xfrm>
            <a:off x="2051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F</a:t>
            </a:r>
            <a:r>
              <a:rPr lang="en-US" sz="1200"/>
              <a:t> t=10.5</a:t>
            </a:r>
          </a:p>
        </p:txBody>
      </p:sp>
      <p:sp>
        <p:nvSpPr>
          <p:cNvPr id="569381" name="Text Box 37"/>
          <p:cNvSpPr txBox="1">
            <a:spLocks noChangeArrowheads="1"/>
          </p:cNvSpPr>
          <p:nvPr/>
        </p:nvSpPr>
        <p:spPr bwMode="auto">
          <a:xfrm>
            <a:off x="3563938" y="4795838"/>
            <a:ext cx="1223962" cy="274637"/>
          </a:xfrm>
          <a:prstGeom prst="rect">
            <a:avLst/>
          </a:prstGeom>
          <a:noFill/>
          <a:ln w="9525">
            <a:noFill/>
            <a:miter lim="800000"/>
            <a:headEnd/>
            <a:tailEnd/>
          </a:ln>
          <a:effectLst/>
        </p:spPr>
        <p:txBody>
          <a:bodyPr>
            <a:spAutoFit/>
          </a:bodyPr>
          <a:lstStyle/>
          <a:p>
            <a:pPr>
              <a:spcBef>
                <a:spcPct val="50000"/>
              </a:spcBef>
            </a:pPr>
            <a:r>
              <a:rPr lang="en-US" sz="1200" b="1"/>
              <a:t>E</a:t>
            </a:r>
            <a:r>
              <a:rPr lang="en-US" sz="1200"/>
              <a:t> t=2.83</a:t>
            </a:r>
          </a:p>
        </p:txBody>
      </p:sp>
      <p:sp>
        <p:nvSpPr>
          <p:cNvPr id="569382" name="Text Box 38"/>
          <p:cNvSpPr txBox="1">
            <a:spLocks noChangeArrowheads="1"/>
          </p:cNvSpPr>
          <p:nvPr/>
        </p:nvSpPr>
        <p:spPr bwMode="auto">
          <a:xfrm>
            <a:off x="395288" y="3716338"/>
            <a:ext cx="433387" cy="274637"/>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9383" name="Text Box 39"/>
          <p:cNvSpPr txBox="1">
            <a:spLocks noChangeArrowheads="1"/>
          </p:cNvSpPr>
          <p:nvPr/>
        </p:nvSpPr>
        <p:spPr bwMode="auto">
          <a:xfrm>
            <a:off x="395288" y="4076700"/>
            <a:ext cx="433387"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84" name="Text Box 40"/>
          <p:cNvSpPr txBox="1">
            <a:spLocks noChangeArrowheads="1"/>
          </p:cNvSpPr>
          <p:nvPr/>
        </p:nvSpPr>
        <p:spPr bwMode="auto">
          <a:xfrm>
            <a:off x="2627313" y="3787775"/>
            <a:ext cx="433387" cy="274638"/>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9385" name="Text Box 41"/>
          <p:cNvSpPr txBox="1">
            <a:spLocks noChangeArrowheads="1"/>
          </p:cNvSpPr>
          <p:nvPr/>
        </p:nvSpPr>
        <p:spPr bwMode="auto">
          <a:xfrm>
            <a:off x="2627313" y="4148138"/>
            <a:ext cx="433387"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6" name="Text Box 42"/>
          <p:cNvSpPr txBox="1">
            <a:spLocks noChangeArrowheads="1"/>
          </p:cNvSpPr>
          <p:nvPr/>
        </p:nvSpPr>
        <p:spPr bwMode="auto">
          <a:xfrm>
            <a:off x="3419475" y="2420938"/>
            <a:ext cx="433388" cy="274637"/>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9387" name="Text Box 43"/>
          <p:cNvSpPr txBox="1">
            <a:spLocks noChangeArrowheads="1"/>
          </p:cNvSpPr>
          <p:nvPr/>
        </p:nvSpPr>
        <p:spPr bwMode="auto">
          <a:xfrm>
            <a:off x="3276600" y="2779713"/>
            <a:ext cx="647700" cy="274637"/>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9388" name="Text Box 44"/>
          <p:cNvSpPr txBox="1">
            <a:spLocks noChangeArrowheads="1"/>
          </p:cNvSpPr>
          <p:nvPr/>
        </p:nvSpPr>
        <p:spPr bwMode="auto">
          <a:xfrm>
            <a:off x="4787900" y="3787775"/>
            <a:ext cx="433388"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9" name="Text Box 45"/>
          <p:cNvSpPr txBox="1">
            <a:spLocks noChangeArrowheads="1"/>
          </p:cNvSpPr>
          <p:nvPr/>
        </p:nvSpPr>
        <p:spPr bwMode="auto">
          <a:xfrm>
            <a:off x="4787900" y="4148138"/>
            <a:ext cx="433388" cy="274637"/>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9390" name="Text Box 46"/>
          <p:cNvSpPr txBox="1">
            <a:spLocks noChangeArrowheads="1"/>
          </p:cNvSpPr>
          <p:nvPr/>
        </p:nvSpPr>
        <p:spPr bwMode="auto">
          <a:xfrm>
            <a:off x="7092950" y="3787775"/>
            <a:ext cx="433388" cy="274638"/>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9391" name="Text Box 47"/>
          <p:cNvSpPr txBox="1">
            <a:spLocks noChangeArrowheads="1"/>
          </p:cNvSpPr>
          <p:nvPr/>
        </p:nvSpPr>
        <p:spPr bwMode="auto">
          <a:xfrm>
            <a:off x="6948488" y="4076700"/>
            <a:ext cx="792162" cy="274638"/>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9392" name="Text Box 48"/>
          <p:cNvSpPr txBox="1">
            <a:spLocks noChangeArrowheads="1"/>
          </p:cNvSpPr>
          <p:nvPr/>
        </p:nvSpPr>
        <p:spPr bwMode="auto">
          <a:xfrm>
            <a:off x="5003800" y="5732463"/>
            <a:ext cx="433388" cy="274637"/>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9393" name="Text Box 49"/>
          <p:cNvSpPr txBox="1">
            <a:spLocks noChangeArrowheads="1"/>
          </p:cNvSpPr>
          <p:nvPr/>
        </p:nvSpPr>
        <p:spPr bwMode="auto">
          <a:xfrm>
            <a:off x="4932363" y="6092825"/>
            <a:ext cx="576262" cy="274638"/>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9394" name="Text Box 50"/>
          <p:cNvSpPr txBox="1">
            <a:spLocks noChangeArrowheads="1"/>
          </p:cNvSpPr>
          <p:nvPr/>
        </p:nvSpPr>
        <p:spPr bwMode="auto">
          <a:xfrm>
            <a:off x="1187450" y="4076700"/>
            <a:ext cx="433388"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95" name="Text Box 51"/>
          <p:cNvSpPr txBox="1">
            <a:spLocks noChangeArrowheads="1"/>
          </p:cNvSpPr>
          <p:nvPr/>
        </p:nvSpPr>
        <p:spPr bwMode="auto">
          <a:xfrm>
            <a:off x="4067175" y="2781300"/>
            <a:ext cx="647700" cy="274638"/>
          </a:xfrm>
          <a:prstGeom prst="rect">
            <a:avLst/>
          </a:prstGeom>
          <a:noFill/>
          <a:ln w="9525">
            <a:noFill/>
            <a:miter lim="800000"/>
            <a:headEnd/>
            <a:tailEnd/>
          </a:ln>
          <a:effectLst/>
        </p:spPr>
        <p:txBody>
          <a:bodyPr>
            <a:spAutoFit/>
          </a:bodyPr>
          <a:lstStyle/>
          <a:p>
            <a:pPr>
              <a:spcBef>
                <a:spcPct val="50000"/>
              </a:spcBef>
            </a:pPr>
            <a:r>
              <a:rPr lang="en-US" sz="1200"/>
              <a:t>0.50</a:t>
            </a:r>
          </a:p>
        </p:txBody>
      </p:sp>
      <p:sp>
        <p:nvSpPr>
          <p:cNvPr id="569396" name="Text Box 52"/>
          <p:cNvSpPr txBox="1">
            <a:spLocks noChangeArrowheads="1"/>
          </p:cNvSpPr>
          <p:nvPr/>
        </p:nvSpPr>
        <p:spPr bwMode="auto">
          <a:xfrm>
            <a:off x="3276600" y="4076700"/>
            <a:ext cx="647700" cy="274638"/>
          </a:xfrm>
          <a:prstGeom prst="rect">
            <a:avLst/>
          </a:prstGeom>
          <a:noFill/>
          <a:ln w="9525">
            <a:noFill/>
            <a:miter lim="800000"/>
            <a:headEnd/>
            <a:tailEnd/>
          </a:ln>
          <a:effectLst/>
        </p:spPr>
        <p:txBody>
          <a:bodyPr>
            <a:spAutoFit/>
          </a:bodyPr>
          <a:lstStyle/>
          <a:p>
            <a:pPr>
              <a:spcBef>
                <a:spcPct val="50000"/>
              </a:spcBef>
            </a:pPr>
            <a:r>
              <a:rPr lang="en-US" sz="1200"/>
              <a:t>0.33</a:t>
            </a:r>
          </a:p>
        </p:txBody>
      </p:sp>
      <p:sp>
        <p:nvSpPr>
          <p:cNvPr id="569397" name="Text Box 53"/>
          <p:cNvSpPr txBox="1">
            <a:spLocks noChangeArrowheads="1"/>
          </p:cNvSpPr>
          <p:nvPr/>
        </p:nvSpPr>
        <p:spPr bwMode="auto">
          <a:xfrm>
            <a:off x="5508625" y="4076700"/>
            <a:ext cx="647700" cy="274638"/>
          </a:xfrm>
          <a:prstGeom prst="rect">
            <a:avLst/>
          </a:prstGeom>
          <a:noFill/>
          <a:ln w="9525">
            <a:noFill/>
            <a:miter lim="800000"/>
            <a:headEnd/>
            <a:tailEnd/>
          </a:ln>
          <a:effectLst/>
        </p:spPr>
        <p:txBody>
          <a:bodyPr>
            <a:spAutoFit/>
          </a:bodyPr>
          <a:lstStyle/>
          <a:p>
            <a:pPr>
              <a:spcBef>
                <a:spcPct val="50000"/>
              </a:spcBef>
            </a:pPr>
            <a:r>
              <a:rPr lang="en-US" sz="1200"/>
              <a:t>0.53</a:t>
            </a:r>
          </a:p>
        </p:txBody>
      </p:sp>
      <p:sp>
        <p:nvSpPr>
          <p:cNvPr id="569398" name="Text Box 54"/>
          <p:cNvSpPr txBox="1">
            <a:spLocks noChangeArrowheads="1"/>
          </p:cNvSpPr>
          <p:nvPr/>
        </p:nvSpPr>
        <p:spPr bwMode="auto">
          <a:xfrm>
            <a:off x="7740650" y="4076700"/>
            <a:ext cx="647700" cy="274638"/>
          </a:xfrm>
          <a:prstGeom prst="rect">
            <a:avLst/>
          </a:prstGeom>
          <a:noFill/>
          <a:ln w="9525">
            <a:noFill/>
            <a:miter lim="800000"/>
            <a:headEnd/>
            <a:tailEnd/>
          </a:ln>
          <a:effectLst/>
        </p:spPr>
        <p:txBody>
          <a:bodyPr>
            <a:spAutoFit/>
          </a:bodyPr>
          <a:lstStyle/>
          <a:p>
            <a:pPr>
              <a:spcBef>
                <a:spcPct val="50000"/>
              </a:spcBef>
            </a:pPr>
            <a:r>
              <a:rPr lang="en-US" sz="1200"/>
              <a:t>1.22</a:t>
            </a:r>
          </a:p>
        </p:txBody>
      </p:sp>
      <p:sp>
        <p:nvSpPr>
          <p:cNvPr id="569399" name="Text Box 55"/>
          <p:cNvSpPr txBox="1">
            <a:spLocks noChangeArrowheads="1"/>
          </p:cNvSpPr>
          <p:nvPr/>
        </p:nvSpPr>
        <p:spPr bwMode="auto">
          <a:xfrm>
            <a:off x="5651500" y="6092825"/>
            <a:ext cx="647700" cy="274638"/>
          </a:xfrm>
          <a:prstGeom prst="rect">
            <a:avLst/>
          </a:prstGeom>
          <a:noFill/>
          <a:ln w="9525">
            <a:noFill/>
            <a:miter lim="800000"/>
            <a:headEnd/>
            <a:tailEnd/>
          </a:ln>
          <a:effectLst/>
        </p:spPr>
        <p:txBody>
          <a:bodyPr>
            <a:spAutoFit/>
          </a:bodyPr>
          <a:lstStyle/>
          <a:p>
            <a:pPr>
              <a:spcBef>
                <a:spcPct val="50000"/>
              </a:spcBef>
            </a:pPr>
            <a:r>
              <a:rPr lang="en-US" sz="1200"/>
              <a:t>1.17</a:t>
            </a:r>
          </a:p>
        </p:txBody>
      </p:sp>
      <p:sp>
        <p:nvSpPr>
          <p:cNvPr id="569400" name="Text Box 56"/>
          <p:cNvSpPr txBox="1">
            <a:spLocks noChangeArrowheads="1"/>
          </p:cNvSpPr>
          <p:nvPr/>
        </p:nvSpPr>
        <p:spPr bwMode="auto">
          <a:xfrm>
            <a:off x="7740650" y="3789363"/>
            <a:ext cx="647700" cy="274637"/>
          </a:xfrm>
          <a:prstGeom prst="rect">
            <a:avLst/>
          </a:prstGeom>
          <a:noFill/>
          <a:ln w="9525">
            <a:noFill/>
            <a:miter lim="800000"/>
            <a:headEnd/>
            <a:tailEnd/>
          </a:ln>
          <a:effectLst/>
        </p:spPr>
        <p:txBody>
          <a:bodyPr>
            <a:spAutoFit/>
          </a:bodyPr>
          <a:lstStyle/>
          <a:p>
            <a:pPr>
              <a:spcBef>
                <a:spcPct val="50000"/>
              </a:spcBef>
            </a:pPr>
            <a:r>
              <a:rPr lang="en-US" sz="1200"/>
              <a:t>15</a:t>
            </a:r>
          </a:p>
        </p:txBody>
      </p:sp>
      <p:sp>
        <p:nvSpPr>
          <p:cNvPr id="569401" name="Text Box 57"/>
          <p:cNvSpPr txBox="1">
            <a:spLocks noChangeArrowheads="1"/>
          </p:cNvSpPr>
          <p:nvPr/>
        </p:nvSpPr>
        <p:spPr bwMode="auto">
          <a:xfrm>
            <a:off x="5508625" y="3789363"/>
            <a:ext cx="647700" cy="274637"/>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2" name="Text Box 58"/>
          <p:cNvSpPr txBox="1">
            <a:spLocks noChangeArrowheads="1"/>
          </p:cNvSpPr>
          <p:nvPr/>
        </p:nvSpPr>
        <p:spPr bwMode="auto">
          <a:xfrm>
            <a:off x="5724525" y="5734050"/>
            <a:ext cx="647700" cy="274638"/>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3" name="Text Box 59"/>
          <p:cNvSpPr txBox="1">
            <a:spLocks noChangeArrowheads="1"/>
          </p:cNvSpPr>
          <p:nvPr/>
        </p:nvSpPr>
        <p:spPr bwMode="auto">
          <a:xfrm>
            <a:off x="1547813" y="3213100"/>
            <a:ext cx="1223962" cy="274638"/>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569404" name="Text Box 60"/>
          <p:cNvSpPr txBox="1">
            <a:spLocks noChangeArrowheads="1"/>
          </p:cNvSpPr>
          <p:nvPr/>
        </p:nvSpPr>
        <p:spPr bwMode="auto">
          <a:xfrm>
            <a:off x="1763713" y="4076700"/>
            <a:ext cx="1223962"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05" name="Text Box 61"/>
          <p:cNvSpPr txBox="1">
            <a:spLocks noChangeArrowheads="1"/>
          </p:cNvSpPr>
          <p:nvPr/>
        </p:nvSpPr>
        <p:spPr bwMode="auto">
          <a:xfrm>
            <a:off x="5148263" y="3068638"/>
            <a:ext cx="1223962" cy="274637"/>
          </a:xfrm>
          <a:prstGeom prst="rect">
            <a:avLst/>
          </a:prstGeom>
          <a:noFill/>
          <a:ln w="9525">
            <a:noFill/>
            <a:miter lim="800000"/>
            <a:headEnd/>
            <a:tailEnd/>
          </a:ln>
          <a:effectLst/>
        </p:spPr>
        <p:txBody>
          <a:bodyPr>
            <a:spAutoFit/>
          </a:bodyPr>
          <a:lstStyle/>
          <a:p>
            <a:pPr>
              <a:spcBef>
                <a:spcPct val="50000"/>
              </a:spcBef>
            </a:pPr>
            <a:r>
              <a:rPr lang="en-US" sz="1200"/>
              <a:t>s= 0.17</a:t>
            </a:r>
          </a:p>
        </p:txBody>
      </p:sp>
      <p:sp>
        <p:nvSpPr>
          <p:cNvPr id="569406" name="Text Box 62"/>
          <p:cNvSpPr txBox="1">
            <a:spLocks noChangeArrowheads="1"/>
          </p:cNvSpPr>
          <p:nvPr/>
        </p:nvSpPr>
        <p:spPr bwMode="auto">
          <a:xfrm>
            <a:off x="6227763" y="4076700"/>
            <a:ext cx="1223962" cy="274638"/>
          </a:xfrm>
          <a:prstGeom prst="rect">
            <a:avLst/>
          </a:prstGeom>
          <a:noFill/>
          <a:ln w="9525">
            <a:noFill/>
            <a:miter lim="800000"/>
            <a:headEnd/>
            <a:tailEnd/>
          </a:ln>
          <a:effectLst/>
        </p:spPr>
        <p:txBody>
          <a:bodyPr>
            <a:spAutoFit/>
          </a:bodyPr>
          <a:lstStyle/>
          <a:p>
            <a:pPr>
              <a:spcBef>
                <a:spcPct val="50000"/>
              </a:spcBef>
            </a:pPr>
            <a:r>
              <a:rPr lang="en-US" sz="1200"/>
              <a:t>s= 0.08</a:t>
            </a:r>
          </a:p>
        </p:txBody>
      </p:sp>
      <p:sp>
        <p:nvSpPr>
          <p:cNvPr id="569407" name="Text Box 63"/>
          <p:cNvSpPr txBox="1">
            <a:spLocks noChangeArrowheads="1"/>
          </p:cNvSpPr>
          <p:nvPr/>
        </p:nvSpPr>
        <p:spPr bwMode="auto">
          <a:xfrm>
            <a:off x="3924300" y="4076700"/>
            <a:ext cx="1223963" cy="274638"/>
          </a:xfrm>
          <a:prstGeom prst="rect">
            <a:avLst/>
          </a:prstGeom>
          <a:noFill/>
          <a:ln w="9525">
            <a:noFill/>
            <a:miter lim="800000"/>
            <a:headEnd/>
            <a:tailEnd/>
          </a:ln>
          <a:effectLst/>
        </p:spPr>
        <p:txBody>
          <a:bodyPr>
            <a:spAutoFit/>
          </a:bodyPr>
          <a:lstStyle/>
          <a:p>
            <a:pPr>
              <a:spcBef>
                <a:spcPct val="50000"/>
              </a:spcBef>
            </a:pPr>
            <a:r>
              <a:rPr lang="en-US" sz="1200"/>
              <a:t>s= 0.25</a:t>
            </a:r>
          </a:p>
        </p:txBody>
      </p:sp>
      <p:sp>
        <p:nvSpPr>
          <p:cNvPr id="569408" name="Text Box 64"/>
          <p:cNvSpPr txBox="1">
            <a:spLocks noChangeArrowheads="1"/>
          </p:cNvSpPr>
          <p:nvPr/>
        </p:nvSpPr>
        <p:spPr bwMode="auto">
          <a:xfrm>
            <a:off x="2124075" y="5373688"/>
            <a:ext cx="1223963" cy="274637"/>
          </a:xfrm>
          <a:prstGeom prst="rect">
            <a:avLst/>
          </a:prstGeom>
          <a:noFill/>
          <a:ln w="9525">
            <a:noFill/>
            <a:miter lim="800000"/>
            <a:headEnd/>
            <a:tailEnd/>
          </a:ln>
          <a:effectLst/>
        </p:spPr>
        <p:txBody>
          <a:bodyPr>
            <a:spAutoFit/>
          </a:bodyPr>
          <a:lstStyle/>
          <a:p>
            <a:pPr>
              <a:spcBef>
                <a:spcPct val="50000"/>
              </a:spcBef>
            </a:pPr>
            <a:r>
              <a:rPr lang="en-US" sz="1200"/>
              <a:t>s= 1.17</a:t>
            </a:r>
          </a:p>
        </p:txBody>
      </p:sp>
      <p:sp>
        <p:nvSpPr>
          <p:cNvPr id="569409" name="Text Box 65"/>
          <p:cNvSpPr txBox="1">
            <a:spLocks noChangeArrowheads="1"/>
          </p:cNvSpPr>
          <p:nvPr/>
        </p:nvSpPr>
        <p:spPr bwMode="auto">
          <a:xfrm>
            <a:off x="6804025" y="5445125"/>
            <a:ext cx="1223963"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10" name="Text Box 66"/>
          <p:cNvSpPr txBox="1">
            <a:spLocks noChangeArrowheads="1"/>
          </p:cNvSpPr>
          <p:nvPr/>
        </p:nvSpPr>
        <p:spPr bwMode="auto">
          <a:xfrm>
            <a:off x="3635375" y="5084763"/>
            <a:ext cx="1223963" cy="274637"/>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67" name="Slide Number Placeholder 66"/>
          <p:cNvSpPr>
            <a:spLocks noGrp="1"/>
          </p:cNvSpPr>
          <p:nvPr>
            <p:ph type="sldNum" sz="quarter" idx="12"/>
          </p:nvPr>
        </p:nvSpPr>
        <p:spPr/>
        <p:txBody>
          <a:bodyPr/>
          <a:lstStyle/>
          <a:p>
            <a:fld id="{5CA9C09B-FF3A-4D41-B5CA-3C68A851D5B2}" type="slidenum">
              <a:rPr lang="en-US" smtClean="0"/>
              <a:pPr/>
              <a:t>206</a:t>
            </a:fld>
            <a:endParaRPr lang="en-US"/>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0"/>
          </p:nvPr>
        </p:nvSpPr>
        <p:spPr>
          <a:noFill/>
        </p:spPr>
        <p:txBody>
          <a:bodyPr/>
          <a:lstStyle/>
          <a:p>
            <a:fld id="{B2E634D5-1369-49CD-8905-15C609D7406E}" type="slidenum">
              <a:rPr lang="en-US" altLang="en-US"/>
              <a:pPr/>
              <a:t>207</a:t>
            </a:fld>
            <a:endParaRPr lang="en-US" altLang="en-US"/>
          </a:p>
        </p:txBody>
      </p:sp>
      <p:sp>
        <p:nvSpPr>
          <p:cNvPr id="186371" name="Rectangle 2"/>
          <p:cNvSpPr>
            <a:spLocks noGrp="1" noChangeArrowheads="1"/>
          </p:cNvSpPr>
          <p:nvPr>
            <p:ph type="title"/>
          </p:nvPr>
        </p:nvSpPr>
        <p:spPr>
          <a:xfrm>
            <a:off x="684213" y="0"/>
            <a:ext cx="7772400" cy="1143000"/>
          </a:xfrm>
        </p:spPr>
        <p:txBody>
          <a:bodyPr/>
          <a:lstStyle/>
          <a:p>
            <a:pPr eaLnBrk="1" hangingPunct="1"/>
            <a:r>
              <a:rPr lang="en-GB" altLang="en-US" b="1" smtClean="0"/>
              <a:t>Graph of z values</a:t>
            </a:r>
            <a:r>
              <a:rPr lang="en-GB" altLang="en-US" smtClean="0"/>
              <a:t> </a:t>
            </a:r>
          </a:p>
        </p:txBody>
      </p:sp>
      <p:pic>
        <p:nvPicPr>
          <p:cNvPr id="186372" name="Picture 5"/>
          <p:cNvPicPr>
            <a:picLocks noGrp="1" noChangeAspect="1" noChangeArrowheads="1"/>
          </p:cNvPicPr>
          <p:nvPr>
            <p:ph idx="1"/>
          </p:nvPr>
        </p:nvPicPr>
        <p:blipFill>
          <a:blip r:embed="rId3"/>
          <a:srcRect/>
          <a:stretch>
            <a:fillRect/>
          </a:stretch>
        </p:blipFill>
        <p:spPr>
          <a:xfrm>
            <a:off x="611188" y="1125538"/>
            <a:ext cx="7920037" cy="5114925"/>
          </a:xfrm>
          <a:noFill/>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208</a:t>
            </a:fld>
            <a:endParaRPr lang="en-US"/>
          </a:p>
        </p:txBody>
      </p:sp>
      <p:pic>
        <p:nvPicPr>
          <p:cNvPr id="1026" name="Picture 2"/>
          <p:cNvPicPr>
            <a:picLocks noChangeAspect="1" noChangeArrowheads="1"/>
          </p:cNvPicPr>
          <p:nvPr/>
        </p:nvPicPr>
        <p:blipFill>
          <a:blip r:embed="rId2"/>
          <a:srcRect/>
          <a:stretch>
            <a:fillRect/>
          </a:stretch>
        </p:blipFill>
        <p:spPr bwMode="auto">
          <a:xfrm>
            <a:off x="357158" y="1214422"/>
            <a:ext cx="8143932"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929066"/>
            <a:ext cx="8143932"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209</a:t>
            </a:fld>
            <a:endParaRPr lang="en-US"/>
          </a:p>
        </p:txBody>
      </p:sp>
      <p:pic>
        <p:nvPicPr>
          <p:cNvPr id="2050" name="Picture 2"/>
          <p:cNvPicPr>
            <a:picLocks noChangeAspect="1" noChangeArrowheads="1"/>
          </p:cNvPicPr>
          <p:nvPr/>
        </p:nvPicPr>
        <p:blipFill>
          <a:blip r:embed="rId2"/>
          <a:srcRect/>
          <a:stretch>
            <a:fillRect/>
          </a:stretch>
        </p:blipFill>
        <p:spPr bwMode="auto">
          <a:xfrm>
            <a:off x="642910" y="1857365"/>
            <a:ext cx="8072494" cy="189072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3500438"/>
            <a:ext cx="8858280"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385763"/>
            <a:ext cx="7343775" cy="846137"/>
          </a:xfrm>
        </p:spPr>
        <p:txBody>
          <a:bodyPr/>
          <a:lstStyle/>
          <a:p>
            <a:r>
              <a:rPr lang="en-US">
                <a:solidFill>
                  <a:srgbClr val="008080"/>
                </a:solidFill>
              </a:rPr>
              <a:t>STAKE HOLDERS</a:t>
            </a:r>
            <a:br>
              <a:rPr lang="en-US">
                <a:solidFill>
                  <a:srgbClr val="008080"/>
                </a:solidFill>
              </a:rPr>
            </a:br>
            <a:endParaRPr lang="en-US">
              <a:solidFill>
                <a:srgbClr val="008080"/>
              </a:solidFill>
            </a:endParaRPr>
          </a:p>
        </p:txBody>
      </p:sp>
      <p:sp>
        <p:nvSpPr>
          <p:cNvPr id="55299" name="Rectangle 3"/>
          <p:cNvSpPr>
            <a:spLocks noGrp="1" noChangeArrowheads="1"/>
          </p:cNvSpPr>
          <p:nvPr>
            <p:ph type="body" idx="1"/>
          </p:nvPr>
        </p:nvSpPr>
        <p:spPr>
          <a:xfrm>
            <a:off x="187325" y="1614488"/>
            <a:ext cx="8785225" cy="4406900"/>
          </a:xfrm>
        </p:spPr>
        <p:txBody>
          <a:bodyPr/>
          <a:lstStyle/>
          <a:p>
            <a:pPr>
              <a:lnSpc>
                <a:spcPct val="80000"/>
              </a:lnSpc>
              <a:buFontTx/>
              <a:buBlip>
                <a:blip r:embed="rId2"/>
              </a:buBlip>
            </a:pPr>
            <a:r>
              <a:rPr lang="en-US" sz="2400"/>
              <a:t>These are who have stake or interest in the project. They might be internal to the project team ,external but within the same organization ,or totally external to the organization</a:t>
            </a:r>
          </a:p>
          <a:p>
            <a:pPr>
              <a:lnSpc>
                <a:spcPct val="80000"/>
              </a:lnSpc>
              <a:buFontTx/>
              <a:buNone/>
            </a:pPr>
            <a:endParaRPr lang="en-US" sz="2400"/>
          </a:p>
          <a:p>
            <a:pPr>
              <a:lnSpc>
                <a:spcPct val="80000"/>
              </a:lnSpc>
              <a:buFontTx/>
              <a:buBlip>
                <a:blip r:embed="rId2"/>
              </a:buBlip>
            </a:pPr>
            <a:r>
              <a:rPr lang="en-US" sz="2400">
                <a:solidFill>
                  <a:srgbClr val="0066FF"/>
                </a:solidFill>
              </a:rPr>
              <a:t>Internal to the project Team:</a:t>
            </a:r>
          </a:p>
          <a:p>
            <a:pPr>
              <a:lnSpc>
                <a:spcPct val="80000"/>
              </a:lnSpc>
              <a:buFontTx/>
              <a:buNone/>
            </a:pPr>
            <a:r>
              <a:rPr lang="en-US" sz="2400"/>
              <a:t>	       They will under the direct managerial control of the project leader.</a:t>
            </a:r>
          </a:p>
          <a:p>
            <a:pPr>
              <a:lnSpc>
                <a:spcPct val="80000"/>
              </a:lnSpc>
              <a:buFontTx/>
              <a:buNone/>
            </a:pPr>
            <a:endParaRPr lang="en-US" sz="2400"/>
          </a:p>
          <a:p>
            <a:pPr>
              <a:lnSpc>
                <a:spcPct val="80000"/>
              </a:lnSpc>
              <a:buFontTx/>
              <a:buBlip>
                <a:blip r:embed="rId2"/>
              </a:buBlip>
            </a:pPr>
            <a:r>
              <a:rPr lang="en-US" sz="2400">
                <a:solidFill>
                  <a:srgbClr val="0066FF"/>
                </a:solidFill>
              </a:rPr>
              <a:t>External to the project but within the same organization:</a:t>
            </a:r>
          </a:p>
          <a:p>
            <a:pPr>
              <a:lnSpc>
                <a:spcPct val="80000"/>
              </a:lnSpc>
              <a:buFontTx/>
              <a:buNone/>
            </a:pPr>
            <a:r>
              <a:rPr lang="en-US" sz="2400"/>
              <a:t>     	The project leader might need assistance to carry out system testing etc.</a:t>
            </a:r>
          </a:p>
          <a:p>
            <a:pPr>
              <a:lnSpc>
                <a:spcPct val="80000"/>
              </a:lnSpc>
              <a:buFontTx/>
              <a:buNone/>
            </a:pPr>
            <a:endParaRPr lang="en-US" sz="2400"/>
          </a:p>
          <a:p>
            <a:pPr>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a:t>
            </a:fld>
            <a:endParaRPr 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solidFill>
                  <a:srgbClr val="008080"/>
                </a:solidFill>
              </a:rPr>
              <a:t>Monte Carlo Simulation</a:t>
            </a:r>
          </a:p>
        </p:txBody>
      </p:sp>
      <p:sp>
        <p:nvSpPr>
          <p:cNvPr id="566275" name="Rectangle 3"/>
          <p:cNvSpPr>
            <a:spLocks noGrp="1" noChangeArrowheads="1"/>
          </p:cNvSpPr>
          <p:nvPr>
            <p:ph type="body" idx="1"/>
          </p:nvPr>
        </p:nvSpPr>
        <p:spPr/>
        <p:txBody>
          <a:bodyPr/>
          <a:lstStyle/>
          <a:p>
            <a:pPr>
              <a:buFontTx/>
              <a:buBlip>
                <a:blip r:embed="rId2"/>
              </a:buBlip>
            </a:pPr>
            <a:r>
              <a:rPr lang="en-US" sz="2400"/>
              <a:t>It is an alternative technique to PERT which provides a greater degree of flexibility in specifying likely activity durations</a:t>
            </a:r>
          </a:p>
          <a:p>
            <a:pPr>
              <a:buFontTx/>
              <a:buBlip>
                <a:blip r:embed="rId2"/>
              </a:buBlip>
            </a:pPr>
            <a:r>
              <a:rPr lang="en-US" sz="2400"/>
              <a:t>This technique can be used to evaluate the risks of not achieving deadlines</a:t>
            </a:r>
          </a:p>
          <a:p>
            <a:pPr>
              <a:buFontTx/>
              <a:buBlip>
                <a:blip r:embed="rId2"/>
              </a:buBlip>
            </a:pPr>
            <a:r>
              <a:rPr lang="en-US" sz="2400"/>
              <a:t>The basis of this technique is the calculation of event times for a project network a large number of times, each time selecting activity times randomly</a:t>
            </a:r>
          </a:p>
          <a:p>
            <a:pPr>
              <a:buFontTx/>
              <a:buBlip>
                <a:blip r:embed="rId2"/>
              </a:buBlip>
            </a:pPr>
            <a:r>
              <a:rPr lang="en-US" sz="2400"/>
              <a:t>Activity durations can be specified in a number of forms, depending upon the information available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210</a:t>
            </a:fld>
            <a:endParaRPr lang="en-US"/>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 for one activity</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211</a:t>
            </a:fld>
            <a:endParaRPr lang="en-US"/>
          </a:p>
        </p:txBody>
      </p:sp>
      <p:pic>
        <p:nvPicPr>
          <p:cNvPr id="3074" name="Picture 2"/>
          <p:cNvPicPr>
            <a:picLocks noChangeAspect="1" noChangeArrowheads="1"/>
          </p:cNvPicPr>
          <p:nvPr/>
        </p:nvPicPr>
        <p:blipFill>
          <a:blip r:embed="rId2"/>
          <a:srcRect/>
          <a:stretch>
            <a:fillRect/>
          </a:stretch>
        </p:blipFill>
        <p:spPr bwMode="auto">
          <a:xfrm>
            <a:off x="357158" y="1142984"/>
            <a:ext cx="8501122" cy="52864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Risk Management</a:t>
            </a:r>
          </a:p>
        </p:txBody>
      </p:sp>
      <p:sp>
        <p:nvSpPr>
          <p:cNvPr id="570371" name="Text Box 3"/>
          <p:cNvSpPr txBox="1">
            <a:spLocks noChangeArrowheads="1"/>
          </p:cNvSpPr>
          <p:nvPr/>
        </p:nvSpPr>
        <p:spPr bwMode="auto">
          <a:xfrm>
            <a:off x="3173413" y="4606925"/>
            <a:ext cx="3455987" cy="369332"/>
          </a:xfrm>
          <a:prstGeom prst="rect">
            <a:avLst/>
          </a:prstGeom>
          <a:noFill/>
          <a:ln w="9525">
            <a:noFill/>
            <a:miter lim="800000"/>
            <a:headEnd/>
            <a:tailEnd/>
          </a:ln>
          <a:effectLst/>
        </p:spPr>
        <p:txBody>
          <a:bodyPr>
            <a:spAutoFit/>
          </a:bodyPr>
          <a:lstStyle/>
          <a:p>
            <a:pPr>
              <a:spcBef>
                <a:spcPct val="50000"/>
              </a:spcBef>
            </a:pPr>
            <a:r>
              <a:rPr lang="en-US" b="1" dirty="0" smtClean="0"/>
              <a:t> </a:t>
            </a:r>
            <a:endParaRPr lang="en-US" b="1" dirty="0"/>
          </a:p>
        </p:txBody>
      </p:sp>
      <p:sp>
        <p:nvSpPr>
          <p:cNvPr id="4" name="Slide Number Placeholder 3"/>
          <p:cNvSpPr>
            <a:spLocks noGrp="1"/>
          </p:cNvSpPr>
          <p:nvPr>
            <p:ph type="sldNum" sz="quarter" idx="4"/>
          </p:nvPr>
        </p:nvSpPr>
        <p:spPr/>
        <p:txBody>
          <a:bodyPr/>
          <a:lstStyle/>
          <a:p>
            <a:fld id="{76DD514B-AE19-40C5-AAC7-52E665368E0C}" type="slidenum">
              <a:rPr lang="en-US" smtClean="0"/>
              <a:pPr/>
              <a:t>212</a:t>
            </a:fld>
            <a:endParaRPr lang="en-US"/>
          </a:p>
        </p:txBody>
      </p:sp>
      <p:sp>
        <p:nvSpPr>
          <p:cNvPr id="2" name="Rectangle 1"/>
          <p:cNvSpPr/>
          <p:nvPr/>
        </p:nvSpPr>
        <p:spPr>
          <a:xfrm>
            <a:off x="2415800" y="3244334"/>
            <a:ext cx="2762295" cy="369332"/>
          </a:xfrm>
          <a:prstGeom prst="rect">
            <a:avLst/>
          </a:prstGeom>
        </p:spPr>
        <p:txBody>
          <a:bodyPr wrap="none">
            <a:spAutoFit/>
          </a:bodyPr>
          <a:lstStyle/>
          <a:p>
            <a:r>
              <a:rPr lang="en-IN" dirty="0"/>
              <a:t>20PW27 RAKSHITH U R</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solidFill>
                  <a:srgbClr val="008080"/>
                </a:solidFill>
              </a:rPr>
              <a:t>Contents</a:t>
            </a:r>
          </a:p>
        </p:txBody>
      </p:sp>
      <p:sp>
        <p:nvSpPr>
          <p:cNvPr id="571395" name="Text Box 3"/>
          <p:cNvSpPr txBox="1">
            <a:spLocks noGrp="1" noChangeArrowheads="1"/>
          </p:cNvSpPr>
          <p:nvPr>
            <p:ph type="body" idx="1"/>
          </p:nvPr>
        </p:nvSpPr>
        <p:spPr>
          <a:xfrm>
            <a:off x="177800" y="1136650"/>
            <a:ext cx="8785225" cy="4406900"/>
          </a:xfrm>
          <a:noFill/>
          <a:ln/>
        </p:spPr>
        <p:txBody>
          <a:bodyPr/>
          <a:lstStyle/>
          <a:p>
            <a:pPr>
              <a:lnSpc>
                <a:spcPct val="90000"/>
              </a:lnSpc>
              <a:buFontTx/>
              <a:buBlip>
                <a:blip r:embed="rId2"/>
              </a:buBlip>
            </a:pPr>
            <a:r>
              <a:rPr lang="en-US" sz="2400"/>
              <a:t>Introduction</a:t>
            </a:r>
          </a:p>
          <a:p>
            <a:pPr>
              <a:lnSpc>
                <a:spcPct val="90000"/>
              </a:lnSpc>
              <a:buFontTx/>
              <a:buBlip>
                <a:blip r:embed="rId2"/>
              </a:buBlip>
            </a:pPr>
            <a:endParaRPr lang="en-US" sz="2400"/>
          </a:p>
          <a:p>
            <a:pPr>
              <a:lnSpc>
                <a:spcPct val="90000"/>
              </a:lnSpc>
              <a:buFontTx/>
              <a:buBlip>
                <a:blip r:embed="rId2"/>
              </a:buBlip>
            </a:pPr>
            <a:r>
              <a:rPr lang="en-US" sz="2400"/>
              <a:t>Nature of Risk</a:t>
            </a:r>
          </a:p>
          <a:p>
            <a:pPr>
              <a:lnSpc>
                <a:spcPct val="90000"/>
              </a:lnSpc>
              <a:buFontTx/>
              <a:buBlip>
                <a:blip r:embed="rId2"/>
              </a:buBlip>
            </a:pPr>
            <a:endParaRPr lang="en-US" sz="2400"/>
          </a:p>
          <a:p>
            <a:pPr>
              <a:lnSpc>
                <a:spcPct val="90000"/>
              </a:lnSpc>
              <a:buFontTx/>
              <a:buBlip>
                <a:blip r:embed="rId2"/>
              </a:buBlip>
            </a:pPr>
            <a:r>
              <a:rPr lang="en-US" sz="2400"/>
              <a:t>Managing Risk</a:t>
            </a:r>
          </a:p>
          <a:p>
            <a:pPr>
              <a:lnSpc>
                <a:spcPct val="90000"/>
              </a:lnSpc>
              <a:buFontTx/>
              <a:buBlip>
                <a:blip r:embed="rId2"/>
              </a:buBlip>
            </a:pPr>
            <a:endParaRPr lang="en-US" sz="2400"/>
          </a:p>
          <a:p>
            <a:pPr>
              <a:lnSpc>
                <a:spcPct val="90000"/>
              </a:lnSpc>
              <a:buFontTx/>
              <a:buBlip>
                <a:blip r:embed="rId2"/>
              </a:buBlip>
            </a:pPr>
            <a:r>
              <a:rPr lang="en-US" sz="2400"/>
              <a:t>Risk Identification</a:t>
            </a:r>
          </a:p>
          <a:p>
            <a:pPr>
              <a:lnSpc>
                <a:spcPct val="90000"/>
              </a:lnSpc>
              <a:buFontTx/>
              <a:buBlip>
                <a:blip r:embed="rId2"/>
              </a:buBlip>
            </a:pPr>
            <a:endParaRPr lang="en-US" sz="2400"/>
          </a:p>
          <a:p>
            <a:pPr>
              <a:lnSpc>
                <a:spcPct val="90000"/>
              </a:lnSpc>
              <a:buFontTx/>
              <a:buBlip>
                <a:blip r:embed="rId2"/>
              </a:buBlip>
            </a:pPr>
            <a:r>
              <a:rPr lang="en-US" sz="2400"/>
              <a:t>Risk Analysis</a:t>
            </a:r>
          </a:p>
          <a:p>
            <a:pPr>
              <a:lnSpc>
                <a:spcPct val="90000"/>
              </a:lnSpc>
              <a:buFontTx/>
              <a:buBlip>
                <a:blip r:embed="rId2"/>
              </a:buBlip>
            </a:pPr>
            <a:endParaRPr lang="en-US" sz="2400"/>
          </a:p>
          <a:p>
            <a:pPr>
              <a:lnSpc>
                <a:spcPct val="90000"/>
              </a:lnSpc>
              <a:buFontTx/>
              <a:buBlip>
                <a:blip r:embed="rId2"/>
              </a:buBlip>
            </a:pPr>
            <a:r>
              <a:rPr lang="en-US" sz="2400"/>
              <a:t>Prioritizing Risks</a:t>
            </a:r>
          </a:p>
          <a:p>
            <a:pPr>
              <a:lnSpc>
                <a:spcPct val="90000"/>
              </a:lnSpc>
              <a:buFontTx/>
              <a:buBlip>
                <a:blip r:embed="rId2"/>
              </a:buBlip>
            </a:pPr>
            <a:endParaRPr lang="en-US" sz="2400"/>
          </a:p>
          <a:p>
            <a:pPr>
              <a:lnSpc>
                <a:spcPct val="90000"/>
              </a:lnSpc>
              <a:buFontTx/>
              <a:buBlip>
                <a:blip r:embed="rId2"/>
              </a:buBlip>
            </a:pPr>
            <a:r>
              <a:rPr lang="en-US" sz="2400"/>
              <a:t>Reducing Risks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213</a:t>
            </a:fld>
            <a:endParaRPr 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solidFill>
                  <a:srgbClr val="008080"/>
                </a:solidFill>
              </a:rPr>
              <a:t>Introduction</a:t>
            </a:r>
          </a:p>
        </p:txBody>
      </p:sp>
      <p:sp>
        <p:nvSpPr>
          <p:cNvPr id="572419"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2420" name="Text Box 4"/>
          <p:cNvSpPr txBox="1">
            <a:spLocks noChangeArrowheads="1"/>
          </p:cNvSpPr>
          <p:nvPr/>
        </p:nvSpPr>
        <p:spPr bwMode="auto">
          <a:xfrm>
            <a:off x="323850" y="1484313"/>
            <a:ext cx="8424863" cy="4656137"/>
          </a:xfrm>
          <a:prstGeom prst="rect">
            <a:avLst/>
          </a:prstGeom>
          <a:noFill/>
          <a:ln w="9525">
            <a:noFill/>
            <a:miter lim="800000"/>
            <a:headEnd/>
            <a:tailEnd/>
          </a:ln>
          <a:effectLst/>
        </p:spPr>
        <p:txBody>
          <a:bodyPr>
            <a:spAutoFit/>
          </a:bodyPr>
          <a:lstStyle/>
          <a:p>
            <a:pPr>
              <a:spcBef>
                <a:spcPct val="50000"/>
              </a:spcBef>
            </a:pPr>
            <a:r>
              <a:rPr lang="en-US" sz="2400">
                <a:solidFill>
                  <a:srgbClr val="3366CC"/>
                </a:solidFill>
              </a:rPr>
              <a:t>Purpose of Risk Management is to,</a:t>
            </a:r>
            <a:r>
              <a:rPr lang="en-US" sz="2400"/>
              <a:t> </a:t>
            </a:r>
          </a:p>
          <a:p>
            <a:pPr>
              <a:spcBef>
                <a:spcPct val="50000"/>
              </a:spcBef>
              <a:buFontTx/>
              <a:buBlip>
                <a:blip r:embed="rId2"/>
              </a:buBlip>
            </a:pPr>
            <a:r>
              <a:rPr lang="en-US" sz="2400"/>
              <a:t> decide whether a particular risk is important during completion of project.</a:t>
            </a:r>
          </a:p>
          <a:p>
            <a:pPr>
              <a:spcBef>
                <a:spcPct val="50000"/>
              </a:spcBef>
              <a:buFontTx/>
              <a:buBlip>
                <a:blip r:embed="rId2"/>
              </a:buBlip>
            </a:pPr>
            <a:r>
              <a:rPr lang="en-US" sz="2400"/>
              <a:t> evaluate high risk activities on a project’s critical path that are a cause for concern.</a:t>
            </a:r>
          </a:p>
          <a:p>
            <a:pPr>
              <a:spcBef>
                <a:spcPct val="50000"/>
              </a:spcBef>
              <a:buFontTx/>
              <a:buBlip>
                <a:blip r:embed="rId2"/>
              </a:buBlip>
            </a:pPr>
            <a:r>
              <a:rPr lang="en-US" sz="2400"/>
              <a:t> Minimize risk, i.e. Minimized over the project and removed from critical path activities.</a:t>
            </a:r>
          </a:p>
          <a:p>
            <a:pPr>
              <a:spcBef>
                <a:spcPct val="50000"/>
              </a:spcBef>
              <a:buFontTx/>
              <a:buBlip>
                <a:blip r:embed="rId2"/>
              </a:buBlip>
            </a:pPr>
            <a:r>
              <a:rPr lang="en-US" sz="2400"/>
              <a:t>Common risks in a project include project running late, allocation of staff or the process of identifying risks.</a:t>
            </a:r>
          </a:p>
          <a:p>
            <a:pPr>
              <a:spcBef>
                <a:spcPct val="50000"/>
              </a:spcBef>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214</a:t>
            </a:fld>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solidFill>
                  <a:srgbClr val="008080"/>
                </a:solidFill>
              </a:rPr>
              <a:t>Nature of Risk</a:t>
            </a:r>
          </a:p>
        </p:txBody>
      </p:sp>
      <p:sp>
        <p:nvSpPr>
          <p:cNvPr id="57344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3444" name="Text Box 4"/>
          <p:cNvSpPr txBox="1">
            <a:spLocks noChangeArrowheads="1"/>
          </p:cNvSpPr>
          <p:nvPr/>
        </p:nvSpPr>
        <p:spPr bwMode="auto">
          <a:xfrm>
            <a:off x="323850" y="1198563"/>
            <a:ext cx="8424863" cy="5454650"/>
          </a:xfrm>
          <a:prstGeom prst="rect">
            <a:avLst/>
          </a:prstGeom>
          <a:noFill/>
          <a:ln w="9525">
            <a:noFill/>
            <a:miter lim="800000"/>
            <a:headEnd/>
            <a:tailEnd/>
          </a:ln>
          <a:effectLst/>
        </p:spPr>
        <p:txBody>
          <a:bodyPr>
            <a:spAutoFit/>
          </a:bodyPr>
          <a:lstStyle/>
          <a:p>
            <a:pPr>
              <a:spcBef>
                <a:spcPct val="50000"/>
              </a:spcBef>
            </a:pPr>
            <a:r>
              <a:rPr lang="en-US" sz="2000"/>
              <a:t>Classified under three broad types,</a:t>
            </a:r>
          </a:p>
          <a:p>
            <a:pPr>
              <a:spcBef>
                <a:spcPct val="50000"/>
              </a:spcBef>
              <a:buFont typeface="Wingdings" pitchFamily="2" charset="2"/>
              <a:buBlip>
                <a:blip r:embed="rId2"/>
              </a:buBlip>
            </a:pPr>
            <a:r>
              <a:rPr lang="en-US" sz="2000"/>
              <a:t> </a:t>
            </a:r>
            <a:r>
              <a:rPr lang="en-US" sz="2000" b="1">
                <a:solidFill>
                  <a:srgbClr val="3366CC"/>
                </a:solidFill>
              </a:rPr>
              <a:t>Estimation Errors</a:t>
            </a:r>
            <a:r>
              <a:rPr lang="en-US" sz="2000" b="1"/>
              <a:t>: </a:t>
            </a:r>
            <a:r>
              <a:rPr lang="en-US" sz="2000"/>
              <a:t>The lack of accuracy in estimation is a common type of risk though predicting with a degree of accuracy might be difficult. Estimation errors can be corrected using historic data for similar projects and activities.</a:t>
            </a:r>
          </a:p>
          <a:p>
            <a:pPr>
              <a:spcBef>
                <a:spcPct val="50000"/>
              </a:spcBef>
              <a:buFont typeface="Wingdings" pitchFamily="2" charset="2"/>
              <a:buBlip>
                <a:blip r:embed="rId2"/>
              </a:buBlip>
            </a:pPr>
            <a:r>
              <a:rPr lang="en-US" sz="2000"/>
              <a:t> </a:t>
            </a:r>
            <a:r>
              <a:rPr lang="en-US" sz="2000" b="1">
                <a:solidFill>
                  <a:srgbClr val="3366CC"/>
                </a:solidFill>
              </a:rPr>
              <a:t>Planning Assumptions</a:t>
            </a:r>
            <a:r>
              <a:rPr lang="en-US" sz="2000" b="1"/>
              <a:t>:</a:t>
            </a:r>
            <a:r>
              <a:rPr lang="en-US" sz="2000"/>
              <a:t> Invalid assumptions may put the plan at risk.</a:t>
            </a:r>
            <a:r>
              <a:rPr lang="en-US" sz="2400"/>
              <a:t> </a:t>
            </a:r>
            <a:r>
              <a:rPr lang="en-US" sz="2000"/>
              <a:t>At each stage in the planning process, it is important to list explicitly all of the assumptions that have been made and identify the effects that might have on the project.</a:t>
            </a:r>
          </a:p>
          <a:p>
            <a:pPr>
              <a:spcBef>
                <a:spcPct val="50000"/>
              </a:spcBef>
              <a:buFont typeface="Wingdings" pitchFamily="2" charset="2"/>
              <a:buBlip>
                <a:blip r:embed="rId2"/>
              </a:buBlip>
            </a:pPr>
            <a:r>
              <a:rPr lang="en-US" sz="2000" b="1"/>
              <a:t> </a:t>
            </a:r>
            <a:r>
              <a:rPr lang="en-US" sz="2000" b="1">
                <a:solidFill>
                  <a:srgbClr val="3366CC"/>
                </a:solidFill>
              </a:rPr>
              <a:t>Eventualities</a:t>
            </a:r>
            <a:r>
              <a:rPr lang="en-US" sz="2000" b="1"/>
              <a:t>: </a:t>
            </a:r>
            <a:r>
              <a:rPr lang="en-US" sz="2000"/>
              <a:t>Some eventualities might never be foreseen and we can only resign the fact that unimaginable things do. Such events do happen from time to time and, although the likelihood of any one of them happening during a particular project may be relatively low, they must be considered and planned for.</a:t>
            </a:r>
            <a:endParaRPr lang="en-US" sz="2400"/>
          </a:p>
          <a:p>
            <a:pPr>
              <a:spcBef>
                <a:spcPct val="50000"/>
              </a:spcBef>
              <a:buFontTx/>
              <a:buBlip>
                <a:blip r:embed="rId2"/>
              </a:buBlip>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215</a:t>
            </a:fld>
            <a:endParaRPr lang="en-US"/>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solidFill>
                  <a:srgbClr val="008080"/>
                </a:solidFill>
              </a:rPr>
              <a:t>Managing Risk</a:t>
            </a:r>
          </a:p>
        </p:txBody>
      </p:sp>
      <p:sp>
        <p:nvSpPr>
          <p:cNvPr id="57446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4468" name="Text Box 4"/>
          <p:cNvSpPr txBox="1">
            <a:spLocks noChangeArrowheads="1"/>
          </p:cNvSpPr>
          <p:nvPr/>
        </p:nvSpPr>
        <p:spPr bwMode="auto">
          <a:xfrm>
            <a:off x="171450" y="1284288"/>
            <a:ext cx="8424863" cy="5121275"/>
          </a:xfrm>
          <a:prstGeom prst="rect">
            <a:avLst/>
          </a:prstGeom>
          <a:noFill/>
          <a:ln w="9525">
            <a:noFill/>
            <a:miter lim="800000"/>
            <a:headEnd/>
            <a:tailEnd/>
          </a:ln>
          <a:effectLst/>
        </p:spPr>
        <p:txBody>
          <a:bodyPr>
            <a:spAutoFit/>
          </a:bodyPr>
          <a:lstStyle/>
          <a:p>
            <a:pPr>
              <a:spcBef>
                <a:spcPct val="50000"/>
              </a:spcBef>
            </a:pPr>
            <a:r>
              <a:rPr lang="en-US" sz="2000"/>
              <a:t>The objective of risk management is avoid or minimize the effect of the risks.</a:t>
            </a:r>
          </a:p>
          <a:p>
            <a:pPr>
              <a:spcBef>
                <a:spcPct val="50000"/>
              </a:spcBef>
            </a:pPr>
            <a:r>
              <a:rPr lang="en-US" sz="2000" b="1" i="1"/>
              <a:t>Barry Boehm</a:t>
            </a:r>
            <a:r>
              <a:rPr lang="en-US" sz="2000"/>
              <a:t> suggested </a:t>
            </a:r>
            <a:r>
              <a:rPr lang="en-US" sz="2000" b="1" i="1"/>
              <a:t>Risk Engineering</a:t>
            </a:r>
            <a:r>
              <a:rPr lang="en-US" sz="2000" i="1"/>
              <a:t> </a:t>
            </a:r>
            <a:r>
              <a:rPr lang="en-US" sz="2000"/>
              <a:t>as a model for risk management.</a:t>
            </a:r>
          </a:p>
          <a:p>
            <a:pPr>
              <a:spcBef>
                <a:spcPct val="50000"/>
              </a:spcBef>
              <a:buFont typeface="Wingdings" pitchFamily="2" charset="2"/>
              <a:buBlip>
                <a:blip r:embed="rId2"/>
              </a:buBlip>
            </a:pPr>
            <a:r>
              <a:rPr lang="en-US" sz="2000"/>
              <a:t> </a:t>
            </a:r>
            <a:r>
              <a:rPr lang="en-US" sz="2000" b="1">
                <a:solidFill>
                  <a:srgbClr val="3366CC"/>
                </a:solidFill>
              </a:rPr>
              <a:t>Risk identification</a:t>
            </a:r>
            <a:r>
              <a:rPr lang="en-US" sz="2000" b="1"/>
              <a:t>: </a:t>
            </a:r>
            <a:r>
              <a:rPr lang="en-US" sz="2000"/>
              <a:t>List of all the risks that can adversely affect the successful completion of project.</a:t>
            </a:r>
          </a:p>
          <a:p>
            <a:pPr>
              <a:spcBef>
                <a:spcPct val="50000"/>
              </a:spcBef>
              <a:buFont typeface="Wingdings" pitchFamily="2" charset="2"/>
              <a:buBlip>
                <a:blip r:embed="rId2"/>
              </a:buBlip>
            </a:pPr>
            <a:r>
              <a:rPr lang="en-US" sz="2000"/>
              <a:t> </a:t>
            </a:r>
            <a:r>
              <a:rPr lang="en-US" sz="2000" b="1">
                <a:solidFill>
                  <a:srgbClr val="3366CC"/>
                </a:solidFill>
              </a:rPr>
              <a:t>Risk estimation</a:t>
            </a:r>
            <a:r>
              <a:rPr lang="en-US" sz="2000" b="1"/>
              <a:t>: </a:t>
            </a:r>
            <a:r>
              <a:rPr lang="en-US" sz="2000"/>
              <a:t>Analyzing the likelihood and impact of each hazard.</a:t>
            </a:r>
          </a:p>
          <a:p>
            <a:pPr>
              <a:spcBef>
                <a:spcPct val="50000"/>
              </a:spcBef>
              <a:buFont typeface="Wingdings" pitchFamily="2" charset="2"/>
              <a:buBlip>
                <a:blip r:embed="rId2"/>
              </a:buBlip>
            </a:pPr>
            <a:r>
              <a:rPr lang="en-US" sz="2000"/>
              <a:t> </a:t>
            </a:r>
            <a:r>
              <a:rPr lang="en-US" sz="2000" b="1">
                <a:solidFill>
                  <a:srgbClr val="3366CC"/>
                </a:solidFill>
              </a:rPr>
              <a:t>Risk evaluation</a:t>
            </a:r>
            <a:r>
              <a:rPr lang="en-US" sz="2000" b="1"/>
              <a:t>: </a:t>
            </a:r>
            <a:r>
              <a:rPr lang="en-US" sz="2000"/>
              <a:t>Ranking risks and determining risk aversion.</a:t>
            </a:r>
          </a:p>
          <a:p>
            <a:pPr>
              <a:spcBef>
                <a:spcPct val="50000"/>
              </a:spcBef>
              <a:buFont typeface="Wingdings" pitchFamily="2" charset="2"/>
              <a:buBlip>
                <a:blip r:embed="rId2"/>
              </a:buBlip>
            </a:pPr>
            <a:r>
              <a:rPr lang="en-US" sz="2000"/>
              <a:t> </a:t>
            </a:r>
            <a:r>
              <a:rPr lang="en-US" sz="2000" b="1">
                <a:solidFill>
                  <a:srgbClr val="3366CC"/>
                </a:solidFill>
              </a:rPr>
              <a:t>Risk planning</a:t>
            </a:r>
            <a:r>
              <a:rPr lang="en-US" sz="2000" b="1"/>
              <a:t>: </a:t>
            </a:r>
            <a:r>
              <a:rPr lang="en-US" sz="2000"/>
              <a:t>Drawing contingency plans and adding these to the project's task structure.</a:t>
            </a:r>
          </a:p>
          <a:p>
            <a:pPr>
              <a:spcBef>
                <a:spcPct val="50000"/>
              </a:spcBef>
              <a:buFont typeface="Wingdings" pitchFamily="2" charset="2"/>
              <a:buBlip>
                <a:blip r:embed="rId2"/>
              </a:buBlip>
            </a:pPr>
            <a:r>
              <a:rPr lang="en-US" sz="2000"/>
              <a:t> </a:t>
            </a:r>
            <a:r>
              <a:rPr lang="en-US" sz="2000" b="1">
                <a:solidFill>
                  <a:srgbClr val="3366CC"/>
                </a:solidFill>
              </a:rPr>
              <a:t>Risk control</a:t>
            </a:r>
            <a:r>
              <a:rPr lang="en-US" sz="2000" b="1"/>
              <a:t>: </a:t>
            </a:r>
            <a:r>
              <a:rPr lang="en-US" sz="2000"/>
              <a:t>Functions of the risk manager in minimizing and reacting to problems throughout the project.</a:t>
            </a:r>
          </a:p>
          <a:p>
            <a:pPr>
              <a:spcBef>
                <a:spcPct val="50000"/>
              </a:spcBef>
              <a:buFont typeface="Wingdings" pitchFamily="2" charset="2"/>
              <a:buBlip>
                <a:blip r:embed="rId2"/>
              </a:buBlip>
            </a:pPr>
            <a:r>
              <a:rPr lang="en-US" sz="2000"/>
              <a:t> </a:t>
            </a:r>
            <a:r>
              <a:rPr lang="en-US" sz="2000" b="1">
                <a:solidFill>
                  <a:srgbClr val="3366CC"/>
                </a:solidFill>
              </a:rPr>
              <a:t>Risk monitoring</a:t>
            </a:r>
            <a:r>
              <a:rPr lang="en-US" sz="2000" b="1"/>
              <a:t>: </a:t>
            </a:r>
            <a:r>
              <a:rPr lang="en-US" sz="2000"/>
              <a:t>Ongoing activity to determine risk status.</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216</a:t>
            </a:fld>
            <a:endParaRPr 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solidFill>
                  <a:srgbClr val="008080"/>
                </a:solidFill>
              </a:rPr>
              <a:t>Risk Identification</a:t>
            </a:r>
          </a:p>
        </p:txBody>
      </p:sp>
      <p:sp>
        <p:nvSpPr>
          <p:cNvPr id="57549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5492" name="Text Box 4"/>
          <p:cNvSpPr txBox="1">
            <a:spLocks noChangeArrowheads="1"/>
          </p:cNvSpPr>
          <p:nvPr/>
        </p:nvSpPr>
        <p:spPr bwMode="auto">
          <a:xfrm>
            <a:off x="171450" y="1535113"/>
            <a:ext cx="8424863"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The first stage in risk management is to identify hazards.</a:t>
            </a:r>
          </a:p>
          <a:p>
            <a:pPr>
              <a:spcBef>
                <a:spcPct val="50000"/>
              </a:spcBef>
              <a:buFont typeface="Wingdings" pitchFamily="2" charset="2"/>
              <a:buBlip>
                <a:blip r:embed="rId2"/>
              </a:buBlip>
            </a:pPr>
            <a:r>
              <a:rPr lang="en-US" sz="2000"/>
              <a:t> An hazard is an event that might occur and will, if it does occur, create a problem for the successful completion of project.</a:t>
            </a:r>
          </a:p>
          <a:p>
            <a:pPr>
              <a:spcBef>
                <a:spcPct val="50000"/>
              </a:spcBef>
              <a:buFont typeface="Wingdings" pitchFamily="2" charset="2"/>
              <a:buBlip>
                <a:blip r:embed="rId2"/>
              </a:buBlip>
            </a:pPr>
            <a:r>
              <a:rPr lang="en-US" sz="2000"/>
              <a:t> We have to usefully distinguish between the cause (or hazard), its immediate effect of the cause.</a:t>
            </a:r>
          </a:p>
          <a:p>
            <a:pPr>
              <a:spcBef>
                <a:spcPct val="50000"/>
              </a:spcBef>
              <a:buFont typeface="Wingdings" pitchFamily="2" charset="2"/>
              <a:buBlip>
                <a:blip r:embed="rId2"/>
              </a:buBlip>
            </a:pPr>
            <a:r>
              <a:rPr lang="en-US" sz="2000"/>
              <a:t> A common way of identifying hazards is to use a </a:t>
            </a:r>
            <a:r>
              <a:rPr lang="en-US" sz="2000" b="1" i="1"/>
              <a:t>checklist</a:t>
            </a:r>
            <a:r>
              <a:rPr lang="en-US" sz="2000"/>
              <a:t> listing all the possible hazards and factors that influence them.</a:t>
            </a:r>
          </a:p>
          <a:p>
            <a:pPr>
              <a:spcBef>
                <a:spcPct val="50000"/>
              </a:spcBef>
              <a:buFont typeface="Wingdings" pitchFamily="2" charset="2"/>
              <a:buBlip>
                <a:blip r:embed="rId2"/>
              </a:buBlip>
            </a:pPr>
            <a:r>
              <a:rPr lang="en-US" sz="2000"/>
              <a:t> Risks are of two types, </a:t>
            </a:r>
            <a:r>
              <a:rPr lang="en-US" sz="2000" b="1" i="1"/>
              <a:t>generic risks, </a:t>
            </a:r>
            <a:r>
              <a:rPr lang="en-US" sz="2000"/>
              <a:t>relevant to all software projects and standard checklists can be used and augmented from an analysis of past projects. </a:t>
            </a:r>
            <a:r>
              <a:rPr lang="en-US" sz="2000" b="1" i="1"/>
              <a:t>Specific risks</a:t>
            </a:r>
            <a:r>
              <a:rPr lang="en-US" sz="2000"/>
              <a:t> are relevant to an individual project and more difficult to identify without the involvement of the team members.</a:t>
            </a:r>
            <a:endParaRPr lang="en-US" sz="2000" b="1" i="1"/>
          </a:p>
        </p:txBody>
      </p:sp>
      <p:sp>
        <p:nvSpPr>
          <p:cNvPr id="5" name="Slide Number Placeholder 4"/>
          <p:cNvSpPr>
            <a:spLocks noGrp="1"/>
          </p:cNvSpPr>
          <p:nvPr>
            <p:ph type="sldNum" sz="quarter" idx="12"/>
          </p:nvPr>
        </p:nvSpPr>
        <p:spPr/>
        <p:txBody>
          <a:bodyPr/>
          <a:lstStyle/>
          <a:p>
            <a:fld id="{5CA9C09B-FF3A-4D41-B5CA-3C68A851D5B2}" type="slidenum">
              <a:rPr lang="en-US" smtClean="0"/>
              <a:pPr/>
              <a:t>217</a:t>
            </a:fld>
            <a:endParaRPr 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6515" name="Text Box 3"/>
          <p:cNvSpPr txBox="1">
            <a:spLocks noChangeArrowheads="1"/>
          </p:cNvSpPr>
          <p:nvPr/>
        </p:nvSpPr>
        <p:spPr bwMode="auto">
          <a:xfrm>
            <a:off x="179388" y="333375"/>
            <a:ext cx="8424862" cy="6035675"/>
          </a:xfrm>
          <a:prstGeom prst="rect">
            <a:avLst/>
          </a:prstGeom>
          <a:noFill/>
          <a:ln w="9525">
            <a:noFill/>
            <a:miter lim="800000"/>
            <a:headEnd/>
            <a:tailEnd/>
          </a:ln>
          <a:effectLst/>
        </p:spPr>
        <p:txBody>
          <a:bodyPr>
            <a:spAutoFit/>
          </a:bodyPr>
          <a:lstStyle/>
          <a:p>
            <a:pPr>
              <a:spcBef>
                <a:spcPct val="50000"/>
              </a:spcBef>
            </a:pPr>
            <a:r>
              <a:rPr lang="en-US" sz="2000"/>
              <a:t>Factors that will be considered include,</a:t>
            </a:r>
          </a:p>
          <a:p>
            <a:pPr>
              <a:spcBef>
                <a:spcPct val="50000"/>
              </a:spcBef>
              <a:buFont typeface="Wingdings" pitchFamily="2" charset="2"/>
              <a:buBlip>
                <a:blip r:embed="rId2"/>
              </a:buBlip>
            </a:pPr>
            <a:r>
              <a:rPr lang="en-US" sz="2000" b="1"/>
              <a:t> </a:t>
            </a:r>
            <a:r>
              <a:rPr lang="en-US" sz="2000" b="1">
                <a:solidFill>
                  <a:srgbClr val="3366CC"/>
                </a:solidFill>
              </a:rPr>
              <a:t>Application Factors</a:t>
            </a:r>
            <a:r>
              <a:rPr lang="en-US" sz="2000" b="1"/>
              <a:t>: </a:t>
            </a:r>
            <a:r>
              <a:rPr lang="en-US" sz="2000"/>
              <a:t>the nature of the application is a critical factor. The expected size is also important with greater being the likelihood for errors when the system is big.</a:t>
            </a:r>
          </a:p>
          <a:p>
            <a:pPr>
              <a:spcBef>
                <a:spcPct val="50000"/>
              </a:spcBef>
              <a:buFont typeface="Wingdings" pitchFamily="2" charset="2"/>
              <a:buBlip>
                <a:blip r:embed="rId2"/>
              </a:buBlip>
            </a:pPr>
            <a:r>
              <a:rPr lang="en-US" sz="2000"/>
              <a:t> </a:t>
            </a:r>
            <a:r>
              <a:rPr lang="en-US" sz="2000" b="1">
                <a:solidFill>
                  <a:srgbClr val="3366CC"/>
                </a:solidFill>
              </a:rPr>
              <a:t>Staff factors</a:t>
            </a:r>
            <a:r>
              <a:rPr lang="en-US" sz="2000" b="1"/>
              <a:t>: </a:t>
            </a:r>
            <a:r>
              <a:rPr lang="en-US" sz="2000"/>
              <a:t>The experience and skills of the staff involved are clearly important to determine the success of the project.</a:t>
            </a:r>
          </a:p>
          <a:p>
            <a:pPr>
              <a:spcBef>
                <a:spcPct val="50000"/>
              </a:spcBef>
              <a:buFont typeface="Wingdings" pitchFamily="2" charset="2"/>
              <a:buBlip>
                <a:blip r:embed="rId2"/>
              </a:buBlip>
            </a:pPr>
            <a:r>
              <a:rPr lang="en-US" sz="2000"/>
              <a:t> </a:t>
            </a:r>
            <a:r>
              <a:rPr lang="en-US" sz="2000" b="1">
                <a:solidFill>
                  <a:srgbClr val="3366CC"/>
                </a:solidFill>
              </a:rPr>
              <a:t>Project factors</a:t>
            </a:r>
            <a:r>
              <a:rPr lang="en-US" sz="2000" b="1"/>
              <a:t>: </a:t>
            </a:r>
            <a:r>
              <a:rPr lang="en-US" sz="2000"/>
              <a:t>Important that the project and its objectives are well defined and that they are absolutely clear to all the members of the team.</a:t>
            </a:r>
          </a:p>
          <a:p>
            <a:pPr>
              <a:spcBef>
                <a:spcPct val="50000"/>
              </a:spcBef>
              <a:buFont typeface="Wingdings" pitchFamily="2" charset="2"/>
              <a:buBlip>
                <a:blip r:embed="rId2"/>
              </a:buBlip>
            </a:pPr>
            <a:r>
              <a:rPr lang="en-US" sz="2000" b="1"/>
              <a:t> </a:t>
            </a:r>
            <a:r>
              <a:rPr lang="en-US" sz="2000" b="1">
                <a:solidFill>
                  <a:srgbClr val="3366CC"/>
                </a:solidFill>
              </a:rPr>
              <a:t>Project methods</a:t>
            </a:r>
            <a:r>
              <a:rPr lang="en-US" sz="2000" b="1"/>
              <a:t>: </a:t>
            </a:r>
            <a:r>
              <a:rPr lang="en-US" sz="2000"/>
              <a:t>Usage of well specified and structured methods for project management will decrease the risks in the system.</a:t>
            </a:r>
          </a:p>
          <a:p>
            <a:pPr>
              <a:spcBef>
                <a:spcPct val="50000"/>
              </a:spcBef>
              <a:buFont typeface="Wingdings" pitchFamily="2" charset="2"/>
              <a:buBlip>
                <a:blip r:embed="rId2"/>
              </a:buBlip>
            </a:pPr>
            <a:r>
              <a:rPr lang="en-US" sz="2000"/>
              <a:t> </a:t>
            </a:r>
            <a:r>
              <a:rPr lang="en-US" sz="2000" b="1">
                <a:solidFill>
                  <a:srgbClr val="3366CC"/>
                </a:solidFill>
              </a:rPr>
              <a:t>H/W-S/W Factors</a:t>
            </a:r>
            <a:r>
              <a:rPr lang="en-US" sz="2000"/>
              <a:t>: A system developed on one type of h/w and s/w platform to be used on another might be an additional risk to the project.</a:t>
            </a:r>
          </a:p>
          <a:p>
            <a:pPr>
              <a:spcBef>
                <a:spcPct val="50000"/>
              </a:spcBef>
              <a:buFont typeface="Wingdings" pitchFamily="2" charset="2"/>
              <a:buBlip>
                <a:blip r:embed="rId2"/>
              </a:buBlip>
            </a:pPr>
            <a:r>
              <a:rPr lang="en-US" sz="2000" b="1"/>
              <a:t> </a:t>
            </a:r>
            <a:r>
              <a:rPr lang="en-US" sz="2000" b="1">
                <a:solidFill>
                  <a:srgbClr val="3366CC"/>
                </a:solidFill>
              </a:rPr>
              <a:t>Changeover factors</a:t>
            </a:r>
            <a:r>
              <a:rPr lang="en-US" sz="2000" b="1"/>
              <a:t>: </a:t>
            </a:r>
            <a:r>
              <a:rPr lang="en-US" sz="2000"/>
              <a:t>Incremental or gradual changeover minimizes the risk involved. Parallel running can provide safety but is too costly.</a:t>
            </a:r>
          </a:p>
          <a:p>
            <a:pPr>
              <a:spcBef>
                <a:spcPct val="50000"/>
              </a:spcBef>
              <a:buFont typeface="Wingdings" pitchFamily="2" charset="2"/>
              <a:buBlip>
                <a:blip r:embed="rId2"/>
              </a:buBlip>
            </a:pPr>
            <a:r>
              <a:rPr lang="en-US" sz="2000" b="1"/>
              <a:t> </a:t>
            </a:r>
            <a:r>
              <a:rPr lang="en-US" sz="2000" b="1">
                <a:solidFill>
                  <a:srgbClr val="3366CC"/>
                </a:solidFill>
              </a:rPr>
              <a:t>Supplier factors</a:t>
            </a:r>
            <a:r>
              <a:rPr lang="en-US" sz="2000" b="1"/>
              <a:t>: </a:t>
            </a:r>
            <a:r>
              <a:rPr lang="en-US" sz="2000"/>
              <a:t>The extent to which a project relies on external organizations that cannot be directly controlled influences the project.</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218</a:t>
            </a:fld>
            <a:endParaRPr lang="en-US"/>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7539" name="Text Box 3"/>
          <p:cNvSpPr txBox="1">
            <a:spLocks noChangeArrowheads="1"/>
          </p:cNvSpPr>
          <p:nvPr/>
        </p:nvSpPr>
        <p:spPr bwMode="auto">
          <a:xfrm>
            <a:off x="171450" y="1284288"/>
            <a:ext cx="8424863" cy="1768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Environment factors</a:t>
            </a:r>
            <a:r>
              <a:rPr lang="en-US" sz="2000" b="1"/>
              <a:t>:</a:t>
            </a:r>
            <a:r>
              <a:rPr lang="en-US" sz="2000"/>
              <a:t> Changes in the environment can affect a project’s success.</a:t>
            </a:r>
          </a:p>
          <a:p>
            <a:pPr>
              <a:spcBef>
                <a:spcPct val="50000"/>
              </a:spcBef>
              <a:buFont typeface="Wingdings" pitchFamily="2" charset="2"/>
              <a:buBlip>
                <a:blip r:embed="rId2"/>
              </a:buBlip>
            </a:pPr>
            <a:r>
              <a:rPr lang="en-US" sz="2000" b="1"/>
              <a:t> </a:t>
            </a:r>
            <a:r>
              <a:rPr lang="en-US" sz="2000" b="1">
                <a:solidFill>
                  <a:srgbClr val="3366CC"/>
                </a:solidFill>
              </a:rPr>
              <a:t>Health and safety projects</a:t>
            </a:r>
            <a:r>
              <a:rPr lang="en-US" sz="2000" b="1"/>
              <a:t>: </a:t>
            </a:r>
            <a:r>
              <a:rPr lang="en-US" sz="2000"/>
              <a:t>The effect of the health and safety projects should also be considered though not a major issue for the software projects.</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219</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79388" y="404813"/>
            <a:ext cx="7343775" cy="846137"/>
          </a:xfrm>
        </p:spPr>
        <p:txBody>
          <a:bodyPr/>
          <a:lstStyle/>
          <a:p>
            <a:r>
              <a:rPr lang="en-US">
                <a:solidFill>
                  <a:srgbClr val="008080"/>
                </a:solidFill>
              </a:rPr>
              <a:t>STAKE HOLDER ...</a:t>
            </a:r>
          </a:p>
        </p:txBody>
      </p:sp>
      <p:sp>
        <p:nvSpPr>
          <p:cNvPr id="212995"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External to both the project team and organization:</a:t>
            </a:r>
          </a:p>
          <a:p>
            <a:pPr>
              <a:lnSpc>
                <a:spcPct val="80000"/>
              </a:lnSpc>
              <a:buFontTx/>
              <a:buNone/>
            </a:pPr>
            <a:endParaRPr lang="en-US" sz="2400">
              <a:solidFill>
                <a:srgbClr val="0066FF"/>
              </a:solidFill>
            </a:endParaRPr>
          </a:p>
          <a:p>
            <a:pPr>
              <a:lnSpc>
                <a:spcPct val="80000"/>
              </a:lnSpc>
              <a:buFontTx/>
              <a:buNone/>
            </a:pPr>
            <a:r>
              <a:rPr lang="en-US" sz="2400"/>
              <a:t>            External stakeholders might be customers who will benefit from the system that the project implements or contractors who will carry out the work.</a:t>
            </a:r>
          </a:p>
          <a:p>
            <a:pPr>
              <a:lnSpc>
                <a:spcPct val="80000"/>
              </a:lnSpc>
              <a:buFontTx/>
              <a:buNone/>
            </a:pPr>
            <a:endParaRPr lang="en-US" sz="2400"/>
          </a:p>
          <a:p>
            <a:pPr>
              <a:lnSpc>
                <a:spcPct val="80000"/>
              </a:lnSpc>
              <a:buFontTx/>
              <a:buBlip>
                <a:blip r:embed="rId2"/>
              </a:buBlip>
            </a:pPr>
            <a:r>
              <a:rPr lang="en-US" sz="2400"/>
              <a:t>‘</a:t>
            </a:r>
            <a:r>
              <a:rPr lang="en-US" sz="2400">
                <a:solidFill>
                  <a:srgbClr val="0066FF"/>
                </a:solidFill>
              </a:rPr>
              <a:t>Theory W’:</a:t>
            </a:r>
          </a:p>
          <a:p>
            <a:pPr>
              <a:lnSpc>
                <a:spcPct val="80000"/>
              </a:lnSpc>
              <a:buFontTx/>
              <a:buNone/>
            </a:pPr>
            <a:endParaRPr lang="en-US" sz="2400">
              <a:solidFill>
                <a:srgbClr val="0066FF"/>
              </a:solidFill>
            </a:endParaRPr>
          </a:p>
          <a:p>
            <a:pPr>
              <a:lnSpc>
                <a:spcPct val="80000"/>
              </a:lnSpc>
              <a:buFontTx/>
              <a:buNone/>
            </a:pPr>
            <a:r>
              <a:rPr lang="en-US" sz="2400"/>
              <a:t>	       Proposed by Boehm and Ross suggests that the manager needs to concentrate on creating situations where all parties involved in the project benefit from it and therefore have an interest in its success.</a:t>
            </a:r>
          </a:p>
          <a:p>
            <a:pPr>
              <a:lnSpc>
                <a:spcPct val="8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solidFill>
                  <a:srgbClr val="008080"/>
                </a:solidFill>
              </a:rPr>
              <a:t>Risk Analysis</a:t>
            </a:r>
          </a:p>
        </p:txBody>
      </p:sp>
      <p:sp>
        <p:nvSpPr>
          <p:cNvPr id="57856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8564" name="Text Box 4"/>
          <p:cNvSpPr txBox="1">
            <a:spLocks noChangeArrowheads="1"/>
          </p:cNvSpPr>
          <p:nvPr/>
        </p:nvSpPr>
        <p:spPr bwMode="auto">
          <a:xfrm>
            <a:off x="171450" y="1284288"/>
            <a:ext cx="8424863" cy="35972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Assessing the importance of the risks once identified.</a:t>
            </a:r>
          </a:p>
          <a:p>
            <a:pPr>
              <a:spcBef>
                <a:spcPct val="50000"/>
              </a:spcBef>
              <a:buFont typeface="Wingdings" pitchFamily="2" charset="2"/>
              <a:buBlip>
                <a:blip r:embed="rId2"/>
              </a:buBlip>
            </a:pPr>
            <a:r>
              <a:rPr lang="en-US" sz="2000"/>
              <a:t> </a:t>
            </a:r>
            <a:r>
              <a:rPr lang="en-US" sz="2000" b="1" i="1">
                <a:solidFill>
                  <a:srgbClr val="3366CC"/>
                </a:solidFill>
              </a:rPr>
              <a:t>risk likelihood</a:t>
            </a:r>
            <a:r>
              <a:rPr lang="en-US" sz="2000" b="1"/>
              <a:t>:</a:t>
            </a:r>
            <a:r>
              <a:rPr lang="en-US" sz="2000"/>
              <a:t> The probability of a hazard’s occurrence.</a:t>
            </a:r>
          </a:p>
          <a:p>
            <a:pPr>
              <a:spcBef>
                <a:spcPct val="50000"/>
              </a:spcBef>
              <a:buFont typeface="Wingdings" pitchFamily="2" charset="2"/>
              <a:buBlip>
                <a:blip r:embed="rId2"/>
              </a:buBlip>
            </a:pPr>
            <a:r>
              <a:rPr lang="en-US" sz="2000" b="1"/>
              <a:t> </a:t>
            </a:r>
            <a:r>
              <a:rPr lang="en-US" sz="2000" b="1" i="1">
                <a:solidFill>
                  <a:srgbClr val="3366CC"/>
                </a:solidFill>
              </a:rPr>
              <a:t>risk impact</a:t>
            </a:r>
            <a:r>
              <a:rPr lang="en-US" sz="2000" b="1" i="1"/>
              <a:t>: </a:t>
            </a:r>
            <a:r>
              <a:rPr lang="en-US" sz="2000"/>
              <a:t>The effect of the resulting problem on the project.</a:t>
            </a:r>
          </a:p>
          <a:p>
            <a:pPr>
              <a:spcBef>
                <a:spcPct val="50000"/>
              </a:spcBef>
              <a:buFont typeface="Wingdings" pitchFamily="2" charset="2"/>
              <a:buBlip>
                <a:blip r:embed="rId2"/>
              </a:buBlip>
            </a:pPr>
            <a:r>
              <a:rPr lang="en-US" sz="2000"/>
              <a:t> </a:t>
            </a:r>
            <a:r>
              <a:rPr lang="en-US" sz="2000" b="1" i="1">
                <a:solidFill>
                  <a:srgbClr val="3366CC"/>
                </a:solidFill>
              </a:rPr>
              <a:t>risk exposure/value</a:t>
            </a:r>
            <a:r>
              <a:rPr lang="en-US" sz="2000" b="1" i="1"/>
              <a:t>: </a:t>
            </a:r>
            <a:r>
              <a:rPr lang="en-US" sz="2000"/>
              <a:t>The importance of the risk.</a:t>
            </a:r>
          </a:p>
          <a:p>
            <a:pPr>
              <a:spcBef>
                <a:spcPct val="50000"/>
              </a:spcBef>
              <a:buFont typeface="Wingdings" pitchFamily="2" charset="2"/>
              <a:buNone/>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p:txBody>
      </p:sp>
      <p:sp>
        <p:nvSpPr>
          <p:cNvPr id="578565" name="Text Box 5"/>
          <p:cNvSpPr txBox="1">
            <a:spLocks noChangeArrowheads="1"/>
          </p:cNvSpPr>
          <p:nvPr/>
        </p:nvSpPr>
        <p:spPr bwMode="auto">
          <a:xfrm>
            <a:off x="1619250" y="3213100"/>
            <a:ext cx="5040313" cy="376238"/>
          </a:xfrm>
          <a:prstGeom prst="rect">
            <a:avLst/>
          </a:prstGeom>
          <a:noFill/>
          <a:ln w="9525">
            <a:solidFill>
              <a:schemeClr val="tx1"/>
            </a:solidFill>
            <a:miter lim="800000"/>
            <a:headEnd/>
            <a:tailEnd/>
          </a:ln>
          <a:effectLst/>
        </p:spPr>
        <p:txBody>
          <a:bodyPr>
            <a:spAutoFit/>
          </a:bodyPr>
          <a:lstStyle/>
          <a:p>
            <a:pPr>
              <a:spcBef>
                <a:spcPct val="50000"/>
              </a:spcBef>
            </a:pPr>
            <a:r>
              <a:rPr lang="en-US" b="1">
                <a:solidFill>
                  <a:srgbClr val="3366CC"/>
                </a:solidFill>
              </a:rPr>
              <a:t>risk exposure = risk likelihood * risk impact</a:t>
            </a:r>
          </a:p>
        </p:txBody>
      </p:sp>
      <p:sp>
        <p:nvSpPr>
          <p:cNvPr id="578566" name="Text Box 6"/>
          <p:cNvSpPr txBox="1">
            <a:spLocks noChangeArrowheads="1"/>
          </p:cNvSpPr>
          <p:nvPr/>
        </p:nvSpPr>
        <p:spPr bwMode="auto">
          <a:xfrm>
            <a:off x="250825" y="3854450"/>
            <a:ext cx="8353425" cy="2530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a:t> </a:t>
            </a:r>
            <a:r>
              <a:rPr lang="en-US" sz="2000"/>
              <a:t>Risk impact is identified in monetary terms and risk likelihood is assessed as a probability. The estimation of these costs and probabilities is likely to be difficult, subjective, time-consuming and costly.</a:t>
            </a:r>
          </a:p>
          <a:p>
            <a:pPr>
              <a:spcBef>
                <a:spcPct val="50000"/>
              </a:spcBef>
              <a:buFont typeface="Wingdings" pitchFamily="2" charset="2"/>
              <a:buBlip>
                <a:blip r:embed="rId2"/>
              </a:buBlip>
            </a:pPr>
            <a:r>
              <a:rPr lang="en-US" sz="2000"/>
              <a:t> Easy way is to categorize the likelihoods and impacts as high, medium or low does not need the calculation of risk exposure.</a:t>
            </a:r>
          </a:p>
          <a:p>
            <a:pPr>
              <a:spcBef>
                <a:spcPct val="50000"/>
              </a:spcBef>
              <a:buFont typeface="Wingdings" pitchFamily="2" charset="2"/>
              <a:buNone/>
            </a:pPr>
            <a:endParaRPr lang="en-US" sz="2000"/>
          </a:p>
        </p:txBody>
      </p:sp>
      <p:sp>
        <p:nvSpPr>
          <p:cNvPr id="7" name="Slide Number Placeholder 6"/>
          <p:cNvSpPr>
            <a:spLocks noGrp="1"/>
          </p:cNvSpPr>
          <p:nvPr>
            <p:ph type="sldNum" sz="quarter" idx="12"/>
          </p:nvPr>
        </p:nvSpPr>
        <p:spPr/>
        <p:txBody>
          <a:bodyPr/>
          <a:lstStyle/>
          <a:p>
            <a:fld id="{5CA9C09B-FF3A-4D41-B5CA-3C68A851D5B2}" type="slidenum">
              <a:rPr lang="en-US" smtClean="0"/>
              <a:pPr/>
              <a:t>220</a:t>
            </a:fld>
            <a:endParaRPr lang="en-US"/>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solidFill>
                  <a:srgbClr val="008080"/>
                </a:solidFill>
              </a:rPr>
              <a:t>Prioritizing Risks</a:t>
            </a:r>
          </a:p>
        </p:txBody>
      </p:sp>
      <p:sp>
        <p:nvSpPr>
          <p:cNvPr id="57958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9588" name="Text Box 4"/>
          <p:cNvSpPr txBox="1">
            <a:spLocks noChangeArrowheads="1"/>
          </p:cNvSpPr>
          <p:nvPr/>
        </p:nvSpPr>
        <p:spPr bwMode="auto">
          <a:xfrm>
            <a:off x="171450" y="1284288"/>
            <a:ext cx="8424863" cy="4816475"/>
          </a:xfrm>
          <a:prstGeom prst="rect">
            <a:avLst/>
          </a:prstGeom>
          <a:noFill/>
          <a:ln w="9525">
            <a:noFill/>
            <a:miter lim="800000"/>
            <a:headEnd/>
            <a:tailEnd/>
          </a:ln>
          <a:effectLst/>
        </p:spPr>
        <p:txBody>
          <a:bodyPr>
            <a:spAutoFit/>
          </a:bodyPr>
          <a:lstStyle/>
          <a:p>
            <a:pPr>
              <a:spcBef>
                <a:spcPct val="50000"/>
              </a:spcBef>
            </a:pPr>
            <a:r>
              <a:rPr lang="en-US" sz="2000"/>
              <a:t>Managing risks involves the use of two strategies;</a:t>
            </a:r>
          </a:p>
          <a:p>
            <a:pPr>
              <a:spcBef>
                <a:spcPct val="50000"/>
              </a:spcBef>
              <a:buFont typeface="Wingdings" pitchFamily="2" charset="2"/>
              <a:buBlip>
                <a:blip r:embed="rId2"/>
              </a:buBlip>
            </a:pPr>
            <a:r>
              <a:rPr lang="en-US" sz="2000"/>
              <a:t> reducing the risk exposure by reducing likelihood or impact.</a:t>
            </a:r>
          </a:p>
          <a:p>
            <a:pPr>
              <a:spcBef>
                <a:spcPct val="50000"/>
              </a:spcBef>
              <a:buFont typeface="Wingdings" pitchFamily="2" charset="2"/>
              <a:buBlip>
                <a:blip r:embed="rId2"/>
              </a:buBlip>
            </a:pPr>
            <a:r>
              <a:rPr lang="en-US" sz="2000"/>
              <a:t> drawing up a contingency plans to deal with the risk should it occur.</a:t>
            </a:r>
          </a:p>
          <a:p>
            <a:pPr>
              <a:spcBef>
                <a:spcPct val="50000"/>
              </a:spcBef>
              <a:buFont typeface="Wingdings" pitchFamily="2" charset="2"/>
              <a:buBlip>
                <a:blip r:embed="rId2"/>
              </a:buBlip>
            </a:pPr>
            <a:r>
              <a:rPr lang="en-US" sz="2000">
                <a:solidFill>
                  <a:srgbClr val="3366CC"/>
                </a:solidFill>
              </a:rPr>
              <a:t>Factors to be taken into account while prioritizing risks are,</a:t>
            </a:r>
          </a:p>
          <a:p>
            <a:pPr>
              <a:spcBef>
                <a:spcPct val="50000"/>
              </a:spcBef>
              <a:buFont typeface="Wingdings" pitchFamily="2" charset="2"/>
              <a:buBlip>
                <a:blip r:embed="rId2"/>
              </a:buBlip>
            </a:pPr>
            <a:r>
              <a:rPr lang="en-US" sz="2000"/>
              <a:t> </a:t>
            </a:r>
            <a:r>
              <a:rPr lang="en-US" sz="2000" b="1">
                <a:solidFill>
                  <a:srgbClr val="3366CC"/>
                </a:solidFill>
              </a:rPr>
              <a:t>confidence of risk assessment</a:t>
            </a:r>
            <a:r>
              <a:rPr lang="en-US" sz="2000" b="1"/>
              <a:t>: </a:t>
            </a:r>
            <a:r>
              <a:rPr lang="en-US" sz="2000"/>
              <a:t> making good judgment.</a:t>
            </a:r>
          </a:p>
          <a:p>
            <a:pPr>
              <a:spcBef>
                <a:spcPct val="50000"/>
              </a:spcBef>
              <a:buFont typeface="Wingdings" pitchFamily="2" charset="2"/>
              <a:buBlip>
                <a:blip r:embed="rId2"/>
              </a:buBlip>
            </a:pPr>
            <a:r>
              <a:rPr lang="en-US" sz="2000"/>
              <a:t> </a:t>
            </a:r>
            <a:r>
              <a:rPr lang="en-US" sz="2000" b="1">
                <a:solidFill>
                  <a:srgbClr val="3366CC"/>
                </a:solidFill>
              </a:rPr>
              <a:t>compound risks</a:t>
            </a:r>
            <a:r>
              <a:rPr lang="en-US" sz="2000" b="1"/>
              <a:t>: </a:t>
            </a:r>
            <a:r>
              <a:rPr lang="en-US" sz="2000"/>
              <a:t>risks dependent on other risks.</a:t>
            </a:r>
          </a:p>
          <a:p>
            <a:pPr>
              <a:spcBef>
                <a:spcPct val="50000"/>
              </a:spcBef>
              <a:buFont typeface="Wingdings" pitchFamily="2" charset="2"/>
              <a:buBlip>
                <a:blip r:embed="rId2"/>
              </a:buBlip>
            </a:pPr>
            <a:r>
              <a:rPr lang="en-US" sz="2000"/>
              <a:t> </a:t>
            </a:r>
            <a:r>
              <a:rPr lang="en-US" sz="2000" b="1">
                <a:solidFill>
                  <a:srgbClr val="3366CC"/>
                </a:solidFill>
              </a:rPr>
              <a:t>number of risks</a:t>
            </a:r>
            <a:r>
              <a:rPr lang="en-US" sz="2000" b="1"/>
              <a:t>: </a:t>
            </a:r>
            <a:r>
              <a:rPr lang="en-US" sz="2000"/>
              <a:t>limit to the number of risks considered.</a:t>
            </a:r>
          </a:p>
          <a:p>
            <a:pPr>
              <a:spcBef>
                <a:spcPct val="50000"/>
              </a:spcBef>
              <a:buFont typeface="Wingdings" pitchFamily="2" charset="2"/>
              <a:buBlip>
                <a:blip r:embed="rId2"/>
              </a:buBlip>
            </a:pPr>
            <a:r>
              <a:rPr lang="en-US" sz="2000"/>
              <a:t> </a:t>
            </a:r>
            <a:r>
              <a:rPr lang="en-US" sz="2000" b="1">
                <a:solidFill>
                  <a:srgbClr val="3366CC"/>
                </a:solidFill>
              </a:rPr>
              <a:t>cost of action</a:t>
            </a:r>
            <a:r>
              <a:rPr lang="en-US" sz="2000" b="1"/>
              <a:t>: </a:t>
            </a:r>
            <a:r>
              <a:rPr lang="en-US" sz="2000"/>
              <a:t> risks can be avoided or reduced with little cost and effort.</a:t>
            </a:r>
          </a:p>
          <a:p>
            <a:pPr>
              <a:spcBef>
                <a:spcPct val="50000"/>
              </a:spcBef>
              <a:buFont typeface="Wingdings" pitchFamily="2" charset="2"/>
              <a:buNone/>
            </a:pPr>
            <a:r>
              <a:rPr lang="en-US" sz="2000" b="1" i="1">
                <a:solidFill>
                  <a:srgbClr val="3366CC"/>
                </a:solidFill>
              </a:rPr>
              <a:t>Risk Reduction Leverage (RRL),</a:t>
            </a:r>
          </a:p>
          <a:p>
            <a:pPr>
              <a:spcBef>
                <a:spcPct val="50000"/>
              </a:spcBef>
              <a:buFont typeface="Wingdings" pitchFamily="2" charset="2"/>
              <a:buNone/>
            </a:pPr>
            <a:endParaRPr lang="en-US" sz="2000" b="1" i="1">
              <a:solidFill>
                <a:srgbClr val="3366CC"/>
              </a:solidFill>
            </a:endParaRPr>
          </a:p>
        </p:txBody>
      </p:sp>
      <p:sp>
        <p:nvSpPr>
          <p:cNvPr id="579589" name="Text Box 5"/>
          <p:cNvSpPr txBox="1">
            <a:spLocks noChangeArrowheads="1"/>
          </p:cNvSpPr>
          <p:nvPr/>
        </p:nvSpPr>
        <p:spPr bwMode="auto">
          <a:xfrm>
            <a:off x="1692275" y="5734050"/>
            <a:ext cx="6767513" cy="1192213"/>
          </a:xfrm>
          <a:prstGeom prst="rect">
            <a:avLst/>
          </a:prstGeom>
          <a:noFill/>
          <a:ln w="9525">
            <a:noFill/>
            <a:miter lim="800000"/>
            <a:headEnd/>
            <a:tailEnd/>
          </a:ln>
          <a:effectLst/>
        </p:spPr>
        <p:txBody>
          <a:bodyPr>
            <a:spAutoFit/>
          </a:bodyPr>
          <a:lstStyle/>
          <a:p>
            <a:pPr>
              <a:spcBef>
                <a:spcPct val="50000"/>
              </a:spcBef>
            </a:pPr>
            <a:r>
              <a:rPr lang="en-US">
                <a:solidFill>
                  <a:srgbClr val="3366CC"/>
                </a:solidFill>
              </a:rPr>
              <a:t>RRL = Original risk exposure – expected risk exposure</a:t>
            </a:r>
          </a:p>
          <a:p>
            <a:pPr>
              <a:spcBef>
                <a:spcPct val="50000"/>
              </a:spcBef>
            </a:pPr>
            <a:r>
              <a:rPr lang="en-US">
                <a:solidFill>
                  <a:srgbClr val="3366CC"/>
                </a:solidFill>
              </a:rPr>
              <a:t>                                risk reduction cost</a:t>
            </a:r>
          </a:p>
          <a:p>
            <a:pPr>
              <a:spcBef>
                <a:spcPct val="50000"/>
              </a:spcBef>
            </a:pPr>
            <a:endParaRPr lang="en-US">
              <a:solidFill>
                <a:srgbClr val="3366CC"/>
              </a:solidFill>
            </a:endParaRPr>
          </a:p>
        </p:txBody>
      </p:sp>
      <p:sp>
        <p:nvSpPr>
          <p:cNvPr id="579590" name="Line 6"/>
          <p:cNvSpPr>
            <a:spLocks noChangeShapeType="1"/>
          </p:cNvSpPr>
          <p:nvPr/>
        </p:nvSpPr>
        <p:spPr bwMode="auto">
          <a:xfrm>
            <a:off x="2484438" y="6092825"/>
            <a:ext cx="4968875" cy="0"/>
          </a:xfrm>
          <a:prstGeom prst="line">
            <a:avLst/>
          </a:prstGeom>
          <a:noFill/>
          <a:ln w="9525">
            <a:solidFill>
              <a:schemeClr val="tx1"/>
            </a:solidFill>
            <a:round/>
            <a:headEnd/>
            <a:tailEnd/>
          </a:ln>
          <a:effectLst/>
        </p:spPr>
        <p:txBody>
          <a:bodyPr/>
          <a:lstStyle/>
          <a:p>
            <a:endParaRPr lang="en-US"/>
          </a:p>
        </p:txBody>
      </p:sp>
      <p:sp>
        <p:nvSpPr>
          <p:cNvPr id="7" name="Slide Number Placeholder 6"/>
          <p:cNvSpPr>
            <a:spLocks noGrp="1"/>
          </p:cNvSpPr>
          <p:nvPr>
            <p:ph type="sldNum" sz="quarter" idx="12"/>
          </p:nvPr>
        </p:nvSpPr>
        <p:spPr/>
        <p:txBody>
          <a:bodyPr/>
          <a:lstStyle/>
          <a:p>
            <a:fld id="{5CA9C09B-FF3A-4D41-B5CA-3C68A851D5B2}" type="slidenum">
              <a:rPr lang="en-US" smtClean="0"/>
              <a:pPr/>
              <a:t>221</a:t>
            </a:fld>
            <a:endParaRPr lang="en-US"/>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solidFill>
                  <a:srgbClr val="008080"/>
                </a:solidFill>
              </a:rPr>
              <a:t>Reducing the Risks</a:t>
            </a:r>
          </a:p>
        </p:txBody>
      </p:sp>
      <p:sp>
        <p:nvSpPr>
          <p:cNvPr id="58061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80612" name="Text Box 4"/>
          <p:cNvSpPr txBox="1">
            <a:spLocks noChangeArrowheads="1"/>
          </p:cNvSpPr>
          <p:nvPr/>
        </p:nvSpPr>
        <p:spPr bwMode="auto">
          <a:xfrm>
            <a:off x="171450" y="1284288"/>
            <a:ext cx="8424863" cy="4206875"/>
          </a:xfrm>
          <a:prstGeom prst="rect">
            <a:avLst/>
          </a:prstGeom>
          <a:noFill/>
          <a:ln w="9525">
            <a:noFill/>
            <a:miter lim="800000"/>
            <a:headEnd/>
            <a:tailEnd/>
          </a:ln>
          <a:effectLst/>
        </p:spPr>
        <p:txBody>
          <a:bodyPr>
            <a:spAutoFit/>
          </a:bodyPr>
          <a:lstStyle/>
          <a:p>
            <a:pPr>
              <a:spcBef>
                <a:spcPct val="50000"/>
              </a:spcBef>
            </a:pPr>
            <a:r>
              <a:rPr lang="en-US" sz="2000"/>
              <a:t>There are five strategies for risk prevention,</a:t>
            </a:r>
          </a:p>
          <a:p>
            <a:pPr>
              <a:spcBef>
                <a:spcPct val="50000"/>
              </a:spcBef>
              <a:buFontTx/>
              <a:buBlip>
                <a:blip r:embed="rId2"/>
              </a:buBlip>
            </a:pPr>
            <a:r>
              <a:rPr lang="en-US" sz="2000" b="1">
                <a:solidFill>
                  <a:srgbClr val="3366CC"/>
                </a:solidFill>
              </a:rPr>
              <a:t>Hazard prevention</a:t>
            </a:r>
            <a:r>
              <a:rPr lang="en-US" sz="2000" b="1"/>
              <a:t>: </a:t>
            </a:r>
            <a:r>
              <a:rPr lang="en-US" sz="2000"/>
              <a:t>Some hazards can be prevented or their likelihood reduced to insignificant levels.</a:t>
            </a:r>
          </a:p>
          <a:p>
            <a:pPr>
              <a:spcBef>
                <a:spcPct val="50000"/>
              </a:spcBef>
              <a:buFontTx/>
              <a:buBlip>
                <a:blip r:embed="rId2"/>
              </a:buBlip>
            </a:pPr>
            <a:r>
              <a:rPr lang="en-US" sz="2000" b="1">
                <a:solidFill>
                  <a:srgbClr val="3366CC"/>
                </a:solidFill>
              </a:rPr>
              <a:t>Likelihood reduction</a:t>
            </a:r>
            <a:r>
              <a:rPr lang="en-US" sz="2000" b="1"/>
              <a:t>: </a:t>
            </a:r>
            <a:r>
              <a:rPr lang="en-US" sz="2000"/>
              <a:t>Though some risks cannot be prevented their can be likelihood reduced to insignificant levels. </a:t>
            </a:r>
          </a:p>
          <a:p>
            <a:pPr>
              <a:spcBef>
                <a:spcPct val="50000"/>
              </a:spcBef>
              <a:buFontTx/>
              <a:buBlip>
                <a:blip r:embed="rId2"/>
              </a:buBlip>
            </a:pPr>
            <a:r>
              <a:rPr lang="en-US" sz="2000" b="1">
                <a:solidFill>
                  <a:srgbClr val="3366CC"/>
                </a:solidFill>
              </a:rPr>
              <a:t>Risk Avoidance</a:t>
            </a:r>
            <a:r>
              <a:rPr lang="en-US" sz="2000" b="1"/>
              <a:t>: </a:t>
            </a:r>
            <a:r>
              <a:rPr lang="en-US" sz="2000"/>
              <a:t>Detailing certain methods to avoid methods and standards to avoid risks.</a:t>
            </a:r>
          </a:p>
          <a:p>
            <a:pPr>
              <a:spcBef>
                <a:spcPct val="50000"/>
              </a:spcBef>
              <a:buFontTx/>
              <a:buBlip>
                <a:blip r:embed="rId2"/>
              </a:buBlip>
            </a:pPr>
            <a:r>
              <a:rPr lang="en-US" sz="2000" b="1">
                <a:solidFill>
                  <a:srgbClr val="3366CC"/>
                </a:solidFill>
              </a:rPr>
              <a:t>Risk transfer</a:t>
            </a:r>
            <a:r>
              <a:rPr lang="en-US" sz="2000" b="1"/>
              <a:t>: </a:t>
            </a:r>
            <a:r>
              <a:rPr lang="en-US" sz="2000"/>
              <a:t>The impact of some of the risks can be transferred from the project.</a:t>
            </a:r>
          </a:p>
          <a:p>
            <a:pPr>
              <a:spcBef>
                <a:spcPct val="50000"/>
              </a:spcBef>
              <a:buFontTx/>
              <a:buBlip>
                <a:blip r:embed="rId2"/>
              </a:buBlip>
            </a:pPr>
            <a:r>
              <a:rPr lang="en-US" sz="2000" b="1">
                <a:solidFill>
                  <a:srgbClr val="3366CC"/>
                </a:solidFill>
              </a:rPr>
              <a:t>Contingency planning</a:t>
            </a:r>
            <a:r>
              <a:rPr lang="en-US" sz="2000" b="1"/>
              <a:t>: </a:t>
            </a:r>
            <a:r>
              <a:rPr lang="en-US" sz="2000"/>
              <a:t>Some risks are not preventable and contingency plans will need to be drawn to reduce their impact.</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222</a:t>
            </a:fld>
            <a:endParaRPr lang="en-US"/>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835150" y="2060575"/>
            <a:ext cx="5373688" cy="762000"/>
          </a:xfrm>
          <a:prstGeom prst="rect">
            <a:avLst/>
          </a:prstGeom>
          <a:noFill/>
          <a:ln w="9525">
            <a:noFill/>
            <a:miter lim="800000"/>
            <a:headEnd/>
            <a:tailEnd/>
          </a:ln>
          <a:effectLst/>
        </p:spPr>
        <p:txBody>
          <a:bodyPr wrap="none">
            <a:spAutoFit/>
          </a:bodyPr>
          <a:lstStyle/>
          <a:p>
            <a:r>
              <a:rPr lang="en-US" sz="4400">
                <a:solidFill>
                  <a:srgbClr val="008080"/>
                </a:solidFill>
              </a:rPr>
              <a:t>Precedence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223</a:t>
            </a:fld>
            <a:endParaRPr lang="en-US"/>
          </a:p>
        </p:txBody>
      </p:sp>
      <p:sp>
        <p:nvSpPr>
          <p:cNvPr id="5" name="TextBox 4"/>
          <p:cNvSpPr txBox="1"/>
          <p:nvPr/>
        </p:nvSpPr>
        <p:spPr>
          <a:xfrm>
            <a:off x="1691680" y="3286124"/>
            <a:ext cx="2659702" cy="646331"/>
          </a:xfrm>
          <a:prstGeom prst="rect">
            <a:avLst/>
          </a:prstGeom>
          <a:noFill/>
        </p:spPr>
        <p:txBody>
          <a:bodyPr wrap="none" rtlCol="0">
            <a:spAutoFit/>
          </a:bodyPr>
          <a:lstStyle/>
          <a:p>
            <a:r>
              <a:rPr lang="en-IN" dirty="0"/>
              <a:t>20PW28 RASHMI N </a:t>
            </a:r>
            <a:r>
              <a:rPr lang="en-IN" dirty="0" smtClean="0"/>
              <a:t>S</a:t>
            </a:r>
          </a:p>
          <a:p>
            <a:r>
              <a:rPr lang="en-IN" dirty="0"/>
              <a:t>20PW30 SAI DINESH B</a:t>
            </a:r>
            <a:endParaRPr 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b="0">
                <a:solidFill>
                  <a:srgbClr val="008080"/>
                </a:solidFill>
              </a:rPr>
              <a:t>Precedence Network</a:t>
            </a:r>
          </a:p>
        </p:txBody>
      </p:sp>
      <p:sp>
        <p:nvSpPr>
          <p:cNvPr id="582659" name="Rectangle 3"/>
          <p:cNvSpPr>
            <a:spLocks noGrp="1" noChangeArrowheads="1"/>
          </p:cNvSpPr>
          <p:nvPr>
            <p:ph type="body" idx="1"/>
          </p:nvPr>
        </p:nvSpPr>
        <p:spPr>
          <a:xfrm>
            <a:off x="0" y="1268413"/>
            <a:ext cx="8785225" cy="4406900"/>
          </a:xfrm>
        </p:spPr>
        <p:txBody>
          <a:bodyPr/>
          <a:lstStyle/>
          <a:p>
            <a:pPr lvl="1">
              <a:lnSpc>
                <a:spcPct val="80000"/>
              </a:lnSpc>
              <a:buFontTx/>
              <a:buBlip>
                <a:blip r:embed="rId2"/>
              </a:buBlip>
            </a:pPr>
            <a:r>
              <a:rPr lang="en-US" sz="2400"/>
              <a:t>Precedence Network use boxes to represent activities also known as work items) and links to present dependencies.</a:t>
            </a:r>
          </a:p>
          <a:p>
            <a:pPr lvl="1">
              <a:lnSpc>
                <a:spcPct val="80000"/>
              </a:lnSpc>
              <a:buFontTx/>
              <a:buBlip>
                <a:blip r:embed="rId2"/>
              </a:buBlip>
            </a:pPr>
            <a:r>
              <a:rPr lang="en-US" sz="2400"/>
              <a:t>The boxes may carry task description and duration estimates and the links may contain a duration denoting a lag between the completion of 1 task and the start of another.</a:t>
            </a:r>
          </a:p>
          <a:p>
            <a:pPr lvl="1">
              <a:lnSpc>
                <a:spcPct val="80000"/>
              </a:lnSpc>
              <a:buFontTx/>
              <a:buBlip>
                <a:blip r:embed="rId2"/>
              </a:buBlip>
            </a:pPr>
            <a:r>
              <a:rPr lang="en-US" sz="2400"/>
              <a:t>The difference between CPM and Precedence Network is that CPM networks use links to represent activities and nodes to represent events</a:t>
            </a:r>
            <a:r>
              <a:rPr lang="en-US" sz="2400" b="1"/>
              <a:t>.</a:t>
            </a:r>
          </a:p>
          <a:p>
            <a:pPr>
              <a:lnSpc>
                <a:spcPct val="80000"/>
              </a:lnSpc>
              <a:buFontTx/>
              <a:buNone/>
            </a:pPr>
            <a:endParaRPr lang="en-US" sz="2400" b="1">
              <a:solidFill>
                <a:srgbClr val="0066FF"/>
              </a:solidFill>
            </a:endParaRPr>
          </a:p>
          <a:p>
            <a:pPr>
              <a:lnSpc>
                <a:spcPct val="80000"/>
              </a:lnSpc>
              <a:buFontTx/>
              <a:buNone/>
            </a:pPr>
            <a:r>
              <a:rPr lang="en-US" sz="2400">
                <a:solidFill>
                  <a:srgbClr val="0066FF"/>
                </a:solidFill>
              </a:rPr>
              <a:t>	Advantages of Precedence Network</a:t>
            </a:r>
          </a:p>
          <a:p>
            <a:pPr lvl="1">
              <a:lnSpc>
                <a:spcPct val="80000"/>
              </a:lnSpc>
              <a:buFontTx/>
              <a:buBlip>
                <a:blip r:embed="rId2"/>
              </a:buBlip>
            </a:pPr>
            <a:r>
              <a:rPr lang="en-US" sz="2400"/>
              <a:t> They are easier to draw, dummy activities are virtually redundant and also easier to interpret them.</a:t>
            </a:r>
          </a:p>
          <a:p>
            <a:pPr lvl="1">
              <a:lnSpc>
                <a:spcPct val="80000"/>
              </a:lnSpc>
              <a:buFontTx/>
              <a:buBlip>
                <a:blip r:embed="rId2"/>
              </a:buBlip>
            </a:pPr>
            <a:r>
              <a:rPr lang="en-US" sz="2400"/>
              <a:t> They can also be used to represent parallel lagged activities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224</a:t>
            </a:fld>
            <a:endParaRPr lang="en-US"/>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381000" y="1268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Label</a:t>
            </a:r>
          </a:p>
        </p:txBody>
      </p:sp>
      <p:sp>
        <p:nvSpPr>
          <p:cNvPr id="583683" name="Rectangle 3"/>
          <p:cNvSpPr>
            <a:spLocks noChangeArrowheads="1"/>
          </p:cNvSpPr>
          <p:nvPr/>
        </p:nvSpPr>
        <p:spPr bwMode="auto">
          <a:xfrm>
            <a:off x="1905000" y="1268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400">
                <a:latin typeface="Times New Roman" pitchFamily="18" charset="0"/>
              </a:rPr>
              <a:t>Duration</a:t>
            </a:r>
          </a:p>
        </p:txBody>
      </p:sp>
      <p:sp>
        <p:nvSpPr>
          <p:cNvPr id="583684" name="Rectangle 4"/>
          <p:cNvSpPr>
            <a:spLocks noChangeArrowheads="1"/>
          </p:cNvSpPr>
          <p:nvPr/>
        </p:nvSpPr>
        <p:spPr bwMode="auto">
          <a:xfrm>
            <a:off x="381000" y="3554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Span</a:t>
            </a:r>
          </a:p>
        </p:txBody>
      </p:sp>
      <p:sp>
        <p:nvSpPr>
          <p:cNvPr id="583685" name="Rectangle 5"/>
          <p:cNvSpPr>
            <a:spLocks noChangeArrowheads="1"/>
          </p:cNvSpPr>
          <p:nvPr/>
        </p:nvSpPr>
        <p:spPr bwMode="auto">
          <a:xfrm>
            <a:off x="381000" y="1878013"/>
            <a:ext cx="685800" cy="8382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1</a:t>
            </a:r>
          </a:p>
        </p:txBody>
      </p:sp>
      <p:sp>
        <p:nvSpPr>
          <p:cNvPr id="583686" name="Rectangle 6"/>
          <p:cNvSpPr>
            <a:spLocks noChangeArrowheads="1"/>
          </p:cNvSpPr>
          <p:nvPr/>
        </p:nvSpPr>
        <p:spPr bwMode="auto">
          <a:xfrm>
            <a:off x="381000" y="2716213"/>
            <a:ext cx="685800" cy="838200"/>
          </a:xfrm>
          <a:prstGeom prst="rect">
            <a:avLst/>
          </a:prstGeom>
          <a:noFill/>
          <a:ln w="9525">
            <a:solidFill>
              <a:schemeClr val="tx1"/>
            </a:solidFill>
            <a:miter lim="800000"/>
            <a:headEnd/>
            <a:tailEnd/>
          </a:ln>
          <a:effectLst/>
        </p:spPr>
        <p:txBody>
          <a:bodyPr wrap="none" anchor="ctr"/>
          <a:lstStyle/>
          <a:p>
            <a:pPr algn="ctr"/>
            <a:r>
              <a:rPr lang="en-US"/>
              <a:t>2</a:t>
            </a:r>
          </a:p>
        </p:txBody>
      </p:sp>
      <p:sp>
        <p:nvSpPr>
          <p:cNvPr id="583687" name="Rectangle 7"/>
          <p:cNvSpPr>
            <a:spLocks noChangeArrowheads="1"/>
          </p:cNvSpPr>
          <p:nvPr/>
        </p:nvSpPr>
        <p:spPr bwMode="auto">
          <a:xfrm>
            <a:off x="2667000" y="1878013"/>
            <a:ext cx="609600" cy="838200"/>
          </a:xfrm>
          <a:prstGeom prst="rect">
            <a:avLst/>
          </a:prstGeom>
          <a:noFill/>
          <a:ln w="9525">
            <a:solidFill>
              <a:schemeClr val="tx1"/>
            </a:solidFill>
            <a:miter lim="800000"/>
            <a:headEnd/>
            <a:tailEnd/>
          </a:ln>
          <a:effectLst/>
        </p:spPr>
        <p:txBody>
          <a:bodyPr wrap="none" anchor="ctr"/>
          <a:lstStyle/>
          <a:p>
            <a:pPr algn="ctr"/>
            <a:r>
              <a:rPr lang="en-US"/>
              <a:t>3</a:t>
            </a:r>
          </a:p>
        </p:txBody>
      </p:sp>
      <p:sp>
        <p:nvSpPr>
          <p:cNvPr id="583688" name="Rectangle 8"/>
          <p:cNvSpPr>
            <a:spLocks noChangeArrowheads="1"/>
          </p:cNvSpPr>
          <p:nvPr/>
        </p:nvSpPr>
        <p:spPr bwMode="auto">
          <a:xfrm>
            <a:off x="2667000" y="2716213"/>
            <a:ext cx="609600" cy="838200"/>
          </a:xfrm>
          <a:prstGeom prst="rect">
            <a:avLst/>
          </a:prstGeom>
          <a:noFill/>
          <a:ln w="9525">
            <a:solidFill>
              <a:schemeClr val="tx1"/>
            </a:solidFill>
            <a:miter lim="800000"/>
            <a:headEnd/>
            <a:tailEnd/>
          </a:ln>
          <a:effectLst/>
        </p:spPr>
        <p:txBody>
          <a:bodyPr wrap="none" anchor="ctr"/>
          <a:lstStyle/>
          <a:p>
            <a:pPr algn="ctr"/>
            <a:r>
              <a:rPr lang="en-US"/>
              <a:t>4</a:t>
            </a:r>
          </a:p>
        </p:txBody>
      </p:sp>
      <p:sp>
        <p:nvSpPr>
          <p:cNvPr id="583689" name="Text Box 9"/>
          <p:cNvSpPr txBox="1">
            <a:spLocks noChangeArrowheads="1"/>
          </p:cNvSpPr>
          <p:nvPr/>
        </p:nvSpPr>
        <p:spPr bwMode="auto">
          <a:xfrm>
            <a:off x="1066800" y="2166938"/>
            <a:ext cx="1447800" cy="854075"/>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rPr>
              <a:t>Activity </a:t>
            </a:r>
          </a:p>
          <a:p>
            <a:pPr algn="ctr" eaLnBrk="1" hangingPunct="1">
              <a:spcBef>
                <a:spcPct val="50000"/>
              </a:spcBef>
            </a:pPr>
            <a:r>
              <a:rPr lang="en-US" sz="2000">
                <a:latin typeface="Times New Roman" pitchFamily="18" charset="0"/>
              </a:rPr>
              <a:t>Description</a:t>
            </a:r>
          </a:p>
        </p:txBody>
      </p:sp>
      <p:sp>
        <p:nvSpPr>
          <p:cNvPr id="583690" name="Text Box 10"/>
          <p:cNvSpPr txBox="1">
            <a:spLocks noChangeArrowheads="1"/>
          </p:cNvSpPr>
          <p:nvPr/>
        </p:nvSpPr>
        <p:spPr bwMode="auto">
          <a:xfrm>
            <a:off x="3708400" y="1412875"/>
            <a:ext cx="4724400" cy="5262979"/>
          </a:xfrm>
          <a:prstGeom prst="rect">
            <a:avLst/>
          </a:prstGeom>
          <a:noFill/>
          <a:ln w="9525">
            <a:noFill/>
            <a:miter lim="800000"/>
            <a:headEnd/>
            <a:tailEnd/>
          </a:ln>
          <a:effectLst/>
        </p:spPr>
        <p:txBody>
          <a:bodyPr>
            <a:spAutoFit/>
          </a:bodyPr>
          <a:lstStyle/>
          <a:p>
            <a:pPr eaLnBrk="1" hangingPunct="1">
              <a:spcBef>
                <a:spcPct val="50000"/>
              </a:spcBef>
            </a:pPr>
            <a:r>
              <a:rPr lang="en-US" sz="2400" dirty="0"/>
              <a:t>The items indicated in the boxes are the same as those shown in the CPM network and the activity table with the addition of </a:t>
            </a:r>
            <a:r>
              <a:rPr lang="en-US" sz="2400" b="1" dirty="0"/>
              <a:t>Activity span.</a:t>
            </a:r>
          </a:p>
          <a:p>
            <a:pPr eaLnBrk="1" hangingPunct="1">
              <a:spcBef>
                <a:spcPct val="50000"/>
              </a:spcBef>
            </a:pPr>
            <a:r>
              <a:rPr lang="en-US" sz="2400" dirty="0"/>
              <a:t>Activity Span is the difference between the earliest start date and the </a:t>
            </a:r>
            <a:r>
              <a:rPr lang="en-US" sz="2400"/>
              <a:t>latest </a:t>
            </a:r>
            <a:r>
              <a:rPr lang="en-US" sz="2400" smtClean="0"/>
              <a:t>finish </a:t>
            </a:r>
            <a:r>
              <a:rPr lang="en-US" sz="2400" dirty="0"/>
              <a:t>date and is a measure of the maximum time allowable for the activity</a:t>
            </a:r>
          </a:p>
          <a:p>
            <a:pPr eaLnBrk="1" hangingPunct="1">
              <a:spcBef>
                <a:spcPct val="50000"/>
              </a:spcBef>
            </a:pPr>
            <a:r>
              <a:rPr lang="en-US" sz="2400" dirty="0"/>
              <a:t>Precedence Network will be further discussed in the next chapter</a:t>
            </a:r>
          </a:p>
        </p:txBody>
      </p:sp>
      <p:sp>
        <p:nvSpPr>
          <p:cNvPr id="583691" name="Rectangle 11"/>
          <p:cNvSpPr>
            <a:spLocks noChangeArrowheads="1"/>
          </p:cNvSpPr>
          <p:nvPr/>
        </p:nvSpPr>
        <p:spPr bwMode="auto">
          <a:xfrm>
            <a:off x="1905000" y="3554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Float</a:t>
            </a:r>
          </a:p>
        </p:txBody>
      </p:sp>
      <p:sp>
        <p:nvSpPr>
          <p:cNvPr id="583692" name="Rectangle 12"/>
          <p:cNvSpPr>
            <a:spLocks noGrp="1" noChangeArrowheads="1"/>
          </p:cNvSpPr>
          <p:nvPr>
            <p:ph type="title"/>
          </p:nvPr>
        </p:nvSpPr>
        <p:spPr>
          <a:noFill/>
          <a:ln/>
        </p:spPr>
        <p:txBody>
          <a:bodyPr/>
          <a:lstStyle/>
          <a:p>
            <a:r>
              <a:rPr lang="en-US" b="0">
                <a:solidFill>
                  <a:srgbClr val="008080"/>
                </a:solidFill>
              </a:rPr>
              <a:t>Precedence Network (continued…)</a:t>
            </a:r>
          </a:p>
        </p:txBody>
      </p:sp>
      <p:sp>
        <p:nvSpPr>
          <p:cNvPr id="583693" name="Text Box 13"/>
          <p:cNvSpPr txBox="1">
            <a:spLocks noChangeArrowheads="1"/>
          </p:cNvSpPr>
          <p:nvPr/>
        </p:nvSpPr>
        <p:spPr bwMode="auto">
          <a:xfrm>
            <a:off x="179388" y="4632325"/>
            <a:ext cx="3492500" cy="1604963"/>
          </a:xfrm>
          <a:prstGeom prst="rect">
            <a:avLst/>
          </a:prstGeom>
          <a:noFill/>
          <a:ln w="9525">
            <a:noFill/>
            <a:miter lim="800000"/>
            <a:headEnd/>
            <a:tailEnd/>
          </a:ln>
          <a:effectLst/>
        </p:spPr>
        <p:txBody>
          <a:bodyPr>
            <a:spAutoFit/>
          </a:bodyPr>
          <a:lstStyle/>
          <a:p>
            <a:pPr>
              <a:spcBef>
                <a:spcPct val="50000"/>
              </a:spcBef>
            </a:pPr>
            <a:r>
              <a:rPr lang="en-US"/>
              <a:t>1 </a:t>
            </a:r>
            <a:r>
              <a:rPr lang="en-US">
                <a:sym typeface="Wingdings" pitchFamily="2" charset="2"/>
              </a:rPr>
              <a:t> Earliest Start Date</a:t>
            </a:r>
          </a:p>
          <a:p>
            <a:pPr>
              <a:spcBef>
                <a:spcPct val="50000"/>
              </a:spcBef>
            </a:pPr>
            <a:r>
              <a:rPr lang="en-US">
                <a:sym typeface="Wingdings" pitchFamily="2" charset="2"/>
              </a:rPr>
              <a:t>2  Latest Start Date</a:t>
            </a:r>
          </a:p>
          <a:p>
            <a:pPr>
              <a:spcBef>
                <a:spcPct val="50000"/>
              </a:spcBef>
            </a:pPr>
            <a:r>
              <a:rPr lang="en-US">
                <a:sym typeface="Wingdings" pitchFamily="2" charset="2"/>
              </a:rPr>
              <a:t>3  Earliest Finish Date</a:t>
            </a:r>
          </a:p>
          <a:p>
            <a:pPr>
              <a:spcBef>
                <a:spcPct val="50000"/>
              </a:spcBef>
            </a:pPr>
            <a:r>
              <a:rPr lang="en-US">
                <a:sym typeface="Wingdings" pitchFamily="2" charset="2"/>
              </a:rPr>
              <a:t>4  Latest Finish Date</a:t>
            </a:r>
            <a:endParaRPr lang="en-US"/>
          </a:p>
        </p:txBody>
      </p:sp>
      <p:sp>
        <p:nvSpPr>
          <p:cNvPr id="14" name="Slide Number Placeholder 13"/>
          <p:cNvSpPr>
            <a:spLocks noGrp="1"/>
          </p:cNvSpPr>
          <p:nvPr>
            <p:ph type="sldNum" sz="quarter" idx="12"/>
          </p:nvPr>
        </p:nvSpPr>
        <p:spPr/>
        <p:txBody>
          <a:bodyPr/>
          <a:lstStyle/>
          <a:p>
            <a:fld id="{5CA9C09B-FF3A-4D41-B5CA-3C68A851D5B2}" type="slidenum">
              <a:rPr lang="en-US" smtClean="0"/>
              <a:pPr/>
              <a:t>225</a:t>
            </a:fld>
            <a:endParaRPr lang="en-US"/>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1085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4707" name="Rectangle 3"/>
          <p:cNvSpPr>
            <a:spLocks noChangeArrowheads="1"/>
          </p:cNvSpPr>
          <p:nvPr/>
        </p:nvSpPr>
        <p:spPr bwMode="auto">
          <a:xfrm>
            <a:off x="6286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a:t>
            </a:r>
            <a:r>
              <a:rPr lang="en-US" sz="1200">
                <a:solidFill>
                  <a:srgbClr val="0000FF"/>
                </a:solidFill>
              </a:rPr>
              <a:t>1</a:t>
            </a:r>
          </a:p>
        </p:txBody>
      </p:sp>
      <p:sp>
        <p:nvSpPr>
          <p:cNvPr id="584708" name="Rectangle 4"/>
          <p:cNvSpPr>
            <a:spLocks noChangeArrowheads="1"/>
          </p:cNvSpPr>
          <p:nvPr/>
        </p:nvSpPr>
        <p:spPr bwMode="auto">
          <a:xfrm>
            <a:off x="6286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4709" name="Rectangle 5"/>
          <p:cNvSpPr>
            <a:spLocks noChangeArrowheads="1"/>
          </p:cNvSpPr>
          <p:nvPr/>
        </p:nvSpPr>
        <p:spPr bwMode="auto">
          <a:xfrm>
            <a:off x="13144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10" name="Rectangle 6"/>
          <p:cNvSpPr>
            <a:spLocks noChangeArrowheads="1"/>
          </p:cNvSpPr>
          <p:nvPr/>
        </p:nvSpPr>
        <p:spPr bwMode="auto">
          <a:xfrm>
            <a:off x="1085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11" name="Rectangle 7"/>
          <p:cNvSpPr>
            <a:spLocks noChangeArrowheads="1"/>
          </p:cNvSpPr>
          <p:nvPr/>
        </p:nvSpPr>
        <p:spPr bwMode="auto">
          <a:xfrm>
            <a:off x="6286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4712" name="Rectangle 8"/>
          <p:cNvSpPr>
            <a:spLocks noChangeArrowheads="1"/>
          </p:cNvSpPr>
          <p:nvPr/>
        </p:nvSpPr>
        <p:spPr bwMode="auto">
          <a:xfrm>
            <a:off x="26098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13" name="Rectangle 9"/>
          <p:cNvSpPr>
            <a:spLocks noChangeArrowheads="1"/>
          </p:cNvSpPr>
          <p:nvPr/>
        </p:nvSpPr>
        <p:spPr bwMode="auto">
          <a:xfrm>
            <a:off x="21526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4714" name="Rectangle 10"/>
          <p:cNvSpPr>
            <a:spLocks noChangeArrowheads="1"/>
          </p:cNvSpPr>
          <p:nvPr/>
        </p:nvSpPr>
        <p:spPr bwMode="auto">
          <a:xfrm>
            <a:off x="21526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39</a:t>
            </a:r>
          </a:p>
        </p:txBody>
      </p:sp>
      <p:sp>
        <p:nvSpPr>
          <p:cNvPr id="584715" name="Rectangle 11"/>
          <p:cNvSpPr>
            <a:spLocks noChangeArrowheads="1"/>
          </p:cNvSpPr>
          <p:nvPr/>
        </p:nvSpPr>
        <p:spPr bwMode="auto">
          <a:xfrm>
            <a:off x="28384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59</a:t>
            </a:r>
          </a:p>
        </p:txBody>
      </p:sp>
      <p:sp>
        <p:nvSpPr>
          <p:cNvPr id="584716" name="Rectangle 12"/>
          <p:cNvSpPr>
            <a:spLocks noChangeArrowheads="1"/>
          </p:cNvSpPr>
          <p:nvPr/>
        </p:nvSpPr>
        <p:spPr bwMode="auto">
          <a:xfrm>
            <a:off x="26098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4717" name="Rectangle 13"/>
          <p:cNvSpPr>
            <a:spLocks noChangeArrowheads="1"/>
          </p:cNvSpPr>
          <p:nvPr/>
        </p:nvSpPr>
        <p:spPr bwMode="auto">
          <a:xfrm>
            <a:off x="21526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18" name="Rectangle 14"/>
          <p:cNvSpPr>
            <a:spLocks noChangeArrowheads="1"/>
          </p:cNvSpPr>
          <p:nvPr/>
        </p:nvSpPr>
        <p:spPr bwMode="auto">
          <a:xfrm>
            <a:off x="2609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4719" name="Rectangle 15"/>
          <p:cNvSpPr>
            <a:spLocks noChangeArrowheads="1"/>
          </p:cNvSpPr>
          <p:nvPr/>
        </p:nvSpPr>
        <p:spPr bwMode="auto">
          <a:xfrm>
            <a:off x="2152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4720" name="Rectangle 16"/>
          <p:cNvSpPr>
            <a:spLocks noChangeArrowheads="1"/>
          </p:cNvSpPr>
          <p:nvPr/>
        </p:nvSpPr>
        <p:spPr bwMode="auto">
          <a:xfrm>
            <a:off x="2152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21" name="Rectangle 17"/>
          <p:cNvSpPr>
            <a:spLocks noChangeArrowheads="1"/>
          </p:cNvSpPr>
          <p:nvPr/>
        </p:nvSpPr>
        <p:spPr bwMode="auto">
          <a:xfrm>
            <a:off x="2838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22" name="Rectangle 18"/>
          <p:cNvSpPr>
            <a:spLocks noChangeArrowheads="1"/>
          </p:cNvSpPr>
          <p:nvPr/>
        </p:nvSpPr>
        <p:spPr bwMode="auto">
          <a:xfrm>
            <a:off x="2609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23" name="Rectangle 19"/>
          <p:cNvSpPr>
            <a:spLocks noChangeArrowheads="1"/>
          </p:cNvSpPr>
          <p:nvPr/>
        </p:nvSpPr>
        <p:spPr bwMode="auto">
          <a:xfrm>
            <a:off x="2152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24" name="Rectangle 20"/>
          <p:cNvSpPr>
            <a:spLocks noChangeArrowheads="1"/>
          </p:cNvSpPr>
          <p:nvPr/>
        </p:nvSpPr>
        <p:spPr bwMode="auto">
          <a:xfrm>
            <a:off x="26098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25" name="Rectangle 21"/>
          <p:cNvSpPr>
            <a:spLocks noChangeArrowheads="1"/>
          </p:cNvSpPr>
          <p:nvPr/>
        </p:nvSpPr>
        <p:spPr bwMode="auto">
          <a:xfrm>
            <a:off x="21526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IoE/P/4</a:t>
            </a:r>
          </a:p>
        </p:txBody>
      </p:sp>
      <p:sp>
        <p:nvSpPr>
          <p:cNvPr id="584726" name="Rectangle 22"/>
          <p:cNvSpPr>
            <a:spLocks noChangeArrowheads="1"/>
          </p:cNvSpPr>
          <p:nvPr/>
        </p:nvSpPr>
        <p:spPr bwMode="auto">
          <a:xfrm>
            <a:off x="21526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27" name="Rectangle 23"/>
          <p:cNvSpPr>
            <a:spLocks noChangeArrowheads="1"/>
          </p:cNvSpPr>
          <p:nvPr/>
        </p:nvSpPr>
        <p:spPr bwMode="auto">
          <a:xfrm>
            <a:off x="28384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28" name="Rectangle 24"/>
          <p:cNvSpPr>
            <a:spLocks noChangeArrowheads="1"/>
          </p:cNvSpPr>
          <p:nvPr/>
        </p:nvSpPr>
        <p:spPr bwMode="auto">
          <a:xfrm>
            <a:off x="26098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29" name="Rectangle 25"/>
          <p:cNvSpPr>
            <a:spLocks noChangeArrowheads="1"/>
          </p:cNvSpPr>
          <p:nvPr/>
        </p:nvSpPr>
        <p:spPr bwMode="auto">
          <a:xfrm>
            <a:off x="21526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30" name="Rectangle 26"/>
          <p:cNvSpPr>
            <a:spLocks noChangeArrowheads="1"/>
          </p:cNvSpPr>
          <p:nvPr/>
        </p:nvSpPr>
        <p:spPr bwMode="auto">
          <a:xfrm>
            <a:off x="2609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31" name="Rectangle 27"/>
          <p:cNvSpPr>
            <a:spLocks noChangeArrowheads="1"/>
          </p:cNvSpPr>
          <p:nvPr/>
        </p:nvSpPr>
        <p:spPr bwMode="auto">
          <a:xfrm>
            <a:off x="2152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4732" name="Rectangle 28"/>
          <p:cNvSpPr>
            <a:spLocks noChangeArrowheads="1"/>
          </p:cNvSpPr>
          <p:nvPr/>
        </p:nvSpPr>
        <p:spPr bwMode="auto">
          <a:xfrm>
            <a:off x="2152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33" name="Rectangle 29"/>
          <p:cNvSpPr>
            <a:spLocks noChangeArrowheads="1"/>
          </p:cNvSpPr>
          <p:nvPr/>
        </p:nvSpPr>
        <p:spPr bwMode="auto">
          <a:xfrm>
            <a:off x="2838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34" name="Rectangle 30"/>
          <p:cNvSpPr>
            <a:spLocks noChangeArrowheads="1"/>
          </p:cNvSpPr>
          <p:nvPr/>
        </p:nvSpPr>
        <p:spPr bwMode="auto">
          <a:xfrm>
            <a:off x="2609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35" name="Rectangle 31"/>
          <p:cNvSpPr>
            <a:spLocks noChangeArrowheads="1"/>
          </p:cNvSpPr>
          <p:nvPr/>
        </p:nvSpPr>
        <p:spPr bwMode="auto">
          <a:xfrm>
            <a:off x="2152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36" name="Rectangle 32"/>
          <p:cNvSpPr>
            <a:spLocks noChangeArrowheads="1"/>
          </p:cNvSpPr>
          <p:nvPr/>
        </p:nvSpPr>
        <p:spPr bwMode="auto">
          <a:xfrm>
            <a:off x="52768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37" name="Rectangle 33"/>
          <p:cNvSpPr>
            <a:spLocks noChangeArrowheads="1"/>
          </p:cNvSpPr>
          <p:nvPr/>
        </p:nvSpPr>
        <p:spPr bwMode="auto">
          <a:xfrm>
            <a:off x="4819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4738" name="Rectangle 34"/>
          <p:cNvSpPr>
            <a:spLocks noChangeArrowheads="1"/>
          </p:cNvSpPr>
          <p:nvPr/>
        </p:nvSpPr>
        <p:spPr bwMode="auto">
          <a:xfrm>
            <a:off x="48196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39" name="Rectangle 35"/>
          <p:cNvSpPr>
            <a:spLocks noChangeArrowheads="1"/>
          </p:cNvSpPr>
          <p:nvPr/>
        </p:nvSpPr>
        <p:spPr bwMode="auto">
          <a:xfrm>
            <a:off x="5505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58</a:t>
            </a:r>
          </a:p>
        </p:txBody>
      </p:sp>
      <p:sp>
        <p:nvSpPr>
          <p:cNvPr id="584740" name="Rectangle 36"/>
          <p:cNvSpPr>
            <a:spLocks noChangeArrowheads="1"/>
          </p:cNvSpPr>
          <p:nvPr/>
        </p:nvSpPr>
        <p:spPr bwMode="auto">
          <a:xfrm>
            <a:off x="52768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41" name="Rectangle 37"/>
          <p:cNvSpPr>
            <a:spLocks noChangeArrowheads="1"/>
          </p:cNvSpPr>
          <p:nvPr/>
        </p:nvSpPr>
        <p:spPr bwMode="auto">
          <a:xfrm>
            <a:off x="4819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42" name="Rectangle 38"/>
          <p:cNvSpPr>
            <a:spLocks noChangeArrowheads="1"/>
          </p:cNvSpPr>
          <p:nvPr/>
        </p:nvSpPr>
        <p:spPr bwMode="auto">
          <a:xfrm>
            <a:off x="5276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4743" name="Rectangle 39"/>
          <p:cNvSpPr>
            <a:spLocks noChangeArrowheads="1"/>
          </p:cNvSpPr>
          <p:nvPr/>
        </p:nvSpPr>
        <p:spPr bwMode="auto">
          <a:xfrm>
            <a:off x="4819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4744" name="Rectangle 40"/>
          <p:cNvSpPr>
            <a:spLocks noChangeArrowheads="1"/>
          </p:cNvSpPr>
          <p:nvPr/>
        </p:nvSpPr>
        <p:spPr bwMode="auto">
          <a:xfrm>
            <a:off x="4819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61</a:t>
            </a:r>
          </a:p>
        </p:txBody>
      </p:sp>
      <p:sp>
        <p:nvSpPr>
          <p:cNvPr id="584745" name="Rectangle 41"/>
          <p:cNvSpPr>
            <a:spLocks noChangeArrowheads="1"/>
          </p:cNvSpPr>
          <p:nvPr/>
        </p:nvSpPr>
        <p:spPr bwMode="auto">
          <a:xfrm>
            <a:off x="5505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70</a:t>
            </a:r>
          </a:p>
        </p:txBody>
      </p:sp>
      <p:sp>
        <p:nvSpPr>
          <p:cNvPr id="584746" name="Rectangle 42"/>
          <p:cNvSpPr>
            <a:spLocks noChangeArrowheads="1"/>
          </p:cNvSpPr>
          <p:nvPr/>
        </p:nvSpPr>
        <p:spPr bwMode="auto">
          <a:xfrm>
            <a:off x="5276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47" name="Rectangle 43"/>
          <p:cNvSpPr>
            <a:spLocks noChangeArrowheads="1"/>
          </p:cNvSpPr>
          <p:nvPr/>
        </p:nvSpPr>
        <p:spPr bwMode="auto">
          <a:xfrm>
            <a:off x="4819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a:t>9</a:t>
            </a:r>
          </a:p>
        </p:txBody>
      </p:sp>
      <p:sp>
        <p:nvSpPr>
          <p:cNvPr id="584748" name="Rectangle 44"/>
          <p:cNvSpPr>
            <a:spLocks noChangeArrowheads="1"/>
          </p:cNvSpPr>
          <p:nvPr/>
        </p:nvSpPr>
        <p:spPr bwMode="auto">
          <a:xfrm>
            <a:off x="52768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49" name="Rectangle 45"/>
          <p:cNvSpPr>
            <a:spLocks noChangeArrowheads="1"/>
          </p:cNvSpPr>
          <p:nvPr/>
        </p:nvSpPr>
        <p:spPr bwMode="auto">
          <a:xfrm>
            <a:off x="4819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IoE/P/9</a:t>
            </a:r>
          </a:p>
        </p:txBody>
      </p:sp>
      <p:sp>
        <p:nvSpPr>
          <p:cNvPr id="584750" name="Rectangle 46"/>
          <p:cNvSpPr>
            <a:spLocks noChangeArrowheads="1"/>
          </p:cNvSpPr>
          <p:nvPr/>
        </p:nvSpPr>
        <p:spPr bwMode="auto">
          <a:xfrm>
            <a:off x="48196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79</a:t>
            </a:r>
          </a:p>
        </p:txBody>
      </p:sp>
      <p:sp>
        <p:nvSpPr>
          <p:cNvPr id="584751" name="Rectangle 47"/>
          <p:cNvSpPr>
            <a:spLocks noChangeArrowheads="1"/>
          </p:cNvSpPr>
          <p:nvPr/>
        </p:nvSpPr>
        <p:spPr bwMode="auto">
          <a:xfrm>
            <a:off x="5505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83</a:t>
            </a:r>
          </a:p>
        </p:txBody>
      </p:sp>
      <p:sp>
        <p:nvSpPr>
          <p:cNvPr id="584752" name="Rectangle 48"/>
          <p:cNvSpPr>
            <a:spLocks noChangeArrowheads="1"/>
          </p:cNvSpPr>
          <p:nvPr/>
        </p:nvSpPr>
        <p:spPr bwMode="auto">
          <a:xfrm>
            <a:off x="52768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4753" name="Rectangle 49"/>
          <p:cNvSpPr>
            <a:spLocks noChangeArrowheads="1"/>
          </p:cNvSpPr>
          <p:nvPr/>
        </p:nvSpPr>
        <p:spPr bwMode="auto">
          <a:xfrm>
            <a:off x="4819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22</a:t>
            </a:r>
          </a:p>
        </p:txBody>
      </p:sp>
      <p:sp>
        <p:nvSpPr>
          <p:cNvPr id="584754" name="Rectangle 50"/>
          <p:cNvSpPr>
            <a:spLocks noChangeArrowheads="1"/>
          </p:cNvSpPr>
          <p:nvPr/>
        </p:nvSpPr>
        <p:spPr bwMode="auto">
          <a:xfrm>
            <a:off x="5276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55" name="Rectangle 51"/>
          <p:cNvSpPr>
            <a:spLocks noChangeArrowheads="1"/>
          </p:cNvSpPr>
          <p:nvPr/>
        </p:nvSpPr>
        <p:spPr bwMode="auto">
          <a:xfrm>
            <a:off x="4819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a:t>
            </a:r>
            <a:r>
              <a:rPr lang="en-US" sz="900"/>
              <a:t>oE/P/10</a:t>
            </a:r>
          </a:p>
        </p:txBody>
      </p:sp>
      <p:sp>
        <p:nvSpPr>
          <p:cNvPr id="584756" name="Rectangle 52"/>
          <p:cNvSpPr>
            <a:spLocks noChangeArrowheads="1"/>
          </p:cNvSpPr>
          <p:nvPr/>
        </p:nvSpPr>
        <p:spPr bwMode="auto">
          <a:xfrm>
            <a:off x="4819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69</a:t>
            </a:r>
          </a:p>
        </p:txBody>
      </p:sp>
      <p:sp>
        <p:nvSpPr>
          <p:cNvPr id="584757" name="Rectangle 53"/>
          <p:cNvSpPr>
            <a:spLocks noChangeArrowheads="1"/>
          </p:cNvSpPr>
          <p:nvPr/>
        </p:nvSpPr>
        <p:spPr bwMode="auto">
          <a:xfrm>
            <a:off x="5505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58" name="Rectangle 54"/>
          <p:cNvSpPr>
            <a:spLocks noChangeArrowheads="1"/>
          </p:cNvSpPr>
          <p:nvPr/>
        </p:nvSpPr>
        <p:spPr bwMode="auto">
          <a:xfrm>
            <a:off x="5276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59" name="Rectangle 55"/>
          <p:cNvSpPr>
            <a:spLocks noChangeArrowheads="1"/>
          </p:cNvSpPr>
          <p:nvPr/>
        </p:nvSpPr>
        <p:spPr bwMode="auto">
          <a:xfrm>
            <a:off x="4819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4760" name="Rectangle 56"/>
          <p:cNvSpPr>
            <a:spLocks noChangeArrowheads="1"/>
          </p:cNvSpPr>
          <p:nvPr/>
        </p:nvSpPr>
        <p:spPr bwMode="auto">
          <a:xfrm>
            <a:off x="6724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1" name="Rectangle 57"/>
          <p:cNvSpPr>
            <a:spLocks noChangeArrowheads="1"/>
          </p:cNvSpPr>
          <p:nvPr/>
        </p:nvSpPr>
        <p:spPr bwMode="auto">
          <a:xfrm>
            <a:off x="62674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4762" name="Rectangle 58"/>
          <p:cNvSpPr>
            <a:spLocks noChangeArrowheads="1"/>
          </p:cNvSpPr>
          <p:nvPr/>
        </p:nvSpPr>
        <p:spPr bwMode="auto">
          <a:xfrm>
            <a:off x="6267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68</a:t>
            </a:r>
          </a:p>
        </p:txBody>
      </p:sp>
      <p:sp>
        <p:nvSpPr>
          <p:cNvPr id="584763" name="Rectangle 59"/>
          <p:cNvSpPr>
            <a:spLocks noChangeArrowheads="1"/>
          </p:cNvSpPr>
          <p:nvPr/>
        </p:nvSpPr>
        <p:spPr bwMode="auto">
          <a:xfrm>
            <a:off x="69532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64" name="Rectangle 60"/>
          <p:cNvSpPr>
            <a:spLocks noChangeArrowheads="1"/>
          </p:cNvSpPr>
          <p:nvPr/>
        </p:nvSpPr>
        <p:spPr bwMode="auto">
          <a:xfrm>
            <a:off x="6724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65" name="Rectangle 61"/>
          <p:cNvSpPr>
            <a:spLocks noChangeArrowheads="1"/>
          </p:cNvSpPr>
          <p:nvPr/>
        </p:nvSpPr>
        <p:spPr bwMode="auto">
          <a:xfrm>
            <a:off x="62674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6" name="Rectangle 62"/>
          <p:cNvSpPr>
            <a:spLocks noChangeArrowheads="1"/>
          </p:cNvSpPr>
          <p:nvPr/>
        </p:nvSpPr>
        <p:spPr bwMode="auto">
          <a:xfrm>
            <a:off x="6724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4767" name="Rectangle 63"/>
          <p:cNvSpPr>
            <a:spLocks noChangeArrowheads="1"/>
          </p:cNvSpPr>
          <p:nvPr/>
        </p:nvSpPr>
        <p:spPr bwMode="auto">
          <a:xfrm>
            <a:off x="62674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4768" name="Rectangle 64"/>
          <p:cNvSpPr>
            <a:spLocks noChangeArrowheads="1"/>
          </p:cNvSpPr>
          <p:nvPr/>
        </p:nvSpPr>
        <p:spPr bwMode="auto">
          <a:xfrm>
            <a:off x="6267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76</a:t>
            </a:r>
          </a:p>
        </p:txBody>
      </p:sp>
      <p:sp>
        <p:nvSpPr>
          <p:cNvPr id="584769" name="Rectangle 65"/>
          <p:cNvSpPr>
            <a:spLocks noChangeArrowheads="1"/>
          </p:cNvSpPr>
          <p:nvPr/>
        </p:nvSpPr>
        <p:spPr bwMode="auto">
          <a:xfrm>
            <a:off x="69532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95</a:t>
            </a:r>
          </a:p>
          <a:p>
            <a:pPr algn="ctr" eaLnBrk="1" hangingPunct="1"/>
            <a:endParaRPr lang="en-US" sz="1400"/>
          </a:p>
          <a:p>
            <a:pPr algn="ctr" eaLnBrk="1" hangingPunct="1"/>
            <a:r>
              <a:rPr lang="en-US" sz="1400"/>
              <a:t>98</a:t>
            </a:r>
          </a:p>
        </p:txBody>
      </p:sp>
      <p:sp>
        <p:nvSpPr>
          <p:cNvPr id="584770" name="Rectangle 66"/>
          <p:cNvSpPr>
            <a:spLocks noChangeArrowheads="1"/>
          </p:cNvSpPr>
          <p:nvPr/>
        </p:nvSpPr>
        <p:spPr bwMode="auto">
          <a:xfrm>
            <a:off x="6724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71" name="Rectangle 67"/>
          <p:cNvSpPr>
            <a:spLocks noChangeArrowheads="1"/>
          </p:cNvSpPr>
          <p:nvPr/>
        </p:nvSpPr>
        <p:spPr bwMode="auto">
          <a:xfrm>
            <a:off x="62674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4772" name="Rectangle 68"/>
          <p:cNvSpPr>
            <a:spLocks noChangeArrowheads="1"/>
          </p:cNvSpPr>
          <p:nvPr/>
        </p:nvSpPr>
        <p:spPr bwMode="auto">
          <a:xfrm>
            <a:off x="6724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3" name="Rectangle 69"/>
          <p:cNvSpPr>
            <a:spLocks noChangeArrowheads="1"/>
          </p:cNvSpPr>
          <p:nvPr/>
        </p:nvSpPr>
        <p:spPr bwMode="auto">
          <a:xfrm>
            <a:off x="62674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4774" name="Rectangle 70"/>
          <p:cNvSpPr>
            <a:spLocks noChangeArrowheads="1"/>
          </p:cNvSpPr>
          <p:nvPr/>
        </p:nvSpPr>
        <p:spPr bwMode="auto">
          <a:xfrm>
            <a:off x="6267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5" name="Rectangle 71"/>
          <p:cNvSpPr>
            <a:spLocks noChangeArrowheads="1"/>
          </p:cNvSpPr>
          <p:nvPr/>
        </p:nvSpPr>
        <p:spPr bwMode="auto">
          <a:xfrm>
            <a:off x="69532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6" name="Rectangle 72"/>
          <p:cNvSpPr>
            <a:spLocks noChangeArrowheads="1"/>
          </p:cNvSpPr>
          <p:nvPr/>
        </p:nvSpPr>
        <p:spPr bwMode="auto">
          <a:xfrm>
            <a:off x="6724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7" name="Rectangle 73"/>
          <p:cNvSpPr>
            <a:spLocks noChangeArrowheads="1"/>
          </p:cNvSpPr>
          <p:nvPr/>
        </p:nvSpPr>
        <p:spPr bwMode="auto">
          <a:xfrm>
            <a:off x="62674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78" name="Rectangle 74"/>
          <p:cNvSpPr>
            <a:spLocks noChangeArrowheads="1"/>
          </p:cNvSpPr>
          <p:nvPr/>
        </p:nvSpPr>
        <p:spPr bwMode="auto">
          <a:xfrm>
            <a:off x="6724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79" name="Rectangle 75"/>
          <p:cNvSpPr>
            <a:spLocks noChangeArrowheads="1"/>
          </p:cNvSpPr>
          <p:nvPr/>
        </p:nvSpPr>
        <p:spPr bwMode="auto">
          <a:xfrm>
            <a:off x="62674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4780" name="Rectangle 76"/>
          <p:cNvSpPr>
            <a:spLocks noChangeArrowheads="1"/>
          </p:cNvSpPr>
          <p:nvPr/>
        </p:nvSpPr>
        <p:spPr bwMode="auto">
          <a:xfrm>
            <a:off x="6267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81" name="Rectangle 77"/>
          <p:cNvSpPr>
            <a:spLocks noChangeArrowheads="1"/>
          </p:cNvSpPr>
          <p:nvPr/>
        </p:nvSpPr>
        <p:spPr bwMode="auto">
          <a:xfrm>
            <a:off x="69532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98</a:t>
            </a:r>
          </a:p>
        </p:txBody>
      </p:sp>
      <p:sp>
        <p:nvSpPr>
          <p:cNvPr id="584782" name="Rectangle 78"/>
          <p:cNvSpPr>
            <a:spLocks noChangeArrowheads="1"/>
          </p:cNvSpPr>
          <p:nvPr/>
        </p:nvSpPr>
        <p:spPr bwMode="auto">
          <a:xfrm>
            <a:off x="6724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83" name="Rectangle 79"/>
          <p:cNvSpPr>
            <a:spLocks noChangeArrowheads="1"/>
          </p:cNvSpPr>
          <p:nvPr/>
        </p:nvSpPr>
        <p:spPr bwMode="auto">
          <a:xfrm>
            <a:off x="62674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84" name="Rectangle 80"/>
          <p:cNvSpPr>
            <a:spLocks noChangeArrowheads="1"/>
          </p:cNvSpPr>
          <p:nvPr/>
        </p:nvSpPr>
        <p:spPr bwMode="auto">
          <a:xfrm>
            <a:off x="39052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85" name="Rectangle 81"/>
          <p:cNvSpPr>
            <a:spLocks noChangeArrowheads="1"/>
          </p:cNvSpPr>
          <p:nvPr/>
        </p:nvSpPr>
        <p:spPr bwMode="auto">
          <a:xfrm>
            <a:off x="3448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IoE/P/6</a:t>
            </a:r>
          </a:p>
        </p:txBody>
      </p:sp>
      <p:sp>
        <p:nvSpPr>
          <p:cNvPr id="584786" name="Rectangle 82"/>
          <p:cNvSpPr>
            <a:spLocks noChangeArrowheads="1"/>
          </p:cNvSpPr>
          <p:nvPr/>
        </p:nvSpPr>
        <p:spPr bwMode="auto">
          <a:xfrm>
            <a:off x="34480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87" name="Rectangle 83"/>
          <p:cNvSpPr>
            <a:spLocks noChangeArrowheads="1"/>
          </p:cNvSpPr>
          <p:nvPr/>
        </p:nvSpPr>
        <p:spPr bwMode="auto">
          <a:xfrm>
            <a:off x="4133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88" name="Rectangle 84"/>
          <p:cNvSpPr>
            <a:spLocks noChangeArrowheads="1"/>
          </p:cNvSpPr>
          <p:nvPr/>
        </p:nvSpPr>
        <p:spPr bwMode="auto">
          <a:xfrm>
            <a:off x="39052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89" name="Rectangle 85"/>
          <p:cNvSpPr>
            <a:spLocks noChangeArrowheads="1"/>
          </p:cNvSpPr>
          <p:nvPr/>
        </p:nvSpPr>
        <p:spPr bwMode="auto">
          <a:xfrm>
            <a:off x="3448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90" name="Rectangle 86"/>
          <p:cNvSpPr>
            <a:spLocks noChangeArrowheads="1"/>
          </p:cNvSpPr>
          <p:nvPr/>
        </p:nvSpPr>
        <p:spPr bwMode="auto">
          <a:xfrm>
            <a:off x="8020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1" name="Rectangle 87"/>
          <p:cNvSpPr>
            <a:spLocks noChangeArrowheads="1"/>
          </p:cNvSpPr>
          <p:nvPr/>
        </p:nvSpPr>
        <p:spPr bwMode="auto">
          <a:xfrm>
            <a:off x="7562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4792" name="Rectangle 88"/>
          <p:cNvSpPr>
            <a:spLocks noChangeArrowheads="1"/>
          </p:cNvSpPr>
          <p:nvPr/>
        </p:nvSpPr>
        <p:spPr bwMode="auto">
          <a:xfrm>
            <a:off x="7562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93" name="Rectangle 89"/>
          <p:cNvSpPr>
            <a:spLocks noChangeArrowheads="1"/>
          </p:cNvSpPr>
          <p:nvPr/>
        </p:nvSpPr>
        <p:spPr bwMode="auto">
          <a:xfrm>
            <a:off x="8172450" y="3176588"/>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104</a:t>
            </a:r>
          </a:p>
          <a:p>
            <a:pPr algn="ctr" eaLnBrk="1" hangingPunct="1"/>
            <a:endParaRPr lang="en-US" sz="1400">
              <a:solidFill>
                <a:srgbClr val="0000FF"/>
              </a:solidFill>
            </a:endParaRPr>
          </a:p>
          <a:p>
            <a:pPr algn="ctr" eaLnBrk="1" hangingPunct="1"/>
            <a:r>
              <a:rPr lang="en-US" sz="1400">
                <a:solidFill>
                  <a:srgbClr val="0000FF"/>
                </a:solidFill>
              </a:rPr>
              <a:t>104</a:t>
            </a:r>
          </a:p>
        </p:txBody>
      </p:sp>
      <p:sp>
        <p:nvSpPr>
          <p:cNvPr id="584794" name="Rectangle 90"/>
          <p:cNvSpPr>
            <a:spLocks noChangeArrowheads="1"/>
          </p:cNvSpPr>
          <p:nvPr/>
        </p:nvSpPr>
        <p:spPr bwMode="auto">
          <a:xfrm>
            <a:off x="8020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95" name="Rectangle 91"/>
          <p:cNvSpPr>
            <a:spLocks noChangeArrowheads="1"/>
          </p:cNvSpPr>
          <p:nvPr/>
        </p:nvSpPr>
        <p:spPr bwMode="auto">
          <a:xfrm>
            <a:off x="7562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6" name="Line 92"/>
          <p:cNvSpPr>
            <a:spLocks noChangeShapeType="1"/>
          </p:cNvSpPr>
          <p:nvPr/>
        </p:nvSpPr>
        <p:spPr bwMode="auto">
          <a:xfrm flipV="1">
            <a:off x="1543050" y="1576388"/>
            <a:ext cx="609600" cy="1371600"/>
          </a:xfrm>
          <a:prstGeom prst="line">
            <a:avLst/>
          </a:prstGeom>
          <a:noFill/>
          <a:ln w="9525">
            <a:solidFill>
              <a:schemeClr val="tx1"/>
            </a:solidFill>
            <a:round/>
            <a:headEnd/>
            <a:tailEnd/>
          </a:ln>
          <a:effectLst/>
        </p:spPr>
        <p:txBody>
          <a:bodyPr/>
          <a:lstStyle/>
          <a:p>
            <a:endParaRPr lang="en-US"/>
          </a:p>
        </p:txBody>
      </p:sp>
      <p:sp>
        <p:nvSpPr>
          <p:cNvPr id="584797" name="Line 93"/>
          <p:cNvSpPr>
            <a:spLocks noChangeShapeType="1"/>
          </p:cNvSpPr>
          <p:nvPr/>
        </p:nvSpPr>
        <p:spPr bwMode="auto">
          <a:xfrm flipV="1">
            <a:off x="1543050" y="3100388"/>
            <a:ext cx="609600" cy="228600"/>
          </a:xfrm>
          <a:prstGeom prst="line">
            <a:avLst/>
          </a:prstGeom>
          <a:noFill/>
          <a:ln w="9525">
            <a:solidFill>
              <a:schemeClr val="tx1"/>
            </a:solidFill>
            <a:round/>
            <a:headEnd/>
            <a:tailEnd/>
          </a:ln>
          <a:effectLst/>
        </p:spPr>
        <p:txBody>
          <a:bodyPr/>
          <a:lstStyle/>
          <a:p>
            <a:endParaRPr lang="en-US"/>
          </a:p>
        </p:txBody>
      </p:sp>
      <p:sp>
        <p:nvSpPr>
          <p:cNvPr id="584798" name="Line 94"/>
          <p:cNvSpPr>
            <a:spLocks noChangeShapeType="1"/>
          </p:cNvSpPr>
          <p:nvPr/>
        </p:nvSpPr>
        <p:spPr bwMode="auto">
          <a:xfrm>
            <a:off x="1314450" y="4014788"/>
            <a:ext cx="838200" cy="304800"/>
          </a:xfrm>
          <a:prstGeom prst="line">
            <a:avLst/>
          </a:prstGeom>
          <a:noFill/>
          <a:ln w="9525">
            <a:solidFill>
              <a:srgbClr val="0000FF"/>
            </a:solidFill>
            <a:round/>
            <a:headEnd/>
            <a:tailEnd/>
          </a:ln>
          <a:effectLst/>
        </p:spPr>
        <p:txBody>
          <a:bodyPr/>
          <a:lstStyle/>
          <a:p>
            <a:endParaRPr lang="en-US"/>
          </a:p>
        </p:txBody>
      </p:sp>
      <p:sp>
        <p:nvSpPr>
          <p:cNvPr id="584799" name="Line 95"/>
          <p:cNvSpPr>
            <a:spLocks noChangeShapeType="1"/>
          </p:cNvSpPr>
          <p:nvPr/>
        </p:nvSpPr>
        <p:spPr bwMode="auto">
          <a:xfrm>
            <a:off x="1085850" y="3938588"/>
            <a:ext cx="1066800" cy="1905000"/>
          </a:xfrm>
          <a:prstGeom prst="line">
            <a:avLst/>
          </a:prstGeom>
          <a:noFill/>
          <a:ln w="9525">
            <a:solidFill>
              <a:schemeClr val="tx1"/>
            </a:solidFill>
            <a:round/>
            <a:headEnd/>
            <a:tailEnd/>
          </a:ln>
          <a:effectLst/>
        </p:spPr>
        <p:txBody>
          <a:bodyPr/>
          <a:lstStyle/>
          <a:p>
            <a:endParaRPr lang="en-US"/>
          </a:p>
        </p:txBody>
      </p:sp>
      <p:sp>
        <p:nvSpPr>
          <p:cNvPr id="584800" name="Line 96"/>
          <p:cNvSpPr>
            <a:spLocks noChangeShapeType="1"/>
          </p:cNvSpPr>
          <p:nvPr/>
        </p:nvSpPr>
        <p:spPr bwMode="auto">
          <a:xfrm flipV="1">
            <a:off x="3067050" y="3176588"/>
            <a:ext cx="381000" cy="0"/>
          </a:xfrm>
          <a:prstGeom prst="line">
            <a:avLst/>
          </a:prstGeom>
          <a:noFill/>
          <a:ln w="9525">
            <a:solidFill>
              <a:schemeClr val="tx1"/>
            </a:solidFill>
            <a:round/>
            <a:headEnd/>
            <a:tailEnd/>
          </a:ln>
          <a:effectLst/>
        </p:spPr>
        <p:txBody>
          <a:bodyPr/>
          <a:lstStyle/>
          <a:p>
            <a:endParaRPr lang="en-US"/>
          </a:p>
        </p:txBody>
      </p:sp>
      <p:sp>
        <p:nvSpPr>
          <p:cNvPr id="584801" name="Line 97"/>
          <p:cNvSpPr>
            <a:spLocks noChangeShapeType="1"/>
          </p:cNvSpPr>
          <p:nvPr/>
        </p:nvSpPr>
        <p:spPr bwMode="auto">
          <a:xfrm>
            <a:off x="3067050" y="1728788"/>
            <a:ext cx="609600" cy="1219200"/>
          </a:xfrm>
          <a:prstGeom prst="line">
            <a:avLst/>
          </a:prstGeom>
          <a:noFill/>
          <a:ln w="9525">
            <a:solidFill>
              <a:schemeClr val="tx1"/>
            </a:solidFill>
            <a:round/>
            <a:headEnd/>
            <a:tailEnd/>
          </a:ln>
          <a:effectLst/>
        </p:spPr>
        <p:txBody>
          <a:bodyPr/>
          <a:lstStyle/>
          <a:p>
            <a:endParaRPr lang="en-US"/>
          </a:p>
        </p:txBody>
      </p:sp>
      <p:sp>
        <p:nvSpPr>
          <p:cNvPr id="584802" name="Line 98"/>
          <p:cNvSpPr>
            <a:spLocks noChangeShapeType="1"/>
          </p:cNvSpPr>
          <p:nvPr/>
        </p:nvSpPr>
        <p:spPr bwMode="auto">
          <a:xfrm flipV="1">
            <a:off x="3067050" y="4014788"/>
            <a:ext cx="381000" cy="838200"/>
          </a:xfrm>
          <a:prstGeom prst="line">
            <a:avLst/>
          </a:prstGeom>
          <a:noFill/>
          <a:ln w="9525">
            <a:solidFill>
              <a:srgbClr val="0000FF"/>
            </a:solidFill>
            <a:round/>
            <a:headEnd/>
            <a:tailEnd/>
          </a:ln>
          <a:effectLst/>
        </p:spPr>
        <p:txBody>
          <a:bodyPr/>
          <a:lstStyle/>
          <a:p>
            <a:endParaRPr lang="en-US"/>
          </a:p>
        </p:txBody>
      </p:sp>
      <p:sp>
        <p:nvSpPr>
          <p:cNvPr id="584803" name="Line 99"/>
          <p:cNvSpPr>
            <a:spLocks noChangeShapeType="1"/>
          </p:cNvSpPr>
          <p:nvPr/>
        </p:nvSpPr>
        <p:spPr bwMode="auto">
          <a:xfrm flipV="1">
            <a:off x="3067050" y="4014788"/>
            <a:ext cx="609600" cy="1981200"/>
          </a:xfrm>
          <a:prstGeom prst="line">
            <a:avLst/>
          </a:prstGeom>
          <a:noFill/>
          <a:ln w="9525">
            <a:solidFill>
              <a:schemeClr val="tx1"/>
            </a:solidFill>
            <a:round/>
            <a:headEnd/>
            <a:tailEnd/>
          </a:ln>
          <a:effectLst/>
        </p:spPr>
        <p:txBody>
          <a:bodyPr/>
          <a:lstStyle/>
          <a:p>
            <a:endParaRPr lang="en-US"/>
          </a:p>
        </p:txBody>
      </p:sp>
      <p:sp>
        <p:nvSpPr>
          <p:cNvPr id="584804" name="Line 100"/>
          <p:cNvSpPr>
            <a:spLocks noChangeShapeType="1"/>
          </p:cNvSpPr>
          <p:nvPr/>
        </p:nvSpPr>
        <p:spPr bwMode="auto">
          <a:xfrm flipV="1">
            <a:off x="4286250" y="1652588"/>
            <a:ext cx="533400" cy="1295400"/>
          </a:xfrm>
          <a:prstGeom prst="line">
            <a:avLst/>
          </a:prstGeom>
          <a:noFill/>
          <a:ln w="9525">
            <a:solidFill>
              <a:srgbClr val="0000FF"/>
            </a:solidFill>
            <a:round/>
            <a:headEnd/>
            <a:tailEnd/>
          </a:ln>
          <a:effectLst/>
        </p:spPr>
        <p:txBody>
          <a:bodyPr/>
          <a:lstStyle/>
          <a:p>
            <a:endParaRPr lang="en-US"/>
          </a:p>
        </p:txBody>
      </p:sp>
      <p:sp>
        <p:nvSpPr>
          <p:cNvPr id="584805" name="Line 101"/>
          <p:cNvSpPr>
            <a:spLocks noChangeShapeType="1"/>
          </p:cNvSpPr>
          <p:nvPr/>
        </p:nvSpPr>
        <p:spPr bwMode="auto">
          <a:xfrm flipV="1">
            <a:off x="4356100" y="3252788"/>
            <a:ext cx="463550" cy="104775"/>
          </a:xfrm>
          <a:prstGeom prst="line">
            <a:avLst/>
          </a:prstGeom>
          <a:noFill/>
          <a:ln w="9525">
            <a:solidFill>
              <a:schemeClr val="tx1"/>
            </a:solidFill>
            <a:round/>
            <a:headEnd/>
            <a:tailEnd/>
          </a:ln>
          <a:effectLst/>
        </p:spPr>
        <p:txBody>
          <a:bodyPr/>
          <a:lstStyle/>
          <a:p>
            <a:endParaRPr lang="en-US"/>
          </a:p>
        </p:txBody>
      </p:sp>
      <p:sp>
        <p:nvSpPr>
          <p:cNvPr id="584806" name="Line 102"/>
          <p:cNvSpPr>
            <a:spLocks noChangeShapeType="1"/>
          </p:cNvSpPr>
          <p:nvPr/>
        </p:nvSpPr>
        <p:spPr bwMode="auto">
          <a:xfrm>
            <a:off x="4362450" y="3862388"/>
            <a:ext cx="457200" cy="609600"/>
          </a:xfrm>
          <a:prstGeom prst="line">
            <a:avLst/>
          </a:prstGeom>
          <a:noFill/>
          <a:ln w="9525">
            <a:solidFill>
              <a:schemeClr val="tx1"/>
            </a:solidFill>
            <a:round/>
            <a:headEnd/>
            <a:tailEnd/>
          </a:ln>
          <a:effectLst/>
        </p:spPr>
        <p:txBody>
          <a:bodyPr/>
          <a:lstStyle/>
          <a:p>
            <a:endParaRPr lang="en-US"/>
          </a:p>
        </p:txBody>
      </p:sp>
      <p:sp>
        <p:nvSpPr>
          <p:cNvPr id="584807" name="Line 103"/>
          <p:cNvSpPr>
            <a:spLocks noChangeShapeType="1"/>
          </p:cNvSpPr>
          <p:nvPr/>
        </p:nvSpPr>
        <p:spPr bwMode="auto">
          <a:xfrm>
            <a:off x="4362450" y="4014788"/>
            <a:ext cx="457200" cy="1600200"/>
          </a:xfrm>
          <a:prstGeom prst="line">
            <a:avLst/>
          </a:prstGeom>
          <a:noFill/>
          <a:ln w="9525">
            <a:solidFill>
              <a:schemeClr val="tx1"/>
            </a:solidFill>
            <a:round/>
            <a:headEnd/>
            <a:tailEnd/>
          </a:ln>
          <a:effectLst/>
        </p:spPr>
        <p:txBody>
          <a:bodyPr/>
          <a:lstStyle/>
          <a:p>
            <a:endParaRPr lang="en-US"/>
          </a:p>
        </p:txBody>
      </p:sp>
      <p:sp>
        <p:nvSpPr>
          <p:cNvPr id="584808" name="Line 104"/>
          <p:cNvSpPr>
            <a:spLocks noChangeShapeType="1"/>
          </p:cNvSpPr>
          <p:nvPr/>
        </p:nvSpPr>
        <p:spPr bwMode="auto">
          <a:xfrm flipV="1">
            <a:off x="5734050" y="1576388"/>
            <a:ext cx="533400" cy="0"/>
          </a:xfrm>
          <a:prstGeom prst="line">
            <a:avLst/>
          </a:prstGeom>
          <a:noFill/>
          <a:ln w="9525">
            <a:solidFill>
              <a:srgbClr val="0000FF"/>
            </a:solidFill>
            <a:round/>
            <a:headEnd/>
            <a:tailEnd/>
          </a:ln>
          <a:effectLst/>
        </p:spPr>
        <p:txBody>
          <a:bodyPr/>
          <a:lstStyle/>
          <a:p>
            <a:endParaRPr lang="en-US"/>
          </a:p>
        </p:txBody>
      </p:sp>
      <p:sp>
        <p:nvSpPr>
          <p:cNvPr id="584809" name="Line 105"/>
          <p:cNvSpPr>
            <a:spLocks noChangeShapeType="1"/>
          </p:cNvSpPr>
          <p:nvPr/>
        </p:nvSpPr>
        <p:spPr bwMode="auto">
          <a:xfrm flipV="1">
            <a:off x="5734050" y="3024188"/>
            <a:ext cx="533400" cy="0"/>
          </a:xfrm>
          <a:prstGeom prst="line">
            <a:avLst/>
          </a:prstGeom>
          <a:noFill/>
          <a:ln w="9525">
            <a:solidFill>
              <a:schemeClr val="tx1"/>
            </a:solidFill>
            <a:round/>
            <a:headEnd/>
            <a:tailEnd/>
          </a:ln>
          <a:effectLst/>
        </p:spPr>
        <p:txBody>
          <a:bodyPr/>
          <a:lstStyle/>
          <a:p>
            <a:endParaRPr lang="en-US"/>
          </a:p>
        </p:txBody>
      </p:sp>
      <p:sp>
        <p:nvSpPr>
          <p:cNvPr id="584810" name="Line 106"/>
          <p:cNvSpPr>
            <a:spLocks noChangeShapeType="1"/>
          </p:cNvSpPr>
          <p:nvPr/>
        </p:nvSpPr>
        <p:spPr bwMode="auto">
          <a:xfrm flipV="1">
            <a:off x="5734050" y="4548188"/>
            <a:ext cx="533400" cy="0"/>
          </a:xfrm>
          <a:prstGeom prst="line">
            <a:avLst/>
          </a:prstGeom>
          <a:noFill/>
          <a:ln w="9525">
            <a:solidFill>
              <a:schemeClr val="tx1"/>
            </a:solidFill>
            <a:round/>
            <a:headEnd/>
            <a:tailEnd/>
          </a:ln>
          <a:effectLst/>
        </p:spPr>
        <p:txBody>
          <a:bodyPr/>
          <a:lstStyle/>
          <a:p>
            <a:endParaRPr lang="en-US"/>
          </a:p>
        </p:txBody>
      </p:sp>
      <p:sp>
        <p:nvSpPr>
          <p:cNvPr id="584811" name="Line 107"/>
          <p:cNvSpPr>
            <a:spLocks noChangeShapeType="1"/>
          </p:cNvSpPr>
          <p:nvPr/>
        </p:nvSpPr>
        <p:spPr bwMode="auto">
          <a:xfrm flipV="1">
            <a:off x="5734050" y="5919788"/>
            <a:ext cx="533400" cy="0"/>
          </a:xfrm>
          <a:prstGeom prst="line">
            <a:avLst/>
          </a:prstGeom>
          <a:noFill/>
          <a:ln w="9525">
            <a:solidFill>
              <a:schemeClr val="tx1"/>
            </a:solidFill>
            <a:round/>
            <a:headEnd/>
            <a:tailEnd/>
          </a:ln>
          <a:effectLst/>
        </p:spPr>
        <p:txBody>
          <a:bodyPr/>
          <a:lstStyle/>
          <a:p>
            <a:endParaRPr lang="en-US"/>
          </a:p>
        </p:txBody>
      </p:sp>
      <p:sp>
        <p:nvSpPr>
          <p:cNvPr id="584812" name="Line 108"/>
          <p:cNvSpPr>
            <a:spLocks noChangeShapeType="1"/>
          </p:cNvSpPr>
          <p:nvPr/>
        </p:nvSpPr>
        <p:spPr bwMode="auto">
          <a:xfrm>
            <a:off x="7181850" y="1576388"/>
            <a:ext cx="762000" cy="1371600"/>
          </a:xfrm>
          <a:prstGeom prst="line">
            <a:avLst/>
          </a:prstGeom>
          <a:noFill/>
          <a:ln w="9525">
            <a:solidFill>
              <a:srgbClr val="0000FF"/>
            </a:solidFill>
            <a:round/>
            <a:headEnd/>
            <a:tailEnd/>
          </a:ln>
          <a:effectLst/>
        </p:spPr>
        <p:txBody>
          <a:bodyPr/>
          <a:lstStyle/>
          <a:p>
            <a:endParaRPr lang="en-US"/>
          </a:p>
        </p:txBody>
      </p:sp>
      <p:sp>
        <p:nvSpPr>
          <p:cNvPr id="584813" name="Line 109"/>
          <p:cNvSpPr>
            <a:spLocks noChangeShapeType="1"/>
          </p:cNvSpPr>
          <p:nvPr/>
        </p:nvSpPr>
        <p:spPr bwMode="auto">
          <a:xfrm flipV="1">
            <a:off x="7181850" y="3176588"/>
            <a:ext cx="381000" cy="0"/>
          </a:xfrm>
          <a:prstGeom prst="line">
            <a:avLst/>
          </a:prstGeom>
          <a:noFill/>
          <a:ln w="9525">
            <a:solidFill>
              <a:schemeClr val="tx1"/>
            </a:solidFill>
            <a:round/>
            <a:headEnd/>
            <a:tailEnd/>
          </a:ln>
          <a:effectLst/>
        </p:spPr>
        <p:txBody>
          <a:bodyPr/>
          <a:lstStyle/>
          <a:p>
            <a:endParaRPr lang="en-US"/>
          </a:p>
        </p:txBody>
      </p:sp>
      <p:sp>
        <p:nvSpPr>
          <p:cNvPr id="584814" name="Line 110"/>
          <p:cNvSpPr>
            <a:spLocks noChangeShapeType="1"/>
          </p:cNvSpPr>
          <p:nvPr/>
        </p:nvSpPr>
        <p:spPr bwMode="auto">
          <a:xfrm flipV="1">
            <a:off x="7181850" y="4014788"/>
            <a:ext cx="533400" cy="457200"/>
          </a:xfrm>
          <a:prstGeom prst="line">
            <a:avLst/>
          </a:prstGeom>
          <a:noFill/>
          <a:ln w="9525">
            <a:solidFill>
              <a:schemeClr val="tx1"/>
            </a:solidFill>
            <a:round/>
            <a:headEnd/>
            <a:tailEnd/>
          </a:ln>
          <a:effectLst/>
        </p:spPr>
        <p:txBody>
          <a:bodyPr/>
          <a:lstStyle/>
          <a:p>
            <a:endParaRPr lang="en-US"/>
          </a:p>
        </p:txBody>
      </p:sp>
      <p:sp>
        <p:nvSpPr>
          <p:cNvPr id="584815" name="Line 111"/>
          <p:cNvSpPr>
            <a:spLocks noChangeShapeType="1"/>
          </p:cNvSpPr>
          <p:nvPr/>
        </p:nvSpPr>
        <p:spPr bwMode="auto">
          <a:xfrm flipV="1">
            <a:off x="7181850" y="4014788"/>
            <a:ext cx="685800" cy="1981200"/>
          </a:xfrm>
          <a:prstGeom prst="line">
            <a:avLst/>
          </a:prstGeom>
          <a:noFill/>
          <a:ln w="9525">
            <a:solidFill>
              <a:schemeClr val="tx1"/>
            </a:solidFill>
            <a:round/>
            <a:headEnd/>
            <a:tailEnd/>
          </a:ln>
          <a:effectLst/>
        </p:spPr>
        <p:txBody>
          <a:bodyPr/>
          <a:lstStyle/>
          <a:p>
            <a:endParaRPr lang="en-US"/>
          </a:p>
        </p:txBody>
      </p:sp>
      <p:sp>
        <p:nvSpPr>
          <p:cNvPr id="584816" name="Line 112"/>
          <p:cNvSpPr>
            <a:spLocks noChangeShapeType="1"/>
          </p:cNvSpPr>
          <p:nvPr/>
        </p:nvSpPr>
        <p:spPr bwMode="auto">
          <a:xfrm>
            <a:off x="16954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7" name="Line 113"/>
          <p:cNvSpPr>
            <a:spLocks noChangeShapeType="1"/>
          </p:cNvSpPr>
          <p:nvPr/>
        </p:nvSpPr>
        <p:spPr bwMode="auto">
          <a:xfrm>
            <a:off x="32956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8" name="Line 114"/>
          <p:cNvSpPr>
            <a:spLocks noChangeShapeType="1"/>
          </p:cNvSpPr>
          <p:nvPr/>
        </p:nvSpPr>
        <p:spPr bwMode="auto">
          <a:xfrm>
            <a:off x="4514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9" name="Line 115"/>
          <p:cNvSpPr>
            <a:spLocks noChangeShapeType="1"/>
          </p:cNvSpPr>
          <p:nvPr/>
        </p:nvSpPr>
        <p:spPr bwMode="auto">
          <a:xfrm>
            <a:off x="6038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0" name="Line 116"/>
          <p:cNvSpPr>
            <a:spLocks noChangeShapeType="1"/>
          </p:cNvSpPr>
          <p:nvPr/>
        </p:nvSpPr>
        <p:spPr bwMode="auto">
          <a:xfrm>
            <a:off x="74866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1" name="Text Box 117"/>
          <p:cNvSpPr txBox="1">
            <a:spLocks noChangeArrowheads="1"/>
          </p:cNvSpPr>
          <p:nvPr/>
        </p:nvSpPr>
        <p:spPr bwMode="auto">
          <a:xfrm>
            <a:off x="2152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4822" name="Text Box 118"/>
          <p:cNvSpPr txBox="1">
            <a:spLocks noChangeArrowheads="1"/>
          </p:cNvSpPr>
          <p:nvPr/>
        </p:nvSpPr>
        <p:spPr bwMode="auto">
          <a:xfrm>
            <a:off x="3295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4823" name="Text Box 119"/>
          <p:cNvSpPr txBox="1">
            <a:spLocks noChangeArrowheads="1"/>
          </p:cNvSpPr>
          <p:nvPr/>
        </p:nvSpPr>
        <p:spPr bwMode="auto">
          <a:xfrm>
            <a:off x="4819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4824" name="Text Box 120"/>
          <p:cNvSpPr txBox="1">
            <a:spLocks noChangeArrowheads="1"/>
          </p:cNvSpPr>
          <p:nvPr/>
        </p:nvSpPr>
        <p:spPr bwMode="auto">
          <a:xfrm>
            <a:off x="6011863" y="260350"/>
            <a:ext cx="15113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4825" name="Text Box 121"/>
          <p:cNvSpPr txBox="1">
            <a:spLocks noChangeArrowheads="1"/>
          </p:cNvSpPr>
          <p:nvPr/>
        </p:nvSpPr>
        <p:spPr bwMode="auto">
          <a:xfrm>
            <a:off x="7639050" y="357188"/>
            <a:ext cx="11811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4826" name="Text Box 122"/>
          <p:cNvSpPr txBox="1">
            <a:spLocks noChangeArrowheads="1"/>
          </p:cNvSpPr>
          <p:nvPr/>
        </p:nvSpPr>
        <p:spPr bwMode="auto">
          <a:xfrm>
            <a:off x="323850" y="357188"/>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4827" name="Text Box 123"/>
          <p:cNvSpPr txBox="1">
            <a:spLocks noChangeArrowheads="1"/>
          </p:cNvSpPr>
          <p:nvPr/>
        </p:nvSpPr>
        <p:spPr bwMode="auto">
          <a:xfrm>
            <a:off x="2457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4828" name="Text Box 124"/>
          <p:cNvSpPr txBox="1">
            <a:spLocks noChangeArrowheads="1"/>
          </p:cNvSpPr>
          <p:nvPr/>
        </p:nvSpPr>
        <p:spPr bwMode="auto">
          <a:xfrm>
            <a:off x="2457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29" name="Text Box 125"/>
          <p:cNvSpPr txBox="1">
            <a:spLocks noChangeArrowheads="1"/>
          </p:cNvSpPr>
          <p:nvPr/>
        </p:nvSpPr>
        <p:spPr bwMode="auto">
          <a:xfrm>
            <a:off x="2457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4830" name="Text Box 126"/>
          <p:cNvSpPr txBox="1">
            <a:spLocks noChangeArrowheads="1"/>
          </p:cNvSpPr>
          <p:nvPr/>
        </p:nvSpPr>
        <p:spPr bwMode="auto">
          <a:xfrm>
            <a:off x="2457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1" name="Text Box 127"/>
          <p:cNvSpPr txBox="1">
            <a:spLocks noChangeArrowheads="1"/>
          </p:cNvSpPr>
          <p:nvPr/>
        </p:nvSpPr>
        <p:spPr bwMode="auto">
          <a:xfrm>
            <a:off x="5124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2" name="Text Box 128"/>
          <p:cNvSpPr txBox="1">
            <a:spLocks noChangeArrowheads="1"/>
          </p:cNvSpPr>
          <p:nvPr/>
        </p:nvSpPr>
        <p:spPr bwMode="auto">
          <a:xfrm>
            <a:off x="5124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3" name="Text Box 129"/>
          <p:cNvSpPr txBox="1">
            <a:spLocks noChangeArrowheads="1"/>
          </p:cNvSpPr>
          <p:nvPr/>
        </p:nvSpPr>
        <p:spPr bwMode="auto">
          <a:xfrm>
            <a:off x="5124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4" name="Text Box 130"/>
          <p:cNvSpPr txBox="1">
            <a:spLocks noChangeArrowheads="1"/>
          </p:cNvSpPr>
          <p:nvPr/>
        </p:nvSpPr>
        <p:spPr bwMode="auto">
          <a:xfrm>
            <a:off x="5124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5" name="Text Box 131"/>
          <p:cNvSpPr txBox="1">
            <a:spLocks noChangeArrowheads="1"/>
          </p:cNvSpPr>
          <p:nvPr/>
        </p:nvSpPr>
        <p:spPr bwMode="auto">
          <a:xfrm>
            <a:off x="65722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6" name="Text Box 132"/>
          <p:cNvSpPr txBox="1">
            <a:spLocks noChangeArrowheads="1"/>
          </p:cNvSpPr>
          <p:nvPr/>
        </p:nvSpPr>
        <p:spPr bwMode="auto">
          <a:xfrm>
            <a:off x="65722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7" name="Text Box 133"/>
          <p:cNvSpPr txBox="1">
            <a:spLocks noChangeArrowheads="1"/>
          </p:cNvSpPr>
          <p:nvPr/>
        </p:nvSpPr>
        <p:spPr bwMode="auto">
          <a:xfrm>
            <a:off x="65722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8" name="Text Box 134"/>
          <p:cNvSpPr txBox="1">
            <a:spLocks noChangeArrowheads="1"/>
          </p:cNvSpPr>
          <p:nvPr/>
        </p:nvSpPr>
        <p:spPr bwMode="auto">
          <a:xfrm>
            <a:off x="65722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9" name="Text Box 135"/>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4840" name="Line 136"/>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37" name="Slide Number Placeholder 136"/>
          <p:cNvSpPr>
            <a:spLocks noGrp="1"/>
          </p:cNvSpPr>
          <p:nvPr>
            <p:ph type="sldNum" sz="quarter" idx="12"/>
          </p:nvPr>
        </p:nvSpPr>
        <p:spPr/>
        <p:txBody>
          <a:bodyPr/>
          <a:lstStyle/>
          <a:p>
            <a:fld id="{5CA9C09B-FF3A-4D41-B5CA-3C68A851D5B2}" type="slidenum">
              <a:rPr lang="en-US" smtClean="0"/>
              <a:pPr/>
              <a:t>226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Effect transition="in" filter="box(in)">
                                      <p:cBhvr>
                                        <p:cTn id="7" dur="500"/>
                                        <p:tgtEl>
                                          <p:spTgt spid="5847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4707"/>
                                        </p:tgtEl>
                                        <p:attrNameLst>
                                          <p:attrName>style.visibility</p:attrName>
                                        </p:attrNameLst>
                                      </p:cBhvr>
                                      <p:to>
                                        <p:strVal val="visible"/>
                                      </p:to>
                                    </p:set>
                                    <p:animEffect transition="in" filter="box(in)">
                                      <p:cBhvr>
                                        <p:cTn id="10" dur="500"/>
                                        <p:tgtEl>
                                          <p:spTgt spid="58470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4708"/>
                                        </p:tgtEl>
                                        <p:attrNameLst>
                                          <p:attrName>style.visibility</p:attrName>
                                        </p:attrNameLst>
                                      </p:cBhvr>
                                      <p:to>
                                        <p:strVal val="visible"/>
                                      </p:to>
                                    </p:set>
                                    <p:animEffect transition="in" filter="box(in)">
                                      <p:cBhvr>
                                        <p:cTn id="13" dur="500"/>
                                        <p:tgtEl>
                                          <p:spTgt spid="58470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4709"/>
                                        </p:tgtEl>
                                        <p:attrNameLst>
                                          <p:attrName>style.visibility</p:attrName>
                                        </p:attrNameLst>
                                      </p:cBhvr>
                                      <p:to>
                                        <p:strVal val="visible"/>
                                      </p:to>
                                    </p:set>
                                    <p:animEffect transition="in" filter="box(in)">
                                      <p:cBhvr>
                                        <p:cTn id="16" dur="500"/>
                                        <p:tgtEl>
                                          <p:spTgt spid="58470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4710"/>
                                        </p:tgtEl>
                                        <p:attrNameLst>
                                          <p:attrName>style.visibility</p:attrName>
                                        </p:attrNameLst>
                                      </p:cBhvr>
                                      <p:to>
                                        <p:strVal val="visible"/>
                                      </p:to>
                                    </p:set>
                                    <p:animEffect transition="in" filter="box(in)">
                                      <p:cBhvr>
                                        <p:cTn id="19" dur="500"/>
                                        <p:tgtEl>
                                          <p:spTgt spid="5847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4711"/>
                                        </p:tgtEl>
                                        <p:attrNameLst>
                                          <p:attrName>style.visibility</p:attrName>
                                        </p:attrNameLst>
                                      </p:cBhvr>
                                      <p:to>
                                        <p:strVal val="visible"/>
                                      </p:to>
                                    </p:set>
                                    <p:animEffect transition="in" filter="box(in)">
                                      <p:cBhvr>
                                        <p:cTn id="22" dur="500"/>
                                        <p:tgtEl>
                                          <p:spTgt spid="5847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84714"/>
                                        </p:tgtEl>
                                        <p:attrNameLst>
                                          <p:attrName>style.visibility</p:attrName>
                                        </p:attrNameLst>
                                      </p:cBhvr>
                                      <p:to>
                                        <p:strVal val="visible"/>
                                      </p:to>
                                    </p:set>
                                    <p:animEffect transition="in" filter="box(in)">
                                      <p:cBhvr>
                                        <p:cTn id="27" dur="500"/>
                                        <p:tgtEl>
                                          <p:spTgt spid="58471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584715"/>
                                        </p:tgtEl>
                                        <p:attrNameLst>
                                          <p:attrName>style.visibility</p:attrName>
                                        </p:attrNameLst>
                                      </p:cBhvr>
                                      <p:to>
                                        <p:strVal val="visible"/>
                                      </p:to>
                                    </p:set>
                                    <p:animEffect transition="in" filter="box(in)">
                                      <p:cBhvr>
                                        <p:cTn id="30" dur="500"/>
                                        <p:tgtEl>
                                          <p:spTgt spid="58471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84716"/>
                                        </p:tgtEl>
                                        <p:attrNameLst>
                                          <p:attrName>style.visibility</p:attrName>
                                        </p:attrNameLst>
                                      </p:cBhvr>
                                      <p:to>
                                        <p:strVal val="visible"/>
                                      </p:to>
                                    </p:set>
                                    <p:animEffect transition="in" filter="box(in)">
                                      <p:cBhvr>
                                        <p:cTn id="33" dur="500"/>
                                        <p:tgtEl>
                                          <p:spTgt spid="58471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84717"/>
                                        </p:tgtEl>
                                        <p:attrNameLst>
                                          <p:attrName>style.visibility</p:attrName>
                                        </p:attrNameLst>
                                      </p:cBhvr>
                                      <p:to>
                                        <p:strVal val="visible"/>
                                      </p:to>
                                    </p:set>
                                    <p:animEffect transition="in" filter="box(in)">
                                      <p:cBhvr>
                                        <p:cTn id="36" dur="500"/>
                                        <p:tgtEl>
                                          <p:spTgt spid="58471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584718"/>
                                        </p:tgtEl>
                                        <p:attrNameLst>
                                          <p:attrName>style.visibility</p:attrName>
                                        </p:attrNameLst>
                                      </p:cBhvr>
                                      <p:to>
                                        <p:strVal val="visible"/>
                                      </p:to>
                                    </p:set>
                                    <p:animEffect transition="in" filter="box(in)">
                                      <p:cBhvr>
                                        <p:cTn id="39" dur="500"/>
                                        <p:tgtEl>
                                          <p:spTgt spid="58471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84719"/>
                                        </p:tgtEl>
                                        <p:attrNameLst>
                                          <p:attrName>style.visibility</p:attrName>
                                        </p:attrNameLst>
                                      </p:cBhvr>
                                      <p:to>
                                        <p:strVal val="visible"/>
                                      </p:to>
                                    </p:set>
                                    <p:animEffect transition="in" filter="box(in)">
                                      <p:cBhvr>
                                        <p:cTn id="42" dur="500"/>
                                        <p:tgtEl>
                                          <p:spTgt spid="58471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84720"/>
                                        </p:tgtEl>
                                        <p:attrNameLst>
                                          <p:attrName>style.visibility</p:attrName>
                                        </p:attrNameLst>
                                      </p:cBhvr>
                                      <p:to>
                                        <p:strVal val="visible"/>
                                      </p:to>
                                    </p:set>
                                    <p:animEffect transition="in" filter="box(in)">
                                      <p:cBhvr>
                                        <p:cTn id="45" dur="500"/>
                                        <p:tgtEl>
                                          <p:spTgt spid="584720"/>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584721"/>
                                        </p:tgtEl>
                                        <p:attrNameLst>
                                          <p:attrName>style.visibility</p:attrName>
                                        </p:attrNameLst>
                                      </p:cBhvr>
                                      <p:to>
                                        <p:strVal val="visible"/>
                                      </p:to>
                                    </p:set>
                                    <p:animEffect transition="in" filter="box(in)">
                                      <p:cBhvr>
                                        <p:cTn id="48" dur="500"/>
                                        <p:tgtEl>
                                          <p:spTgt spid="58472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584722"/>
                                        </p:tgtEl>
                                        <p:attrNameLst>
                                          <p:attrName>style.visibility</p:attrName>
                                        </p:attrNameLst>
                                      </p:cBhvr>
                                      <p:to>
                                        <p:strVal val="visible"/>
                                      </p:to>
                                    </p:set>
                                    <p:animEffect transition="in" filter="box(in)">
                                      <p:cBhvr>
                                        <p:cTn id="51" dur="500"/>
                                        <p:tgtEl>
                                          <p:spTgt spid="58472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584723"/>
                                        </p:tgtEl>
                                        <p:attrNameLst>
                                          <p:attrName>style.visibility</p:attrName>
                                        </p:attrNameLst>
                                      </p:cBhvr>
                                      <p:to>
                                        <p:strVal val="visible"/>
                                      </p:to>
                                    </p:set>
                                    <p:animEffect transition="in" filter="box(in)">
                                      <p:cBhvr>
                                        <p:cTn id="54" dur="500"/>
                                        <p:tgtEl>
                                          <p:spTgt spid="5847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584724"/>
                                        </p:tgtEl>
                                        <p:attrNameLst>
                                          <p:attrName>style.visibility</p:attrName>
                                        </p:attrNameLst>
                                      </p:cBhvr>
                                      <p:to>
                                        <p:strVal val="visible"/>
                                      </p:to>
                                    </p:set>
                                    <p:animEffect transition="in" filter="box(in)">
                                      <p:cBhvr>
                                        <p:cTn id="57" dur="500"/>
                                        <p:tgtEl>
                                          <p:spTgt spid="58472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584725"/>
                                        </p:tgtEl>
                                        <p:attrNameLst>
                                          <p:attrName>style.visibility</p:attrName>
                                        </p:attrNameLst>
                                      </p:cBhvr>
                                      <p:to>
                                        <p:strVal val="visible"/>
                                      </p:to>
                                    </p:set>
                                    <p:animEffect transition="in" filter="box(in)">
                                      <p:cBhvr>
                                        <p:cTn id="60" dur="500"/>
                                        <p:tgtEl>
                                          <p:spTgt spid="584725"/>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584726"/>
                                        </p:tgtEl>
                                        <p:attrNameLst>
                                          <p:attrName>style.visibility</p:attrName>
                                        </p:attrNameLst>
                                      </p:cBhvr>
                                      <p:to>
                                        <p:strVal val="visible"/>
                                      </p:to>
                                    </p:set>
                                    <p:animEffect transition="in" filter="box(in)">
                                      <p:cBhvr>
                                        <p:cTn id="63" dur="500"/>
                                        <p:tgtEl>
                                          <p:spTgt spid="5847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584727"/>
                                        </p:tgtEl>
                                        <p:attrNameLst>
                                          <p:attrName>style.visibility</p:attrName>
                                        </p:attrNameLst>
                                      </p:cBhvr>
                                      <p:to>
                                        <p:strVal val="visible"/>
                                      </p:to>
                                    </p:set>
                                    <p:animEffect transition="in" filter="box(in)">
                                      <p:cBhvr>
                                        <p:cTn id="66" dur="500"/>
                                        <p:tgtEl>
                                          <p:spTgt spid="5847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84728"/>
                                        </p:tgtEl>
                                        <p:attrNameLst>
                                          <p:attrName>style.visibility</p:attrName>
                                        </p:attrNameLst>
                                      </p:cBhvr>
                                      <p:to>
                                        <p:strVal val="visible"/>
                                      </p:to>
                                    </p:set>
                                    <p:animEffect transition="in" filter="box(in)">
                                      <p:cBhvr>
                                        <p:cTn id="69" dur="500"/>
                                        <p:tgtEl>
                                          <p:spTgt spid="58472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584729"/>
                                        </p:tgtEl>
                                        <p:attrNameLst>
                                          <p:attrName>style.visibility</p:attrName>
                                        </p:attrNameLst>
                                      </p:cBhvr>
                                      <p:to>
                                        <p:strVal val="visible"/>
                                      </p:to>
                                    </p:set>
                                    <p:animEffect transition="in" filter="box(in)">
                                      <p:cBhvr>
                                        <p:cTn id="72" dur="500"/>
                                        <p:tgtEl>
                                          <p:spTgt spid="584729"/>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584730"/>
                                        </p:tgtEl>
                                        <p:attrNameLst>
                                          <p:attrName>style.visibility</p:attrName>
                                        </p:attrNameLst>
                                      </p:cBhvr>
                                      <p:to>
                                        <p:strVal val="visible"/>
                                      </p:to>
                                    </p:set>
                                    <p:animEffect transition="in" filter="box(in)">
                                      <p:cBhvr>
                                        <p:cTn id="75" dur="500"/>
                                        <p:tgtEl>
                                          <p:spTgt spid="5847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584731"/>
                                        </p:tgtEl>
                                        <p:attrNameLst>
                                          <p:attrName>style.visibility</p:attrName>
                                        </p:attrNameLst>
                                      </p:cBhvr>
                                      <p:to>
                                        <p:strVal val="visible"/>
                                      </p:to>
                                    </p:set>
                                    <p:animEffect transition="in" filter="box(in)">
                                      <p:cBhvr>
                                        <p:cTn id="78" dur="500"/>
                                        <p:tgtEl>
                                          <p:spTgt spid="584731"/>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584732"/>
                                        </p:tgtEl>
                                        <p:attrNameLst>
                                          <p:attrName>style.visibility</p:attrName>
                                        </p:attrNameLst>
                                      </p:cBhvr>
                                      <p:to>
                                        <p:strVal val="visible"/>
                                      </p:to>
                                    </p:set>
                                    <p:animEffect transition="in" filter="box(in)">
                                      <p:cBhvr>
                                        <p:cTn id="81" dur="500"/>
                                        <p:tgtEl>
                                          <p:spTgt spid="584732"/>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584733"/>
                                        </p:tgtEl>
                                        <p:attrNameLst>
                                          <p:attrName>style.visibility</p:attrName>
                                        </p:attrNameLst>
                                      </p:cBhvr>
                                      <p:to>
                                        <p:strVal val="visible"/>
                                      </p:to>
                                    </p:set>
                                    <p:animEffect transition="in" filter="box(in)">
                                      <p:cBhvr>
                                        <p:cTn id="84" dur="500"/>
                                        <p:tgtEl>
                                          <p:spTgt spid="584733"/>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584734"/>
                                        </p:tgtEl>
                                        <p:attrNameLst>
                                          <p:attrName>style.visibility</p:attrName>
                                        </p:attrNameLst>
                                      </p:cBhvr>
                                      <p:to>
                                        <p:strVal val="visible"/>
                                      </p:to>
                                    </p:set>
                                    <p:animEffect transition="in" filter="box(in)">
                                      <p:cBhvr>
                                        <p:cTn id="87" dur="500"/>
                                        <p:tgtEl>
                                          <p:spTgt spid="584734"/>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584735"/>
                                        </p:tgtEl>
                                        <p:attrNameLst>
                                          <p:attrName>style.visibility</p:attrName>
                                        </p:attrNameLst>
                                      </p:cBhvr>
                                      <p:to>
                                        <p:strVal val="visible"/>
                                      </p:to>
                                    </p:set>
                                    <p:animEffect transition="in" filter="box(in)">
                                      <p:cBhvr>
                                        <p:cTn id="90" dur="500"/>
                                        <p:tgtEl>
                                          <p:spTgt spid="584735"/>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584827"/>
                                        </p:tgtEl>
                                        <p:attrNameLst>
                                          <p:attrName>style.visibility</p:attrName>
                                        </p:attrNameLst>
                                      </p:cBhvr>
                                      <p:to>
                                        <p:strVal val="visible"/>
                                      </p:to>
                                    </p:set>
                                    <p:animEffect transition="in" filter="box(in)">
                                      <p:cBhvr>
                                        <p:cTn id="93" dur="500"/>
                                        <p:tgtEl>
                                          <p:spTgt spid="584827"/>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584828"/>
                                        </p:tgtEl>
                                        <p:attrNameLst>
                                          <p:attrName>style.visibility</p:attrName>
                                        </p:attrNameLst>
                                      </p:cBhvr>
                                      <p:to>
                                        <p:strVal val="visible"/>
                                      </p:to>
                                    </p:set>
                                    <p:animEffect transition="in" filter="box(in)">
                                      <p:cBhvr>
                                        <p:cTn id="96" dur="500"/>
                                        <p:tgtEl>
                                          <p:spTgt spid="584828"/>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584829"/>
                                        </p:tgtEl>
                                        <p:attrNameLst>
                                          <p:attrName>style.visibility</p:attrName>
                                        </p:attrNameLst>
                                      </p:cBhvr>
                                      <p:to>
                                        <p:strVal val="visible"/>
                                      </p:to>
                                    </p:set>
                                    <p:animEffect transition="in" filter="box(in)">
                                      <p:cBhvr>
                                        <p:cTn id="99" dur="500"/>
                                        <p:tgtEl>
                                          <p:spTgt spid="584829"/>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4830"/>
                                        </p:tgtEl>
                                        <p:attrNameLst>
                                          <p:attrName>style.visibility</p:attrName>
                                        </p:attrNameLst>
                                      </p:cBhvr>
                                      <p:to>
                                        <p:strVal val="visible"/>
                                      </p:to>
                                    </p:set>
                                    <p:animEffect transition="in" filter="box(in)">
                                      <p:cBhvr>
                                        <p:cTn id="102" dur="500"/>
                                        <p:tgtEl>
                                          <p:spTgt spid="584830"/>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584784"/>
                                        </p:tgtEl>
                                        <p:attrNameLst>
                                          <p:attrName>style.visibility</p:attrName>
                                        </p:attrNameLst>
                                      </p:cBhvr>
                                      <p:to>
                                        <p:strVal val="visible"/>
                                      </p:to>
                                    </p:set>
                                    <p:animEffect transition="in" filter="box(in)">
                                      <p:cBhvr>
                                        <p:cTn id="107" dur="500"/>
                                        <p:tgtEl>
                                          <p:spTgt spid="584784"/>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584785"/>
                                        </p:tgtEl>
                                        <p:attrNameLst>
                                          <p:attrName>style.visibility</p:attrName>
                                        </p:attrNameLst>
                                      </p:cBhvr>
                                      <p:to>
                                        <p:strVal val="visible"/>
                                      </p:to>
                                    </p:set>
                                    <p:animEffect transition="in" filter="box(in)">
                                      <p:cBhvr>
                                        <p:cTn id="110" dur="500"/>
                                        <p:tgtEl>
                                          <p:spTgt spid="584785"/>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584786"/>
                                        </p:tgtEl>
                                        <p:attrNameLst>
                                          <p:attrName>style.visibility</p:attrName>
                                        </p:attrNameLst>
                                      </p:cBhvr>
                                      <p:to>
                                        <p:strVal val="visible"/>
                                      </p:to>
                                    </p:set>
                                    <p:animEffect transition="in" filter="box(in)">
                                      <p:cBhvr>
                                        <p:cTn id="113" dur="500"/>
                                        <p:tgtEl>
                                          <p:spTgt spid="584786"/>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584787"/>
                                        </p:tgtEl>
                                        <p:attrNameLst>
                                          <p:attrName>style.visibility</p:attrName>
                                        </p:attrNameLst>
                                      </p:cBhvr>
                                      <p:to>
                                        <p:strVal val="visible"/>
                                      </p:to>
                                    </p:set>
                                    <p:animEffect transition="in" filter="box(in)">
                                      <p:cBhvr>
                                        <p:cTn id="116" dur="500"/>
                                        <p:tgtEl>
                                          <p:spTgt spid="584787"/>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584788"/>
                                        </p:tgtEl>
                                        <p:attrNameLst>
                                          <p:attrName>style.visibility</p:attrName>
                                        </p:attrNameLst>
                                      </p:cBhvr>
                                      <p:to>
                                        <p:strVal val="visible"/>
                                      </p:to>
                                    </p:set>
                                    <p:animEffect transition="in" filter="box(in)">
                                      <p:cBhvr>
                                        <p:cTn id="119" dur="500"/>
                                        <p:tgtEl>
                                          <p:spTgt spid="584788"/>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584789"/>
                                        </p:tgtEl>
                                        <p:attrNameLst>
                                          <p:attrName>style.visibility</p:attrName>
                                        </p:attrNameLst>
                                      </p:cBhvr>
                                      <p:to>
                                        <p:strVal val="visible"/>
                                      </p:to>
                                    </p:set>
                                    <p:animEffect transition="in" filter="box(in)">
                                      <p:cBhvr>
                                        <p:cTn id="122" dur="500"/>
                                        <p:tgtEl>
                                          <p:spTgt spid="584789"/>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584738"/>
                                        </p:tgtEl>
                                        <p:attrNameLst>
                                          <p:attrName>style.visibility</p:attrName>
                                        </p:attrNameLst>
                                      </p:cBhvr>
                                      <p:to>
                                        <p:strVal val="visible"/>
                                      </p:to>
                                    </p:set>
                                    <p:animEffect transition="in" filter="box(in)">
                                      <p:cBhvr>
                                        <p:cTn id="127" dur="500"/>
                                        <p:tgtEl>
                                          <p:spTgt spid="584738"/>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584739"/>
                                        </p:tgtEl>
                                        <p:attrNameLst>
                                          <p:attrName>style.visibility</p:attrName>
                                        </p:attrNameLst>
                                      </p:cBhvr>
                                      <p:to>
                                        <p:strVal val="visible"/>
                                      </p:to>
                                    </p:set>
                                    <p:animEffect transition="in" filter="box(in)">
                                      <p:cBhvr>
                                        <p:cTn id="130" dur="500"/>
                                        <p:tgtEl>
                                          <p:spTgt spid="584739"/>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584740"/>
                                        </p:tgtEl>
                                        <p:attrNameLst>
                                          <p:attrName>style.visibility</p:attrName>
                                        </p:attrNameLst>
                                      </p:cBhvr>
                                      <p:to>
                                        <p:strVal val="visible"/>
                                      </p:to>
                                    </p:set>
                                    <p:animEffect transition="in" filter="box(in)">
                                      <p:cBhvr>
                                        <p:cTn id="133" dur="500"/>
                                        <p:tgtEl>
                                          <p:spTgt spid="58474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84741"/>
                                        </p:tgtEl>
                                        <p:attrNameLst>
                                          <p:attrName>style.visibility</p:attrName>
                                        </p:attrNameLst>
                                      </p:cBhvr>
                                      <p:to>
                                        <p:strVal val="visible"/>
                                      </p:to>
                                    </p:set>
                                    <p:animEffect transition="in" filter="box(in)">
                                      <p:cBhvr>
                                        <p:cTn id="136" dur="500"/>
                                        <p:tgtEl>
                                          <p:spTgt spid="584741"/>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584742"/>
                                        </p:tgtEl>
                                        <p:attrNameLst>
                                          <p:attrName>style.visibility</p:attrName>
                                        </p:attrNameLst>
                                      </p:cBhvr>
                                      <p:to>
                                        <p:strVal val="visible"/>
                                      </p:to>
                                    </p:set>
                                    <p:animEffect transition="in" filter="box(in)">
                                      <p:cBhvr>
                                        <p:cTn id="139" dur="500"/>
                                        <p:tgtEl>
                                          <p:spTgt spid="584742"/>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584743"/>
                                        </p:tgtEl>
                                        <p:attrNameLst>
                                          <p:attrName>style.visibility</p:attrName>
                                        </p:attrNameLst>
                                      </p:cBhvr>
                                      <p:to>
                                        <p:strVal val="visible"/>
                                      </p:to>
                                    </p:set>
                                    <p:animEffect transition="in" filter="box(in)">
                                      <p:cBhvr>
                                        <p:cTn id="142" dur="500"/>
                                        <p:tgtEl>
                                          <p:spTgt spid="584743"/>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584744"/>
                                        </p:tgtEl>
                                        <p:attrNameLst>
                                          <p:attrName>style.visibility</p:attrName>
                                        </p:attrNameLst>
                                      </p:cBhvr>
                                      <p:to>
                                        <p:strVal val="visible"/>
                                      </p:to>
                                    </p:set>
                                    <p:animEffect transition="in" filter="box(in)">
                                      <p:cBhvr>
                                        <p:cTn id="145" dur="500"/>
                                        <p:tgtEl>
                                          <p:spTgt spid="584744"/>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584745"/>
                                        </p:tgtEl>
                                        <p:attrNameLst>
                                          <p:attrName>style.visibility</p:attrName>
                                        </p:attrNameLst>
                                      </p:cBhvr>
                                      <p:to>
                                        <p:strVal val="visible"/>
                                      </p:to>
                                    </p:set>
                                    <p:animEffect transition="in" filter="box(in)">
                                      <p:cBhvr>
                                        <p:cTn id="148" dur="500"/>
                                        <p:tgtEl>
                                          <p:spTgt spid="584745"/>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584746"/>
                                        </p:tgtEl>
                                        <p:attrNameLst>
                                          <p:attrName>style.visibility</p:attrName>
                                        </p:attrNameLst>
                                      </p:cBhvr>
                                      <p:to>
                                        <p:strVal val="visible"/>
                                      </p:to>
                                    </p:set>
                                    <p:animEffect transition="in" filter="box(in)">
                                      <p:cBhvr>
                                        <p:cTn id="151" dur="500"/>
                                        <p:tgtEl>
                                          <p:spTgt spid="584746"/>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584747"/>
                                        </p:tgtEl>
                                        <p:attrNameLst>
                                          <p:attrName>style.visibility</p:attrName>
                                        </p:attrNameLst>
                                      </p:cBhvr>
                                      <p:to>
                                        <p:strVal val="visible"/>
                                      </p:to>
                                    </p:set>
                                    <p:animEffect transition="in" filter="box(in)">
                                      <p:cBhvr>
                                        <p:cTn id="154" dur="500"/>
                                        <p:tgtEl>
                                          <p:spTgt spid="584747"/>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584748"/>
                                        </p:tgtEl>
                                        <p:attrNameLst>
                                          <p:attrName>style.visibility</p:attrName>
                                        </p:attrNameLst>
                                      </p:cBhvr>
                                      <p:to>
                                        <p:strVal val="visible"/>
                                      </p:to>
                                    </p:set>
                                    <p:animEffect transition="in" filter="box(in)">
                                      <p:cBhvr>
                                        <p:cTn id="157" dur="500"/>
                                        <p:tgtEl>
                                          <p:spTgt spid="584748"/>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584749"/>
                                        </p:tgtEl>
                                        <p:attrNameLst>
                                          <p:attrName>style.visibility</p:attrName>
                                        </p:attrNameLst>
                                      </p:cBhvr>
                                      <p:to>
                                        <p:strVal val="visible"/>
                                      </p:to>
                                    </p:set>
                                    <p:animEffect transition="in" filter="box(in)">
                                      <p:cBhvr>
                                        <p:cTn id="160" dur="500"/>
                                        <p:tgtEl>
                                          <p:spTgt spid="584749"/>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584750"/>
                                        </p:tgtEl>
                                        <p:attrNameLst>
                                          <p:attrName>style.visibility</p:attrName>
                                        </p:attrNameLst>
                                      </p:cBhvr>
                                      <p:to>
                                        <p:strVal val="visible"/>
                                      </p:to>
                                    </p:set>
                                    <p:animEffect transition="in" filter="box(in)">
                                      <p:cBhvr>
                                        <p:cTn id="163" dur="500"/>
                                        <p:tgtEl>
                                          <p:spTgt spid="584750"/>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584751"/>
                                        </p:tgtEl>
                                        <p:attrNameLst>
                                          <p:attrName>style.visibility</p:attrName>
                                        </p:attrNameLst>
                                      </p:cBhvr>
                                      <p:to>
                                        <p:strVal val="visible"/>
                                      </p:to>
                                    </p:set>
                                    <p:animEffect transition="in" filter="box(in)">
                                      <p:cBhvr>
                                        <p:cTn id="166" dur="500"/>
                                        <p:tgtEl>
                                          <p:spTgt spid="584751"/>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584752"/>
                                        </p:tgtEl>
                                        <p:attrNameLst>
                                          <p:attrName>style.visibility</p:attrName>
                                        </p:attrNameLst>
                                      </p:cBhvr>
                                      <p:to>
                                        <p:strVal val="visible"/>
                                      </p:to>
                                    </p:set>
                                    <p:animEffect transition="in" filter="box(in)">
                                      <p:cBhvr>
                                        <p:cTn id="169" dur="500"/>
                                        <p:tgtEl>
                                          <p:spTgt spid="584752"/>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584753"/>
                                        </p:tgtEl>
                                        <p:attrNameLst>
                                          <p:attrName>style.visibility</p:attrName>
                                        </p:attrNameLst>
                                      </p:cBhvr>
                                      <p:to>
                                        <p:strVal val="visible"/>
                                      </p:to>
                                    </p:set>
                                    <p:animEffect transition="in" filter="box(in)">
                                      <p:cBhvr>
                                        <p:cTn id="172" dur="500"/>
                                        <p:tgtEl>
                                          <p:spTgt spid="584753"/>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584754"/>
                                        </p:tgtEl>
                                        <p:attrNameLst>
                                          <p:attrName>style.visibility</p:attrName>
                                        </p:attrNameLst>
                                      </p:cBhvr>
                                      <p:to>
                                        <p:strVal val="visible"/>
                                      </p:to>
                                    </p:set>
                                    <p:animEffect transition="in" filter="box(in)">
                                      <p:cBhvr>
                                        <p:cTn id="175" dur="500"/>
                                        <p:tgtEl>
                                          <p:spTgt spid="584754"/>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584755"/>
                                        </p:tgtEl>
                                        <p:attrNameLst>
                                          <p:attrName>style.visibility</p:attrName>
                                        </p:attrNameLst>
                                      </p:cBhvr>
                                      <p:to>
                                        <p:strVal val="visible"/>
                                      </p:to>
                                    </p:set>
                                    <p:animEffect transition="in" filter="box(in)">
                                      <p:cBhvr>
                                        <p:cTn id="178" dur="500"/>
                                        <p:tgtEl>
                                          <p:spTgt spid="584755"/>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584756"/>
                                        </p:tgtEl>
                                        <p:attrNameLst>
                                          <p:attrName>style.visibility</p:attrName>
                                        </p:attrNameLst>
                                      </p:cBhvr>
                                      <p:to>
                                        <p:strVal val="visible"/>
                                      </p:to>
                                    </p:set>
                                    <p:animEffect transition="in" filter="box(in)">
                                      <p:cBhvr>
                                        <p:cTn id="181" dur="500"/>
                                        <p:tgtEl>
                                          <p:spTgt spid="584756"/>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584757"/>
                                        </p:tgtEl>
                                        <p:attrNameLst>
                                          <p:attrName>style.visibility</p:attrName>
                                        </p:attrNameLst>
                                      </p:cBhvr>
                                      <p:to>
                                        <p:strVal val="visible"/>
                                      </p:to>
                                    </p:set>
                                    <p:animEffect transition="in" filter="box(in)">
                                      <p:cBhvr>
                                        <p:cTn id="184" dur="500"/>
                                        <p:tgtEl>
                                          <p:spTgt spid="584757"/>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584758"/>
                                        </p:tgtEl>
                                        <p:attrNameLst>
                                          <p:attrName>style.visibility</p:attrName>
                                        </p:attrNameLst>
                                      </p:cBhvr>
                                      <p:to>
                                        <p:strVal val="visible"/>
                                      </p:to>
                                    </p:set>
                                    <p:animEffect transition="in" filter="box(in)">
                                      <p:cBhvr>
                                        <p:cTn id="187" dur="500"/>
                                        <p:tgtEl>
                                          <p:spTgt spid="584758"/>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584759"/>
                                        </p:tgtEl>
                                        <p:attrNameLst>
                                          <p:attrName>style.visibility</p:attrName>
                                        </p:attrNameLst>
                                      </p:cBhvr>
                                      <p:to>
                                        <p:strVal val="visible"/>
                                      </p:to>
                                    </p:set>
                                    <p:animEffect transition="in" filter="box(in)">
                                      <p:cBhvr>
                                        <p:cTn id="190" dur="500"/>
                                        <p:tgtEl>
                                          <p:spTgt spid="584759"/>
                                        </p:tgtEl>
                                      </p:cBhvr>
                                    </p:animEffect>
                                  </p:childTnLst>
                                </p:cTn>
                              </p:par>
                              <p:par>
                                <p:cTn id="191" presetID="4" presetClass="entr" presetSubtype="16" fill="hold" grpId="0" nodeType="withEffect">
                                  <p:stCondLst>
                                    <p:cond delay="0"/>
                                  </p:stCondLst>
                                  <p:childTnLst>
                                    <p:set>
                                      <p:cBhvr>
                                        <p:cTn id="192" dur="1" fill="hold">
                                          <p:stCondLst>
                                            <p:cond delay="0"/>
                                          </p:stCondLst>
                                        </p:cTn>
                                        <p:tgtEl>
                                          <p:spTgt spid="584805"/>
                                        </p:tgtEl>
                                        <p:attrNameLst>
                                          <p:attrName>style.visibility</p:attrName>
                                        </p:attrNameLst>
                                      </p:cBhvr>
                                      <p:to>
                                        <p:strVal val="visible"/>
                                      </p:to>
                                    </p:set>
                                    <p:animEffect transition="in" filter="box(in)">
                                      <p:cBhvr>
                                        <p:cTn id="193" dur="500"/>
                                        <p:tgtEl>
                                          <p:spTgt spid="584805"/>
                                        </p:tgtEl>
                                      </p:cBhvr>
                                    </p:animEffect>
                                  </p:childTnLst>
                                </p:cTn>
                              </p:par>
                              <p:par>
                                <p:cTn id="194" presetID="4" presetClass="entr" presetSubtype="16" fill="hold" grpId="0" nodeType="withEffect">
                                  <p:stCondLst>
                                    <p:cond delay="0"/>
                                  </p:stCondLst>
                                  <p:childTnLst>
                                    <p:set>
                                      <p:cBhvr>
                                        <p:cTn id="195" dur="1" fill="hold">
                                          <p:stCondLst>
                                            <p:cond delay="0"/>
                                          </p:stCondLst>
                                        </p:cTn>
                                        <p:tgtEl>
                                          <p:spTgt spid="584806"/>
                                        </p:tgtEl>
                                        <p:attrNameLst>
                                          <p:attrName>style.visibility</p:attrName>
                                        </p:attrNameLst>
                                      </p:cBhvr>
                                      <p:to>
                                        <p:strVal val="visible"/>
                                      </p:to>
                                    </p:set>
                                    <p:animEffect transition="in" filter="box(in)">
                                      <p:cBhvr>
                                        <p:cTn id="196" dur="500"/>
                                        <p:tgtEl>
                                          <p:spTgt spid="584806"/>
                                        </p:tgtEl>
                                      </p:cBhvr>
                                    </p:animEffect>
                                  </p:childTnLst>
                                </p:cTn>
                              </p:par>
                              <p:par>
                                <p:cTn id="197" presetID="4" presetClass="entr" presetSubtype="16" fill="hold" grpId="0" nodeType="withEffect">
                                  <p:stCondLst>
                                    <p:cond delay="0"/>
                                  </p:stCondLst>
                                  <p:childTnLst>
                                    <p:set>
                                      <p:cBhvr>
                                        <p:cTn id="198" dur="1" fill="hold">
                                          <p:stCondLst>
                                            <p:cond delay="0"/>
                                          </p:stCondLst>
                                        </p:cTn>
                                        <p:tgtEl>
                                          <p:spTgt spid="584807"/>
                                        </p:tgtEl>
                                        <p:attrNameLst>
                                          <p:attrName>style.visibility</p:attrName>
                                        </p:attrNameLst>
                                      </p:cBhvr>
                                      <p:to>
                                        <p:strVal val="visible"/>
                                      </p:to>
                                    </p:set>
                                    <p:animEffect transition="in" filter="box(in)">
                                      <p:cBhvr>
                                        <p:cTn id="199" dur="500"/>
                                        <p:tgtEl>
                                          <p:spTgt spid="584807"/>
                                        </p:tgtEl>
                                      </p:cBhvr>
                                    </p:animEffect>
                                  </p:childTnLst>
                                </p:cTn>
                              </p:par>
                              <p:par>
                                <p:cTn id="200" presetID="4" presetClass="entr" presetSubtype="16" fill="hold" grpId="0" nodeType="withEffect">
                                  <p:stCondLst>
                                    <p:cond delay="0"/>
                                  </p:stCondLst>
                                  <p:childTnLst>
                                    <p:set>
                                      <p:cBhvr>
                                        <p:cTn id="201" dur="1" fill="hold">
                                          <p:stCondLst>
                                            <p:cond delay="0"/>
                                          </p:stCondLst>
                                        </p:cTn>
                                        <p:tgtEl>
                                          <p:spTgt spid="584831"/>
                                        </p:tgtEl>
                                        <p:attrNameLst>
                                          <p:attrName>style.visibility</p:attrName>
                                        </p:attrNameLst>
                                      </p:cBhvr>
                                      <p:to>
                                        <p:strVal val="visible"/>
                                      </p:to>
                                    </p:set>
                                    <p:animEffect transition="in" filter="box(in)">
                                      <p:cBhvr>
                                        <p:cTn id="202" dur="500"/>
                                        <p:tgtEl>
                                          <p:spTgt spid="584831"/>
                                        </p:tgtEl>
                                      </p:cBhvr>
                                    </p:animEffect>
                                  </p:childTnLst>
                                </p:cTn>
                              </p:par>
                              <p:par>
                                <p:cTn id="203" presetID="4" presetClass="entr" presetSubtype="16" fill="hold" grpId="0" nodeType="withEffect">
                                  <p:stCondLst>
                                    <p:cond delay="0"/>
                                  </p:stCondLst>
                                  <p:childTnLst>
                                    <p:set>
                                      <p:cBhvr>
                                        <p:cTn id="204" dur="1" fill="hold">
                                          <p:stCondLst>
                                            <p:cond delay="0"/>
                                          </p:stCondLst>
                                        </p:cTn>
                                        <p:tgtEl>
                                          <p:spTgt spid="584832"/>
                                        </p:tgtEl>
                                        <p:attrNameLst>
                                          <p:attrName>style.visibility</p:attrName>
                                        </p:attrNameLst>
                                      </p:cBhvr>
                                      <p:to>
                                        <p:strVal val="visible"/>
                                      </p:to>
                                    </p:set>
                                    <p:animEffect transition="in" filter="box(in)">
                                      <p:cBhvr>
                                        <p:cTn id="205" dur="500"/>
                                        <p:tgtEl>
                                          <p:spTgt spid="584832"/>
                                        </p:tgtEl>
                                      </p:cBhvr>
                                    </p:animEffect>
                                  </p:childTnLst>
                                </p:cTn>
                              </p:par>
                              <p:par>
                                <p:cTn id="206" presetID="4" presetClass="entr" presetSubtype="16" fill="hold" grpId="0" nodeType="withEffect">
                                  <p:stCondLst>
                                    <p:cond delay="0"/>
                                  </p:stCondLst>
                                  <p:childTnLst>
                                    <p:set>
                                      <p:cBhvr>
                                        <p:cTn id="207" dur="1" fill="hold">
                                          <p:stCondLst>
                                            <p:cond delay="0"/>
                                          </p:stCondLst>
                                        </p:cTn>
                                        <p:tgtEl>
                                          <p:spTgt spid="584833"/>
                                        </p:tgtEl>
                                        <p:attrNameLst>
                                          <p:attrName>style.visibility</p:attrName>
                                        </p:attrNameLst>
                                      </p:cBhvr>
                                      <p:to>
                                        <p:strVal val="visible"/>
                                      </p:to>
                                    </p:set>
                                    <p:animEffect transition="in" filter="box(in)">
                                      <p:cBhvr>
                                        <p:cTn id="208" dur="500"/>
                                        <p:tgtEl>
                                          <p:spTgt spid="584833"/>
                                        </p:tgtEl>
                                      </p:cBhvr>
                                    </p:animEffect>
                                  </p:childTnLst>
                                </p:cTn>
                              </p:par>
                              <p:par>
                                <p:cTn id="209" presetID="4" presetClass="entr" presetSubtype="16" fill="hold" grpId="0" nodeType="withEffect">
                                  <p:stCondLst>
                                    <p:cond delay="0"/>
                                  </p:stCondLst>
                                  <p:childTnLst>
                                    <p:set>
                                      <p:cBhvr>
                                        <p:cTn id="210" dur="1" fill="hold">
                                          <p:stCondLst>
                                            <p:cond delay="0"/>
                                          </p:stCondLst>
                                        </p:cTn>
                                        <p:tgtEl>
                                          <p:spTgt spid="584834"/>
                                        </p:tgtEl>
                                        <p:attrNameLst>
                                          <p:attrName>style.visibility</p:attrName>
                                        </p:attrNameLst>
                                      </p:cBhvr>
                                      <p:to>
                                        <p:strVal val="visible"/>
                                      </p:to>
                                    </p:set>
                                    <p:animEffect transition="in" filter="box(in)">
                                      <p:cBhvr>
                                        <p:cTn id="211" dur="500"/>
                                        <p:tgtEl>
                                          <p:spTgt spid="584834"/>
                                        </p:tgtEl>
                                      </p:cBhvr>
                                    </p:animEffect>
                                  </p:childTnLst>
                                </p:cTn>
                              </p:par>
                            </p:childTnLst>
                          </p:cTn>
                        </p:par>
                      </p:childTnLst>
                    </p:cTn>
                  </p:par>
                  <p:par>
                    <p:cTn id="212" fill="hold">
                      <p:stCondLst>
                        <p:cond delay="indefinite"/>
                      </p:stCondLst>
                      <p:childTnLst>
                        <p:par>
                          <p:cTn id="213" fill="hold">
                            <p:stCondLst>
                              <p:cond delay="0"/>
                            </p:stCondLst>
                            <p:childTnLst>
                              <p:par>
                                <p:cTn id="214" presetID="4" presetClass="entr" presetSubtype="16" fill="hold" grpId="0" nodeType="clickEffect">
                                  <p:stCondLst>
                                    <p:cond delay="0"/>
                                  </p:stCondLst>
                                  <p:childTnLst>
                                    <p:set>
                                      <p:cBhvr>
                                        <p:cTn id="215" dur="1" fill="hold">
                                          <p:stCondLst>
                                            <p:cond delay="0"/>
                                          </p:stCondLst>
                                        </p:cTn>
                                        <p:tgtEl>
                                          <p:spTgt spid="584760"/>
                                        </p:tgtEl>
                                        <p:attrNameLst>
                                          <p:attrName>style.visibility</p:attrName>
                                        </p:attrNameLst>
                                      </p:cBhvr>
                                      <p:to>
                                        <p:strVal val="visible"/>
                                      </p:to>
                                    </p:set>
                                    <p:animEffect transition="in" filter="box(in)">
                                      <p:cBhvr>
                                        <p:cTn id="216" dur="500"/>
                                        <p:tgtEl>
                                          <p:spTgt spid="584760"/>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584761"/>
                                        </p:tgtEl>
                                        <p:attrNameLst>
                                          <p:attrName>style.visibility</p:attrName>
                                        </p:attrNameLst>
                                      </p:cBhvr>
                                      <p:to>
                                        <p:strVal val="visible"/>
                                      </p:to>
                                    </p:set>
                                    <p:animEffect transition="in" filter="box(in)">
                                      <p:cBhvr>
                                        <p:cTn id="219" dur="500"/>
                                        <p:tgtEl>
                                          <p:spTgt spid="584761"/>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584762"/>
                                        </p:tgtEl>
                                        <p:attrNameLst>
                                          <p:attrName>style.visibility</p:attrName>
                                        </p:attrNameLst>
                                      </p:cBhvr>
                                      <p:to>
                                        <p:strVal val="visible"/>
                                      </p:to>
                                    </p:set>
                                    <p:animEffect transition="in" filter="box(in)">
                                      <p:cBhvr>
                                        <p:cTn id="222" dur="500"/>
                                        <p:tgtEl>
                                          <p:spTgt spid="584762"/>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584763"/>
                                        </p:tgtEl>
                                        <p:attrNameLst>
                                          <p:attrName>style.visibility</p:attrName>
                                        </p:attrNameLst>
                                      </p:cBhvr>
                                      <p:to>
                                        <p:strVal val="visible"/>
                                      </p:to>
                                    </p:set>
                                    <p:animEffect transition="in" filter="box(in)">
                                      <p:cBhvr>
                                        <p:cTn id="225" dur="500"/>
                                        <p:tgtEl>
                                          <p:spTgt spid="584763"/>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584764"/>
                                        </p:tgtEl>
                                        <p:attrNameLst>
                                          <p:attrName>style.visibility</p:attrName>
                                        </p:attrNameLst>
                                      </p:cBhvr>
                                      <p:to>
                                        <p:strVal val="visible"/>
                                      </p:to>
                                    </p:set>
                                    <p:animEffect transition="in" filter="box(in)">
                                      <p:cBhvr>
                                        <p:cTn id="228" dur="500"/>
                                        <p:tgtEl>
                                          <p:spTgt spid="584764"/>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584765"/>
                                        </p:tgtEl>
                                        <p:attrNameLst>
                                          <p:attrName>style.visibility</p:attrName>
                                        </p:attrNameLst>
                                      </p:cBhvr>
                                      <p:to>
                                        <p:strVal val="visible"/>
                                      </p:to>
                                    </p:set>
                                    <p:animEffect transition="in" filter="box(in)">
                                      <p:cBhvr>
                                        <p:cTn id="231" dur="500"/>
                                        <p:tgtEl>
                                          <p:spTgt spid="584765"/>
                                        </p:tgtEl>
                                      </p:cBhvr>
                                    </p:animEffect>
                                  </p:childTnLst>
                                </p:cTn>
                              </p:par>
                              <p:par>
                                <p:cTn id="232" presetID="4" presetClass="entr" presetSubtype="16" fill="hold" grpId="0" nodeType="withEffect">
                                  <p:stCondLst>
                                    <p:cond delay="0"/>
                                  </p:stCondLst>
                                  <p:childTnLst>
                                    <p:set>
                                      <p:cBhvr>
                                        <p:cTn id="233" dur="1" fill="hold">
                                          <p:stCondLst>
                                            <p:cond delay="0"/>
                                          </p:stCondLst>
                                        </p:cTn>
                                        <p:tgtEl>
                                          <p:spTgt spid="584766"/>
                                        </p:tgtEl>
                                        <p:attrNameLst>
                                          <p:attrName>style.visibility</p:attrName>
                                        </p:attrNameLst>
                                      </p:cBhvr>
                                      <p:to>
                                        <p:strVal val="visible"/>
                                      </p:to>
                                    </p:set>
                                    <p:animEffect transition="in" filter="box(in)">
                                      <p:cBhvr>
                                        <p:cTn id="234" dur="500"/>
                                        <p:tgtEl>
                                          <p:spTgt spid="584766"/>
                                        </p:tgtEl>
                                      </p:cBhvr>
                                    </p:animEffect>
                                  </p:childTnLst>
                                </p:cTn>
                              </p:par>
                              <p:par>
                                <p:cTn id="235" presetID="4" presetClass="entr" presetSubtype="16" fill="hold" grpId="0" nodeType="withEffect">
                                  <p:stCondLst>
                                    <p:cond delay="0"/>
                                  </p:stCondLst>
                                  <p:childTnLst>
                                    <p:set>
                                      <p:cBhvr>
                                        <p:cTn id="236" dur="1" fill="hold">
                                          <p:stCondLst>
                                            <p:cond delay="0"/>
                                          </p:stCondLst>
                                        </p:cTn>
                                        <p:tgtEl>
                                          <p:spTgt spid="584767"/>
                                        </p:tgtEl>
                                        <p:attrNameLst>
                                          <p:attrName>style.visibility</p:attrName>
                                        </p:attrNameLst>
                                      </p:cBhvr>
                                      <p:to>
                                        <p:strVal val="visible"/>
                                      </p:to>
                                    </p:set>
                                    <p:animEffect transition="in" filter="box(in)">
                                      <p:cBhvr>
                                        <p:cTn id="237" dur="500"/>
                                        <p:tgtEl>
                                          <p:spTgt spid="584767"/>
                                        </p:tgtEl>
                                      </p:cBhvr>
                                    </p:animEffect>
                                  </p:childTnLst>
                                </p:cTn>
                              </p:par>
                              <p:par>
                                <p:cTn id="238" presetID="4" presetClass="entr" presetSubtype="16" fill="hold" grpId="0" nodeType="withEffect">
                                  <p:stCondLst>
                                    <p:cond delay="0"/>
                                  </p:stCondLst>
                                  <p:childTnLst>
                                    <p:set>
                                      <p:cBhvr>
                                        <p:cTn id="239" dur="1" fill="hold">
                                          <p:stCondLst>
                                            <p:cond delay="0"/>
                                          </p:stCondLst>
                                        </p:cTn>
                                        <p:tgtEl>
                                          <p:spTgt spid="584768"/>
                                        </p:tgtEl>
                                        <p:attrNameLst>
                                          <p:attrName>style.visibility</p:attrName>
                                        </p:attrNameLst>
                                      </p:cBhvr>
                                      <p:to>
                                        <p:strVal val="visible"/>
                                      </p:to>
                                    </p:set>
                                    <p:animEffect transition="in" filter="box(in)">
                                      <p:cBhvr>
                                        <p:cTn id="240" dur="500"/>
                                        <p:tgtEl>
                                          <p:spTgt spid="584768"/>
                                        </p:tgtEl>
                                      </p:cBhvr>
                                    </p:animEffect>
                                  </p:childTnLst>
                                </p:cTn>
                              </p:par>
                              <p:par>
                                <p:cTn id="241" presetID="4" presetClass="entr" presetSubtype="16" fill="hold" grpId="0" nodeType="withEffect">
                                  <p:stCondLst>
                                    <p:cond delay="0"/>
                                  </p:stCondLst>
                                  <p:childTnLst>
                                    <p:set>
                                      <p:cBhvr>
                                        <p:cTn id="242" dur="1" fill="hold">
                                          <p:stCondLst>
                                            <p:cond delay="0"/>
                                          </p:stCondLst>
                                        </p:cTn>
                                        <p:tgtEl>
                                          <p:spTgt spid="584769"/>
                                        </p:tgtEl>
                                        <p:attrNameLst>
                                          <p:attrName>style.visibility</p:attrName>
                                        </p:attrNameLst>
                                      </p:cBhvr>
                                      <p:to>
                                        <p:strVal val="visible"/>
                                      </p:to>
                                    </p:set>
                                    <p:animEffect transition="in" filter="box(in)">
                                      <p:cBhvr>
                                        <p:cTn id="243" dur="500"/>
                                        <p:tgtEl>
                                          <p:spTgt spid="584769"/>
                                        </p:tgtEl>
                                      </p:cBhvr>
                                    </p:animEffect>
                                  </p:childTnLst>
                                </p:cTn>
                              </p:par>
                              <p:par>
                                <p:cTn id="244" presetID="4" presetClass="entr" presetSubtype="16" fill="hold" grpId="0" nodeType="withEffect">
                                  <p:stCondLst>
                                    <p:cond delay="0"/>
                                  </p:stCondLst>
                                  <p:childTnLst>
                                    <p:set>
                                      <p:cBhvr>
                                        <p:cTn id="245" dur="1" fill="hold">
                                          <p:stCondLst>
                                            <p:cond delay="0"/>
                                          </p:stCondLst>
                                        </p:cTn>
                                        <p:tgtEl>
                                          <p:spTgt spid="584770"/>
                                        </p:tgtEl>
                                        <p:attrNameLst>
                                          <p:attrName>style.visibility</p:attrName>
                                        </p:attrNameLst>
                                      </p:cBhvr>
                                      <p:to>
                                        <p:strVal val="visible"/>
                                      </p:to>
                                    </p:set>
                                    <p:animEffect transition="in" filter="box(in)">
                                      <p:cBhvr>
                                        <p:cTn id="246" dur="500"/>
                                        <p:tgtEl>
                                          <p:spTgt spid="584770"/>
                                        </p:tgtEl>
                                      </p:cBhvr>
                                    </p:animEffect>
                                  </p:childTnLst>
                                </p:cTn>
                              </p:par>
                              <p:par>
                                <p:cTn id="247" presetID="4" presetClass="entr" presetSubtype="16" fill="hold" grpId="0" nodeType="withEffect">
                                  <p:stCondLst>
                                    <p:cond delay="0"/>
                                  </p:stCondLst>
                                  <p:childTnLst>
                                    <p:set>
                                      <p:cBhvr>
                                        <p:cTn id="248" dur="1" fill="hold">
                                          <p:stCondLst>
                                            <p:cond delay="0"/>
                                          </p:stCondLst>
                                        </p:cTn>
                                        <p:tgtEl>
                                          <p:spTgt spid="584771"/>
                                        </p:tgtEl>
                                        <p:attrNameLst>
                                          <p:attrName>style.visibility</p:attrName>
                                        </p:attrNameLst>
                                      </p:cBhvr>
                                      <p:to>
                                        <p:strVal val="visible"/>
                                      </p:to>
                                    </p:set>
                                    <p:animEffect transition="in" filter="box(in)">
                                      <p:cBhvr>
                                        <p:cTn id="249" dur="500"/>
                                        <p:tgtEl>
                                          <p:spTgt spid="584771"/>
                                        </p:tgtEl>
                                      </p:cBhvr>
                                    </p:animEffect>
                                  </p:childTnLst>
                                </p:cTn>
                              </p:par>
                              <p:par>
                                <p:cTn id="250" presetID="4" presetClass="entr" presetSubtype="16" fill="hold" grpId="0" nodeType="withEffect">
                                  <p:stCondLst>
                                    <p:cond delay="0"/>
                                  </p:stCondLst>
                                  <p:childTnLst>
                                    <p:set>
                                      <p:cBhvr>
                                        <p:cTn id="251" dur="1" fill="hold">
                                          <p:stCondLst>
                                            <p:cond delay="0"/>
                                          </p:stCondLst>
                                        </p:cTn>
                                        <p:tgtEl>
                                          <p:spTgt spid="584772"/>
                                        </p:tgtEl>
                                        <p:attrNameLst>
                                          <p:attrName>style.visibility</p:attrName>
                                        </p:attrNameLst>
                                      </p:cBhvr>
                                      <p:to>
                                        <p:strVal val="visible"/>
                                      </p:to>
                                    </p:set>
                                    <p:animEffect transition="in" filter="box(in)">
                                      <p:cBhvr>
                                        <p:cTn id="252" dur="500"/>
                                        <p:tgtEl>
                                          <p:spTgt spid="584772"/>
                                        </p:tgtEl>
                                      </p:cBhvr>
                                    </p:animEffect>
                                  </p:childTnLst>
                                </p:cTn>
                              </p:par>
                              <p:par>
                                <p:cTn id="253" presetID="4" presetClass="entr" presetSubtype="16" fill="hold" grpId="0" nodeType="withEffect">
                                  <p:stCondLst>
                                    <p:cond delay="0"/>
                                  </p:stCondLst>
                                  <p:childTnLst>
                                    <p:set>
                                      <p:cBhvr>
                                        <p:cTn id="254" dur="1" fill="hold">
                                          <p:stCondLst>
                                            <p:cond delay="0"/>
                                          </p:stCondLst>
                                        </p:cTn>
                                        <p:tgtEl>
                                          <p:spTgt spid="584773"/>
                                        </p:tgtEl>
                                        <p:attrNameLst>
                                          <p:attrName>style.visibility</p:attrName>
                                        </p:attrNameLst>
                                      </p:cBhvr>
                                      <p:to>
                                        <p:strVal val="visible"/>
                                      </p:to>
                                    </p:set>
                                    <p:animEffect transition="in" filter="box(in)">
                                      <p:cBhvr>
                                        <p:cTn id="255" dur="500"/>
                                        <p:tgtEl>
                                          <p:spTgt spid="584773"/>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584774"/>
                                        </p:tgtEl>
                                        <p:attrNameLst>
                                          <p:attrName>style.visibility</p:attrName>
                                        </p:attrNameLst>
                                      </p:cBhvr>
                                      <p:to>
                                        <p:strVal val="visible"/>
                                      </p:to>
                                    </p:set>
                                    <p:animEffect transition="in" filter="box(in)">
                                      <p:cBhvr>
                                        <p:cTn id="258" dur="500"/>
                                        <p:tgtEl>
                                          <p:spTgt spid="584774"/>
                                        </p:tgtEl>
                                      </p:cBhvr>
                                    </p:animEffect>
                                  </p:childTnLst>
                                </p:cTn>
                              </p:par>
                              <p:par>
                                <p:cTn id="259" presetID="4" presetClass="entr" presetSubtype="16" fill="hold" grpId="0" nodeType="withEffect">
                                  <p:stCondLst>
                                    <p:cond delay="0"/>
                                  </p:stCondLst>
                                  <p:childTnLst>
                                    <p:set>
                                      <p:cBhvr>
                                        <p:cTn id="260" dur="1" fill="hold">
                                          <p:stCondLst>
                                            <p:cond delay="0"/>
                                          </p:stCondLst>
                                        </p:cTn>
                                        <p:tgtEl>
                                          <p:spTgt spid="584775"/>
                                        </p:tgtEl>
                                        <p:attrNameLst>
                                          <p:attrName>style.visibility</p:attrName>
                                        </p:attrNameLst>
                                      </p:cBhvr>
                                      <p:to>
                                        <p:strVal val="visible"/>
                                      </p:to>
                                    </p:set>
                                    <p:animEffect transition="in" filter="box(in)">
                                      <p:cBhvr>
                                        <p:cTn id="261" dur="500"/>
                                        <p:tgtEl>
                                          <p:spTgt spid="584775"/>
                                        </p:tgtEl>
                                      </p:cBhvr>
                                    </p:animEffect>
                                  </p:childTnLst>
                                </p:cTn>
                              </p:par>
                              <p:par>
                                <p:cTn id="262" presetID="4" presetClass="entr" presetSubtype="16" fill="hold" grpId="0" nodeType="withEffect">
                                  <p:stCondLst>
                                    <p:cond delay="0"/>
                                  </p:stCondLst>
                                  <p:childTnLst>
                                    <p:set>
                                      <p:cBhvr>
                                        <p:cTn id="263" dur="1" fill="hold">
                                          <p:stCondLst>
                                            <p:cond delay="0"/>
                                          </p:stCondLst>
                                        </p:cTn>
                                        <p:tgtEl>
                                          <p:spTgt spid="584776"/>
                                        </p:tgtEl>
                                        <p:attrNameLst>
                                          <p:attrName>style.visibility</p:attrName>
                                        </p:attrNameLst>
                                      </p:cBhvr>
                                      <p:to>
                                        <p:strVal val="visible"/>
                                      </p:to>
                                    </p:set>
                                    <p:animEffect transition="in" filter="box(in)">
                                      <p:cBhvr>
                                        <p:cTn id="264" dur="500"/>
                                        <p:tgtEl>
                                          <p:spTgt spid="584776"/>
                                        </p:tgtEl>
                                      </p:cBhvr>
                                    </p:animEffect>
                                  </p:childTnLst>
                                </p:cTn>
                              </p:par>
                              <p:par>
                                <p:cTn id="265" presetID="4" presetClass="entr" presetSubtype="16" fill="hold" grpId="0" nodeType="withEffect">
                                  <p:stCondLst>
                                    <p:cond delay="0"/>
                                  </p:stCondLst>
                                  <p:childTnLst>
                                    <p:set>
                                      <p:cBhvr>
                                        <p:cTn id="266" dur="1" fill="hold">
                                          <p:stCondLst>
                                            <p:cond delay="0"/>
                                          </p:stCondLst>
                                        </p:cTn>
                                        <p:tgtEl>
                                          <p:spTgt spid="584777"/>
                                        </p:tgtEl>
                                        <p:attrNameLst>
                                          <p:attrName>style.visibility</p:attrName>
                                        </p:attrNameLst>
                                      </p:cBhvr>
                                      <p:to>
                                        <p:strVal val="visible"/>
                                      </p:to>
                                    </p:set>
                                    <p:animEffect transition="in" filter="box(in)">
                                      <p:cBhvr>
                                        <p:cTn id="267" dur="500"/>
                                        <p:tgtEl>
                                          <p:spTgt spid="584777"/>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584778"/>
                                        </p:tgtEl>
                                        <p:attrNameLst>
                                          <p:attrName>style.visibility</p:attrName>
                                        </p:attrNameLst>
                                      </p:cBhvr>
                                      <p:to>
                                        <p:strVal val="visible"/>
                                      </p:to>
                                    </p:set>
                                    <p:animEffect transition="in" filter="box(in)">
                                      <p:cBhvr>
                                        <p:cTn id="270" dur="500"/>
                                        <p:tgtEl>
                                          <p:spTgt spid="584778"/>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584779"/>
                                        </p:tgtEl>
                                        <p:attrNameLst>
                                          <p:attrName>style.visibility</p:attrName>
                                        </p:attrNameLst>
                                      </p:cBhvr>
                                      <p:to>
                                        <p:strVal val="visible"/>
                                      </p:to>
                                    </p:set>
                                    <p:animEffect transition="in" filter="box(in)">
                                      <p:cBhvr>
                                        <p:cTn id="273" dur="500"/>
                                        <p:tgtEl>
                                          <p:spTgt spid="584779"/>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584780"/>
                                        </p:tgtEl>
                                        <p:attrNameLst>
                                          <p:attrName>style.visibility</p:attrName>
                                        </p:attrNameLst>
                                      </p:cBhvr>
                                      <p:to>
                                        <p:strVal val="visible"/>
                                      </p:to>
                                    </p:set>
                                    <p:animEffect transition="in" filter="box(in)">
                                      <p:cBhvr>
                                        <p:cTn id="276" dur="500"/>
                                        <p:tgtEl>
                                          <p:spTgt spid="584780"/>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584781"/>
                                        </p:tgtEl>
                                        <p:attrNameLst>
                                          <p:attrName>style.visibility</p:attrName>
                                        </p:attrNameLst>
                                      </p:cBhvr>
                                      <p:to>
                                        <p:strVal val="visible"/>
                                      </p:to>
                                    </p:set>
                                    <p:animEffect transition="in" filter="box(in)">
                                      <p:cBhvr>
                                        <p:cTn id="279" dur="500"/>
                                        <p:tgtEl>
                                          <p:spTgt spid="584781"/>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584782"/>
                                        </p:tgtEl>
                                        <p:attrNameLst>
                                          <p:attrName>style.visibility</p:attrName>
                                        </p:attrNameLst>
                                      </p:cBhvr>
                                      <p:to>
                                        <p:strVal val="visible"/>
                                      </p:to>
                                    </p:set>
                                    <p:animEffect transition="in" filter="box(in)">
                                      <p:cBhvr>
                                        <p:cTn id="282" dur="500"/>
                                        <p:tgtEl>
                                          <p:spTgt spid="584782"/>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584783"/>
                                        </p:tgtEl>
                                        <p:attrNameLst>
                                          <p:attrName>style.visibility</p:attrName>
                                        </p:attrNameLst>
                                      </p:cBhvr>
                                      <p:to>
                                        <p:strVal val="visible"/>
                                      </p:to>
                                    </p:set>
                                    <p:animEffect transition="in" filter="box(in)">
                                      <p:cBhvr>
                                        <p:cTn id="285" dur="500"/>
                                        <p:tgtEl>
                                          <p:spTgt spid="584783"/>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584835"/>
                                        </p:tgtEl>
                                        <p:attrNameLst>
                                          <p:attrName>style.visibility</p:attrName>
                                        </p:attrNameLst>
                                      </p:cBhvr>
                                      <p:to>
                                        <p:strVal val="visible"/>
                                      </p:to>
                                    </p:set>
                                    <p:animEffect transition="in" filter="box(in)">
                                      <p:cBhvr>
                                        <p:cTn id="288" dur="500"/>
                                        <p:tgtEl>
                                          <p:spTgt spid="584835"/>
                                        </p:tgtEl>
                                      </p:cBhvr>
                                    </p:animEffect>
                                  </p:childTnLst>
                                </p:cTn>
                              </p:par>
                              <p:par>
                                <p:cTn id="289" presetID="4" presetClass="entr" presetSubtype="16" fill="hold" grpId="0" nodeType="withEffect">
                                  <p:stCondLst>
                                    <p:cond delay="0"/>
                                  </p:stCondLst>
                                  <p:childTnLst>
                                    <p:set>
                                      <p:cBhvr>
                                        <p:cTn id="290" dur="1" fill="hold">
                                          <p:stCondLst>
                                            <p:cond delay="0"/>
                                          </p:stCondLst>
                                        </p:cTn>
                                        <p:tgtEl>
                                          <p:spTgt spid="584836"/>
                                        </p:tgtEl>
                                        <p:attrNameLst>
                                          <p:attrName>style.visibility</p:attrName>
                                        </p:attrNameLst>
                                      </p:cBhvr>
                                      <p:to>
                                        <p:strVal val="visible"/>
                                      </p:to>
                                    </p:set>
                                    <p:animEffect transition="in" filter="box(in)">
                                      <p:cBhvr>
                                        <p:cTn id="291" dur="500"/>
                                        <p:tgtEl>
                                          <p:spTgt spid="584836"/>
                                        </p:tgtEl>
                                      </p:cBhvr>
                                    </p:animEffect>
                                  </p:childTnLst>
                                </p:cTn>
                              </p:par>
                              <p:par>
                                <p:cTn id="292" presetID="4" presetClass="entr" presetSubtype="16" fill="hold" grpId="0" nodeType="withEffect">
                                  <p:stCondLst>
                                    <p:cond delay="0"/>
                                  </p:stCondLst>
                                  <p:childTnLst>
                                    <p:set>
                                      <p:cBhvr>
                                        <p:cTn id="293" dur="1" fill="hold">
                                          <p:stCondLst>
                                            <p:cond delay="0"/>
                                          </p:stCondLst>
                                        </p:cTn>
                                        <p:tgtEl>
                                          <p:spTgt spid="584837"/>
                                        </p:tgtEl>
                                        <p:attrNameLst>
                                          <p:attrName>style.visibility</p:attrName>
                                        </p:attrNameLst>
                                      </p:cBhvr>
                                      <p:to>
                                        <p:strVal val="visible"/>
                                      </p:to>
                                    </p:set>
                                    <p:animEffect transition="in" filter="box(in)">
                                      <p:cBhvr>
                                        <p:cTn id="294" dur="500"/>
                                        <p:tgtEl>
                                          <p:spTgt spid="584837"/>
                                        </p:tgtEl>
                                      </p:cBhvr>
                                    </p:animEffect>
                                  </p:childTnLst>
                                </p:cTn>
                              </p:par>
                              <p:par>
                                <p:cTn id="295" presetID="4" presetClass="entr" presetSubtype="16" fill="hold" grpId="0" nodeType="withEffect">
                                  <p:stCondLst>
                                    <p:cond delay="0"/>
                                  </p:stCondLst>
                                  <p:childTnLst>
                                    <p:set>
                                      <p:cBhvr>
                                        <p:cTn id="296" dur="1" fill="hold">
                                          <p:stCondLst>
                                            <p:cond delay="0"/>
                                          </p:stCondLst>
                                        </p:cTn>
                                        <p:tgtEl>
                                          <p:spTgt spid="584838"/>
                                        </p:tgtEl>
                                        <p:attrNameLst>
                                          <p:attrName>style.visibility</p:attrName>
                                        </p:attrNameLst>
                                      </p:cBhvr>
                                      <p:to>
                                        <p:strVal val="visible"/>
                                      </p:to>
                                    </p:set>
                                    <p:animEffect transition="in" filter="box(in)">
                                      <p:cBhvr>
                                        <p:cTn id="297" dur="500"/>
                                        <p:tgtEl>
                                          <p:spTgt spid="584838"/>
                                        </p:tgtEl>
                                      </p:cBhvr>
                                    </p:animEffect>
                                  </p:childTnLst>
                                </p:cTn>
                              </p:par>
                            </p:childTnLst>
                          </p:cTn>
                        </p:par>
                      </p:childTnLst>
                    </p:cTn>
                  </p:par>
                  <p:par>
                    <p:cTn id="298" fill="hold">
                      <p:stCondLst>
                        <p:cond delay="indefinite"/>
                      </p:stCondLst>
                      <p:childTnLst>
                        <p:par>
                          <p:cTn id="299" fill="hold">
                            <p:stCondLst>
                              <p:cond delay="0"/>
                            </p:stCondLst>
                            <p:childTnLst>
                              <p:par>
                                <p:cTn id="300" presetID="4" presetClass="entr" presetSubtype="16" fill="hold" grpId="0" nodeType="clickEffect">
                                  <p:stCondLst>
                                    <p:cond delay="0"/>
                                  </p:stCondLst>
                                  <p:childTnLst>
                                    <p:set>
                                      <p:cBhvr>
                                        <p:cTn id="301" dur="1" fill="hold">
                                          <p:stCondLst>
                                            <p:cond delay="0"/>
                                          </p:stCondLst>
                                        </p:cTn>
                                        <p:tgtEl>
                                          <p:spTgt spid="584790"/>
                                        </p:tgtEl>
                                        <p:attrNameLst>
                                          <p:attrName>style.visibility</p:attrName>
                                        </p:attrNameLst>
                                      </p:cBhvr>
                                      <p:to>
                                        <p:strVal val="visible"/>
                                      </p:to>
                                    </p:set>
                                    <p:animEffect transition="in" filter="box(in)">
                                      <p:cBhvr>
                                        <p:cTn id="302" dur="500"/>
                                        <p:tgtEl>
                                          <p:spTgt spid="584790"/>
                                        </p:tgtEl>
                                      </p:cBhvr>
                                    </p:animEffect>
                                  </p:childTnLst>
                                </p:cTn>
                              </p:par>
                              <p:par>
                                <p:cTn id="303" presetID="4" presetClass="entr" presetSubtype="16" fill="hold" grpId="0" nodeType="withEffect">
                                  <p:stCondLst>
                                    <p:cond delay="0"/>
                                  </p:stCondLst>
                                  <p:childTnLst>
                                    <p:set>
                                      <p:cBhvr>
                                        <p:cTn id="304" dur="1" fill="hold">
                                          <p:stCondLst>
                                            <p:cond delay="0"/>
                                          </p:stCondLst>
                                        </p:cTn>
                                        <p:tgtEl>
                                          <p:spTgt spid="584791"/>
                                        </p:tgtEl>
                                        <p:attrNameLst>
                                          <p:attrName>style.visibility</p:attrName>
                                        </p:attrNameLst>
                                      </p:cBhvr>
                                      <p:to>
                                        <p:strVal val="visible"/>
                                      </p:to>
                                    </p:set>
                                    <p:animEffect transition="in" filter="box(in)">
                                      <p:cBhvr>
                                        <p:cTn id="305" dur="500"/>
                                        <p:tgtEl>
                                          <p:spTgt spid="584791"/>
                                        </p:tgtEl>
                                      </p:cBhvr>
                                    </p:animEffect>
                                  </p:childTnLst>
                                </p:cTn>
                              </p:par>
                              <p:par>
                                <p:cTn id="306" presetID="4" presetClass="entr" presetSubtype="16" fill="hold" grpId="0" nodeType="withEffect">
                                  <p:stCondLst>
                                    <p:cond delay="0"/>
                                  </p:stCondLst>
                                  <p:childTnLst>
                                    <p:set>
                                      <p:cBhvr>
                                        <p:cTn id="307" dur="1" fill="hold">
                                          <p:stCondLst>
                                            <p:cond delay="0"/>
                                          </p:stCondLst>
                                        </p:cTn>
                                        <p:tgtEl>
                                          <p:spTgt spid="584792"/>
                                        </p:tgtEl>
                                        <p:attrNameLst>
                                          <p:attrName>style.visibility</p:attrName>
                                        </p:attrNameLst>
                                      </p:cBhvr>
                                      <p:to>
                                        <p:strVal val="visible"/>
                                      </p:to>
                                    </p:set>
                                    <p:animEffect transition="in" filter="box(in)">
                                      <p:cBhvr>
                                        <p:cTn id="308" dur="500"/>
                                        <p:tgtEl>
                                          <p:spTgt spid="584792"/>
                                        </p:tgtEl>
                                      </p:cBhvr>
                                    </p:animEffect>
                                  </p:childTnLst>
                                </p:cTn>
                              </p:par>
                              <p:par>
                                <p:cTn id="309" presetID="4" presetClass="entr" presetSubtype="16" fill="hold" grpId="0" nodeType="withEffect">
                                  <p:stCondLst>
                                    <p:cond delay="0"/>
                                  </p:stCondLst>
                                  <p:childTnLst>
                                    <p:set>
                                      <p:cBhvr>
                                        <p:cTn id="310" dur="1" fill="hold">
                                          <p:stCondLst>
                                            <p:cond delay="0"/>
                                          </p:stCondLst>
                                        </p:cTn>
                                        <p:tgtEl>
                                          <p:spTgt spid="584793"/>
                                        </p:tgtEl>
                                        <p:attrNameLst>
                                          <p:attrName>style.visibility</p:attrName>
                                        </p:attrNameLst>
                                      </p:cBhvr>
                                      <p:to>
                                        <p:strVal val="visible"/>
                                      </p:to>
                                    </p:set>
                                    <p:animEffect transition="in" filter="box(in)">
                                      <p:cBhvr>
                                        <p:cTn id="311" dur="500"/>
                                        <p:tgtEl>
                                          <p:spTgt spid="584793"/>
                                        </p:tgtEl>
                                      </p:cBhvr>
                                    </p:animEffect>
                                  </p:childTnLst>
                                </p:cTn>
                              </p:par>
                              <p:par>
                                <p:cTn id="312" presetID="4" presetClass="entr" presetSubtype="16" fill="hold" grpId="0" nodeType="withEffect">
                                  <p:stCondLst>
                                    <p:cond delay="0"/>
                                  </p:stCondLst>
                                  <p:childTnLst>
                                    <p:set>
                                      <p:cBhvr>
                                        <p:cTn id="313" dur="1" fill="hold">
                                          <p:stCondLst>
                                            <p:cond delay="0"/>
                                          </p:stCondLst>
                                        </p:cTn>
                                        <p:tgtEl>
                                          <p:spTgt spid="584794"/>
                                        </p:tgtEl>
                                        <p:attrNameLst>
                                          <p:attrName>style.visibility</p:attrName>
                                        </p:attrNameLst>
                                      </p:cBhvr>
                                      <p:to>
                                        <p:strVal val="visible"/>
                                      </p:to>
                                    </p:set>
                                    <p:animEffect transition="in" filter="box(in)">
                                      <p:cBhvr>
                                        <p:cTn id="314" dur="500"/>
                                        <p:tgtEl>
                                          <p:spTgt spid="584794"/>
                                        </p:tgtEl>
                                      </p:cBhvr>
                                    </p:animEffect>
                                  </p:childTnLst>
                                </p:cTn>
                              </p:par>
                              <p:par>
                                <p:cTn id="315" presetID="4" presetClass="entr" presetSubtype="16" fill="hold" grpId="0" nodeType="withEffect">
                                  <p:stCondLst>
                                    <p:cond delay="0"/>
                                  </p:stCondLst>
                                  <p:childTnLst>
                                    <p:set>
                                      <p:cBhvr>
                                        <p:cTn id="316" dur="1" fill="hold">
                                          <p:stCondLst>
                                            <p:cond delay="0"/>
                                          </p:stCondLst>
                                        </p:cTn>
                                        <p:tgtEl>
                                          <p:spTgt spid="584795"/>
                                        </p:tgtEl>
                                        <p:attrNameLst>
                                          <p:attrName>style.visibility</p:attrName>
                                        </p:attrNameLst>
                                      </p:cBhvr>
                                      <p:to>
                                        <p:strVal val="visible"/>
                                      </p:to>
                                    </p:set>
                                    <p:animEffect transition="in" filter="box(in)">
                                      <p:cBhvr>
                                        <p:cTn id="317" dur="500"/>
                                        <p:tgtEl>
                                          <p:spTgt spid="58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nimBg="1"/>
      <p:bldP spid="584707" grpId="0" animBg="1"/>
      <p:bldP spid="584708" grpId="0" animBg="1"/>
      <p:bldP spid="584709" grpId="0" animBg="1"/>
      <p:bldP spid="584710" grpId="0" animBg="1"/>
      <p:bldP spid="584711" grpId="0" animBg="1"/>
      <p:bldP spid="584714" grpId="0" animBg="1"/>
      <p:bldP spid="584715" grpId="0" animBg="1"/>
      <p:bldP spid="584716" grpId="0" animBg="1"/>
      <p:bldP spid="584717" grpId="0" animBg="1"/>
      <p:bldP spid="584718" grpId="0" animBg="1"/>
      <p:bldP spid="584719" grpId="0" animBg="1"/>
      <p:bldP spid="584720" grpId="0" animBg="1"/>
      <p:bldP spid="584721" grpId="0" animBg="1"/>
      <p:bldP spid="584722" grpId="0" animBg="1"/>
      <p:bldP spid="584723" grpId="0" animBg="1"/>
      <p:bldP spid="584724" grpId="0" animBg="1"/>
      <p:bldP spid="584725" grpId="0" animBg="1"/>
      <p:bldP spid="584726" grpId="0" animBg="1"/>
      <p:bldP spid="584727" grpId="0" animBg="1"/>
      <p:bldP spid="584728" grpId="0" animBg="1"/>
      <p:bldP spid="584729" grpId="0" animBg="1"/>
      <p:bldP spid="584730" grpId="0" animBg="1"/>
      <p:bldP spid="584731" grpId="0" animBg="1"/>
      <p:bldP spid="584732" grpId="0" animBg="1"/>
      <p:bldP spid="584733" grpId="0" animBg="1"/>
      <p:bldP spid="584734" grpId="0" animBg="1"/>
      <p:bldP spid="584735" grpId="0" animBg="1"/>
      <p:bldP spid="584738" grpId="0" animBg="1"/>
      <p:bldP spid="584739" grpId="0" animBg="1"/>
      <p:bldP spid="584740" grpId="0" animBg="1"/>
      <p:bldP spid="584741" grpId="0" animBg="1"/>
      <p:bldP spid="584742" grpId="0" animBg="1"/>
      <p:bldP spid="584743" grpId="0" animBg="1"/>
      <p:bldP spid="584744" grpId="0" animBg="1"/>
      <p:bldP spid="584745" grpId="0" animBg="1"/>
      <p:bldP spid="584746" grpId="0" animBg="1"/>
      <p:bldP spid="584747" grpId="0" animBg="1"/>
      <p:bldP spid="584748" grpId="0" animBg="1"/>
      <p:bldP spid="584749" grpId="0" animBg="1"/>
      <p:bldP spid="584750" grpId="0" animBg="1"/>
      <p:bldP spid="584751" grpId="0" animBg="1"/>
      <p:bldP spid="584752" grpId="0" animBg="1"/>
      <p:bldP spid="584753" grpId="0" animBg="1"/>
      <p:bldP spid="584754" grpId="0" animBg="1"/>
      <p:bldP spid="584755" grpId="0" animBg="1"/>
      <p:bldP spid="584756" grpId="0" animBg="1"/>
      <p:bldP spid="584757" grpId="0" animBg="1"/>
      <p:bldP spid="584758" grpId="0" animBg="1"/>
      <p:bldP spid="584759" grpId="0" animBg="1"/>
      <p:bldP spid="584760" grpId="0" animBg="1"/>
      <p:bldP spid="584761" grpId="0" animBg="1"/>
      <p:bldP spid="584762" grpId="0" animBg="1"/>
      <p:bldP spid="584763" grpId="0" animBg="1"/>
      <p:bldP spid="584764" grpId="0" animBg="1"/>
      <p:bldP spid="584765" grpId="0" animBg="1"/>
      <p:bldP spid="584766" grpId="0" animBg="1"/>
      <p:bldP spid="584767" grpId="0" animBg="1"/>
      <p:bldP spid="584768" grpId="0" animBg="1"/>
      <p:bldP spid="584769" grpId="0" animBg="1"/>
      <p:bldP spid="584770" grpId="0" animBg="1"/>
      <p:bldP spid="584771" grpId="0" animBg="1"/>
      <p:bldP spid="584772" grpId="0" animBg="1"/>
      <p:bldP spid="584773" grpId="0" animBg="1"/>
      <p:bldP spid="584774" grpId="0" animBg="1"/>
      <p:bldP spid="584775" grpId="0" animBg="1"/>
      <p:bldP spid="584776" grpId="0" animBg="1"/>
      <p:bldP spid="584777" grpId="0" animBg="1"/>
      <p:bldP spid="584778" grpId="0" animBg="1"/>
      <p:bldP spid="584779" grpId="0" animBg="1"/>
      <p:bldP spid="584780" grpId="0" animBg="1"/>
      <p:bldP spid="584781" grpId="0" animBg="1"/>
      <p:bldP spid="584782" grpId="0" animBg="1"/>
      <p:bldP spid="584783" grpId="0" animBg="1"/>
      <p:bldP spid="584784" grpId="0" animBg="1"/>
      <p:bldP spid="584785" grpId="0" animBg="1"/>
      <p:bldP spid="584786" grpId="0" animBg="1"/>
      <p:bldP spid="584787" grpId="0" animBg="1"/>
      <p:bldP spid="584788" grpId="0" animBg="1"/>
      <p:bldP spid="584789" grpId="0" animBg="1"/>
      <p:bldP spid="584790" grpId="0" animBg="1"/>
      <p:bldP spid="584791" grpId="0" animBg="1"/>
      <p:bldP spid="584792" grpId="0" animBg="1"/>
      <p:bldP spid="584793" grpId="0" animBg="1"/>
      <p:bldP spid="584794" grpId="0" animBg="1"/>
      <p:bldP spid="584795" grpId="0" animBg="1"/>
      <p:bldP spid="584805" grpId="0" animBg="1"/>
      <p:bldP spid="584806" grpId="0" animBg="1"/>
      <p:bldP spid="584807" grpId="0" animBg="1"/>
      <p:bldP spid="584827" grpId="0"/>
      <p:bldP spid="584828" grpId="0"/>
      <p:bldP spid="584829" grpId="0"/>
      <p:bldP spid="584830" grpId="0"/>
      <p:bldP spid="584831" grpId="0"/>
      <p:bldP spid="584832" grpId="0"/>
      <p:bldP spid="584833" grpId="0"/>
      <p:bldP spid="584834" grpId="0"/>
      <p:bldP spid="584835" grpId="0"/>
      <p:bldP spid="584836" grpId="0"/>
      <p:bldP spid="584837" grpId="0"/>
      <p:bldP spid="584838"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12192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1" name="Rectangle 3"/>
          <p:cNvSpPr>
            <a:spLocks noChangeArrowheads="1"/>
          </p:cNvSpPr>
          <p:nvPr/>
        </p:nvSpPr>
        <p:spPr bwMode="auto">
          <a:xfrm>
            <a:off x="7620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000">
                <a:solidFill>
                  <a:srgbClr val="0000FF"/>
                </a:solidFill>
              </a:rPr>
              <a:t>IoE/P/1</a:t>
            </a:r>
          </a:p>
        </p:txBody>
      </p:sp>
      <p:sp>
        <p:nvSpPr>
          <p:cNvPr id="585732" name="Rectangle 4"/>
          <p:cNvSpPr>
            <a:spLocks noChangeArrowheads="1"/>
          </p:cNvSpPr>
          <p:nvPr/>
        </p:nvSpPr>
        <p:spPr bwMode="auto">
          <a:xfrm>
            <a:off x="7620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5733" name="Rectangle 5"/>
          <p:cNvSpPr>
            <a:spLocks noChangeArrowheads="1"/>
          </p:cNvSpPr>
          <p:nvPr/>
        </p:nvSpPr>
        <p:spPr bwMode="auto">
          <a:xfrm>
            <a:off x="14478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5734" name="Rectangle 6"/>
          <p:cNvSpPr>
            <a:spLocks noChangeArrowheads="1"/>
          </p:cNvSpPr>
          <p:nvPr/>
        </p:nvSpPr>
        <p:spPr bwMode="auto">
          <a:xfrm>
            <a:off x="12192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p:txBody>
      </p:sp>
      <p:sp>
        <p:nvSpPr>
          <p:cNvPr id="585735" name="Rectangle 7"/>
          <p:cNvSpPr>
            <a:spLocks noChangeArrowheads="1"/>
          </p:cNvSpPr>
          <p:nvPr/>
        </p:nvSpPr>
        <p:spPr bwMode="auto">
          <a:xfrm>
            <a:off x="7620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6" name="Rectangle 8"/>
          <p:cNvSpPr>
            <a:spLocks noChangeArrowheads="1"/>
          </p:cNvSpPr>
          <p:nvPr/>
        </p:nvSpPr>
        <p:spPr bwMode="auto">
          <a:xfrm>
            <a:off x="2743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37" name="Rectangle 9"/>
          <p:cNvSpPr>
            <a:spLocks noChangeArrowheads="1"/>
          </p:cNvSpPr>
          <p:nvPr/>
        </p:nvSpPr>
        <p:spPr bwMode="auto">
          <a:xfrm>
            <a:off x="2286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IoE/P/2</a:t>
            </a:r>
          </a:p>
        </p:txBody>
      </p:sp>
      <p:sp>
        <p:nvSpPr>
          <p:cNvPr id="585738" name="Rectangle 10"/>
          <p:cNvSpPr>
            <a:spLocks noChangeArrowheads="1"/>
          </p:cNvSpPr>
          <p:nvPr/>
        </p:nvSpPr>
        <p:spPr bwMode="auto">
          <a:xfrm>
            <a:off x="2286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39" name="Rectangle 11"/>
          <p:cNvSpPr>
            <a:spLocks noChangeArrowheads="1"/>
          </p:cNvSpPr>
          <p:nvPr/>
        </p:nvSpPr>
        <p:spPr bwMode="auto">
          <a:xfrm>
            <a:off x="2971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40" name="Rectangle 12"/>
          <p:cNvSpPr>
            <a:spLocks noChangeArrowheads="1"/>
          </p:cNvSpPr>
          <p:nvPr/>
        </p:nvSpPr>
        <p:spPr bwMode="auto">
          <a:xfrm>
            <a:off x="2743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41" name="Rectangle 13"/>
          <p:cNvSpPr>
            <a:spLocks noChangeArrowheads="1"/>
          </p:cNvSpPr>
          <p:nvPr/>
        </p:nvSpPr>
        <p:spPr bwMode="auto">
          <a:xfrm>
            <a:off x="2286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42" name="Rectangle 14"/>
          <p:cNvSpPr>
            <a:spLocks noChangeArrowheads="1"/>
          </p:cNvSpPr>
          <p:nvPr/>
        </p:nvSpPr>
        <p:spPr bwMode="auto">
          <a:xfrm>
            <a:off x="2743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3" name="Rectangle 15"/>
          <p:cNvSpPr>
            <a:spLocks noChangeArrowheads="1"/>
          </p:cNvSpPr>
          <p:nvPr/>
        </p:nvSpPr>
        <p:spPr bwMode="auto">
          <a:xfrm>
            <a:off x="2286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5744" name="Rectangle 16"/>
          <p:cNvSpPr>
            <a:spLocks noChangeArrowheads="1"/>
          </p:cNvSpPr>
          <p:nvPr/>
        </p:nvSpPr>
        <p:spPr bwMode="auto">
          <a:xfrm>
            <a:off x="2286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45" name="Rectangle 17"/>
          <p:cNvSpPr>
            <a:spLocks noChangeArrowheads="1"/>
          </p:cNvSpPr>
          <p:nvPr/>
        </p:nvSpPr>
        <p:spPr bwMode="auto">
          <a:xfrm>
            <a:off x="2971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46" name="Rectangle 18"/>
          <p:cNvSpPr>
            <a:spLocks noChangeArrowheads="1"/>
          </p:cNvSpPr>
          <p:nvPr/>
        </p:nvSpPr>
        <p:spPr bwMode="auto">
          <a:xfrm>
            <a:off x="2743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47" name="Rectangle 19"/>
          <p:cNvSpPr>
            <a:spLocks noChangeArrowheads="1"/>
          </p:cNvSpPr>
          <p:nvPr/>
        </p:nvSpPr>
        <p:spPr bwMode="auto">
          <a:xfrm>
            <a:off x="2286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48" name="Rectangle 20"/>
          <p:cNvSpPr>
            <a:spLocks noChangeArrowheads="1"/>
          </p:cNvSpPr>
          <p:nvPr/>
        </p:nvSpPr>
        <p:spPr bwMode="auto">
          <a:xfrm>
            <a:off x="2743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9" name="Rectangle 21"/>
          <p:cNvSpPr>
            <a:spLocks noChangeArrowheads="1"/>
          </p:cNvSpPr>
          <p:nvPr/>
        </p:nvSpPr>
        <p:spPr bwMode="auto">
          <a:xfrm>
            <a:off x="2286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5750" name="Rectangle 22"/>
          <p:cNvSpPr>
            <a:spLocks noChangeArrowheads="1"/>
          </p:cNvSpPr>
          <p:nvPr/>
        </p:nvSpPr>
        <p:spPr bwMode="auto">
          <a:xfrm>
            <a:off x="2286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51" name="Rectangle 23"/>
          <p:cNvSpPr>
            <a:spLocks noChangeArrowheads="1"/>
          </p:cNvSpPr>
          <p:nvPr/>
        </p:nvSpPr>
        <p:spPr bwMode="auto">
          <a:xfrm>
            <a:off x="2971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52" name="Rectangle 24"/>
          <p:cNvSpPr>
            <a:spLocks noChangeArrowheads="1"/>
          </p:cNvSpPr>
          <p:nvPr/>
        </p:nvSpPr>
        <p:spPr bwMode="auto">
          <a:xfrm>
            <a:off x="2743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53" name="Rectangle 25"/>
          <p:cNvSpPr>
            <a:spLocks noChangeArrowheads="1"/>
          </p:cNvSpPr>
          <p:nvPr/>
        </p:nvSpPr>
        <p:spPr bwMode="auto">
          <a:xfrm>
            <a:off x="2286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54" name="Rectangle 26"/>
          <p:cNvSpPr>
            <a:spLocks noChangeArrowheads="1"/>
          </p:cNvSpPr>
          <p:nvPr/>
        </p:nvSpPr>
        <p:spPr bwMode="auto">
          <a:xfrm>
            <a:off x="2743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55" name="Rectangle 27"/>
          <p:cNvSpPr>
            <a:spLocks noChangeArrowheads="1"/>
          </p:cNvSpPr>
          <p:nvPr/>
        </p:nvSpPr>
        <p:spPr bwMode="auto">
          <a:xfrm>
            <a:off x="2286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IoE/P/4</a:t>
            </a:r>
          </a:p>
        </p:txBody>
      </p:sp>
      <p:sp>
        <p:nvSpPr>
          <p:cNvPr id="585756" name="Rectangle 28"/>
          <p:cNvSpPr>
            <a:spLocks noChangeArrowheads="1"/>
          </p:cNvSpPr>
          <p:nvPr/>
        </p:nvSpPr>
        <p:spPr bwMode="auto">
          <a:xfrm>
            <a:off x="2286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48</a:t>
            </a:r>
          </a:p>
        </p:txBody>
      </p:sp>
      <p:sp>
        <p:nvSpPr>
          <p:cNvPr id="585757" name="Rectangle 29"/>
          <p:cNvSpPr>
            <a:spLocks noChangeArrowheads="1"/>
          </p:cNvSpPr>
          <p:nvPr/>
        </p:nvSpPr>
        <p:spPr bwMode="auto">
          <a:xfrm>
            <a:off x="2971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758" name="Rectangle 30"/>
          <p:cNvSpPr>
            <a:spLocks noChangeArrowheads="1"/>
          </p:cNvSpPr>
          <p:nvPr/>
        </p:nvSpPr>
        <p:spPr bwMode="auto">
          <a:xfrm>
            <a:off x="2743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59" name="Rectangle 31"/>
          <p:cNvSpPr>
            <a:spLocks noChangeArrowheads="1"/>
          </p:cNvSpPr>
          <p:nvPr/>
        </p:nvSpPr>
        <p:spPr bwMode="auto">
          <a:xfrm>
            <a:off x="2286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39</a:t>
            </a:r>
          </a:p>
        </p:txBody>
      </p:sp>
      <p:sp>
        <p:nvSpPr>
          <p:cNvPr id="585760" name="Rectangle 32"/>
          <p:cNvSpPr>
            <a:spLocks noChangeArrowheads="1"/>
          </p:cNvSpPr>
          <p:nvPr/>
        </p:nvSpPr>
        <p:spPr bwMode="auto">
          <a:xfrm>
            <a:off x="5410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1" name="Rectangle 33"/>
          <p:cNvSpPr>
            <a:spLocks noChangeArrowheads="1"/>
          </p:cNvSpPr>
          <p:nvPr/>
        </p:nvSpPr>
        <p:spPr bwMode="auto">
          <a:xfrm>
            <a:off x="4953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5762" name="Rectangle 34"/>
          <p:cNvSpPr>
            <a:spLocks noChangeArrowheads="1"/>
          </p:cNvSpPr>
          <p:nvPr/>
        </p:nvSpPr>
        <p:spPr bwMode="auto">
          <a:xfrm>
            <a:off x="4953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763" name="Rectangle 35"/>
          <p:cNvSpPr>
            <a:spLocks noChangeArrowheads="1"/>
          </p:cNvSpPr>
          <p:nvPr/>
        </p:nvSpPr>
        <p:spPr bwMode="auto">
          <a:xfrm>
            <a:off x="5638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64" name="Rectangle 36"/>
          <p:cNvSpPr>
            <a:spLocks noChangeArrowheads="1"/>
          </p:cNvSpPr>
          <p:nvPr/>
        </p:nvSpPr>
        <p:spPr bwMode="auto">
          <a:xfrm>
            <a:off x="5410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65" name="Rectangle 37"/>
          <p:cNvSpPr>
            <a:spLocks noChangeArrowheads="1"/>
          </p:cNvSpPr>
          <p:nvPr/>
        </p:nvSpPr>
        <p:spPr bwMode="auto">
          <a:xfrm>
            <a:off x="4953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6" name="Rectangle 38"/>
          <p:cNvSpPr>
            <a:spLocks noChangeArrowheads="1"/>
          </p:cNvSpPr>
          <p:nvPr/>
        </p:nvSpPr>
        <p:spPr bwMode="auto">
          <a:xfrm>
            <a:off x="5410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5767" name="Rectangle 39"/>
          <p:cNvSpPr>
            <a:spLocks noChangeArrowheads="1"/>
          </p:cNvSpPr>
          <p:nvPr/>
        </p:nvSpPr>
        <p:spPr bwMode="auto">
          <a:xfrm>
            <a:off x="4953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5768" name="Rectangle 40"/>
          <p:cNvSpPr>
            <a:spLocks noChangeArrowheads="1"/>
          </p:cNvSpPr>
          <p:nvPr/>
        </p:nvSpPr>
        <p:spPr bwMode="auto">
          <a:xfrm>
            <a:off x="4953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59</a:t>
            </a:r>
          </a:p>
        </p:txBody>
      </p:sp>
      <p:sp>
        <p:nvSpPr>
          <p:cNvPr id="585769" name="Rectangle 41"/>
          <p:cNvSpPr>
            <a:spLocks noChangeArrowheads="1"/>
          </p:cNvSpPr>
          <p:nvPr/>
        </p:nvSpPr>
        <p:spPr bwMode="auto">
          <a:xfrm>
            <a:off x="5638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70" name="Rectangle 42"/>
          <p:cNvSpPr>
            <a:spLocks noChangeArrowheads="1"/>
          </p:cNvSpPr>
          <p:nvPr/>
        </p:nvSpPr>
        <p:spPr bwMode="auto">
          <a:xfrm>
            <a:off x="5410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71" name="Rectangle 43"/>
          <p:cNvSpPr>
            <a:spLocks noChangeArrowheads="1"/>
          </p:cNvSpPr>
          <p:nvPr/>
        </p:nvSpPr>
        <p:spPr bwMode="auto">
          <a:xfrm>
            <a:off x="4953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5772" name="Rectangle 44"/>
          <p:cNvSpPr>
            <a:spLocks noChangeArrowheads="1"/>
          </p:cNvSpPr>
          <p:nvPr/>
        </p:nvSpPr>
        <p:spPr bwMode="auto">
          <a:xfrm>
            <a:off x="5410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3" name="Rectangle 45"/>
          <p:cNvSpPr>
            <a:spLocks noChangeArrowheads="1"/>
          </p:cNvSpPr>
          <p:nvPr/>
        </p:nvSpPr>
        <p:spPr bwMode="auto">
          <a:xfrm>
            <a:off x="4953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5774" name="Rectangle 46"/>
          <p:cNvSpPr>
            <a:spLocks noChangeArrowheads="1"/>
          </p:cNvSpPr>
          <p:nvPr/>
        </p:nvSpPr>
        <p:spPr bwMode="auto">
          <a:xfrm>
            <a:off x="4953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64</a:t>
            </a:r>
          </a:p>
        </p:txBody>
      </p:sp>
      <p:sp>
        <p:nvSpPr>
          <p:cNvPr id="585775" name="Rectangle 47"/>
          <p:cNvSpPr>
            <a:spLocks noChangeArrowheads="1"/>
          </p:cNvSpPr>
          <p:nvPr/>
        </p:nvSpPr>
        <p:spPr bwMode="auto">
          <a:xfrm>
            <a:off x="5638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76" name="Rectangle 48"/>
          <p:cNvSpPr>
            <a:spLocks noChangeArrowheads="1"/>
          </p:cNvSpPr>
          <p:nvPr/>
        </p:nvSpPr>
        <p:spPr bwMode="auto">
          <a:xfrm>
            <a:off x="5410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5777" name="Rectangle 49"/>
          <p:cNvSpPr>
            <a:spLocks noChangeArrowheads="1"/>
          </p:cNvSpPr>
          <p:nvPr/>
        </p:nvSpPr>
        <p:spPr bwMode="auto">
          <a:xfrm>
            <a:off x="4953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5778" name="Rectangle 50"/>
          <p:cNvSpPr>
            <a:spLocks noChangeArrowheads="1"/>
          </p:cNvSpPr>
          <p:nvPr/>
        </p:nvSpPr>
        <p:spPr bwMode="auto">
          <a:xfrm>
            <a:off x="5410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9" name="Rectangle 51"/>
          <p:cNvSpPr>
            <a:spLocks noChangeArrowheads="1"/>
          </p:cNvSpPr>
          <p:nvPr/>
        </p:nvSpPr>
        <p:spPr bwMode="auto">
          <a:xfrm>
            <a:off x="4953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IoE/P/9</a:t>
            </a:r>
          </a:p>
        </p:txBody>
      </p:sp>
      <p:sp>
        <p:nvSpPr>
          <p:cNvPr id="585780" name="Rectangle 52"/>
          <p:cNvSpPr>
            <a:spLocks noChangeArrowheads="1"/>
          </p:cNvSpPr>
          <p:nvPr/>
        </p:nvSpPr>
        <p:spPr bwMode="auto">
          <a:xfrm>
            <a:off x="4953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781" name="Rectangle 53"/>
          <p:cNvSpPr>
            <a:spLocks noChangeArrowheads="1"/>
          </p:cNvSpPr>
          <p:nvPr/>
        </p:nvSpPr>
        <p:spPr bwMode="auto">
          <a:xfrm>
            <a:off x="5638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782" name="Rectangle 54"/>
          <p:cNvSpPr>
            <a:spLocks noChangeArrowheads="1"/>
          </p:cNvSpPr>
          <p:nvPr/>
        </p:nvSpPr>
        <p:spPr bwMode="auto">
          <a:xfrm>
            <a:off x="5410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83" name="Rectangle 55"/>
          <p:cNvSpPr>
            <a:spLocks noChangeArrowheads="1"/>
          </p:cNvSpPr>
          <p:nvPr/>
        </p:nvSpPr>
        <p:spPr bwMode="auto">
          <a:xfrm>
            <a:off x="4953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5784" name="Rectangle 56"/>
          <p:cNvSpPr>
            <a:spLocks noChangeArrowheads="1"/>
          </p:cNvSpPr>
          <p:nvPr/>
        </p:nvSpPr>
        <p:spPr bwMode="auto">
          <a:xfrm>
            <a:off x="6858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85" name="Rectangle 57"/>
          <p:cNvSpPr>
            <a:spLocks noChangeArrowheads="1"/>
          </p:cNvSpPr>
          <p:nvPr/>
        </p:nvSpPr>
        <p:spPr bwMode="auto">
          <a:xfrm>
            <a:off x="64008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5786" name="Rectangle 58"/>
          <p:cNvSpPr>
            <a:spLocks noChangeArrowheads="1"/>
          </p:cNvSpPr>
          <p:nvPr/>
        </p:nvSpPr>
        <p:spPr bwMode="auto">
          <a:xfrm>
            <a:off x="6400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87" name="Rectangle 59"/>
          <p:cNvSpPr>
            <a:spLocks noChangeArrowheads="1"/>
          </p:cNvSpPr>
          <p:nvPr/>
        </p:nvSpPr>
        <p:spPr bwMode="auto">
          <a:xfrm>
            <a:off x="70866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788" name="Rectangle 60"/>
          <p:cNvSpPr>
            <a:spLocks noChangeArrowheads="1"/>
          </p:cNvSpPr>
          <p:nvPr/>
        </p:nvSpPr>
        <p:spPr bwMode="auto">
          <a:xfrm>
            <a:off x="6858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89" name="Rectangle 61"/>
          <p:cNvSpPr>
            <a:spLocks noChangeArrowheads="1"/>
          </p:cNvSpPr>
          <p:nvPr/>
        </p:nvSpPr>
        <p:spPr bwMode="auto">
          <a:xfrm>
            <a:off x="64008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90" name="Rectangle 62"/>
          <p:cNvSpPr>
            <a:spLocks noChangeArrowheads="1"/>
          </p:cNvSpPr>
          <p:nvPr/>
        </p:nvSpPr>
        <p:spPr bwMode="auto">
          <a:xfrm>
            <a:off x="6858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5791" name="Rectangle 63"/>
          <p:cNvSpPr>
            <a:spLocks noChangeArrowheads="1"/>
          </p:cNvSpPr>
          <p:nvPr/>
        </p:nvSpPr>
        <p:spPr bwMode="auto">
          <a:xfrm>
            <a:off x="64008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5792" name="Rectangle 64"/>
          <p:cNvSpPr>
            <a:spLocks noChangeArrowheads="1"/>
          </p:cNvSpPr>
          <p:nvPr/>
        </p:nvSpPr>
        <p:spPr bwMode="auto">
          <a:xfrm>
            <a:off x="6400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93" name="Rectangle 65"/>
          <p:cNvSpPr>
            <a:spLocks noChangeArrowheads="1"/>
          </p:cNvSpPr>
          <p:nvPr/>
        </p:nvSpPr>
        <p:spPr bwMode="auto">
          <a:xfrm>
            <a:off x="70866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93</a:t>
            </a:r>
          </a:p>
        </p:txBody>
      </p:sp>
      <p:sp>
        <p:nvSpPr>
          <p:cNvPr id="585794" name="Rectangle 66"/>
          <p:cNvSpPr>
            <a:spLocks noChangeArrowheads="1"/>
          </p:cNvSpPr>
          <p:nvPr/>
        </p:nvSpPr>
        <p:spPr bwMode="auto">
          <a:xfrm>
            <a:off x="6858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95" name="Rectangle 67"/>
          <p:cNvSpPr>
            <a:spLocks noChangeArrowheads="1"/>
          </p:cNvSpPr>
          <p:nvPr/>
        </p:nvSpPr>
        <p:spPr bwMode="auto">
          <a:xfrm>
            <a:off x="64008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5796" name="Rectangle 68"/>
          <p:cNvSpPr>
            <a:spLocks noChangeArrowheads="1"/>
          </p:cNvSpPr>
          <p:nvPr/>
        </p:nvSpPr>
        <p:spPr bwMode="auto">
          <a:xfrm>
            <a:off x="6858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97" name="Rectangle 69"/>
          <p:cNvSpPr>
            <a:spLocks noChangeArrowheads="1"/>
          </p:cNvSpPr>
          <p:nvPr/>
        </p:nvSpPr>
        <p:spPr bwMode="auto">
          <a:xfrm>
            <a:off x="64008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5798" name="Rectangle 70"/>
          <p:cNvSpPr>
            <a:spLocks noChangeArrowheads="1"/>
          </p:cNvSpPr>
          <p:nvPr/>
        </p:nvSpPr>
        <p:spPr bwMode="auto">
          <a:xfrm>
            <a:off x="6400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99" name="Rectangle 71"/>
          <p:cNvSpPr>
            <a:spLocks noChangeArrowheads="1"/>
          </p:cNvSpPr>
          <p:nvPr/>
        </p:nvSpPr>
        <p:spPr bwMode="auto">
          <a:xfrm>
            <a:off x="70866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93</a:t>
            </a:r>
          </a:p>
        </p:txBody>
      </p:sp>
      <p:sp>
        <p:nvSpPr>
          <p:cNvPr id="585800" name="Rectangle 72"/>
          <p:cNvSpPr>
            <a:spLocks noChangeArrowheads="1"/>
          </p:cNvSpPr>
          <p:nvPr/>
        </p:nvSpPr>
        <p:spPr bwMode="auto">
          <a:xfrm>
            <a:off x="6858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801" name="Rectangle 73"/>
          <p:cNvSpPr>
            <a:spLocks noChangeArrowheads="1"/>
          </p:cNvSpPr>
          <p:nvPr/>
        </p:nvSpPr>
        <p:spPr bwMode="auto">
          <a:xfrm>
            <a:off x="64008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5802" name="Rectangle 74"/>
          <p:cNvSpPr>
            <a:spLocks noChangeArrowheads="1"/>
          </p:cNvSpPr>
          <p:nvPr/>
        </p:nvSpPr>
        <p:spPr bwMode="auto">
          <a:xfrm>
            <a:off x="6858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03" name="Rectangle 75"/>
          <p:cNvSpPr>
            <a:spLocks noChangeArrowheads="1"/>
          </p:cNvSpPr>
          <p:nvPr/>
        </p:nvSpPr>
        <p:spPr bwMode="auto">
          <a:xfrm>
            <a:off x="64008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5804" name="Rectangle 76"/>
          <p:cNvSpPr>
            <a:spLocks noChangeArrowheads="1"/>
          </p:cNvSpPr>
          <p:nvPr/>
        </p:nvSpPr>
        <p:spPr bwMode="auto">
          <a:xfrm>
            <a:off x="6400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805" name="Rectangle 77"/>
          <p:cNvSpPr>
            <a:spLocks noChangeArrowheads="1"/>
          </p:cNvSpPr>
          <p:nvPr/>
        </p:nvSpPr>
        <p:spPr bwMode="auto">
          <a:xfrm>
            <a:off x="70866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79</a:t>
            </a:r>
          </a:p>
          <a:p>
            <a:pPr algn="ctr" eaLnBrk="1" hangingPunct="1"/>
            <a:endParaRPr lang="en-US" sz="1400"/>
          </a:p>
          <a:p>
            <a:pPr algn="ctr" eaLnBrk="1" hangingPunct="1"/>
            <a:r>
              <a:rPr lang="en-US" sz="1400"/>
              <a:t>93</a:t>
            </a:r>
          </a:p>
        </p:txBody>
      </p:sp>
      <p:sp>
        <p:nvSpPr>
          <p:cNvPr id="585806" name="Rectangle 78"/>
          <p:cNvSpPr>
            <a:spLocks noChangeArrowheads="1"/>
          </p:cNvSpPr>
          <p:nvPr/>
        </p:nvSpPr>
        <p:spPr bwMode="auto">
          <a:xfrm>
            <a:off x="6858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07" name="Rectangle 79"/>
          <p:cNvSpPr>
            <a:spLocks noChangeArrowheads="1"/>
          </p:cNvSpPr>
          <p:nvPr/>
        </p:nvSpPr>
        <p:spPr bwMode="auto">
          <a:xfrm>
            <a:off x="64008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29</a:t>
            </a:r>
          </a:p>
        </p:txBody>
      </p:sp>
      <p:sp>
        <p:nvSpPr>
          <p:cNvPr id="585808" name="Rectangle 80"/>
          <p:cNvSpPr>
            <a:spLocks noChangeArrowheads="1"/>
          </p:cNvSpPr>
          <p:nvPr/>
        </p:nvSpPr>
        <p:spPr bwMode="auto">
          <a:xfrm>
            <a:off x="40386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09" name="Rectangle 81"/>
          <p:cNvSpPr>
            <a:spLocks noChangeArrowheads="1"/>
          </p:cNvSpPr>
          <p:nvPr/>
        </p:nvSpPr>
        <p:spPr bwMode="auto">
          <a:xfrm>
            <a:off x="3581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5810" name="Rectangle 82"/>
          <p:cNvSpPr>
            <a:spLocks noChangeArrowheads="1"/>
          </p:cNvSpPr>
          <p:nvPr/>
        </p:nvSpPr>
        <p:spPr bwMode="auto">
          <a:xfrm>
            <a:off x="35814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811" name="Rectangle 83"/>
          <p:cNvSpPr>
            <a:spLocks noChangeArrowheads="1"/>
          </p:cNvSpPr>
          <p:nvPr/>
        </p:nvSpPr>
        <p:spPr bwMode="auto">
          <a:xfrm>
            <a:off x="4267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812" name="Rectangle 84"/>
          <p:cNvSpPr>
            <a:spLocks noChangeArrowheads="1"/>
          </p:cNvSpPr>
          <p:nvPr/>
        </p:nvSpPr>
        <p:spPr bwMode="auto">
          <a:xfrm>
            <a:off x="40386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3" name="Rectangle 85"/>
          <p:cNvSpPr>
            <a:spLocks noChangeArrowheads="1"/>
          </p:cNvSpPr>
          <p:nvPr/>
        </p:nvSpPr>
        <p:spPr bwMode="auto">
          <a:xfrm>
            <a:off x="3581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14" name="Rectangle 86"/>
          <p:cNvSpPr>
            <a:spLocks noChangeArrowheads="1"/>
          </p:cNvSpPr>
          <p:nvPr/>
        </p:nvSpPr>
        <p:spPr bwMode="auto">
          <a:xfrm>
            <a:off x="8153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15" name="Rectangle 87"/>
          <p:cNvSpPr>
            <a:spLocks noChangeArrowheads="1"/>
          </p:cNvSpPr>
          <p:nvPr/>
        </p:nvSpPr>
        <p:spPr bwMode="auto">
          <a:xfrm>
            <a:off x="76962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IoE/P/14</a:t>
            </a:r>
          </a:p>
        </p:txBody>
      </p:sp>
      <p:sp>
        <p:nvSpPr>
          <p:cNvPr id="585816" name="Rectangle 88"/>
          <p:cNvSpPr>
            <a:spLocks noChangeArrowheads="1"/>
          </p:cNvSpPr>
          <p:nvPr/>
        </p:nvSpPr>
        <p:spPr bwMode="auto">
          <a:xfrm>
            <a:off x="7696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817" name="Rectangle 89"/>
          <p:cNvSpPr>
            <a:spLocks noChangeArrowheads="1"/>
          </p:cNvSpPr>
          <p:nvPr/>
        </p:nvSpPr>
        <p:spPr bwMode="auto">
          <a:xfrm>
            <a:off x="830580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99</a:t>
            </a:r>
          </a:p>
          <a:p>
            <a:pPr algn="ctr" eaLnBrk="1" hangingPunct="1"/>
            <a:endParaRPr lang="en-US" sz="1400">
              <a:solidFill>
                <a:srgbClr val="0000FF"/>
              </a:solidFill>
            </a:endParaRPr>
          </a:p>
          <a:p>
            <a:pPr algn="ctr" eaLnBrk="1" hangingPunct="1"/>
            <a:r>
              <a:rPr lang="en-US" sz="1400">
                <a:solidFill>
                  <a:srgbClr val="0000FF"/>
                </a:solidFill>
              </a:rPr>
              <a:t>99</a:t>
            </a:r>
          </a:p>
        </p:txBody>
      </p:sp>
      <p:sp>
        <p:nvSpPr>
          <p:cNvPr id="585818" name="Rectangle 90"/>
          <p:cNvSpPr>
            <a:spLocks noChangeArrowheads="1"/>
          </p:cNvSpPr>
          <p:nvPr/>
        </p:nvSpPr>
        <p:spPr bwMode="auto">
          <a:xfrm>
            <a:off x="8153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9" name="Rectangle 91"/>
          <p:cNvSpPr>
            <a:spLocks noChangeArrowheads="1"/>
          </p:cNvSpPr>
          <p:nvPr/>
        </p:nvSpPr>
        <p:spPr bwMode="auto">
          <a:xfrm>
            <a:off x="76962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20" name="Line 92"/>
          <p:cNvSpPr>
            <a:spLocks noChangeShapeType="1"/>
          </p:cNvSpPr>
          <p:nvPr/>
        </p:nvSpPr>
        <p:spPr bwMode="auto">
          <a:xfrm flipV="1">
            <a:off x="1676400" y="1720850"/>
            <a:ext cx="609600" cy="1371600"/>
          </a:xfrm>
          <a:prstGeom prst="line">
            <a:avLst/>
          </a:prstGeom>
          <a:noFill/>
          <a:ln w="9525">
            <a:solidFill>
              <a:schemeClr val="accent2"/>
            </a:solidFill>
            <a:round/>
            <a:headEnd/>
            <a:tailEnd/>
          </a:ln>
          <a:effectLst/>
        </p:spPr>
        <p:txBody>
          <a:bodyPr/>
          <a:lstStyle/>
          <a:p>
            <a:endParaRPr lang="en-US"/>
          </a:p>
        </p:txBody>
      </p:sp>
      <p:sp>
        <p:nvSpPr>
          <p:cNvPr id="585821" name="Line 93"/>
          <p:cNvSpPr>
            <a:spLocks noChangeShapeType="1"/>
          </p:cNvSpPr>
          <p:nvPr/>
        </p:nvSpPr>
        <p:spPr bwMode="auto">
          <a:xfrm flipV="1">
            <a:off x="1676400" y="3244850"/>
            <a:ext cx="609600" cy="228600"/>
          </a:xfrm>
          <a:prstGeom prst="line">
            <a:avLst/>
          </a:prstGeom>
          <a:noFill/>
          <a:ln w="9525">
            <a:solidFill>
              <a:schemeClr val="tx1"/>
            </a:solidFill>
            <a:round/>
            <a:headEnd/>
            <a:tailEnd/>
          </a:ln>
          <a:effectLst/>
        </p:spPr>
        <p:txBody>
          <a:bodyPr/>
          <a:lstStyle/>
          <a:p>
            <a:endParaRPr lang="en-US"/>
          </a:p>
        </p:txBody>
      </p:sp>
      <p:sp>
        <p:nvSpPr>
          <p:cNvPr id="585822" name="Line 94"/>
          <p:cNvSpPr>
            <a:spLocks noChangeShapeType="1"/>
          </p:cNvSpPr>
          <p:nvPr/>
        </p:nvSpPr>
        <p:spPr bwMode="auto">
          <a:xfrm>
            <a:off x="1447800" y="4159250"/>
            <a:ext cx="838200" cy="304800"/>
          </a:xfrm>
          <a:prstGeom prst="line">
            <a:avLst/>
          </a:prstGeom>
          <a:noFill/>
          <a:ln w="9525">
            <a:solidFill>
              <a:schemeClr val="tx1"/>
            </a:solidFill>
            <a:round/>
            <a:headEnd/>
            <a:tailEnd/>
          </a:ln>
          <a:effectLst/>
        </p:spPr>
        <p:txBody>
          <a:bodyPr/>
          <a:lstStyle/>
          <a:p>
            <a:endParaRPr lang="en-US"/>
          </a:p>
        </p:txBody>
      </p:sp>
      <p:sp>
        <p:nvSpPr>
          <p:cNvPr id="585823" name="Line 95"/>
          <p:cNvSpPr>
            <a:spLocks noChangeShapeType="1"/>
          </p:cNvSpPr>
          <p:nvPr/>
        </p:nvSpPr>
        <p:spPr bwMode="auto">
          <a:xfrm>
            <a:off x="1219200" y="4083050"/>
            <a:ext cx="1066800" cy="1905000"/>
          </a:xfrm>
          <a:prstGeom prst="line">
            <a:avLst/>
          </a:prstGeom>
          <a:noFill/>
          <a:ln w="9525">
            <a:solidFill>
              <a:schemeClr val="tx1"/>
            </a:solidFill>
            <a:round/>
            <a:headEnd/>
            <a:tailEnd/>
          </a:ln>
          <a:effectLst/>
        </p:spPr>
        <p:txBody>
          <a:bodyPr/>
          <a:lstStyle/>
          <a:p>
            <a:endParaRPr lang="en-US"/>
          </a:p>
        </p:txBody>
      </p:sp>
      <p:sp>
        <p:nvSpPr>
          <p:cNvPr id="585824" name="Line 96"/>
          <p:cNvSpPr>
            <a:spLocks noChangeShapeType="1"/>
          </p:cNvSpPr>
          <p:nvPr/>
        </p:nvSpPr>
        <p:spPr bwMode="auto">
          <a:xfrm flipV="1">
            <a:off x="3200400" y="3321050"/>
            <a:ext cx="381000" cy="0"/>
          </a:xfrm>
          <a:prstGeom prst="line">
            <a:avLst/>
          </a:prstGeom>
          <a:noFill/>
          <a:ln w="9525">
            <a:solidFill>
              <a:schemeClr val="tx1"/>
            </a:solidFill>
            <a:round/>
            <a:headEnd/>
            <a:tailEnd/>
          </a:ln>
          <a:effectLst/>
        </p:spPr>
        <p:txBody>
          <a:bodyPr/>
          <a:lstStyle/>
          <a:p>
            <a:endParaRPr lang="en-US"/>
          </a:p>
        </p:txBody>
      </p:sp>
      <p:sp>
        <p:nvSpPr>
          <p:cNvPr id="585825" name="Line 97"/>
          <p:cNvSpPr>
            <a:spLocks noChangeShapeType="1"/>
          </p:cNvSpPr>
          <p:nvPr/>
        </p:nvSpPr>
        <p:spPr bwMode="auto">
          <a:xfrm>
            <a:off x="3203575" y="1844675"/>
            <a:ext cx="609600" cy="1219200"/>
          </a:xfrm>
          <a:prstGeom prst="line">
            <a:avLst/>
          </a:prstGeom>
          <a:noFill/>
          <a:ln w="9525">
            <a:solidFill>
              <a:schemeClr val="accent2"/>
            </a:solidFill>
            <a:round/>
            <a:headEnd/>
            <a:tailEnd/>
          </a:ln>
          <a:effectLst/>
        </p:spPr>
        <p:txBody>
          <a:bodyPr/>
          <a:lstStyle/>
          <a:p>
            <a:endParaRPr lang="en-US"/>
          </a:p>
        </p:txBody>
      </p:sp>
      <p:sp>
        <p:nvSpPr>
          <p:cNvPr id="585826" name="Line 98"/>
          <p:cNvSpPr>
            <a:spLocks noChangeShapeType="1"/>
          </p:cNvSpPr>
          <p:nvPr/>
        </p:nvSpPr>
        <p:spPr bwMode="auto">
          <a:xfrm flipV="1">
            <a:off x="3200400" y="4159250"/>
            <a:ext cx="381000" cy="838200"/>
          </a:xfrm>
          <a:prstGeom prst="line">
            <a:avLst/>
          </a:prstGeom>
          <a:noFill/>
          <a:ln w="9525">
            <a:solidFill>
              <a:schemeClr val="tx1"/>
            </a:solidFill>
            <a:round/>
            <a:headEnd/>
            <a:tailEnd/>
          </a:ln>
          <a:effectLst/>
        </p:spPr>
        <p:txBody>
          <a:bodyPr/>
          <a:lstStyle/>
          <a:p>
            <a:endParaRPr lang="en-US"/>
          </a:p>
        </p:txBody>
      </p:sp>
      <p:sp>
        <p:nvSpPr>
          <p:cNvPr id="585827" name="Line 99"/>
          <p:cNvSpPr>
            <a:spLocks noChangeShapeType="1"/>
          </p:cNvSpPr>
          <p:nvPr/>
        </p:nvSpPr>
        <p:spPr bwMode="auto">
          <a:xfrm flipV="1">
            <a:off x="3200400" y="6140450"/>
            <a:ext cx="381000" cy="0"/>
          </a:xfrm>
          <a:prstGeom prst="line">
            <a:avLst/>
          </a:prstGeom>
          <a:noFill/>
          <a:ln w="9525">
            <a:solidFill>
              <a:schemeClr val="tx1"/>
            </a:solidFill>
            <a:round/>
            <a:headEnd/>
            <a:tailEnd/>
          </a:ln>
          <a:effectLst/>
        </p:spPr>
        <p:txBody>
          <a:bodyPr/>
          <a:lstStyle/>
          <a:p>
            <a:endParaRPr lang="en-US"/>
          </a:p>
        </p:txBody>
      </p:sp>
      <p:sp>
        <p:nvSpPr>
          <p:cNvPr id="585828" name="Line 100"/>
          <p:cNvSpPr>
            <a:spLocks noChangeShapeType="1"/>
          </p:cNvSpPr>
          <p:nvPr/>
        </p:nvSpPr>
        <p:spPr bwMode="auto">
          <a:xfrm flipV="1">
            <a:off x="4419600" y="1797050"/>
            <a:ext cx="533400" cy="1295400"/>
          </a:xfrm>
          <a:prstGeom prst="line">
            <a:avLst/>
          </a:prstGeom>
          <a:noFill/>
          <a:ln w="9525">
            <a:solidFill>
              <a:srgbClr val="0000FF"/>
            </a:solidFill>
            <a:round/>
            <a:headEnd/>
            <a:tailEnd/>
          </a:ln>
          <a:effectLst/>
        </p:spPr>
        <p:txBody>
          <a:bodyPr/>
          <a:lstStyle/>
          <a:p>
            <a:endParaRPr lang="en-US"/>
          </a:p>
        </p:txBody>
      </p:sp>
      <p:sp>
        <p:nvSpPr>
          <p:cNvPr id="585829" name="Line 101"/>
          <p:cNvSpPr>
            <a:spLocks noChangeShapeType="1"/>
          </p:cNvSpPr>
          <p:nvPr/>
        </p:nvSpPr>
        <p:spPr bwMode="auto">
          <a:xfrm flipV="1">
            <a:off x="4495800" y="3397250"/>
            <a:ext cx="457200" cy="76200"/>
          </a:xfrm>
          <a:prstGeom prst="line">
            <a:avLst/>
          </a:prstGeom>
          <a:noFill/>
          <a:ln w="9525">
            <a:solidFill>
              <a:schemeClr val="tx1"/>
            </a:solidFill>
            <a:round/>
            <a:headEnd/>
            <a:tailEnd/>
          </a:ln>
          <a:effectLst/>
        </p:spPr>
        <p:txBody>
          <a:bodyPr/>
          <a:lstStyle/>
          <a:p>
            <a:endParaRPr lang="en-US"/>
          </a:p>
        </p:txBody>
      </p:sp>
      <p:sp>
        <p:nvSpPr>
          <p:cNvPr id="585830" name="Line 102"/>
          <p:cNvSpPr>
            <a:spLocks noChangeShapeType="1"/>
          </p:cNvSpPr>
          <p:nvPr/>
        </p:nvSpPr>
        <p:spPr bwMode="auto">
          <a:xfrm>
            <a:off x="4495800" y="4006850"/>
            <a:ext cx="457200" cy="609600"/>
          </a:xfrm>
          <a:prstGeom prst="line">
            <a:avLst/>
          </a:prstGeom>
          <a:noFill/>
          <a:ln w="9525">
            <a:solidFill>
              <a:schemeClr val="tx1"/>
            </a:solidFill>
            <a:round/>
            <a:headEnd/>
            <a:tailEnd/>
          </a:ln>
          <a:effectLst/>
        </p:spPr>
        <p:txBody>
          <a:bodyPr/>
          <a:lstStyle/>
          <a:p>
            <a:endParaRPr lang="en-US"/>
          </a:p>
        </p:txBody>
      </p:sp>
      <p:sp>
        <p:nvSpPr>
          <p:cNvPr id="585831" name="Line 103"/>
          <p:cNvSpPr>
            <a:spLocks noChangeShapeType="1"/>
          </p:cNvSpPr>
          <p:nvPr/>
        </p:nvSpPr>
        <p:spPr bwMode="auto">
          <a:xfrm>
            <a:off x="4495800" y="6140450"/>
            <a:ext cx="457200" cy="0"/>
          </a:xfrm>
          <a:prstGeom prst="line">
            <a:avLst/>
          </a:prstGeom>
          <a:noFill/>
          <a:ln w="9525">
            <a:solidFill>
              <a:schemeClr val="tx1"/>
            </a:solidFill>
            <a:round/>
            <a:headEnd/>
            <a:tailEnd/>
          </a:ln>
          <a:effectLst/>
        </p:spPr>
        <p:txBody>
          <a:bodyPr/>
          <a:lstStyle/>
          <a:p>
            <a:endParaRPr lang="en-US"/>
          </a:p>
        </p:txBody>
      </p:sp>
      <p:sp>
        <p:nvSpPr>
          <p:cNvPr id="585832" name="Line 104"/>
          <p:cNvSpPr>
            <a:spLocks noChangeShapeType="1"/>
          </p:cNvSpPr>
          <p:nvPr/>
        </p:nvSpPr>
        <p:spPr bwMode="auto">
          <a:xfrm flipV="1">
            <a:off x="5867400" y="1720850"/>
            <a:ext cx="533400" cy="0"/>
          </a:xfrm>
          <a:prstGeom prst="line">
            <a:avLst/>
          </a:prstGeom>
          <a:noFill/>
          <a:ln w="9525">
            <a:solidFill>
              <a:srgbClr val="0000FF"/>
            </a:solidFill>
            <a:round/>
            <a:headEnd/>
            <a:tailEnd/>
          </a:ln>
          <a:effectLst/>
        </p:spPr>
        <p:txBody>
          <a:bodyPr/>
          <a:lstStyle/>
          <a:p>
            <a:endParaRPr lang="en-US"/>
          </a:p>
        </p:txBody>
      </p:sp>
      <p:sp>
        <p:nvSpPr>
          <p:cNvPr id="585833" name="Line 105"/>
          <p:cNvSpPr>
            <a:spLocks noChangeShapeType="1"/>
          </p:cNvSpPr>
          <p:nvPr/>
        </p:nvSpPr>
        <p:spPr bwMode="auto">
          <a:xfrm flipV="1">
            <a:off x="5867400" y="3168650"/>
            <a:ext cx="533400" cy="0"/>
          </a:xfrm>
          <a:prstGeom prst="line">
            <a:avLst/>
          </a:prstGeom>
          <a:noFill/>
          <a:ln w="9525">
            <a:solidFill>
              <a:schemeClr val="tx1"/>
            </a:solidFill>
            <a:round/>
            <a:headEnd/>
            <a:tailEnd/>
          </a:ln>
          <a:effectLst/>
        </p:spPr>
        <p:txBody>
          <a:bodyPr/>
          <a:lstStyle/>
          <a:p>
            <a:endParaRPr lang="en-US"/>
          </a:p>
        </p:txBody>
      </p:sp>
      <p:sp>
        <p:nvSpPr>
          <p:cNvPr id="585834" name="Line 106"/>
          <p:cNvSpPr>
            <a:spLocks noChangeShapeType="1"/>
          </p:cNvSpPr>
          <p:nvPr/>
        </p:nvSpPr>
        <p:spPr bwMode="auto">
          <a:xfrm flipV="1">
            <a:off x="5867400" y="4692650"/>
            <a:ext cx="533400" cy="0"/>
          </a:xfrm>
          <a:prstGeom prst="line">
            <a:avLst/>
          </a:prstGeom>
          <a:noFill/>
          <a:ln w="9525">
            <a:solidFill>
              <a:schemeClr val="tx1"/>
            </a:solidFill>
            <a:round/>
            <a:headEnd/>
            <a:tailEnd/>
          </a:ln>
          <a:effectLst/>
        </p:spPr>
        <p:txBody>
          <a:bodyPr/>
          <a:lstStyle/>
          <a:p>
            <a:endParaRPr lang="en-US"/>
          </a:p>
        </p:txBody>
      </p:sp>
      <p:sp>
        <p:nvSpPr>
          <p:cNvPr id="585835" name="Line 107"/>
          <p:cNvSpPr>
            <a:spLocks noChangeShapeType="1"/>
          </p:cNvSpPr>
          <p:nvPr/>
        </p:nvSpPr>
        <p:spPr bwMode="auto">
          <a:xfrm flipV="1">
            <a:off x="5867400" y="6064250"/>
            <a:ext cx="533400" cy="0"/>
          </a:xfrm>
          <a:prstGeom prst="line">
            <a:avLst/>
          </a:prstGeom>
          <a:noFill/>
          <a:ln w="9525">
            <a:solidFill>
              <a:schemeClr val="tx1"/>
            </a:solidFill>
            <a:round/>
            <a:headEnd/>
            <a:tailEnd/>
          </a:ln>
          <a:effectLst/>
        </p:spPr>
        <p:txBody>
          <a:bodyPr/>
          <a:lstStyle/>
          <a:p>
            <a:endParaRPr lang="en-US"/>
          </a:p>
        </p:txBody>
      </p:sp>
      <p:sp>
        <p:nvSpPr>
          <p:cNvPr id="585836" name="Line 108"/>
          <p:cNvSpPr>
            <a:spLocks noChangeShapeType="1"/>
          </p:cNvSpPr>
          <p:nvPr/>
        </p:nvSpPr>
        <p:spPr bwMode="auto">
          <a:xfrm>
            <a:off x="7315200" y="1720850"/>
            <a:ext cx="762000" cy="1371600"/>
          </a:xfrm>
          <a:prstGeom prst="line">
            <a:avLst/>
          </a:prstGeom>
          <a:noFill/>
          <a:ln w="9525">
            <a:solidFill>
              <a:srgbClr val="0000FF"/>
            </a:solidFill>
            <a:round/>
            <a:headEnd/>
            <a:tailEnd/>
          </a:ln>
          <a:effectLst/>
        </p:spPr>
        <p:txBody>
          <a:bodyPr/>
          <a:lstStyle/>
          <a:p>
            <a:endParaRPr lang="en-US"/>
          </a:p>
        </p:txBody>
      </p:sp>
      <p:sp>
        <p:nvSpPr>
          <p:cNvPr id="585837" name="Line 109"/>
          <p:cNvSpPr>
            <a:spLocks noChangeShapeType="1"/>
          </p:cNvSpPr>
          <p:nvPr/>
        </p:nvSpPr>
        <p:spPr bwMode="auto">
          <a:xfrm flipV="1">
            <a:off x="7315200" y="3321050"/>
            <a:ext cx="381000" cy="0"/>
          </a:xfrm>
          <a:prstGeom prst="line">
            <a:avLst/>
          </a:prstGeom>
          <a:noFill/>
          <a:ln w="9525">
            <a:solidFill>
              <a:schemeClr val="tx1"/>
            </a:solidFill>
            <a:round/>
            <a:headEnd/>
            <a:tailEnd/>
          </a:ln>
          <a:effectLst/>
        </p:spPr>
        <p:txBody>
          <a:bodyPr/>
          <a:lstStyle/>
          <a:p>
            <a:endParaRPr lang="en-US"/>
          </a:p>
        </p:txBody>
      </p:sp>
      <p:sp>
        <p:nvSpPr>
          <p:cNvPr id="585838" name="Line 110"/>
          <p:cNvSpPr>
            <a:spLocks noChangeShapeType="1"/>
          </p:cNvSpPr>
          <p:nvPr/>
        </p:nvSpPr>
        <p:spPr bwMode="auto">
          <a:xfrm flipV="1">
            <a:off x="7315200" y="4159250"/>
            <a:ext cx="533400" cy="457200"/>
          </a:xfrm>
          <a:prstGeom prst="line">
            <a:avLst/>
          </a:prstGeom>
          <a:noFill/>
          <a:ln w="9525">
            <a:solidFill>
              <a:schemeClr val="tx1"/>
            </a:solidFill>
            <a:round/>
            <a:headEnd/>
            <a:tailEnd/>
          </a:ln>
          <a:effectLst/>
        </p:spPr>
        <p:txBody>
          <a:bodyPr/>
          <a:lstStyle/>
          <a:p>
            <a:endParaRPr lang="en-US"/>
          </a:p>
        </p:txBody>
      </p:sp>
      <p:sp>
        <p:nvSpPr>
          <p:cNvPr id="585839" name="Line 111"/>
          <p:cNvSpPr>
            <a:spLocks noChangeShapeType="1"/>
          </p:cNvSpPr>
          <p:nvPr/>
        </p:nvSpPr>
        <p:spPr bwMode="auto">
          <a:xfrm flipV="1">
            <a:off x="7315200" y="4159250"/>
            <a:ext cx="685800" cy="1981200"/>
          </a:xfrm>
          <a:prstGeom prst="line">
            <a:avLst/>
          </a:prstGeom>
          <a:noFill/>
          <a:ln w="9525">
            <a:solidFill>
              <a:schemeClr val="tx1"/>
            </a:solidFill>
            <a:round/>
            <a:headEnd/>
            <a:tailEnd/>
          </a:ln>
          <a:effectLst/>
        </p:spPr>
        <p:txBody>
          <a:bodyPr/>
          <a:lstStyle/>
          <a:p>
            <a:endParaRPr lang="en-US"/>
          </a:p>
        </p:txBody>
      </p:sp>
      <p:sp>
        <p:nvSpPr>
          <p:cNvPr id="585840" name="Line 112"/>
          <p:cNvSpPr>
            <a:spLocks noChangeShapeType="1"/>
          </p:cNvSpPr>
          <p:nvPr/>
        </p:nvSpPr>
        <p:spPr bwMode="auto">
          <a:xfrm>
            <a:off x="18288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1" name="Line 113"/>
          <p:cNvSpPr>
            <a:spLocks noChangeShapeType="1"/>
          </p:cNvSpPr>
          <p:nvPr/>
        </p:nvSpPr>
        <p:spPr bwMode="auto">
          <a:xfrm>
            <a:off x="34290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2" name="Line 114"/>
          <p:cNvSpPr>
            <a:spLocks noChangeShapeType="1"/>
          </p:cNvSpPr>
          <p:nvPr/>
        </p:nvSpPr>
        <p:spPr bwMode="auto">
          <a:xfrm>
            <a:off x="4648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3" name="Line 115"/>
          <p:cNvSpPr>
            <a:spLocks noChangeShapeType="1"/>
          </p:cNvSpPr>
          <p:nvPr/>
        </p:nvSpPr>
        <p:spPr bwMode="auto">
          <a:xfrm>
            <a:off x="6172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4" name="Line 116"/>
          <p:cNvSpPr>
            <a:spLocks noChangeShapeType="1"/>
          </p:cNvSpPr>
          <p:nvPr/>
        </p:nvSpPr>
        <p:spPr bwMode="auto">
          <a:xfrm>
            <a:off x="76200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5" name="Text Box 117"/>
          <p:cNvSpPr txBox="1">
            <a:spLocks noChangeArrowheads="1"/>
          </p:cNvSpPr>
          <p:nvPr/>
        </p:nvSpPr>
        <p:spPr bwMode="auto">
          <a:xfrm>
            <a:off x="2286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5846" name="Text Box 118"/>
          <p:cNvSpPr txBox="1">
            <a:spLocks noChangeArrowheads="1"/>
          </p:cNvSpPr>
          <p:nvPr/>
        </p:nvSpPr>
        <p:spPr bwMode="auto">
          <a:xfrm>
            <a:off x="3429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5847" name="Text Box 119"/>
          <p:cNvSpPr txBox="1">
            <a:spLocks noChangeArrowheads="1"/>
          </p:cNvSpPr>
          <p:nvPr/>
        </p:nvSpPr>
        <p:spPr bwMode="auto">
          <a:xfrm>
            <a:off x="4953000" y="4762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5848" name="Text Box 120"/>
          <p:cNvSpPr txBox="1">
            <a:spLocks noChangeArrowheads="1"/>
          </p:cNvSpPr>
          <p:nvPr/>
        </p:nvSpPr>
        <p:spPr bwMode="auto">
          <a:xfrm>
            <a:off x="6156325" y="395288"/>
            <a:ext cx="1584325"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5849" name="Text Box 121"/>
          <p:cNvSpPr txBox="1">
            <a:spLocks noChangeArrowheads="1"/>
          </p:cNvSpPr>
          <p:nvPr/>
        </p:nvSpPr>
        <p:spPr bwMode="auto">
          <a:xfrm>
            <a:off x="7772400" y="390525"/>
            <a:ext cx="13716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5850" name="Text Box 122"/>
          <p:cNvSpPr txBox="1">
            <a:spLocks noChangeArrowheads="1"/>
          </p:cNvSpPr>
          <p:nvPr/>
        </p:nvSpPr>
        <p:spPr bwMode="auto">
          <a:xfrm>
            <a:off x="457200" y="501650"/>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5851" name="Text Box 123"/>
          <p:cNvSpPr txBox="1">
            <a:spLocks noChangeArrowheads="1"/>
          </p:cNvSpPr>
          <p:nvPr/>
        </p:nvSpPr>
        <p:spPr bwMode="auto">
          <a:xfrm>
            <a:off x="2590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2" name="Text Box 124"/>
          <p:cNvSpPr txBox="1">
            <a:spLocks noChangeArrowheads="1"/>
          </p:cNvSpPr>
          <p:nvPr/>
        </p:nvSpPr>
        <p:spPr bwMode="auto">
          <a:xfrm>
            <a:off x="2590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3" name="Text Box 125"/>
          <p:cNvSpPr txBox="1">
            <a:spLocks noChangeArrowheads="1"/>
          </p:cNvSpPr>
          <p:nvPr/>
        </p:nvSpPr>
        <p:spPr bwMode="auto">
          <a:xfrm>
            <a:off x="2590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4" name="Text Box 126"/>
          <p:cNvSpPr txBox="1">
            <a:spLocks noChangeArrowheads="1"/>
          </p:cNvSpPr>
          <p:nvPr/>
        </p:nvSpPr>
        <p:spPr bwMode="auto">
          <a:xfrm>
            <a:off x="2590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5" name="Text Box 127"/>
          <p:cNvSpPr txBox="1">
            <a:spLocks noChangeArrowheads="1"/>
          </p:cNvSpPr>
          <p:nvPr/>
        </p:nvSpPr>
        <p:spPr bwMode="auto">
          <a:xfrm>
            <a:off x="5257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6" name="Text Box 128"/>
          <p:cNvSpPr txBox="1">
            <a:spLocks noChangeArrowheads="1"/>
          </p:cNvSpPr>
          <p:nvPr/>
        </p:nvSpPr>
        <p:spPr bwMode="auto">
          <a:xfrm>
            <a:off x="5257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7" name="Text Box 129"/>
          <p:cNvSpPr txBox="1">
            <a:spLocks noChangeArrowheads="1"/>
          </p:cNvSpPr>
          <p:nvPr/>
        </p:nvSpPr>
        <p:spPr bwMode="auto">
          <a:xfrm>
            <a:off x="5257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8" name="Text Box 130"/>
          <p:cNvSpPr txBox="1">
            <a:spLocks noChangeArrowheads="1"/>
          </p:cNvSpPr>
          <p:nvPr/>
        </p:nvSpPr>
        <p:spPr bwMode="auto">
          <a:xfrm>
            <a:off x="5257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9" name="Text Box 131"/>
          <p:cNvSpPr txBox="1">
            <a:spLocks noChangeArrowheads="1"/>
          </p:cNvSpPr>
          <p:nvPr/>
        </p:nvSpPr>
        <p:spPr bwMode="auto">
          <a:xfrm>
            <a:off x="67056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60" name="Text Box 132"/>
          <p:cNvSpPr txBox="1">
            <a:spLocks noChangeArrowheads="1"/>
          </p:cNvSpPr>
          <p:nvPr/>
        </p:nvSpPr>
        <p:spPr bwMode="auto">
          <a:xfrm>
            <a:off x="67056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61" name="Text Box 133"/>
          <p:cNvSpPr txBox="1">
            <a:spLocks noChangeArrowheads="1"/>
          </p:cNvSpPr>
          <p:nvPr/>
        </p:nvSpPr>
        <p:spPr bwMode="auto">
          <a:xfrm>
            <a:off x="67056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62" name="Text Box 134"/>
          <p:cNvSpPr txBox="1">
            <a:spLocks noChangeArrowheads="1"/>
          </p:cNvSpPr>
          <p:nvPr/>
        </p:nvSpPr>
        <p:spPr bwMode="auto">
          <a:xfrm>
            <a:off x="67056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63" name="Rectangle 135"/>
          <p:cNvSpPr>
            <a:spLocks noChangeArrowheads="1"/>
          </p:cNvSpPr>
          <p:nvPr/>
        </p:nvSpPr>
        <p:spPr bwMode="auto">
          <a:xfrm>
            <a:off x="152400" y="4343400"/>
            <a:ext cx="1600200" cy="2219325"/>
          </a:xfrm>
          <a:prstGeom prst="rect">
            <a:avLst/>
          </a:prstGeom>
          <a:noFill/>
          <a:ln w="9525">
            <a:noFill/>
            <a:miter lim="800000"/>
            <a:headEnd/>
            <a:tailEnd/>
          </a:ln>
          <a:effectLst/>
        </p:spPr>
        <p:txBody>
          <a:bodyPr>
            <a:spAutoFit/>
          </a:bodyPr>
          <a:lstStyle/>
          <a:p>
            <a:pPr eaLnBrk="1" hangingPunct="1"/>
            <a:r>
              <a:rPr lang="en-US" sz="1400"/>
              <a:t>Here we decide on a compromise i.e.,A,B and D will be specified together but will then go ahead with their design without waiting for the completion of Module C</a:t>
            </a:r>
          </a:p>
        </p:txBody>
      </p:sp>
      <p:sp>
        <p:nvSpPr>
          <p:cNvPr id="585864" name="Rectangle 136"/>
          <p:cNvSpPr>
            <a:spLocks noChangeArrowheads="1"/>
          </p:cNvSpPr>
          <p:nvPr/>
        </p:nvSpPr>
        <p:spPr bwMode="auto">
          <a:xfrm>
            <a:off x="40386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5865" name="Rectangle 137"/>
          <p:cNvSpPr>
            <a:spLocks noChangeArrowheads="1"/>
          </p:cNvSpPr>
          <p:nvPr/>
        </p:nvSpPr>
        <p:spPr bwMode="auto">
          <a:xfrm>
            <a:off x="35814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IoE/P/6a</a:t>
            </a:r>
          </a:p>
        </p:txBody>
      </p:sp>
      <p:sp>
        <p:nvSpPr>
          <p:cNvPr id="585866" name="Rectangle 138"/>
          <p:cNvSpPr>
            <a:spLocks noChangeArrowheads="1"/>
          </p:cNvSpPr>
          <p:nvPr/>
        </p:nvSpPr>
        <p:spPr bwMode="auto">
          <a:xfrm>
            <a:off x="35814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867" name="Rectangle 139"/>
          <p:cNvSpPr>
            <a:spLocks noChangeArrowheads="1"/>
          </p:cNvSpPr>
          <p:nvPr/>
        </p:nvSpPr>
        <p:spPr bwMode="auto">
          <a:xfrm>
            <a:off x="42672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868" name="Rectangle 140"/>
          <p:cNvSpPr>
            <a:spLocks noChangeArrowheads="1"/>
          </p:cNvSpPr>
          <p:nvPr/>
        </p:nvSpPr>
        <p:spPr bwMode="auto">
          <a:xfrm>
            <a:off x="40386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69" name="Rectangle 141"/>
          <p:cNvSpPr>
            <a:spLocks noChangeArrowheads="1"/>
          </p:cNvSpPr>
          <p:nvPr/>
        </p:nvSpPr>
        <p:spPr bwMode="auto">
          <a:xfrm>
            <a:off x="35814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70" name="Text Box 142"/>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5871" name="Line 143"/>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5754"/>
                                        </p:tgtEl>
                                        <p:attrNameLst>
                                          <p:attrName>style.visibility</p:attrName>
                                        </p:attrNameLst>
                                      </p:cBhvr>
                                      <p:to>
                                        <p:strVal val="visible"/>
                                      </p:to>
                                    </p:set>
                                    <p:animEffect transition="in" filter="box(in)">
                                      <p:cBhvr>
                                        <p:cTn id="7" dur="500"/>
                                        <p:tgtEl>
                                          <p:spTgt spid="5857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5755"/>
                                        </p:tgtEl>
                                        <p:attrNameLst>
                                          <p:attrName>style.visibility</p:attrName>
                                        </p:attrNameLst>
                                      </p:cBhvr>
                                      <p:to>
                                        <p:strVal val="visible"/>
                                      </p:to>
                                    </p:set>
                                    <p:animEffect transition="in" filter="box(in)">
                                      <p:cBhvr>
                                        <p:cTn id="10" dur="500"/>
                                        <p:tgtEl>
                                          <p:spTgt spid="58575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5756"/>
                                        </p:tgtEl>
                                        <p:attrNameLst>
                                          <p:attrName>style.visibility</p:attrName>
                                        </p:attrNameLst>
                                      </p:cBhvr>
                                      <p:to>
                                        <p:strVal val="visible"/>
                                      </p:to>
                                    </p:set>
                                    <p:animEffect transition="in" filter="box(in)">
                                      <p:cBhvr>
                                        <p:cTn id="13" dur="500"/>
                                        <p:tgtEl>
                                          <p:spTgt spid="58575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5757"/>
                                        </p:tgtEl>
                                        <p:attrNameLst>
                                          <p:attrName>style.visibility</p:attrName>
                                        </p:attrNameLst>
                                      </p:cBhvr>
                                      <p:to>
                                        <p:strVal val="visible"/>
                                      </p:to>
                                    </p:set>
                                    <p:animEffect transition="in" filter="box(in)">
                                      <p:cBhvr>
                                        <p:cTn id="16" dur="500"/>
                                        <p:tgtEl>
                                          <p:spTgt spid="58575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5758"/>
                                        </p:tgtEl>
                                        <p:attrNameLst>
                                          <p:attrName>style.visibility</p:attrName>
                                        </p:attrNameLst>
                                      </p:cBhvr>
                                      <p:to>
                                        <p:strVal val="visible"/>
                                      </p:to>
                                    </p:set>
                                    <p:animEffect transition="in" filter="box(in)">
                                      <p:cBhvr>
                                        <p:cTn id="19" dur="500"/>
                                        <p:tgtEl>
                                          <p:spTgt spid="58575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5759"/>
                                        </p:tgtEl>
                                        <p:attrNameLst>
                                          <p:attrName>style.visibility</p:attrName>
                                        </p:attrNameLst>
                                      </p:cBhvr>
                                      <p:to>
                                        <p:strVal val="visible"/>
                                      </p:to>
                                    </p:set>
                                    <p:animEffect transition="in" filter="box(in)">
                                      <p:cBhvr>
                                        <p:cTn id="22" dur="500"/>
                                        <p:tgtEl>
                                          <p:spTgt spid="58575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5778"/>
                                        </p:tgtEl>
                                        <p:attrNameLst>
                                          <p:attrName>style.visibility</p:attrName>
                                        </p:attrNameLst>
                                      </p:cBhvr>
                                      <p:to>
                                        <p:strVal val="visible"/>
                                      </p:to>
                                    </p:set>
                                    <p:animEffect transition="in" filter="box(in)">
                                      <p:cBhvr>
                                        <p:cTn id="25" dur="500"/>
                                        <p:tgtEl>
                                          <p:spTgt spid="58577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5779"/>
                                        </p:tgtEl>
                                        <p:attrNameLst>
                                          <p:attrName>style.visibility</p:attrName>
                                        </p:attrNameLst>
                                      </p:cBhvr>
                                      <p:to>
                                        <p:strVal val="visible"/>
                                      </p:to>
                                    </p:set>
                                    <p:animEffect transition="in" filter="box(in)">
                                      <p:cBhvr>
                                        <p:cTn id="28" dur="500"/>
                                        <p:tgtEl>
                                          <p:spTgt spid="58577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5780"/>
                                        </p:tgtEl>
                                        <p:attrNameLst>
                                          <p:attrName>style.visibility</p:attrName>
                                        </p:attrNameLst>
                                      </p:cBhvr>
                                      <p:to>
                                        <p:strVal val="visible"/>
                                      </p:to>
                                    </p:set>
                                    <p:animEffect transition="in" filter="box(in)">
                                      <p:cBhvr>
                                        <p:cTn id="31" dur="500"/>
                                        <p:tgtEl>
                                          <p:spTgt spid="58578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5781"/>
                                        </p:tgtEl>
                                        <p:attrNameLst>
                                          <p:attrName>style.visibility</p:attrName>
                                        </p:attrNameLst>
                                      </p:cBhvr>
                                      <p:to>
                                        <p:strVal val="visible"/>
                                      </p:to>
                                    </p:set>
                                    <p:animEffect transition="in" filter="box(in)">
                                      <p:cBhvr>
                                        <p:cTn id="34" dur="500"/>
                                        <p:tgtEl>
                                          <p:spTgt spid="58578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5782"/>
                                        </p:tgtEl>
                                        <p:attrNameLst>
                                          <p:attrName>style.visibility</p:attrName>
                                        </p:attrNameLst>
                                      </p:cBhvr>
                                      <p:to>
                                        <p:strVal val="visible"/>
                                      </p:to>
                                    </p:set>
                                    <p:animEffect transition="in" filter="box(in)">
                                      <p:cBhvr>
                                        <p:cTn id="37" dur="500"/>
                                        <p:tgtEl>
                                          <p:spTgt spid="58578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5783"/>
                                        </p:tgtEl>
                                        <p:attrNameLst>
                                          <p:attrName>style.visibility</p:attrName>
                                        </p:attrNameLst>
                                      </p:cBhvr>
                                      <p:to>
                                        <p:strVal val="visible"/>
                                      </p:to>
                                    </p:set>
                                    <p:animEffect transition="in" filter="box(in)">
                                      <p:cBhvr>
                                        <p:cTn id="40" dur="500"/>
                                        <p:tgtEl>
                                          <p:spTgt spid="58578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5802"/>
                                        </p:tgtEl>
                                        <p:attrNameLst>
                                          <p:attrName>style.visibility</p:attrName>
                                        </p:attrNameLst>
                                      </p:cBhvr>
                                      <p:to>
                                        <p:strVal val="visible"/>
                                      </p:to>
                                    </p:set>
                                    <p:animEffect transition="in" filter="box(in)">
                                      <p:cBhvr>
                                        <p:cTn id="43" dur="500"/>
                                        <p:tgtEl>
                                          <p:spTgt spid="58580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5803"/>
                                        </p:tgtEl>
                                        <p:attrNameLst>
                                          <p:attrName>style.visibility</p:attrName>
                                        </p:attrNameLst>
                                      </p:cBhvr>
                                      <p:to>
                                        <p:strVal val="visible"/>
                                      </p:to>
                                    </p:set>
                                    <p:animEffect transition="in" filter="box(in)">
                                      <p:cBhvr>
                                        <p:cTn id="46" dur="500"/>
                                        <p:tgtEl>
                                          <p:spTgt spid="58580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5804"/>
                                        </p:tgtEl>
                                        <p:attrNameLst>
                                          <p:attrName>style.visibility</p:attrName>
                                        </p:attrNameLst>
                                      </p:cBhvr>
                                      <p:to>
                                        <p:strVal val="visible"/>
                                      </p:to>
                                    </p:set>
                                    <p:animEffect transition="in" filter="box(in)">
                                      <p:cBhvr>
                                        <p:cTn id="49" dur="500"/>
                                        <p:tgtEl>
                                          <p:spTgt spid="58580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5805"/>
                                        </p:tgtEl>
                                        <p:attrNameLst>
                                          <p:attrName>style.visibility</p:attrName>
                                        </p:attrNameLst>
                                      </p:cBhvr>
                                      <p:to>
                                        <p:strVal val="visible"/>
                                      </p:to>
                                    </p:set>
                                    <p:animEffect transition="in" filter="box(in)">
                                      <p:cBhvr>
                                        <p:cTn id="52" dur="500"/>
                                        <p:tgtEl>
                                          <p:spTgt spid="58580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5806"/>
                                        </p:tgtEl>
                                        <p:attrNameLst>
                                          <p:attrName>style.visibility</p:attrName>
                                        </p:attrNameLst>
                                      </p:cBhvr>
                                      <p:to>
                                        <p:strVal val="visible"/>
                                      </p:to>
                                    </p:set>
                                    <p:animEffect transition="in" filter="box(in)">
                                      <p:cBhvr>
                                        <p:cTn id="55" dur="500"/>
                                        <p:tgtEl>
                                          <p:spTgt spid="58580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5807"/>
                                        </p:tgtEl>
                                        <p:attrNameLst>
                                          <p:attrName>style.visibility</p:attrName>
                                        </p:attrNameLst>
                                      </p:cBhvr>
                                      <p:to>
                                        <p:strVal val="visible"/>
                                      </p:to>
                                    </p:set>
                                    <p:animEffect transition="in" filter="box(in)">
                                      <p:cBhvr>
                                        <p:cTn id="58" dur="500"/>
                                        <p:tgtEl>
                                          <p:spTgt spid="58580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5827"/>
                                        </p:tgtEl>
                                        <p:attrNameLst>
                                          <p:attrName>style.visibility</p:attrName>
                                        </p:attrNameLst>
                                      </p:cBhvr>
                                      <p:to>
                                        <p:strVal val="visible"/>
                                      </p:to>
                                    </p:set>
                                    <p:animEffect transition="in" filter="box(in)">
                                      <p:cBhvr>
                                        <p:cTn id="61" dur="500"/>
                                        <p:tgtEl>
                                          <p:spTgt spid="58582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5831"/>
                                        </p:tgtEl>
                                        <p:attrNameLst>
                                          <p:attrName>style.visibility</p:attrName>
                                        </p:attrNameLst>
                                      </p:cBhvr>
                                      <p:to>
                                        <p:strVal val="visible"/>
                                      </p:to>
                                    </p:set>
                                    <p:animEffect transition="in" filter="box(in)">
                                      <p:cBhvr>
                                        <p:cTn id="64" dur="500"/>
                                        <p:tgtEl>
                                          <p:spTgt spid="585831"/>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5835"/>
                                        </p:tgtEl>
                                        <p:attrNameLst>
                                          <p:attrName>style.visibility</p:attrName>
                                        </p:attrNameLst>
                                      </p:cBhvr>
                                      <p:to>
                                        <p:strVal val="visible"/>
                                      </p:to>
                                    </p:set>
                                    <p:animEffect transition="in" filter="box(in)">
                                      <p:cBhvr>
                                        <p:cTn id="67" dur="500"/>
                                        <p:tgtEl>
                                          <p:spTgt spid="58583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5854"/>
                                        </p:tgtEl>
                                        <p:attrNameLst>
                                          <p:attrName>style.visibility</p:attrName>
                                        </p:attrNameLst>
                                      </p:cBhvr>
                                      <p:to>
                                        <p:strVal val="visible"/>
                                      </p:to>
                                    </p:set>
                                    <p:animEffect transition="in" filter="box(in)">
                                      <p:cBhvr>
                                        <p:cTn id="70" dur="500"/>
                                        <p:tgtEl>
                                          <p:spTgt spid="58585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5858"/>
                                        </p:tgtEl>
                                        <p:attrNameLst>
                                          <p:attrName>style.visibility</p:attrName>
                                        </p:attrNameLst>
                                      </p:cBhvr>
                                      <p:to>
                                        <p:strVal val="visible"/>
                                      </p:to>
                                    </p:set>
                                    <p:animEffect transition="in" filter="box(in)">
                                      <p:cBhvr>
                                        <p:cTn id="73" dur="500"/>
                                        <p:tgtEl>
                                          <p:spTgt spid="58585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5862"/>
                                        </p:tgtEl>
                                        <p:attrNameLst>
                                          <p:attrName>style.visibility</p:attrName>
                                        </p:attrNameLst>
                                      </p:cBhvr>
                                      <p:to>
                                        <p:strVal val="visible"/>
                                      </p:to>
                                    </p:set>
                                    <p:animEffect transition="in" filter="box(in)">
                                      <p:cBhvr>
                                        <p:cTn id="76" dur="500"/>
                                        <p:tgtEl>
                                          <p:spTgt spid="58586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5864"/>
                                        </p:tgtEl>
                                        <p:attrNameLst>
                                          <p:attrName>style.visibility</p:attrName>
                                        </p:attrNameLst>
                                      </p:cBhvr>
                                      <p:to>
                                        <p:strVal val="visible"/>
                                      </p:to>
                                    </p:set>
                                    <p:animEffect transition="in" filter="box(in)">
                                      <p:cBhvr>
                                        <p:cTn id="79" dur="500"/>
                                        <p:tgtEl>
                                          <p:spTgt spid="585864"/>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5865"/>
                                        </p:tgtEl>
                                        <p:attrNameLst>
                                          <p:attrName>style.visibility</p:attrName>
                                        </p:attrNameLst>
                                      </p:cBhvr>
                                      <p:to>
                                        <p:strVal val="visible"/>
                                      </p:to>
                                    </p:set>
                                    <p:animEffect transition="in" filter="box(in)">
                                      <p:cBhvr>
                                        <p:cTn id="82" dur="500"/>
                                        <p:tgtEl>
                                          <p:spTgt spid="585865"/>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5866"/>
                                        </p:tgtEl>
                                        <p:attrNameLst>
                                          <p:attrName>style.visibility</p:attrName>
                                        </p:attrNameLst>
                                      </p:cBhvr>
                                      <p:to>
                                        <p:strVal val="visible"/>
                                      </p:to>
                                    </p:set>
                                    <p:animEffect transition="in" filter="box(in)">
                                      <p:cBhvr>
                                        <p:cTn id="85" dur="500"/>
                                        <p:tgtEl>
                                          <p:spTgt spid="585866"/>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5867"/>
                                        </p:tgtEl>
                                        <p:attrNameLst>
                                          <p:attrName>style.visibility</p:attrName>
                                        </p:attrNameLst>
                                      </p:cBhvr>
                                      <p:to>
                                        <p:strVal val="visible"/>
                                      </p:to>
                                    </p:set>
                                    <p:animEffect transition="in" filter="box(in)">
                                      <p:cBhvr>
                                        <p:cTn id="88" dur="500"/>
                                        <p:tgtEl>
                                          <p:spTgt spid="58586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5868"/>
                                        </p:tgtEl>
                                        <p:attrNameLst>
                                          <p:attrName>style.visibility</p:attrName>
                                        </p:attrNameLst>
                                      </p:cBhvr>
                                      <p:to>
                                        <p:strVal val="visible"/>
                                      </p:to>
                                    </p:set>
                                    <p:animEffect transition="in" filter="box(in)">
                                      <p:cBhvr>
                                        <p:cTn id="91" dur="500"/>
                                        <p:tgtEl>
                                          <p:spTgt spid="585868"/>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5869"/>
                                        </p:tgtEl>
                                        <p:attrNameLst>
                                          <p:attrName>style.visibility</p:attrName>
                                        </p:attrNameLst>
                                      </p:cBhvr>
                                      <p:to>
                                        <p:strVal val="visible"/>
                                      </p:to>
                                    </p:set>
                                    <p:animEffect transition="in" filter="box(in)">
                                      <p:cBhvr>
                                        <p:cTn id="94" dur="500"/>
                                        <p:tgtEl>
                                          <p:spTgt spid="585869"/>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585748"/>
                                        </p:tgtEl>
                                        <p:attrNameLst>
                                          <p:attrName>style.visibility</p:attrName>
                                        </p:attrNameLst>
                                      </p:cBhvr>
                                      <p:to>
                                        <p:strVal val="visible"/>
                                      </p:to>
                                    </p:set>
                                    <p:animEffect transition="in" filter="box(in)">
                                      <p:cBhvr>
                                        <p:cTn id="99" dur="500"/>
                                        <p:tgtEl>
                                          <p:spTgt spid="585748"/>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5749"/>
                                        </p:tgtEl>
                                        <p:attrNameLst>
                                          <p:attrName>style.visibility</p:attrName>
                                        </p:attrNameLst>
                                      </p:cBhvr>
                                      <p:to>
                                        <p:strVal val="visible"/>
                                      </p:to>
                                    </p:set>
                                    <p:animEffect transition="in" filter="box(in)">
                                      <p:cBhvr>
                                        <p:cTn id="102" dur="500"/>
                                        <p:tgtEl>
                                          <p:spTgt spid="585749"/>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585750"/>
                                        </p:tgtEl>
                                        <p:attrNameLst>
                                          <p:attrName>style.visibility</p:attrName>
                                        </p:attrNameLst>
                                      </p:cBhvr>
                                      <p:to>
                                        <p:strVal val="visible"/>
                                      </p:to>
                                    </p:set>
                                    <p:animEffect transition="in" filter="box(in)">
                                      <p:cBhvr>
                                        <p:cTn id="105" dur="500"/>
                                        <p:tgtEl>
                                          <p:spTgt spid="585750"/>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585751"/>
                                        </p:tgtEl>
                                        <p:attrNameLst>
                                          <p:attrName>style.visibility</p:attrName>
                                        </p:attrNameLst>
                                      </p:cBhvr>
                                      <p:to>
                                        <p:strVal val="visible"/>
                                      </p:to>
                                    </p:set>
                                    <p:animEffect transition="in" filter="box(in)">
                                      <p:cBhvr>
                                        <p:cTn id="108" dur="500"/>
                                        <p:tgtEl>
                                          <p:spTgt spid="585751"/>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585752"/>
                                        </p:tgtEl>
                                        <p:attrNameLst>
                                          <p:attrName>style.visibility</p:attrName>
                                        </p:attrNameLst>
                                      </p:cBhvr>
                                      <p:to>
                                        <p:strVal val="visible"/>
                                      </p:to>
                                    </p:set>
                                    <p:animEffect transition="in" filter="box(in)">
                                      <p:cBhvr>
                                        <p:cTn id="111" dur="500"/>
                                        <p:tgtEl>
                                          <p:spTgt spid="585752"/>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585753"/>
                                        </p:tgtEl>
                                        <p:attrNameLst>
                                          <p:attrName>style.visibility</p:attrName>
                                        </p:attrNameLst>
                                      </p:cBhvr>
                                      <p:to>
                                        <p:strVal val="visible"/>
                                      </p:to>
                                    </p:set>
                                    <p:animEffect transition="in" filter="box(in)">
                                      <p:cBhvr>
                                        <p:cTn id="114" dur="500"/>
                                        <p:tgtEl>
                                          <p:spTgt spid="585753"/>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585772"/>
                                        </p:tgtEl>
                                        <p:attrNameLst>
                                          <p:attrName>style.visibility</p:attrName>
                                        </p:attrNameLst>
                                      </p:cBhvr>
                                      <p:to>
                                        <p:strVal val="visible"/>
                                      </p:to>
                                    </p:set>
                                    <p:animEffect transition="in" filter="box(in)">
                                      <p:cBhvr>
                                        <p:cTn id="117" dur="500"/>
                                        <p:tgtEl>
                                          <p:spTgt spid="585772"/>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585773"/>
                                        </p:tgtEl>
                                        <p:attrNameLst>
                                          <p:attrName>style.visibility</p:attrName>
                                        </p:attrNameLst>
                                      </p:cBhvr>
                                      <p:to>
                                        <p:strVal val="visible"/>
                                      </p:to>
                                    </p:set>
                                    <p:animEffect transition="in" filter="box(in)">
                                      <p:cBhvr>
                                        <p:cTn id="120" dur="500"/>
                                        <p:tgtEl>
                                          <p:spTgt spid="585773"/>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585774"/>
                                        </p:tgtEl>
                                        <p:attrNameLst>
                                          <p:attrName>style.visibility</p:attrName>
                                        </p:attrNameLst>
                                      </p:cBhvr>
                                      <p:to>
                                        <p:strVal val="visible"/>
                                      </p:to>
                                    </p:set>
                                    <p:animEffect transition="in" filter="box(in)">
                                      <p:cBhvr>
                                        <p:cTn id="123" dur="500"/>
                                        <p:tgtEl>
                                          <p:spTgt spid="585774"/>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85775"/>
                                        </p:tgtEl>
                                        <p:attrNameLst>
                                          <p:attrName>style.visibility</p:attrName>
                                        </p:attrNameLst>
                                      </p:cBhvr>
                                      <p:to>
                                        <p:strVal val="visible"/>
                                      </p:to>
                                    </p:set>
                                    <p:animEffect transition="in" filter="box(in)">
                                      <p:cBhvr>
                                        <p:cTn id="126" dur="500"/>
                                        <p:tgtEl>
                                          <p:spTgt spid="585775"/>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585776"/>
                                        </p:tgtEl>
                                        <p:attrNameLst>
                                          <p:attrName>style.visibility</p:attrName>
                                        </p:attrNameLst>
                                      </p:cBhvr>
                                      <p:to>
                                        <p:strVal val="visible"/>
                                      </p:to>
                                    </p:set>
                                    <p:animEffect transition="in" filter="box(in)">
                                      <p:cBhvr>
                                        <p:cTn id="129" dur="500"/>
                                        <p:tgtEl>
                                          <p:spTgt spid="585776"/>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585777"/>
                                        </p:tgtEl>
                                        <p:attrNameLst>
                                          <p:attrName>style.visibility</p:attrName>
                                        </p:attrNameLst>
                                      </p:cBhvr>
                                      <p:to>
                                        <p:strVal val="visible"/>
                                      </p:to>
                                    </p:set>
                                    <p:animEffect transition="in" filter="box(in)">
                                      <p:cBhvr>
                                        <p:cTn id="132" dur="500"/>
                                        <p:tgtEl>
                                          <p:spTgt spid="585777"/>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585796"/>
                                        </p:tgtEl>
                                        <p:attrNameLst>
                                          <p:attrName>style.visibility</p:attrName>
                                        </p:attrNameLst>
                                      </p:cBhvr>
                                      <p:to>
                                        <p:strVal val="visible"/>
                                      </p:to>
                                    </p:set>
                                    <p:animEffect transition="in" filter="box(in)">
                                      <p:cBhvr>
                                        <p:cTn id="135" dur="500"/>
                                        <p:tgtEl>
                                          <p:spTgt spid="585796"/>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585797"/>
                                        </p:tgtEl>
                                        <p:attrNameLst>
                                          <p:attrName>style.visibility</p:attrName>
                                        </p:attrNameLst>
                                      </p:cBhvr>
                                      <p:to>
                                        <p:strVal val="visible"/>
                                      </p:to>
                                    </p:set>
                                    <p:animEffect transition="in" filter="box(in)">
                                      <p:cBhvr>
                                        <p:cTn id="138" dur="500"/>
                                        <p:tgtEl>
                                          <p:spTgt spid="585797"/>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585798"/>
                                        </p:tgtEl>
                                        <p:attrNameLst>
                                          <p:attrName>style.visibility</p:attrName>
                                        </p:attrNameLst>
                                      </p:cBhvr>
                                      <p:to>
                                        <p:strVal val="visible"/>
                                      </p:to>
                                    </p:set>
                                    <p:animEffect transition="in" filter="box(in)">
                                      <p:cBhvr>
                                        <p:cTn id="141" dur="500"/>
                                        <p:tgtEl>
                                          <p:spTgt spid="585798"/>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585799"/>
                                        </p:tgtEl>
                                        <p:attrNameLst>
                                          <p:attrName>style.visibility</p:attrName>
                                        </p:attrNameLst>
                                      </p:cBhvr>
                                      <p:to>
                                        <p:strVal val="visible"/>
                                      </p:to>
                                    </p:set>
                                    <p:animEffect transition="in" filter="box(in)">
                                      <p:cBhvr>
                                        <p:cTn id="144" dur="500"/>
                                        <p:tgtEl>
                                          <p:spTgt spid="585799"/>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585800"/>
                                        </p:tgtEl>
                                        <p:attrNameLst>
                                          <p:attrName>style.visibility</p:attrName>
                                        </p:attrNameLst>
                                      </p:cBhvr>
                                      <p:to>
                                        <p:strVal val="visible"/>
                                      </p:to>
                                    </p:set>
                                    <p:animEffect transition="in" filter="box(in)">
                                      <p:cBhvr>
                                        <p:cTn id="147" dur="500"/>
                                        <p:tgtEl>
                                          <p:spTgt spid="585800"/>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585801"/>
                                        </p:tgtEl>
                                        <p:attrNameLst>
                                          <p:attrName>style.visibility</p:attrName>
                                        </p:attrNameLst>
                                      </p:cBhvr>
                                      <p:to>
                                        <p:strVal val="visible"/>
                                      </p:to>
                                    </p:set>
                                    <p:animEffect transition="in" filter="box(in)">
                                      <p:cBhvr>
                                        <p:cTn id="150" dur="500"/>
                                        <p:tgtEl>
                                          <p:spTgt spid="585801"/>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585826"/>
                                        </p:tgtEl>
                                        <p:attrNameLst>
                                          <p:attrName>style.visibility</p:attrName>
                                        </p:attrNameLst>
                                      </p:cBhvr>
                                      <p:to>
                                        <p:strVal val="visible"/>
                                      </p:to>
                                    </p:set>
                                    <p:animEffect transition="in" filter="box(in)">
                                      <p:cBhvr>
                                        <p:cTn id="153" dur="500"/>
                                        <p:tgtEl>
                                          <p:spTgt spid="585826"/>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585830"/>
                                        </p:tgtEl>
                                        <p:attrNameLst>
                                          <p:attrName>style.visibility</p:attrName>
                                        </p:attrNameLst>
                                      </p:cBhvr>
                                      <p:to>
                                        <p:strVal val="visible"/>
                                      </p:to>
                                    </p:set>
                                    <p:animEffect transition="in" filter="box(in)">
                                      <p:cBhvr>
                                        <p:cTn id="156" dur="500"/>
                                        <p:tgtEl>
                                          <p:spTgt spid="585830"/>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585834"/>
                                        </p:tgtEl>
                                        <p:attrNameLst>
                                          <p:attrName>style.visibility</p:attrName>
                                        </p:attrNameLst>
                                      </p:cBhvr>
                                      <p:to>
                                        <p:strVal val="visible"/>
                                      </p:to>
                                    </p:set>
                                    <p:animEffect transition="in" filter="box(in)">
                                      <p:cBhvr>
                                        <p:cTn id="159" dur="500"/>
                                        <p:tgtEl>
                                          <p:spTgt spid="585834"/>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585853"/>
                                        </p:tgtEl>
                                        <p:attrNameLst>
                                          <p:attrName>style.visibility</p:attrName>
                                        </p:attrNameLst>
                                      </p:cBhvr>
                                      <p:to>
                                        <p:strVal val="visible"/>
                                      </p:to>
                                    </p:set>
                                    <p:animEffect transition="in" filter="box(in)">
                                      <p:cBhvr>
                                        <p:cTn id="162" dur="500"/>
                                        <p:tgtEl>
                                          <p:spTgt spid="585853"/>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85857"/>
                                        </p:tgtEl>
                                        <p:attrNameLst>
                                          <p:attrName>style.visibility</p:attrName>
                                        </p:attrNameLst>
                                      </p:cBhvr>
                                      <p:to>
                                        <p:strVal val="visible"/>
                                      </p:to>
                                    </p:set>
                                    <p:animEffect transition="in" filter="box(in)">
                                      <p:cBhvr>
                                        <p:cTn id="165" dur="500"/>
                                        <p:tgtEl>
                                          <p:spTgt spid="585857"/>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585861"/>
                                        </p:tgtEl>
                                        <p:attrNameLst>
                                          <p:attrName>style.visibility</p:attrName>
                                        </p:attrNameLst>
                                      </p:cBhvr>
                                      <p:to>
                                        <p:strVal val="visible"/>
                                      </p:to>
                                    </p:set>
                                    <p:animEffect transition="in" filter="box(in)">
                                      <p:cBhvr>
                                        <p:cTn id="168" dur="500"/>
                                        <p:tgtEl>
                                          <p:spTgt spid="585861"/>
                                        </p:tgtEl>
                                      </p:cBhvr>
                                    </p:animEffect>
                                  </p:childTnLst>
                                </p:cTn>
                              </p:par>
                            </p:childTnLst>
                          </p:cTn>
                        </p:par>
                      </p:childTnLst>
                    </p:cTn>
                  </p:par>
                  <p:par>
                    <p:cTn id="169" fill="hold">
                      <p:stCondLst>
                        <p:cond delay="indefinite"/>
                      </p:stCondLst>
                      <p:childTnLst>
                        <p:par>
                          <p:cTn id="170" fill="hold">
                            <p:stCondLst>
                              <p:cond delay="0"/>
                            </p:stCondLst>
                            <p:childTnLst>
                              <p:par>
                                <p:cTn id="171" presetID="4" presetClass="entr" presetSubtype="16" fill="hold" grpId="0" nodeType="clickEffect">
                                  <p:stCondLst>
                                    <p:cond delay="0"/>
                                  </p:stCondLst>
                                  <p:childTnLst>
                                    <p:set>
                                      <p:cBhvr>
                                        <p:cTn id="172" dur="1" fill="hold">
                                          <p:stCondLst>
                                            <p:cond delay="0"/>
                                          </p:stCondLst>
                                        </p:cTn>
                                        <p:tgtEl>
                                          <p:spTgt spid="585808"/>
                                        </p:tgtEl>
                                        <p:attrNameLst>
                                          <p:attrName>style.visibility</p:attrName>
                                        </p:attrNameLst>
                                      </p:cBhvr>
                                      <p:to>
                                        <p:strVal val="visible"/>
                                      </p:to>
                                    </p:set>
                                    <p:animEffect transition="in" filter="box(in)">
                                      <p:cBhvr>
                                        <p:cTn id="173" dur="500"/>
                                        <p:tgtEl>
                                          <p:spTgt spid="585808"/>
                                        </p:tgtEl>
                                      </p:cBhvr>
                                    </p:animEffect>
                                  </p:childTnLst>
                                </p:cTn>
                              </p:par>
                              <p:par>
                                <p:cTn id="174" presetID="4" presetClass="entr" presetSubtype="16" fill="hold" grpId="0" nodeType="withEffect">
                                  <p:stCondLst>
                                    <p:cond delay="0"/>
                                  </p:stCondLst>
                                  <p:childTnLst>
                                    <p:set>
                                      <p:cBhvr>
                                        <p:cTn id="175" dur="1" fill="hold">
                                          <p:stCondLst>
                                            <p:cond delay="0"/>
                                          </p:stCondLst>
                                        </p:cTn>
                                        <p:tgtEl>
                                          <p:spTgt spid="585809"/>
                                        </p:tgtEl>
                                        <p:attrNameLst>
                                          <p:attrName>style.visibility</p:attrName>
                                        </p:attrNameLst>
                                      </p:cBhvr>
                                      <p:to>
                                        <p:strVal val="visible"/>
                                      </p:to>
                                    </p:set>
                                    <p:animEffect transition="in" filter="box(in)">
                                      <p:cBhvr>
                                        <p:cTn id="176" dur="500"/>
                                        <p:tgtEl>
                                          <p:spTgt spid="585809"/>
                                        </p:tgtEl>
                                      </p:cBhvr>
                                    </p:animEffect>
                                  </p:childTnLst>
                                </p:cTn>
                              </p:par>
                              <p:par>
                                <p:cTn id="177" presetID="4" presetClass="entr" presetSubtype="16" fill="hold" grpId="0" nodeType="withEffect">
                                  <p:stCondLst>
                                    <p:cond delay="0"/>
                                  </p:stCondLst>
                                  <p:childTnLst>
                                    <p:set>
                                      <p:cBhvr>
                                        <p:cTn id="178" dur="1" fill="hold">
                                          <p:stCondLst>
                                            <p:cond delay="0"/>
                                          </p:stCondLst>
                                        </p:cTn>
                                        <p:tgtEl>
                                          <p:spTgt spid="585810"/>
                                        </p:tgtEl>
                                        <p:attrNameLst>
                                          <p:attrName>style.visibility</p:attrName>
                                        </p:attrNameLst>
                                      </p:cBhvr>
                                      <p:to>
                                        <p:strVal val="visible"/>
                                      </p:to>
                                    </p:set>
                                    <p:animEffect transition="in" filter="box(in)">
                                      <p:cBhvr>
                                        <p:cTn id="179" dur="500"/>
                                        <p:tgtEl>
                                          <p:spTgt spid="585810"/>
                                        </p:tgtEl>
                                      </p:cBhvr>
                                    </p:animEffect>
                                  </p:childTnLst>
                                </p:cTn>
                              </p:par>
                              <p:par>
                                <p:cTn id="180" presetID="4" presetClass="entr" presetSubtype="16" fill="hold" grpId="0" nodeType="withEffect">
                                  <p:stCondLst>
                                    <p:cond delay="0"/>
                                  </p:stCondLst>
                                  <p:childTnLst>
                                    <p:set>
                                      <p:cBhvr>
                                        <p:cTn id="181" dur="1" fill="hold">
                                          <p:stCondLst>
                                            <p:cond delay="0"/>
                                          </p:stCondLst>
                                        </p:cTn>
                                        <p:tgtEl>
                                          <p:spTgt spid="585811"/>
                                        </p:tgtEl>
                                        <p:attrNameLst>
                                          <p:attrName>style.visibility</p:attrName>
                                        </p:attrNameLst>
                                      </p:cBhvr>
                                      <p:to>
                                        <p:strVal val="visible"/>
                                      </p:to>
                                    </p:set>
                                    <p:animEffect transition="in" filter="box(in)">
                                      <p:cBhvr>
                                        <p:cTn id="182" dur="500"/>
                                        <p:tgtEl>
                                          <p:spTgt spid="585811"/>
                                        </p:tgtEl>
                                      </p:cBhvr>
                                    </p:animEffect>
                                  </p:childTnLst>
                                </p:cTn>
                              </p:par>
                              <p:par>
                                <p:cTn id="183" presetID="4" presetClass="entr" presetSubtype="16" fill="hold" grpId="0" nodeType="withEffect">
                                  <p:stCondLst>
                                    <p:cond delay="0"/>
                                  </p:stCondLst>
                                  <p:childTnLst>
                                    <p:set>
                                      <p:cBhvr>
                                        <p:cTn id="184" dur="1" fill="hold">
                                          <p:stCondLst>
                                            <p:cond delay="0"/>
                                          </p:stCondLst>
                                        </p:cTn>
                                        <p:tgtEl>
                                          <p:spTgt spid="585812"/>
                                        </p:tgtEl>
                                        <p:attrNameLst>
                                          <p:attrName>style.visibility</p:attrName>
                                        </p:attrNameLst>
                                      </p:cBhvr>
                                      <p:to>
                                        <p:strVal val="visible"/>
                                      </p:to>
                                    </p:set>
                                    <p:animEffect transition="in" filter="box(in)">
                                      <p:cBhvr>
                                        <p:cTn id="185" dur="500"/>
                                        <p:tgtEl>
                                          <p:spTgt spid="585812"/>
                                        </p:tgtEl>
                                      </p:cBhvr>
                                    </p:animEffect>
                                  </p:childTnLst>
                                </p:cTn>
                              </p:par>
                              <p:par>
                                <p:cTn id="186" presetID="4" presetClass="entr" presetSubtype="16" fill="hold" grpId="0" nodeType="withEffect">
                                  <p:stCondLst>
                                    <p:cond delay="0"/>
                                  </p:stCondLst>
                                  <p:childTnLst>
                                    <p:set>
                                      <p:cBhvr>
                                        <p:cTn id="187" dur="1" fill="hold">
                                          <p:stCondLst>
                                            <p:cond delay="0"/>
                                          </p:stCondLst>
                                        </p:cTn>
                                        <p:tgtEl>
                                          <p:spTgt spid="585813"/>
                                        </p:tgtEl>
                                        <p:attrNameLst>
                                          <p:attrName>style.visibility</p:attrName>
                                        </p:attrNameLst>
                                      </p:cBhvr>
                                      <p:to>
                                        <p:strVal val="visible"/>
                                      </p:to>
                                    </p:set>
                                    <p:animEffect transition="in" filter="box(in)">
                                      <p:cBhvr>
                                        <p:cTn id="188" dur="500"/>
                                        <p:tgtEl>
                                          <p:spTgt spid="58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8" grpId="0" animBg="1"/>
      <p:bldP spid="585749" grpId="0" animBg="1"/>
      <p:bldP spid="585750" grpId="0" animBg="1"/>
      <p:bldP spid="585751" grpId="0" animBg="1"/>
      <p:bldP spid="585752" grpId="0" animBg="1"/>
      <p:bldP spid="585753" grpId="0" animBg="1"/>
      <p:bldP spid="585754" grpId="0" animBg="1"/>
      <p:bldP spid="585755" grpId="0" animBg="1"/>
      <p:bldP spid="585756" grpId="0" animBg="1"/>
      <p:bldP spid="585757" grpId="0" animBg="1"/>
      <p:bldP spid="585758" grpId="0" animBg="1"/>
      <p:bldP spid="585759" grpId="0" animBg="1"/>
      <p:bldP spid="585772" grpId="0" animBg="1"/>
      <p:bldP spid="585773" grpId="0" animBg="1"/>
      <p:bldP spid="585774" grpId="0" animBg="1"/>
      <p:bldP spid="585775" grpId="0" animBg="1"/>
      <p:bldP spid="585776" grpId="0" animBg="1"/>
      <p:bldP spid="585777" grpId="0" animBg="1"/>
      <p:bldP spid="585778" grpId="0" animBg="1"/>
      <p:bldP spid="585779" grpId="0" animBg="1"/>
      <p:bldP spid="585780" grpId="0" animBg="1"/>
      <p:bldP spid="585781" grpId="0" animBg="1"/>
      <p:bldP spid="585782" grpId="0" animBg="1"/>
      <p:bldP spid="585783" grpId="0" animBg="1"/>
      <p:bldP spid="585796" grpId="0" animBg="1"/>
      <p:bldP spid="585797" grpId="0" animBg="1"/>
      <p:bldP spid="585798" grpId="0" animBg="1"/>
      <p:bldP spid="585799" grpId="0" animBg="1"/>
      <p:bldP spid="585800" grpId="0" animBg="1"/>
      <p:bldP spid="585801" grpId="0" animBg="1"/>
      <p:bldP spid="585802" grpId="0" animBg="1"/>
      <p:bldP spid="585803" grpId="0" animBg="1"/>
      <p:bldP spid="585804" grpId="0" animBg="1"/>
      <p:bldP spid="585805" grpId="0" animBg="1"/>
      <p:bldP spid="585806" grpId="0" animBg="1"/>
      <p:bldP spid="585807" grpId="0" animBg="1"/>
      <p:bldP spid="585808" grpId="0" animBg="1"/>
      <p:bldP spid="585809" grpId="0" animBg="1"/>
      <p:bldP spid="585810" grpId="0" animBg="1"/>
      <p:bldP spid="585811" grpId="0" animBg="1"/>
      <p:bldP spid="585812" grpId="0" animBg="1"/>
      <p:bldP spid="585813" grpId="0" animBg="1"/>
      <p:bldP spid="585826" grpId="0" animBg="1"/>
      <p:bldP spid="585827" grpId="0" animBg="1"/>
      <p:bldP spid="585830" grpId="0" animBg="1"/>
      <p:bldP spid="585831" grpId="0" animBg="1"/>
      <p:bldP spid="585834" grpId="0" animBg="1"/>
      <p:bldP spid="585835" grpId="0" animBg="1"/>
      <p:bldP spid="585853" grpId="0"/>
      <p:bldP spid="585854" grpId="0"/>
      <p:bldP spid="585857" grpId="0"/>
      <p:bldP spid="585858" grpId="0"/>
      <p:bldP spid="585861" grpId="0"/>
      <p:bldP spid="585862" grpId="0"/>
      <p:bldP spid="585864" grpId="0" animBg="1"/>
      <p:bldP spid="585865" grpId="0" animBg="1"/>
      <p:bldP spid="585866" grpId="0" animBg="1"/>
      <p:bldP spid="585867" grpId="0" animBg="1"/>
      <p:bldP spid="585868" grpId="0" animBg="1"/>
      <p:bldP spid="585869"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869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55" name="Rectangle 3"/>
          <p:cNvSpPr>
            <a:spLocks noChangeArrowheads="1"/>
          </p:cNvSpPr>
          <p:nvPr/>
        </p:nvSpPr>
        <p:spPr bwMode="auto">
          <a:xfrm>
            <a:off x="4127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IoE/P/1</a:t>
            </a:r>
          </a:p>
        </p:txBody>
      </p:sp>
      <p:sp>
        <p:nvSpPr>
          <p:cNvPr id="586756" name="Rectangle 4"/>
          <p:cNvSpPr>
            <a:spLocks noChangeArrowheads="1"/>
          </p:cNvSpPr>
          <p:nvPr/>
        </p:nvSpPr>
        <p:spPr bwMode="auto">
          <a:xfrm>
            <a:off x="4127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6757" name="Rectangle 5"/>
          <p:cNvSpPr>
            <a:spLocks noChangeArrowheads="1"/>
          </p:cNvSpPr>
          <p:nvPr/>
        </p:nvSpPr>
        <p:spPr bwMode="auto">
          <a:xfrm>
            <a:off x="10985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58" name="Rectangle 6"/>
          <p:cNvSpPr>
            <a:spLocks noChangeArrowheads="1"/>
          </p:cNvSpPr>
          <p:nvPr/>
        </p:nvSpPr>
        <p:spPr bwMode="auto">
          <a:xfrm>
            <a:off x="869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59" name="Rectangle 7"/>
          <p:cNvSpPr>
            <a:spLocks noChangeArrowheads="1"/>
          </p:cNvSpPr>
          <p:nvPr/>
        </p:nvSpPr>
        <p:spPr bwMode="auto">
          <a:xfrm>
            <a:off x="4127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60" name="Rectangle 8"/>
          <p:cNvSpPr>
            <a:spLocks noChangeArrowheads="1"/>
          </p:cNvSpPr>
          <p:nvPr/>
        </p:nvSpPr>
        <p:spPr bwMode="auto">
          <a:xfrm>
            <a:off x="2393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6761" name="Rectangle 9"/>
          <p:cNvSpPr>
            <a:spLocks noChangeArrowheads="1"/>
          </p:cNvSpPr>
          <p:nvPr/>
        </p:nvSpPr>
        <p:spPr bwMode="auto">
          <a:xfrm>
            <a:off x="1936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6762" name="Rectangle 10"/>
          <p:cNvSpPr>
            <a:spLocks noChangeArrowheads="1"/>
          </p:cNvSpPr>
          <p:nvPr/>
        </p:nvSpPr>
        <p:spPr bwMode="auto">
          <a:xfrm>
            <a:off x="1936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35</a:t>
            </a:r>
          </a:p>
        </p:txBody>
      </p:sp>
      <p:sp>
        <p:nvSpPr>
          <p:cNvPr id="586763" name="Rectangle 11"/>
          <p:cNvSpPr>
            <a:spLocks noChangeArrowheads="1"/>
          </p:cNvSpPr>
          <p:nvPr/>
        </p:nvSpPr>
        <p:spPr bwMode="auto">
          <a:xfrm>
            <a:off x="2622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764" name="Rectangle 12"/>
          <p:cNvSpPr>
            <a:spLocks noChangeArrowheads="1"/>
          </p:cNvSpPr>
          <p:nvPr/>
        </p:nvSpPr>
        <p:spPr bwMode="auto">
          <a:xfrm>
            <a:off x="2393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65" name="Rectangle 13"/>
          <p:cNvSpPr>
            <a:spLocks noChangeArrowheads="1"/>
          </p:cNvSpPr>
          <p:nvPr/>
        </p:nvSpPr>
        <p:spPr bwMode="auto">
          <a:xfrm>
            <a:off x="1936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66" name="Rectangle 14"/>
          <p:cNvSpPr>
            <a:spLocks noChangeArrowheads="1"/>
          </p:cNvSpPr>
          <p:nvPr/>
        </p:nvSpPr>
        <p:spPr bwMode="auto">
          <a:xfrm>
            <a:off x="2393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67" name="Rectangle 15"/>
          <p:cNvSpPr>
            <a:spLocks noChangeArrowheads="1"/>
          </p:cNvSpPr>
          <p:nvPr/>
        </p:nvSpPr>
        <p:spPr bwMode="auto">
          <a:xfrm>
            <a:off x="1936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IoE/P/3</a:t>
            </a:r>
          </a:p>
        </p:txBody>
      </p:sp>
      <p:sp>
        <p:nvSpPr>
          <p:cNvPr id="586768" name="Rectangle 16"/>
          <p:cNvSpPr>
            <a:spLocks noChangeArrowheads="1"/>
          </p:cNvSpPr>
          <p:nvPr/>
        </p:nvSpPr>
        <p:spPr bwMode="auto">
          <a:xfrm>
            <a:off x="1936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69" name="Rectangle 17"/>
          <p:cNvSpPr>
            <a:spLocks noChangeArrowheads="1"/>
          </p:cNvSpPr>
          <p:nvPr/>
        </p:nvSpPr>
        <p:spPr bwMode="auto">
          <a:xfrm>
            <a:off x="2622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70" name="Rectangle 18"/>
          <p:cNvSpPr>
            <a:spLocks noChangeArrowheads="1"/>
          </p:cNvSpPr>
          <p:nvPr/>
        </p:nvSpPr>
        <p:spPr bwMode="auto">
          <a:xfrm>
            <a:off x="2393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71" name="Rectangle 19"/>
          <p:cNvSpPr>
            <a:spLocks noChangeArrowheads="1"/>
          </p:cNvSpPr>
          <p:nvPr/>
        </p:nvSpPr>
        <p:spPr bwMode="auto">
          <a:xfrm>
            <a:off x="1936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72" name="Rectangle 20"/>
          <p:cNvSpPr>
            <a:spLocks noChangeArrowheads="1"/>
          </p:cNvSpPr>
          <p:nvPr/>
        </p:nvSpPr>
        <p:spPr bwMode="auto">
          <a:xfrm>
            <a:off x="2393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6773" name="Rectangle 21"/>
          <p:cNvSpPr>
            <a:spLocks noChangeArrowheads="1"/>
          </p:cNvSpPr>
          <p:nvPr/>
        </p:nvSpPr>
        <p:spPr bwMode="auto">
          <a:xfrm>
            <a:off x="1936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IoE/P/4</a:t>
            </a:r>
          </a:p>
        </p:txBody>
      </p:sp>
      <p:sp>
        <p:nvSpPr>
          <p:cNvPr id="586774" name="Rectangle 22"/>
          <p:cNvSpPr>
            <a:spLocks noChangeArrowheads="1"/>
          </p:cNvSpPr>
          <p:nvPr/>
        </p:nvSpPr>
        <p:spPr bwMode="auto">
          <a:xfrm>
            <a:off x="1936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45</a:t>
            </a:r>
          </a:p>
        </p:txBody>
      </p:sp>
      <p:sp>
        <p:nvSpPr>
          <p:cNvPr id="586775" name="Rectangle 23"/>
          <p:cNvSpPr>
            <a:spLocks noChangeArrowheads="1"/>
          </p:cNvSpPr>
          <p:nvPr/>
        </p:nvSpPr>
        <p:spPr bwMode="auto">
          <a:xfrm>
            <a:off x="2622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55</a:t>
            </a:r>
          </a:p>
        </p:txBody>
      </p:sp>
      <p:sp>
        <p:nvSpPr>
          <p:cNvPr id="586776" name="Rectangle 24"/>
          <p:cNvSpPr>
            <a:spLocks noChangeArrowheads="1"/>
          </p:cNvSpPr>
          <p:nvPr/>
        </p:nvSpPr>
        <p:spPr bwMode="auto">
          <a:xfrm>
            <a:off x="2393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6777" name="Rectangle 25"/>
          <p:cNvSpPr>
            <a:spLocks noChangeArrowheads="1"/>
          </p:cNvSpPr>
          <p:nvPr/>
        </p:nvSpPr>
        <p:spPr bwMode="auto">
          <a:xfrm>
            <a:off x="1936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78" name="Rectangle 26"/>
          <p:cNvSpPr>
            <a:spLocks noChangeArrowheads="1"/>
          </p:cNvSpPr>
          <p:nvPr/>
        </p:nvSpPr>
        <p:spPr bwMode="auto">
          <a:xfrm>
            <a:off x="2393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79" name="Rectangle 27"/>
          <p:cNvSpPr>
            <a:spLocks noChangeArrowheads="1"/>
          </p:cNvSpPr>
          <p:nvPr/>
        </p:nvSpPr>
        <p:spPr bwMode="auto">
          <a:xfrm>
            <a:off x="1936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IoE/P/5</a:t>
            </a:r>
          </a:p>
        </p:txBody>
      </p:sp>
      <p:sp>
        <p:nvSpPr>
          <p:cNvPr id="586780" name="Rectangle 28"/>
          <p:cNvSpPr>
            <a:spLocks noChangeArrowheads="1"/>
          </p:cNvSpPr>
          <p:nvPr/>
        </p:nvSpPr>
        <p:spPr bwMode="auto">
          <a:xfrm>
            <a:off x="1936750" y="57594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81" name="Rectangle 29"/>
          <p:cNvSpPr>
            <a:spLocks noChangeArrowheads="1"/>
          </p:cNvSpPr>
          <p:nvPr/>
        </p:nvSpPr>
        <p:spPr bwMode="auto">
          <a:xfrm>
            <a:off x="2622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782" name="Rectangle 30"/>
          <p:cNvSpPr>
            <a:spLocks noChangeArrowheads="1"/>
          </p:cNvSpPr>
          <p:nvPr/>
        </p:nvSpPr>
        <p:spPr bwMode="auto">
          <a:xfrm>
            <a:off x="2393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83" name="Rectangle 31"/>
          <p:cNvSpPr>
            <a:spLocks noChangeArrowheads="1"/>
          </p:cNvSpPr>
          <p:nvPr/>
        </p:nvSpPr>
        <p:spPr bwMode="auto">
          <a:xfrm>
            <a:off x="1936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84" name="Rectangle 32"/>
          <p:cNvSpPr>
            <a:spLocks noChangeArrowheads="1"/>
          </p:cNvSpPr>
          <p:nvPr/>
        </p:nvSpPr>
        <p:spPr bwMode="auto">
          <a:xfrm>
            <a:off x="5060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7</a:t>
            </a:r>
          </a:p>
        </p:txBody>
      </p:sp>
      <p:sp>
        <p:nvSpPr>
          <p:cNvPr id="586785" name="Rectangle 33"/>
          <p:cNvSpPr>
            <a:spLocks noChangeArrowheads="1"/>
          </p:cNvSpPr>
          <p:nvPr/>
        </p:nvSpPr>
        <p:spPr bwMode="auto">
          <a:xfrm>
            <a:off x="4603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IoE/P/7</a:t>
            </a:r>
          </a:p>
        </p:txBody>
      </p:sp>
      <p:sp>
        <p:nvSpPr>
          <p:cNvPr id="586786" name="Rectangle 34"/>
          <p:cNvSpPr>
            <a:spLocks noChangeArrowheads="1"/>
          </p:cNvSpPr>
          <p:nvPr/>
        </p:nvSpPr>
        <p:spPr bwMode="auto">
          <a:xfrm>
            <a:off x="4603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787" name="Rectangle 35"/>
          <p:cNvSpPr>
            <a:spLocks noChangeArrowheads="1"/>
          </p:cNvSpPr>
          <p:nvPr/>
        </p:nvSpPr>
        <p:spPr bwMode="auto">
          <a:xfrm>
            <a:off x="5289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788" name="Rectangle 36"/>
          <p:cNvSpPr>
            <a:spLocks noChangeArrowheads="1"/>
          </p:cNvSpPr>
          <p:nvPr/>
        </p:nvSpPr>
        <p:spPr bwMode="auto">
          <a:xfrm>
            <a:off x="5060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89" name="Rectangle 37"/>
          <p:cNvSpPr>
            <a:spLocks noChangeArrowheads="1"/>
          </p:cNvSpPr>
          <p:nvPr/>
        </p:nvSpPr>
        <p:spPr bwMode="auto">
          <a:xfrm>
            <a:off x="4603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790" name="Rectangle 38"/>
          <p:cNvSpPr>
            <a:spLocks noChangeArrowheads="1"/>
          </p:cNvSpPr>
          <p:nvPr/>
        </p:nvSpPr>
        <p:spPr bwMode="auto">
          <a:xfrm>
            <a:off x="5060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1" name="Rectangle 39"/>
          <p:cNvSpPr>
            <a:spLocks noChangeArrowheads="1"/>
          </p:cNvSpPr>
          <p:nvPr/>
        </p:nvSpPr>
        <p:spPr bwMode="auto">
          <a:xfrm>
            <a:off x="4603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IoE/P/8</a:t>
            </a:r>
          </a:p>
        </p:txBody>
      </p:sp>
      <p:sp>
        <p:nvSpPr>
          <p:cNvPr id="586792" name="Rectangle 40"/>
          <p:cNvSpPr>
            <a:spLocks noChangeArrowheads="1"/>
          </p:cNvSpPr>
          <p:nvPr/>
        </p:nvSpPr>
        <p:spPr bwMode="auto">
          <a:xfrm>
            <a:off x="4603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60</a:t>
            </a:r>
          </a:p>
          <a:p>
            <a:pPr algn="ctr" eaLnBrk="1" hangingPunct="1"/>
            <a:endParaRPr lang="en-US" sz="1400">
              <a:solidFill>
                <a:srgbClr val="0000FF"/>
              </a:solidFill>
            </a:endParaRPr>
          </a:p>
          <a:p>
            <a:pPr algn="ctr" eaLnBrk="1" hangingPunct="1"/>
            <a:r>
              <a:rPr lang="en-US" sz="1400">
                <a:solidFill>
                  <a:srgbClr val="0000FF"/>
                </a:solidFill>
              </a:rPr>
              <a:t>60</a:t>
            </a:r>
          </a:p>
        </p:txBody>
      </p:sp>
      <p:sp>
        <p:nvSpPr>
          <p:cNvPr id="586793" name="Rectangle 41"/>
          <p:cNvSpPr>
            <a:spLocks noChangeArrowheads="1"/>
          </p:cNvSpPr>
          <p:nvPr/>
        </p:nvSpPr>
        <p:spPr bwMode="auto">
          <a:xfrm>
            <a:off x="5289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794" name="Rectangle 42"/>
          <p:cNvSpPr>
            <a:spLocks noChangeArrowheads="1"/>
          </p:cNvSpPr>
          <p:nvPr/>
        </p:nvSpPr>
        <p:spPr bwMode="auto">
          <a:xfrm>
            <a:off x="5060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95" name="Rectangle 43"/>
          <p:cNvSpPr>
            <a:spLocks noChangeArrowheads="1"/>
          </p:cNvSpPr>
          <p:nvPr/>
        </p:nvSpPr>
        <p:spPr bwMode="auto">
          <a:xfrm>
            <a:off x="4603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6" name="Rectangle 44"/>
          <p:cNvSpPr>
            <a:spLocks noChangeArrowheads="1"/>
          </p:cNvSpPr>
          <p:nvPr/>
        </p:nvSpPr>
        <p:spPr bwMode="auto">
          <a:xfrm>
            <a:off x="5060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6797" name="Rectangle 45"/>
          <p:cNvSpPr>
            <a:spLocks noChangeArrowheads="1"/>
          </p:cNvSpPr>
          <p:nvPr/>
        </p:nvSpPr>
        <p:spPr bwMode="auto">
          <a:xfrm>
            <a:off x="4603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6798" name="Rectangle 46"/>
          <p:cNvSpPr>
            <a:spLocks noChangeArrowheads="1"/>
          </p:cNvSpPr>
          <p:nvPr/>
        </p:nvSpPr>
        <p:spPr bwMode="auto">
          <a:xfrm>
            <a:off x="4603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65</a:t>
            </a:r>
          </a:p>
        </p:txBody>
      </p:sp>
      <p:sp>
        <p:nvSpPr>
          <p:cNvPr id="586799" name="Rectangle 47"/>
          <p:cNvSpPr>
            <a:spLocks noChangeArrowheads="1"/>
          </p:cNvSpPr>
          <p:nvPr/>
        </p:nvSpPr>
        <p:spPr bwMode="auto">
          <a:xfrm>
            <a:off x="5289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00" name="Rectangle 48"/>
          <p:cNvSpPr>
            <a:spLocks noChangeArrowheads="1"/>
          </p:cNvSpPr>
          <p:nvPr/>
        </p:nvSpPr>
        <p:spPr bwMode="auto">
          <a:xfrm>
            <a:off x="5060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801" name="Rectangle 49"/>
          <p:cNvSpPr>
            <a:spLocks noChangeArrowheads="1"/>
          </p:cNvSpPr>
          <p:nvPr/>
        </p:nvSpPr>
        <p:spPr bwMode="auto">
          <a:xfrm>
            <a:off x="4603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6802" name="Rectangle 50"/>
          <p:cNvSpPr>
            <a:spLocks noChangeArrowheads="1"/>
          </p:cNvSpPr>
          <p:nvPr/>
        </p:nvSpPr>
        <p:spPr bwMode="auto">
          <a:xfrm>
            <a:off x="5060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3" name="Rectangle 51"/>
          <p:cNvSpPr>
            <a:spLocks noChangeArrowheads="1"/>
          </p:cNvSpPr>
          <p:nvPr/>
        </p:nvSpPr>
        <p:spPr bwMode="auto">
          <a:xfrm>
            <a:off x="4603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IoE/P/9</a:t>
            </a:r>
          </a:p>
        </p:txBody>
      </p:sp>
      <p:sp>
        <p:nvSpPr>
          <p:cNvPr id="586804" name="Rectangle 52"/>
          <p:cNvSpPr>
            <a:spLocks noChangeArrowheads="1"/>
          </p:cNvSpPr>
          <p:nvPr/>
        </p:nvSpPr>
        <p:spPr bwMode="auto">
          <a:xfrm>
            <a:off x="46037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05" name="Rectangle 53"/>
          <p:cNvSpPr>
            <a:spLocks noChangeArrowheads="1"/>
          </p:cNvSpPr>
          <p:nvPr/>
        </p:nvSpPr>
        <p:spPr bwMode="auto">
          <a:xfrm>
            <a:off x="5289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06" name="Rectangle 54"/>
          <p:cNvSpPr>
            <a:spLocks noChangeArrowheads="1"/>
          </p:cNvSpPr>
          <p:nvPr/>
        </p:nvSpPr>
        <p:spPr bwMode="auto">
          <a:xfrm>
            <a:off x="5060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07" name="Rectangle 55"/>
          <p:cNvSpPr>
            <a:spLocks noChangeArrowheads="1"/>
          </p:cNvSpPr>
          <p:nvPr/>
        </p:nvSpPr>
        <p:spPr bwMode="auto">
          <a:xfrm>
            <a:off x="4603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8" name="Rectangle 56"/>
          <p:cNvSpPr>
            <a:spLocks noChangeArrowheads="1"/>
          </p:cNvSpPr>
          <p:nvPr/>
        </p:nvSpPr>
        <p:spPr bwMode="auto">
          <a:xfrm>
            <a:off x="6508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09" name="Rectangle 57"/>
          <p:cNvSpPr>
            <a:spLocks noChangeArrowheads="1"/>
          </p:cNvSpPr>
          <p:nvPr/>
        </p:nvSpPr>
        <p:spPr bwMode="auto">
          <a:xfrm>
            <a:off x="60515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IoE/P/11</a:t>
            </a:r>
          </a:p>
        </p:txBody>
      </p:sp>
      <p:sp>
        <p:nvSpPr>
          <p:cNvPr id="586810" name="Rectangle 58"/>
          <p:cNvSpPr>
            <a:spLocks noChangeArrowheads="1"/>
          </p:cNvSpPr>
          <p:nvPr/>
        </p:nvSpPr>
        <p:spPr bwMode="auto">
          <a:xfrm>
            <a:off x="6051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811" name="Rectangle 59"/>
          <p:cNvSpPr>
            <a:spLocks noChangeArrowheads="1"/>
          </p:cNvSpPr>
          <p:nvPr/>
        </p:nvSpPr>
        <p:spPr bwMode="auto">
          <a:xfrm>
            <a:off x="67373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93</a:t>
            </a:r>
          </a:p>
          <a:p>
            <a:pPr algn="ctr" eaLnBrk="1" hangingPunct="1"/>
            <a:endParaRPr lang="en-US" sz="1400"/>
          </a:p>
          <a:p>
            <a:pPr algn="ctr" eaLnBrk="1" hangingPunct="1"/>
            <a:r>
              <a:rPr lang="en-US" sz="1400"/>
              <a:t>94</a:t>
            </a:r>
          </a:p>
        </p:txBody>
      </p:sp>
      <p:sp>
        <p:nvSpPr>
          <p:cNvPr id="586812" name="Rectangle 60"/>
          <p:cNvSpPr>
            <a:spLocks noChangeArrowheads="1"/>
          </p:cNvSpPr>
          <p:nvPr/>
        </p:nvSpPr>
        <p:spPr bwMode="auto">
          <a:xfrm>
            <a:off x="6508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0</a:t>
            </a:r>
          </a:p>
        </p:txBody>
      </p:sp>
      <p:sp>
        <p:nvSpPr>
          <p:cNvPr id="586813" name="Rectangle 61"/>
          <p:cNvSpPr>
            <a:spLocks noChangeArrowheads="1"/>
          </p:cNvSpPr>
          <p:nvPr/>
        </p:nvSpPr>
        <p:spPr bwMode="auto">
          <a:xfrm>
            <a:off x="60515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14" name="Rectangle 62"/>
          <p:cNvSpPr>
            <a:spLocks noChangeArrowheads="1"/>
          </p:cNvSpPr>
          <p:nvPr/>
        </p:nvSpPr>
        <p:spPr bwMode="auto">
          <a:xfrm>
            <a:off x="6508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15" name="Rectangle 63"/>
          <p:cNvSpPr>
            <a:spLocks noChangeArrowheads="1"/>
          </p:cNvSpPr>
          <p:nvPr/>
        </p:nvSpPr>
        <p:spPr bwMode="auto">
          <a:xfrm>
            <a:off x="60515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IoE/P/12</a:t>
            </a:r>
          </a:p>
        </p:txBody>
      </p:sp>
      <p:sp>
        <p:nvSpPr>
          <p:cNvPr id="586816" name="Rectangle 64"/>
          <p:cNvSpPr>
            <a:spLocks noChangeArrowheads="1"/>
          </p:cNvSpPr>
          <p:nvPr/>
        </p:nvSpPr>
        <p:spPr bwMode="auto">
          <a:xfrm>
            <a:off x="6051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817" name="Rectangle 65"/>
          <p:cNvSpPr>
            <a:spLocks noChangeArrowheads="1"/>
          </p:cNvSpPr>
          <p:nvPr/>
        </p:nvSpPr>
        <p:spPr bwMode="auto">
          <a:xfrm>
            <a:off x="67373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18" name="Rectangle 66"/>
          <p:cNvSpPr>
            <a:spLocks noChangeArrowheads="1"/>
          </p:cNvSpPr>
          <p:nvPr/>
        </p:nvSpPr>
        <p:spPr bwMode="auto">
          <a:xfrm>
            <a:off x="6508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19" name="Rectangle 67"/>
          <p:cNvSpPr>
            <a:spLocks noChangeArrowheads="1"/>
          </p:cNvSpPr>
          <p:nvPr/>
        </p:nvSpPr>
        <p:spPr bwMode="auto">
          <a:xfrm>
            <a:off x="60515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20" name="Rectangle 68"/>
          <p:cNvSpPr>
            <a:spLocks noChangeArrowheads="1"/>
          </p:cNvSpPr>
          <p:nvPr/>
        </p:nvSpPr>
        <p:spPr bwMode="auto">
          <a:xfrm>
            <a:off x="6508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6821" name="Rectangle 69"/>
          <p:cNvSpPr>
            <a:spLocks noChangeArrowheads="1"/>
          </p:cNvSpPr>
          <p:nvPr/>
        </p:nvSpPr>
        <p:spPr bwMode="auto">
          <a:xfrm>
            <a:off x="60515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6822" name="Rectangle 70"/>
          <p:cNvSpPr>
            <a:spLocks noChangeArrowheads="1"/>
          </p:cNvSpPr>
          <p:nvPr/>
        </p:nvSpPr>
        <p:spPr bwMode="auto">
          <a:xfrm>
            <a:off x="6051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23" name="Rectangle 71"/>
          <p:cNvSpPr>
            <a:spLocks noChangeArrowheads="1"/>
          </p:cNvSpPr>
          <p:nvPr/>
        </p:nvSpPr>
        <p:spPr bwMode="auto">
          <a:xfrm>
            <a:off x="67373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94</a:t>
            </a:r>
          </a:p>
        </p:txBody>
      </p:sp>
      <p:sp>
        <p:nvSpPr>
          <p:cNvPr id="586824" name="Rectangle 72"/>
          <p:cNvSpPr>
            <a:spLocks noChangeArrowheads="1"/>
          </p:cNvSpPr>
          <p:nvPr/>
        </p:nvSpPr>
        <p:spPr bwMode="auto">
          <a:xfrm>
            <a:off x="6508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6825" name="Rectangle 73"/>
          <p:cNvSpPr>
            <a:spLocks noChangeArrowheads="1"/>
          </p:cNvSpPr>
          <p:nvPr/>
        </p:nvSpPr>
        <p:spPr bwMode="auto">
          <a:xfrm>
            <a:off x="60515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p:txBody>
      </p:sp>
      <p:sp>
        <p:nvSpPr>
          <p:cNvPr id="586826" name="Rectangle 74"/>
          <p:cNvSpPr>
            <a:spLocks noChangeArrowheads="1"/>
          </p:cNvSpPr>
          <p:nvPr/>
        </p:nvSpPr>
        <p:spPr bwMode="auto">
          <a:xfrm>
            <a:off x="6508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27" name="Rectangle 75"/>
          <p:cNvSpPr>
            <a:spLocks noChangeArrowheads="1"/>
          </p:cNvSpPr>
          <p:nvPr/>
        </p:nvSpPr>
        <p:spPr bwMode="auto">
          <a:xfrm>
            <a:off x="60515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IoE/P/13</a:t>
            </a:r>
          </a:p>
        </p:txBody>
      </p:sp>
      <p:sp>
        <p:nvSpPr>
          <p:cNvPr id="586828" name="Rectangle 76"/>
          <p:cNvSpPr>
            <a:spLocks noChangeArrowheads="1"/>
          </p:cNvSpPr>
          <p:nvPr/>
        </p:nvSpPr>
        <p:spPr bwMode="auto">
          <a:xfrm>
            <a:off x="6051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29" name="Rectangle 77"/>
          <p:cNvSpPr>
            <a:spLocks noChangeArrowheads="1"/>
          </p:cNvSpPr>
          <p:nvPr/>
        </p:nvSpPr>
        <p:spPr bwMode="auto">
          <a:xfrm>
            <a:off x="67373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30" name="Rectangle 78"/>
          <p:cNvSpPr>
            <a:spLocks noChangeArrowheads="1"/>
          </p:cNvSpPr>
          <p:nvPr/>
        </p:nvSpPr>
        <p:spPr bwMode="auto">
          <a:xfrm>
            <a:off x="6508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31" name="Rectangle 79"/>
          <p:cNvSpPr>
            <a:spLocks noChangeArrowheads="1"/>
          </p:cNvSpPr>
          <p:nvPr/>
        </p:nvSpPr>
        <p:spPr bwMode="auto">
          <a:xfrm>
            <a:off x="60515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32" name="Rectangle 80"/>
          <p:cNvSpPr>
            <a:spLocks noChangeArrowheads="1"/>
          </p:cNvSpPr>
          <p:nvPr/>
        </p:nvSpPr>
        <p:spPr bwMode="auto">
          <a:xfrm>
            <a:off x="36893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6833" name="Rectangle 81"/>
          <p:cNvSpPr>
            <a:spLocks noChangeArrowheads="1"/>
          </p:cNvSpPr>
          <p:nvPr/>
        </p:nvSpPr>
        <p:spPr bwMode="auto">
          <a:xfrm>
            <a:off x="32321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IoE/P/6</a:t>
            </a:r>
          </a:p>
        </p:txBody>
      </p:sp>
      <p:sp>
        <p:nvSpPr>
          <p:cNvPr id="586834" name="Rectangle 82"/>
          <p:cNvSpPr>
            <a:spLocks noChangeArrowheads="1"/>
          </p:cNvSpPr>
          <p:nvPr/>
        </p:nvSpPr>
        <p:spPr bwMode="auto">
          <a:xfrm>
            <a:off x="32321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835" name="Rectangle 83"/>
          <p:cNvSpPr>
            <a:spLocks noChangeArrowheads="1"/>
          </p:cNvSpPr>
          <p:nvPr/>
        </p:nvSpPr>
        <p:spPr bwMode="auto">
          <a:xfrm>
            <a:off x="39179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836" name="Rectangle 84"/>
          <p:cNvSpPr>
            <a:spLocks noChangeArrowheads="1"/>
          </p:cNvSpPr>
          <p:nvPr/>
        </p:nvSpPr>
        <p:spPr bwMode="auto">
          <a:xfrm>
            <a:off x="36893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837" name="Rectangle 85"/>
          <p:cNvSpPr>
            <a:spLocks noChangeArrowheads="1"/>
          </p:cNvSpPr>
          <p:nvPr/>
        </p:nvSpPr>
        <p:spPr bwMode="auto">
          <a:xfrm>
            <a:off x="32321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6838" name="Rectangle 86"/>
          <p:cNvSpPr>
            <a:spLocks noChangeArrowheads="1"/>
          </p:cNvSpPr>
          <p:nvPr/>
        </p:nvSpPr>
        <p:spPr bwMode="auto">
          <a:xfrm>
            <a:off x="78041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39" name="Rectangle 87"/>
          <p:cNvSpPr>
            <a:spLocks noChangeArrowheads="1"/>
          </p:cNvSpPr>
          <p:nvPr/>
        </p:nvSpPr>
        <p:spPr bwMode="auto">
          <a:xfrm>
            <a:off x="7346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6840" name="Rectangle 88"/>
          <p:cNvSpPr>
            <a:spLocks noChangeArrowheads="1"/>
          </p:cNvSpPr>
          <p:nvPr/>
        </p:nvSpPr>
        <p:spPr bwMode="auto">
          <a:xfrm>
            <a:off x="73469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41" name="Rectangle 89"/>
          <p:cNvSpPr>
            <a:spLocks noChangeArrowheads="1"/>
          </p:cNvSpPr>
          <p:nvPr/>
        </p:nvSpPr>
        <p:spPr bwMode="auto">
          <a:xfrm>
            <a:off x="795655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100</a:t>
            </a:r>
          </a:p>
          <a:p>
            <a:pPr algn="ctr" eaLnBrk="1" hangingPunct="1"/>
            <a:endParaRPr lang="en-US" sz="1400">
              <a:solidFill>
                <a:srgbClr val="0000FF"/>
              </a:solidFill>
            </a:endParaRPr>
          </a:p>
          <a:p>
            <a:pPr algn="ctr" eaLnBrk="1" hangingPunct="1"/>
            <a:r>
              <a:rPr lang="en-US" sz="1400">
                <a:solidFill>
                  <a:srgbClr val="0000FF"/>
                </a:solidFill>
              </a:rPr>
              <a:t>100</a:t>
            </a:r>
          </a:p>
        </p:txBody>
      </p:sp>
      <p:sp>
        <p:nvSpPr>
          <p:cNvPr id="586842" name="Rectangle 90"/>
          <p:cNvSpPr>
            <a:spLocks noChangeArrowheads="1"/>
          </p:cNvSpPr>
          <p:nvPr/>
        </p:nvSpPr>
        <p:spPr bwMode="auto">
          <a:xfrm>
            <a:off x="78041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43" name="Rectangle 91"/>
          <p:cNvSpPr>
            <a:spLocks noChangeArrowheads="1"/>
          </p:cNvSpPr>
          <p:nvPr/>
        </p:nvSpPr>
        <p:spPr bwMode="auto">
          <a:xfrm>
            <a:off x="7346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44" name="Line 92"/>
          <p:cNvSpPr>
            <a:spLocks noChangeShapeType="1"/>
          </p:cNvSpPr>
          <p:nvPr/>
        </p:nvSpPr>
        <p:spPr bwMode="auto">
          <a:xfrm flipV="1">
            <a:off x="1327150" y="1720850"/>
            <a:ext cx="609600" cy="1371600"/>
          </a:xfrm>
          <a:prstGeom prst="line">
            <a:avLst/>
          </a:prstGeom>
          <a:noFill/>
          <a:ln w="9525">
            <a:solidFill>
              <a:schemeClr val="tx1"/>
            </a:solidFill>
            <a:round/>
            <a:headEnd/>
            <a:tailEnd/>
          </a:ln>
          <a:effectLst/>
        </p:spPr>
        <p:txBody>
          <a:bodyPr/>
          <a:lstStyle/>
          <a:p>
            <a:endParaRPr lang="en-US"/>
          </a:p>
        </p:txBody>
      </p:sp>
      <p:sp>
        <p:nvSpPr>
          <p:cNvPr id="586845" name="Line 93"/>
          <p:cNvSpPr>
            <a:spLocks noChangeShapeType="1"/>
          </p:cNvSpPr>
          <p:nvPr/>
        </p:nvSpPr>
        <p:spPr bwMode="auto">
          <a:xfrm flipV="1">
            <a:off x="1327150" y="3244850"/>
            <a:ext cx="609600" cy="228600"/>
          </a:xfrm>
          <a:prstGeom prst="line">
            <a:avLst/>
          </a:prstGeom>
          <a:noFill/>
          <a:ln w="9525">
            <a:solidFill>
              <a:schemeClr val="accent2"/>
            </a:solidFill>
            <a:round/>
            <a:headEnd/>
            <a:tailEnd/>
          </a:ln>
          <a:effectLst/>
        </p:spPr>
        <p:txBody>
          <a:bodyPr/>
          <a:lstStyle/>
          <a:p>
            <a:endParaRPr lang="en-US"/>
          </a:p>
        </p:txBody>
      </p:sp>
      <p:sp>
        <p:nvSpPr>
          <p:cNvPr id="586846" name="Line 94"/>
          <p:cNvSpPr>
            <a:spLocks noChangeShapeType="1"/>
          </p:cNvSpPr>
          <p:nvPr/>
        </p:nvSpPr>
        <p:spPr bwMode="auto">
          <a:xfrm>
            <a:off x="1098550" y="4159250"/>
            <a:ext cx="838200" cy="304800"/>
          </a:xfrm>
          <a:prstGeom prst="line">
            <a:avLst/>
          </a:prstGeom>
          <a:noFill/>
          <a:ln w="9525">
            <a:solidFill>
              <a:schemeClr val="tx1"/>
            </a:solidFill>
            <a:round/>
            <a:headEnd/>
            <a:tailEnd/>
          </a:ln>
          <a:effectLst/>
        </p:spPr>
        <p:txBody>
          <a:bodyPr/>
          <a:lstStyle/>
          <a:p>
            <a:endParaRPr lang="en-US"/>
          </a:p>
        </p:txBody>
      </p:sp>
      <p:sp>
        <p:nvSpPr>
          <p:cNvPr id="586847" name="Line 95"/>
          <p:cNvSpPr>
            <a:spLocks noChangeShapeType="1"/>
          </p:cNvSpPr>
          <p:nvPr/>
        </p:nvSpPr>
        <p:spPr bwMode="auto">
          <a:xfrm>
            <a:off x="869950" y="4083050"/>
            <a:ext cx="1066800" cy="1905000"/>
          </a:xfrm>
          <a:prstGeom prst="line">
            <a:avLst/>
          </a:prstGeom>
          <a:noFill/>
          <a:ln w="9525">
            <a:solidFill>
              <a:schemeClr val="accent2"/>
            </a:solidFill>
            <a:round/>
            <a:headEnd/>
            <a:tailEnd/>
          </a:ln>
          <a:effectLst/>
        </p:spPr>
        <p:txBody>
          <a:bodyPr/>
          <a:lstStyle/>
          <a:p>
            <a:endParaRPr lang="en-US"/>
          </a:p>
        </p:txBody>
      </p:sp>
      <p:sp>
        <p:nvSpPr>
          <p:cNvPr id="586848" name="Line 96"/>
          <p:cNvSpPr>
            <a:spLocks noChangeShapeType="1"/>
          </p:cNvSpPr>
          <p:nvPr/>
        </p:nvSpPr>
        <p:spPr bwMode="auto">
          <a:xfrm flipV="1">
            <a:off x="2851150" y="3321050"/>
            <a:ext cx="381000" cy="0"/>
          </a:xfrm>
          <a:prstGeom prst="line">
            <a:avLst/>
          </a:prstGeom>
          <a:noFill/>
          <a:ln w="9525">
            <a:solidFill>
              <a:schemeClr val="tx1"/>
            </a:solidFill>
            <a:round/>
            <a:headEnd/>
            <a:tailEnd/>
          </a:ln>
          <a:effectLst/>
        </p:spPr>
        <p:txBody>
          <a:bodyPr/>
          <a:lstStyle/>
          <a:p>
            <a:endParaRPr lang="en-US"/>
          </a:p>
        </p:txBody>
      </p:sp>
      <p:sp>
        <p:nvSpPr>
          <p:cNvPr id="586849" name="Line 97"/>
          <p:cNvSpPr>
            <a:spLocks noChangeShapeType="1"/>
          </p:cNvSpPr>
          <p:nvPr/>
        </p:nvSpPr>
        <p:spPr bwMode="auto">
          <a:xfrm>
            <a:off x="2851150" y="1873250"/>
            <a:ext cx="609600" cy="1219200"/>
          </a:xfrm>
          <a:prstGeom prst="line">
            <a:avLst/>
          </a:prstGeom>
          <a:noFill/>
          <a:ln w="9525">
            <a:solidFill>
              <a:schemeClr val="tx1"/>
            </a:solidFill>
            <a:round/>
            <a:headEnd/>
            <a:tailEnd/>
          </a:ln>
          <a:effectLst/>
        </p:spPr>
        <p:txBody>
          <a:bodyPr/>
          <a:lstStyle/>
          <a:p>
            <a:endParaRPr lang="en-US"/>
          </a:p>
        </p:txBody>
      </p:sp>
      <p:sp>
        <p:nvSpPr>
          <p:cNvPr id="586850" name="Line 98"/>
          <p:cNvSpPr>
            <a:spLocks noChangeShapeType="1"/>
          </p:cNvSpPr>
          <p:nvPr/>
        </p:nvSpPr>
        <p:spPr bwMode="auto">
          <a:xfrm flipV="1">
            <a:off x="2851150" y="4159250"/>
            <a:ext cx="381000" cy="838200"/>
          </a:xfrm>
          <a:prstGeom prst="line">
            <a:avLst/>
          </a:prstGeom>
          <a:noFill/>
          <a:ln w="9525">
            <a:solidFill>
              <a:schemeClr val="tx1"/>
            </a:solidFill>
            <a:round/>
            <a:headEnd/>
            <a:tailEnd/>
          </a:ln>
          <a:effectLst/>
        </p:spPr>
        <p:txBody>
          <a:bodyPr/>
          <a:lstStyle/>
          <a:p>
            <a:endParaRPr lang="en-US"/>
          </a:p>
        </p:txBody>
      </p:sp>
      <p:sp>
        <p:nvSpPr>
          <p:cNvPr id="586851" name="Line 99"/>
          <p:cNvSpPr>
            <a:spLocks noChangeShapeType="1"/>
          </p:cNvSpPr>
          <p:nvPr/>
        </p:nvSpPr>
        <p:spPr bwMode="auto">
          <a:xfrm flipV="1">
            <a:off x="2851150" y="6140450"/>
            <a:ext cx="381000" cy="0"/>
          </a:xfrm>
          <a:prstGeom prst="line">
            <a:avLst/>
          </a:prstGeom>
          <a:noFill/>
          <a:ln w="9525">
            <a:solidFill>
              <a:srgbClr val="0000FF"/>
            </a:solidFill>
            <a:round/>
            <a:headEnd/>
            <a:tailEnd/>
          </a:ln>
          <a:effectLst/>
        </p:spPr>
        <p:txBody>
          <a:bodyPr/>
          <a:lstStyle/>
          <a:p>
            <a:endParaRPr lang="en-US"/>
          </a:p>
        </p:txBody>
      </p:sp>
      <p:sp>
        <p:nvSpPr>
          <p:cNvPr id="586852" name="Line 100"/>
          <p:cNvSpPr>
            <a:spLocks noChangeShapeType="1"/>
          </p:cNvSpPr>
          <p:nvPr/>
        </p:nvSpPr>
        <p:spPr bwMode="auto">
          <a:xfrm flipV="1">
            <a:off x="4070350" y="1797050"/>
            <a:ext cx="533400" cy="1295400"/>
          </a:xfrm>
          <a:prstGeom prst="line">
            <a:avLst/>
          </a:prstGeom>
          <a:noFill/>
          <a:ln w="9525">
            <a:solidFill>
              <a:schemeClr val="tx1"/>
            </a:solidFill>
            <a:round/>
            <a:headEnd/>
            <a:tailEnd/>
          </a:ln>
          <a:effectLst/>
        </p:spPr>
        <p:txBody>
          <a:bodyPr/>
          <a:lstStyle/>
          <a:p>
            <a:endParaRPr lang="en-US"/>
          </a:p>
        </p:txBody>
      </p:sp>
      <p:sp>
        <p:nvSpPr>
          <p:cNvPr id="586853" name="Line 101"/>
          <p:cNvSpPr>
            <a:spLocks noChangeShapeType="1"/>
          </p:cNvSpPr>
          <p:nvPr/>
        </p:nvSpPr>
        <p:spPr bwMode="auto">
          <a:xfrm flipV="1">
            <a:off x="4146550" y="3397250"/>
            <a:ext cx="457200" cy="76200"/>
          </a:xfrm>
          <a:prstGeom prst="line">
            <a:avLst/>
          </a:prstGeom>
          <a:noFill/>
          <a:ln w="9525">
            <a:solidFill>
              <a:schemeClr val="tx1"/>
            </a:solidFill>
            <a:round/>
            <a:headEnd/>
            <a:tailEnd/>
          </a:ln>
          <a:effectLst/>
        </p:spPr>
        <p:txBody>
          <a:bodyPr/>
          <a:lstStyle/>
          <a:p>
            <a:endParaRPr lang="en-US"/>
          </a:p>
        </p:txBody>
      </p:sp>
      <p:sp>
        <p:nvSpPr>
          <p:cNvPr id="586854" name="Line 102"/>
          <p:cNvSpPr>
            <a:spLocks noChangeShapeType="1"/>
          </p:cNvSpPr>
          <p:nvPr/>
        </p:nvSpPr>
        <p:spPr bwMode="auto">
          <a:xfrm>
            <a:off x="4146550" y="4006850"/>
            <a:ext cx="457200" cy="609600"/>
          </a:xfrm>
          <a:prstGeom prst="line">
            <a:avLst/>
          </a:prstGeom>
          <a:noFill/>
          <a:ln w="9525">
            <a:solidFill>
              <a:schemeClr val="tx1"/>
            </a:solidFill>
            <a:round/>
            <a:headEnd/>
            <a:tailEnd/>
          </a:ln>
          <a:effectLst/>
        </p:spPr>
        <p:txBody>
          <a:bodyPr/>
          <a:lstStyle/>
          <a:p>
            <a:endParaRPr lang="en-US"/>
          </a:p>
        </p:txBody>
      </p:sp>
      <p:sp>
        <p:nvSpPr>
          <p:cNvPr id="586855" name="Line 103"/>
          <p:cNvSpPr>
            <a:spLocks noChangeShapeType="1"/>
          </p:cNvSpPr>
          <p:nvPr/>
        </p:nvSpPr>
        <p:spPr bwMode="auto">
          <a:xfrm>
            <a:off x="4146550" y="6140450"/>
            <a:ext cx="457200" cy="0"/>
          </a:xfrm>
          <a:prstGeom prst="line">
            <a:avLst/>
          </a:prstGeom>
          <a:noFill/>
          <a:ln w="9525">
            <a:solidFill>
              <a:srgbClr val="0000FF"/>
            </a:solidFill>
            <a:round/>
            <a:headEnd/>
            <a:tailEnd/>
          </a:ln>
          <a:effectLst/>
        </p:spPr>
        <p:txBody>
          <a:bodyPr/>
          <a:lstStyle/>
          <a:p>
            <a:endParaRPr lang="en-US"/>
          </a:p>
        </p:txBody>
      </p:sp>
      <p:sp>
        <p:nvSpPr>
          <p:cNvPr id="586856" name="Line 104"/>
          <p:cNvSpPr>
            <a:spLocks noChangeShapeType="1"/>
          </p:cNvSpPr>
          <p:nvPr/>
        </p:nvSpPr>
        <p:spPr bwMode="auto">
          <a:xfrm flipV="1">
            <a:off x="5518150" y="1720850"/>
            <a:ext cx="533400" cy="0"/>
          </a:xfrm>
          <a:prstGeom prst="line">
            <a:avLst/>
          </a:prstGeom>
          <a:noFill/>
          <a:ln w="9525">
            <a:solidFill>
              <a:schemeClr val="tx1"/>
            </a:solidFill>
            <a:round/>
            <a:headEnd/>
            <a:tailEnd/>
          </a:ln>
          <a:effectLst/>
        </p:spPr>
        <p:txBody>
          <a:bodyPr/>
          <a:lstStyle/>
          <a:p>
            <a:endParaRPr lang="en-US"/>
          </a:p>
        </p:txBody>
      </p:sp>
      <p:sp>
        <p:nvSpPr>
          <p:cNvPr id="586857" name="Line 105"/>
          <p:cNvSpPr>
            <a:spLocks noChangeShapeType="1"/>
          </p:cNvSpPr>
          <p:nvPr/>
        </p:nvSpPr>
        <p:spPr bwMode="auto">
          <a:xfrm flipV="1">
            <a:off x="5518150" y="3168650"/>
            <a:ext cx="533400" cy="0"/>
          </a:xfrm>
          <a:prstGeom prst="line">
            <a:avLst/>
          </a:prstGeom>
          <a:noFill/>
          <a:ln w="9525">
            <a:solidFill>
              <a:srgbClr val="0000FF"/>
            </a:solidFill>
            <a:round/>
            <a:headEnd/>
            <a:tailEnd/>
          </a:ln>
          <a:effectLst/>
        </p:spPr>
        <p:txBody>
          <a:bodyPr/>
          <a:lstStyle/>
          <a:p>
            <a:endParaRPr lang="en-US"/>
          </a:p>
        </p:txBody>
      </p:sp>
      <p:sp>
        <p:nvSpPr>
          <p:cNvPr id="586858" name="Line 106"/>
          <p:cNvSpPr>
            <a:spLocks noChangeShapeType="1"/>
          </p:cNvSpPr>
          <p:nvPr/>
        </p:nvSpPr>
        <p:spPr bwMode="auto">
          <a:xfrm flipV="1">
            <a:off x="5518150" y="4692650"/>
            <a:ext cx="533400" cy="0"/>
          </a:xfrm>
          <a:prstGeom prst="line">
            <a:avLst/>
          </a:prstGeom>
          <a:noFill/>
          <a:ln w="9525">
            <a:solidFill>
              <a:schemeClr val="tx1"/>
            </a:solidFill>
            <a:round/>
            <a:headEnd/>
            <a:tailEnd/>
          </a:ln>
          <a:effectLst/>
        </p:spPr>
        <p:txBody>
          <a:bodyPr/>
          <a:lstStyle/>
          <a:p>
            <a:endParaRPr lang="en-US"/>
          </a:p>
        </p:txBody>
      </p:sp>
      <p:sp>
        <p:nvSpPr>
          <p:cNvPr id="586859" name="Line 107"/>
          <p:cNvSpPr>
            <a:spLocks noChangeShapeType="1"/>
          </p:cNvSpPr>
          <p:nvPr/>
        </p:nvSpPr>
        <p:spPr bwMode="auto">
          <a:xfrm flipV="1">
            <a:off x="5518150" y="6165850"/>
            <a:ext cx="533400" cy="0"/>
          </a:xfrm>
          <a:prstGeom prst="line">
            <a:avLst/>
          </a:prstGeom>
          <a:noFill/>
          <a:ln w="9525">
            <a:solidFill>
              <a:srgbClr val="0000FF"/>
            </a:solidFill>
            <a:round/>
            <a:headEnd/>
            <a:tailEnd/>
          </a:ln>
          <a:effectLst/>
        </p:spPr>
        <p:txBody>
          <a:bodyPr/>
          <a:lstStyle/>
          <a:p>
            <a:endParaRPr lang="en-US"/>
          </a:p>
        </p:txBody>
      </p:sp>
      <p:sp>
        <p:nvSpPr>
          <p:cNvPr id="586860" name="Line 108"/>
          <p:cNvSpPr>
            <a:spLocks noChangeShapeType="1"/>
          </p:cNvSpPr>
          <p:nvPr/>
        </p:nvSpPr>
        <p:spPr bwMode="auto">
          <a:xfrm>
            <a:off x="6965950" y="1720850"/>
            <a:ext cx="762000" cy="1371600"/>
          </a:xfrm>
          <a:prstGeom prst="line">
            <a:avLst/>
          </a:prstGeom>
          <a:noFill/>
          <a:ln w="9525">
            <a:solidFill>
              <a:schemeClr val="tx1"/>
            </a:solidFill>
            <a:round/>
            <a:headEnd/>
            <a:tailEnd/>
          </a:ln>
          <a:effectLst/>
        </p:spPr>
        <p:txBody>
          <a:bodyPr/>
          <a:lstStyle/>
          <a:p>
            <a:endParaRPr lang="en-US"/>
          </a:p>
        </p:txBody>
      </p:sp>
      <p:sp>
        <p:nvSpPr>
          <p:cNvPr id="586861" name="Line 109"/>
          <p:cNvSpPr>
            <a:spLocks noChangeShapeType="1"/>
          </p:cNvSpPr>
          <p:nvPr/>
        </p:nvSpPr>
        <p:spPr bwMode="auto">
          <a:xfrm flipV="1">
            <a:off x="6965950" y="3321050"/>
            <a:ext cx="381000" cy="0"/>
          </a:xfrm>
          <a:prstGeom prst="line">
            <a:avLst/>
          </a:prstGeom>
          <a:noFill/>
          <a:ln w="9525">
            <a:solidFill>
              <a:schemeClr val="accent2"/>
            </a:solidFill>
            <a:round/>
            <a:headEnd/>
            <a:tailEnd/>
          </a:ln>
          <a:effectLst/>
        </p:spPr>
        <p:txBody>
          <a:bodyPr/>
          <a:lstStyle/>
          <a:p>
            <a:endParaRPr lang="en-US"/>
          </a:p>
        </p:txBody>
      </p:sp>
      <p:sp>
        <p:nvSpPr>
          <p:cNvPr id="586862" name="Line 110"/>
          <p:cNvSpPr>
            <a:spLocks noChangeShapeType="1"/>
          </p:cNvSpPr>
          <p:nvPr/>
        </p:nvSpPr>
        <p:spPr bwMode="auto">
          <a:xfrm flipV="1">
            <a:off x="6965950" y="4159250"/>
            <a:ext cx="533400" cy="457200"/>
          </a:xfrm>
          <a:prstGeom prst="line">
            <a:avLst/>
          </a:prstGeom>
          <a:noFill/>
          <a:ln w="9525">
            <a:solidFill>
              <a:schemeClr val="tx1"/>
            </a:solidFill>
            <a:round/>
            <a:headEnd/>
            <a:tailEnd/>
          </a:ln>
          <a:effectLst/>
        </p:spPr>
        <p:txBody>
          <a:bodyPr/>
          <a:lstStyle/>
          <a:p>
            <a:endParaRPr lang="en-US"/>
          </a:p>
        </p:txBody>
      </p:sp>
      <p:sp>
        <p:nvSpPr>
          <p:cNvPr id="586863" name="Line 111"/>
          <p:cNvSpPr>
            <a:spLocks noChangeShapeType="1"/>
          </p:cNvSpPr>
          <p:nvPr/>
        </p:nvSpPr>
        <p:spPr bwMode="auto">
          <a:xfrm flipV="1">
            <a:off x="6965950" y="4159250"/>
            <a:ext cx="685800" cy="1981200"/>
          </a:xfrm>
          <a:prstGeom prst="line">
            <a:avLst/>
          </a:prstGeom>
          <a:noFill/>
          <a:ln w="9525">
            <a:solidFill>
              <a:schemeClr val="accent2"/>
            </a:solidFill>
            <a:round/>
            <a:headEnd/>
            <a:tailEnd/>
          </a:ln>
          <a:effectLst/>
        </p:spPr>
        <p:txBody>
          <a:bodyPr/>
          <a:lstStyle/>
          <a:p>
            <a:endParaRPr lang="en-US"/>
          </a:p>
        </p:txBody>
      </p:sp>
      <p:sp>
        <p:nvSpPr>
          <p:cNvPr id="586864" name="Line 112"/>
          <p:cNvSpPr>
            <a:spLocks noChangeShapeType="1"/>
          </p:cNvSpPr>
          <p:nvPr/>
        </p:nvSpPr>
        <p:spPr bwMode="auto">
          <a:xfrm>
            <a:off x="14795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5" name="Line 113"/>
          <p:cNvSpPr>
            <a:spLocks noChangeShapeType="1"/>
          </p:cNvSpPr>
          <p:nvPr/>
        </p:nvSpPr>
        <p:spPr bwMode="auto">
          <a:xfrm>
            <a:off x="30797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6" name="Line 114"/>
          <p:cNvSpPr>
            <a:spLocks noChangeShapeType="1"/>
          </p:cNvSpPr>
          <p:nvPr/>
        </p:nvSpPr>
        <p:spPr bwMode="auto">
          <a:xfrm>
            <a:off x="4298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7" name="Line 115"/>
          <p:cNvSpPr>
            <a:spLocks noChangeShapeType="1"/>
          </p:cNvSpPr>
          <p:nvPr/>
        </p:nvSpPr>
        <p:spPr bwMode="auto">
          <a:xfrm>
            <a:off x="5822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8" name="Line 116"/>
          <p:cNvSpPr>
            <a:spLocks noChangeShapeType="1"/>
          </p:cNvSpPr>
          <p:nvPr/>
        </p:nvSpPr>
        <p:spPr bwMode="auto">
          <a:xfrm>
            <a:off x="72707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9" name="Text Box 117"/>
          <p:cNvSpPr txBox="1">
            <a:spLocks noChangeArrowheads="1"/>
          </p:cNvSpPr>
          <p:nvPr/>
        </p:nvSpPr>
        <p:spPr bwMode="auto">
          <a:xfrm>
            <a:off x="1936750" y="501650"/>
            <a:ext cx="1189038"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6870" name="Text Box 118"/>
          <p:cNvSpPr txBox="1">
            <a:spLocks noChangeArrowheads="1"/>
          </p:cNvSpPr>
          <p:nvPr/>
        </p:nvSpPr>
        <p:spPr bwMode="auto">
          <a:xfrm>
            <a:off x="3079750" y="501650"/>
            <a:ext cx="1189038" cy="304800"/>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6871" name="Text Box 119"/>
          <p:cNvSpPr txBox="1">
            <a:spLocks noChangeArrowheads="1"/>
          </p:cNvSpPr>
          <p:nvPr/>
        </p:nvSpPr>
        <p:spPr bwMode="auto">
          <a:xfrm>
            <a:off x="4603750" y="463550"/>
            <a:ext cx="104775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6872" name="Text Box 120"/>
          <p:cNvSpPr txBox="1">
            <a:spLocks noChangeArrowheads="1"/>
          </p:cNvSpPr>
          <p:nvPr/>
        </p:nvSpPr>
        <p:spPr bwMode="auto">
          <a:xfrm>
            <a:off x="5940425" y="463550"/>
            <a:ext cx="12954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6873" name="Text Box 121"/>
          <p:cNvSpPr txBox="1">
            <a:spLocks noChangeArrowheads="1"/>
          </p:cNvSpPr>
          <p:nvPr/>
        </p:nvSpPr>
        <p:spPr bwMode="auto">
          <a:xfrm>
            <a:off x="7423150" y="404813"/>
            <a:ext cx="1109663"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6874" name="Text Box 122"/>
          <p:cNvSpPr txBox="1">
            <a:spLocks noChangeArrowheads="1"/>
          </p:cNvSpPr>
          <p:nvPr/>
        </p:nvSpPr>
        <p:spPr bwMode="auto">
          <a:xfrm>
            <a:off x="107950" y="501650"/>
            <a:ext cx="1585913"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6875" name="Text Box 123"/>
          <p:cNvSpPr txBox="1">
            <a:spLocks noChangeArrowheads="1"/>
          </p:cNvSpPr>
          <p:nvPr/>
        </p:nvSpPr>
        <p:spPr bwMode="auto">
          <a:xfrm>
            <a:off x="2241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76" name="Text Box 124"/>
          <p:cNvSpPr txBox="1">
            <a:spLocks noChangeArrowheads="1"/>
          </p:cNvSpPr>
          <p:nvPr/>
        </p:nvSpPr>
        <p:spPr bwMode="auto">
          <a:xfrm>
            <a:off x="2241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77" name="Text Box 125"/>
          <p:cNvSpPr txBox="1">
            <a:spLocks noChangeArrowheads="1"/>
          </p:cNvSpPr>
          <p:nvPr/>
        </p:nvSpPr>
        <p:spPr bwMode="auto">
          <a:xfrm>
            <a:off x="2241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78" name="Text Box 126"/>
          <p:cNvSpPr txBox="1">
            <a:spLocks noChangeArrowheads="1"/>
          </p:cNvSpPr>
          <p:nvPr/>
        </p:nvSpPr>
        <p:spPr bwMode="auto">
          <a:xfrm>
            <a:off x="2241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79" name="Text Box 127"/>
          <p:cNvSpPr txBox="1">
            <a:spLocks noChangeArrowheads="1"/>
          </p:cNvSpPr>
          <p:nvPr/>
        </p:nvSpPr>
        <p:spPr bwMode="auto">
          <a:xfrm>
            <a:off x="4908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0" name="Text Box 128"/>
          <p:cNvSpPr txBox="1">
            <a:spLocks noChangeArrowheads="1"/>
          </p:cNvSpPr>
          <p:nvPr/>
        </p:nvSpPr>
        <p:spPr bwMode="auto">
          <a:xfrm>
            <a:off x="4908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1" name="Text Box 129"/>
          <p:cNvSpPr txBox="1">
            <a:spLocks noChangeArrowheads="1"/>
          </p:cNvSpPr>
          <p:nvPr/>
        </p:nvSpPr>
        <p:spPr bwMode="auto">
          <a:xfrm>
            <a:off x="4908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2" name="Text Box 130"/>
          <p:cNvSpPr txBox="1">
            <a:spLocks noChangeArrowheads="1"/>
          </p:cNvSpPr>
          <p:nvPr/>
        </p:nvSpPr>
        <p:spPr bwMode="auto">
          <a:xfrm>
            <a:off x="4908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3" name="Text Box 131"/>
          <p:cNvSpPr txBox="1">
            <a:spLocks noChangeArrowheads="1"/>
          </p:cNvSpPr>
          <p:nvPr/>
        </p:nvSpPr>
        <p:spPr bwMode="auto">
          <a:xfrm>
            <a:off x="63563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4" name="Text Box 132"/>
          <p:cNvSpPr txBox="1">
            <a:spLocks noChangeArrowheads="1"/>
          </p:cNvSpPr>
          <p:nvPr/>
        </p:nvSpPr>
        <p:spPr bwMode="auto">
          <a:xfrm>
            <a:off x="63563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5" name="Text Box 133"/>
          <p:cNvSpPr txBox="1">
            <a:spLocks noChangeArrowheads="1"/>
          </p:cNvSpPr>
          <p:nvPr/>
        </p:nvSpPr>
        <p:spPr bwMode="auto">
          <a:xfrm>
            <a:off x="63563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6" name="Text Box 134"/>
          <p:cNvSpPr txBox="1">
            <a:spLocks noChangeArrowheads="1"/>
          </p:cNvSpPr>
          <p:nvPr/>
        </p:nvSpPr>
        <p:spPr bwMode="auto">
          <a:xfrm>
            <a:off x="63563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7" name="Rectangle 135"/>
          <p:cNvSpPr>
            <a:spLocks noChangeArrowheads="1"/>
          </p:cNvSpPr>
          <p:nvPr/>
        </p:nvSpPr>
        <p:spPr bwMode="auto">
          <a:xfrm>
            <a:off x="36893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88" name="Rectangle 136"/>
          <p:cNvSpPr>
            <a:spLocks noChangeArrowheads="1"/>
          </p:cNvSpPr>
          <p:nvPr/>
        </p:nvSpPr>
        <p:spPr bwMode="auto">
          <a:xfrm>
            <a:off x="32321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6889" name="Rectangle 137"/>
          <p:cNvSpPr>
            <a:spLocks noChangeArrowheads="1"/>
          </p:cNvSpPr>
          <p:nvPr/>
        </p:nvSpPr>
        <p:spPr bwMode="auto">
          <a:xfrm>
            <a:off x="32321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890" name="Rectangle 138"/>
          <p:cNvSpPr>
            <a:spLocks noChangeArrowheads="1"/>
          </p:cNvSpPr>
          <p:nvPr/>
        </p:nvSpPr>
        <p:spPr bwMode="auto">
          <a:xfrm>
            <a:off x="39179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91" name="Rectangle 139"/>
          <p:cNvSpPr>
            <a:spLocks noChangeArrowheads="1"/>
          </p:cNvSpPr>
          <p:nvPr/>
        </p:nvSpPr>
        <p:spPr bwMode="auto">
          <a:xfrm>
            <a:off x="36893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92" name="Rectangle 140"/>
          <p:cNvSpPr>
            <a:spLocks noChangeArrowheads="1"/>
          </p:cNvSpPr>
          <p:nvPr/>
        </p:nvSpPr>
        <p:spPr bwMode="auto">
          <a:xfrm>
            <a:off x="32321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93" name="Text Box 141"/>
          <p:cNvSpPr txBox="1">
            <a:spLocks noChangeArrowheads="1"/>
          </p:cNvSpPr>
          <p:nvPr/>
        </p:nvSpPr>
        <p:spPr bwMode="auto">
          <a:xfrm>
            <a:off x="250825" y="4581525"/>
            <a:ext cx="1476375" cy="1370013"/>
          </a:xfrm>
          <a:prstGeom prst="rect">
            <a:avLst/>
          </a:prstGeom>
          <a:noFill/>
          <a:ln w="9525">
            <a:noFill/>
            <a:miter lim="800000"/>
            <a:headEnd/>
            <a:tailEnd/>
          </a:ln>
          <a:effectLst/>
        </p:spPr>
        <p:txBody>
          <a:bodyPr>
            <a:spAutoFit/>
          </a:bodyPr>
          <a:lstStyle/>
          <a:p>
            <a:pPr>
              <a:spcBef>
                <a:spcPct val="50000"/>
              </a:spcBef>
            </a:pPr>
            <a:r>
              <a:rPr lang="en-US" sz="1200"/>
              <a:t>Here we delay the specification of module C for a further day to ensure that only 3-analyst designers are required</a:t>
            </a:r>
          </a:p>
        </p:txBody>
      </p:sp>
      <p:sp>
        <p:nvSpPr>
          <p:cNvPr id="586894" name="Text Box 142"/>
          <p:cNvSpPr txBox="1">
            <a:spLocks noChangeArrowheads="1"/>
          </p:cNvSpPr>
          <p:nvPr/>
        </p:nvSpPr>
        <p:spPr bwMode="auto">
          <a:xfrm>
            <a:off x="7451725" y="5510213"/>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6895" name="Line 143"/>
          <p:cNvSpPr>
            <a:spLocks noChangeShapeType="1"/>
          </p:cNvSpPr>
          <p:nvPr/>
        </p:nvSpPr>
        <p:spPr bwMode="auto">
          <a:xfrm>
            <a:off x="7596188" y="5300663"/>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6778"/>
                                        </p:tgtEl>
                                        <p:attrNameLst>
                                          <p:attrName>style.visibility</p:attrName>
                                        </p:attrNameLst>
                                      </p:cBhvr>
                                      <p:to>
                                        <p:strVal val="visible"/>
                                      </p:to>
                                    </p:set>
                                    <p:animEffect transition="in" filter="box(in)">
                                      <p:cBhvr>
                                        <p:cTn id="7" dur="500"/>
                                        <p:tgtEl>
                                          <p:spTgt spid="5867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6779"/>
                                        </p:tgtEl>
                                        <p:attrNameLst>
                                          <p:attrName>style.visibility</p:attrName>
                                        </p:attrNameLst>
                                      </p:cBhvr>
                                      <p:to>
                                        <p:strVal val="visible"/>
                                      </p:to>
                                    </p:set>
                                    <p:animEffect transition="in" filter="box(in)">
                                      <p:cBhvr>
                                        <p:cTn id="10" dur="500"/>
                                        <p:tgtEl>
                                          <p:spTgt spid="58677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6780"/>
                                        </p:tgtEl>
                                        <p:attrNameLst>
                                          <p:attrName>style.visibility</p:attrName>
                                        </p:attrNameLst>
                                      </p:cBhvr>
                                      <p:to>
                                        <p:strVal val="visible"/>
                                      </p:to>
                                    </p:set>
                                    <p:animEffect transition="in" filter="box(in)">
                                      <p:cBhvr>
                                        <p:cTn id="13" dur="500"/>
                                        <p:tgtEl>
                                          <p:spTgt spid="58678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6781"/>
                                        </p:tgtEl>
                                        <p:attrNameLst>
                                          <p:attrName>style.visibility</p:attrName>
                                        </p:attrNameLst>
                                      </p:cBhvr>
                                      <p:to>
                                        <p:strVal val="visible"/>
                                      </p:to>
                                    </p:set>
                                    <p:animEffect transition="in" filter="box(in)">
                                      <p:cBhvr>
                                        <p:cTn id="16" dur="500"/>
                                        <p:tgtEl>
                                          <p:spTgt spid="58678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6782"/>
                                        </p:tgtEl>
                                        <p:attrNameLst>
                                          <p:attrName>style.visibility</p:attrName>
                                        </p:attrNameLst>
                                      </p:cBhvr>
                                      <p:to>
                                        <p:strVal val="visible"/>
                                      </p:to>
                                    </p:set>
                                    <p:animEffect transition="in" filter="box(in)">
                                      <p:cBhvr>
                                        <p:cTn id="19" dur="500"/>
                                        <p:tgtEl>
                                          <p:spTgt spid="58678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6783"/>
                                        </p:tgtEl>
                                        <p:attrNameLst>
                                          <p:attrName>style.visibility</p:attrName>
                                        </p:attrNameLst>
                                      </p:cBhvr>
                                      <p:to>
                                        <p:strVal val="visible"/>
                                      </p:to>
                                    </p:set>
                                    <p:animEffect transition="in" filter="box(in)">
                                      <p:cBhvr>
                                        <p:cTn id="22" dur="500"/>
                                        <p:tgtEl>
                                          <p:spTgt spid="58678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6802"/>
                                        </p:tgtEl>
                                        <p:attrNameLst>
                                          <p:attrName>style.visibility</p:attrName>
                                        </p:attrNameLst>
                                      </p:cBhvr>
                                      <p:to>
                                        <p:strVal val="visible"/>
                                      </p:to>
                                    </p:set>
                                    <p:animEffect transition="in" filter="box(in)">
                                      <p:cBhvr>
                                        <p:cTn id="25" dur="500"/>
                                        <p:tgtEl>
                                          <p:spTgt spid="58680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6803"/>
                                        </p:tgtEl>
                                        <p:attrNameLst>
                                          <p:attrName>style.visibility</p:attrName>
                                        </p:attrNameLst>
                                      </p:cBhvr>
                                      <p:to>
                                        <p:strVal val="visible"/>
                                      </p:to>
                                    </p:set>
                                    <p:animEffect transition="in" filter="box(in)">
                                      <p:cBhvr>
                                        <p:cTn id="28" dur="500"/>
                                        <p:tgtEl>
                                          <p:spTgt spid="58680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6804"/>
                                        </p:tgtEl>
                                        <p:attrNameLst>
                                          <p:attrName>style.visibility</p:attrName>
                                        </p:attrNameLst>
                                      </p:cBhvr>
                                      <p:to>
                                        <p:strVal val="visible"/>
                                      </p:to>
                                    </p:set>
                                    <p:animEffect transition="in" filter="box(in)">
                                      <p:cBhvr>
                                        <p:cTn id="31" dur="500"/>
                                        <p:tgtEl>
                                          <p:spTgt spid="58680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6805"/>
                                        </p:tgtEl>
                                        <p:attrNameLst>
                                          <p:attrName>style.visibility</p:attrName>
                                        </p:attrNameLst>
                                      </p:cBhvr>
                                      <p:to>
                                        <p:strVal val="visible"/>
                                      </p:to>
                                    </p:set>
                                    <p:animEffect transition="in" filter="box(in)">
                                      <p:cBhvr>
                                        <p:cTn id="34" dur="500"/>
                                        <p:tgtEl>
                                          <p:spTgt spid="58680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6806"/>
                                        </p:tgtEl>
                                        <p:attrNameLst>
                                          <p:attrName>style.visibility</p:attrName>
                                        </p:attrNameLst>
                                      </p:cBhvr>
                                      <p:to>
                                        <p:strVal val="visible"/>
                                      </p:to>
                                    </p:set>
                                    <p:animEffect transition="in" filter="box(in)">
                                      <p:cBhvr>
                                        <p:cTn id="37" dur="500"/>
                                        <p:tgtEl>
                                          <p:spTgt spid="58680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6807"/>
                                        </p:tgtEl>
                                        <p:attrNameLst>
                                          <p:attrName>style.visibility</p:attrName>
                                        </p:attrNameLst>
                                      </p:cBhvr>
                                      <p:to>
                                        <p:strVal val="visible"/>
                                      </p:to>
                                    </p:set>
                                    <p:animEffect transition="in" filter="box(in)">
                                      <p:cBhvr>
                                        <p:cTn id="40" dur="500"/>
                                        <p:tgtEl>
                                          <p:spTgt spid="58680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6826"/>
                                        </p:tgtEl>
                                        <p:attrNameLst>
                                          <p:attrName>style.visibility</p:attrName>
                                        </p:attrNameLst>
                                      </p:cBhvr>
                                      <p:to>
                                        <p:strVal val="visible"/>
                                      </p:to>
                                    </p:set>
                                    <p:animEffect transition="in" filter="box(in)">
                                      <p:cBhvr>
                                        <p:cTn id="43" dur="500"/>
                                        <p:tgtEl>
                                          <p:spTgt spid="58682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6827"/>
                                        </p:tgtEl>
                                        <p:attrNameLst>
                                          <p:attrName>style.visibility</p:attrName>
                                        </p:attrNameLst>
                                      </p:cBhvr>
                                      <p:to>
                                        <p:strVal val="visible"/>
                                      </p:to>
                                    </p:set>
                                    <p:animEffect transition="in" filter="box(in)">
                                      <p:cBhvr>
                                        <p:cTn id="46" dur="500"/>
                                        <p:tgtEl>
                                          <p:spTgt spid="58682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6828"/>
                                        </p:tgtEl>
                                        <p:attrNameLst>
                                          <p:attrName>style.visibility</p:attrName>
                                        </p:attrNameLst>
                                      </p:cBhvr>
                                      <p:to>
                                        <p:strVal val="visible"/>
                                      </p:to>
                                    </p:set>
                                    <p:animEffect transition="in" filter="box(in)">
                                      <p:cBhvr>
                                        <p:cTn id="49" dur="500"/>
                                        <p:tgtEl>
                                          <p:spTgt spid="5868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6829"/>
                                        </p:tgtEl>
                                        <p:attrNameLst>
                                          <p:attrName>style.visibility</p:attrName>
                                        </p:attrNameLst>
                                      </p:cBhvr>
                                      <p:to>
                                        <p:strVal val="visible"/>
                                      </p:to>
                                    </p:set>
                                    <p:animEffect transition="in" filter="box(in)">
                                      <p:cBhvr>
                                        <p:cTn id="52" dur="500"/>
                                        <p:tgtEl>
                                          <p:spTgt spid="58682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6830"/>
                                        </p:tgtEl>
                                        <p:attrNameLst>
                                          <p:attrName>style.visibility</p:attrName>
                                        </p:attrNameLst>
                                      </p:cBhvr>
                                      <p:to>
                                        <p:strVal val="visible"/>
                                      </p:to>
                                    </p:set>
                                    <p:animEffect transition="in" filter="box(in)">
                                      <p:cBhvr>
                                        <p:cTn id="55" dur="500"/>
                                        <p:tgtEl>
                                          <p:spTgt spid="58683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6831"/>
                                        </p:tgtEl>
                                        <p:attrNameLst>
                                          <p:attrName>style.visibility</p:attrName>
                                        </p:attrNameLst>
                                      </p:cBhvr>
                                      <p:to>
                                        <p:strVal val="visible"/>
                                      </p:to>
                                    </p:set>
                                    <p:animEffect transition="in" filter="box(in)">
                                      <p:cBhvr>
                                        <p:cTn id="58" dur="500"/>
                                        <p:tgtEl>
                                          <p:spTgt spid="58683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6851"/>
                                        </p:tgtEl>
                                        <p:attrNameLst>
                                          <p:attrName>style.visibility</p:attrName>
                                        </p:attrNameLst>
                                      </p:cBhvr>
                                      <p:to>
                                        <p:strVal val="visible"/>
                                      </p:to>
                                    </p:set>
                                    <p:animEffect transition="in" filter="box(in)">
                                      <p:cBhvr>
                                        <p:cTn id="61" dur="500"/>
                                        <p:tgtEl>
                                          <p:spTgt spid="58685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6855"/>
                                        </p:tgtEl>
                                        <p:attrNameLst>
                                          <p:attrName>style.visibility</p:attrName>
                                        </p:attrNameLst>
                                      </p:cBhvr>
                                      <p:to>
                                        <p:strVal val="visible"/>
                                      </p:to>
                                    </p:set>
                                    <p:animEffect transition="in" filter="box(in)">
                                      <p:cBhvr>
                                        <p:cTn id="64" dur="500"/>
                                        <p:tgtEl>
                                          <p:spTgt spid="58685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6859"/>
                                        </p:tgtEl>
                                        <p:attrNameLst>
                                          <p:attrName>style.visibility</p:attrName>
                                        </p:attrNameLst>
                                      </p:cBhvr>
                                      <p:to>
                                        <p:strVal val="visible"/>
                                      </p:to>
                                    </p:set>
                                    <p:animEffect transition="in" filter="box(in)">
                                      <p:cBhvr>
                                        <p:cTn id="67" dur="500"/>
                                        <p:tgtEl>
                                          <p:spTgt spid="58685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6878"/>
                                        </p:tgtEl>
                                        <p:attrNameLst>
                                          <p:attrName>style.visibility</p:attrName>
                                        </p:attrNameLst>
                                      </p:cBhvr>
                                      <p:to>
                                        <p:strVal val="visible"/>
                                      </p:to>
                                    </p:set>
                                    <p:animEffect transition="in" filter="box(in)">
                                      <p:cBhvr>
                                        <p:cTn id="70" dur="500"/>
                                        <p:tgtEl>
                                          <p:spTgt spid="58687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6882"/>
                                        </p:tgtEl>
                                        <p:attrNameLst>
                                          <p:attrName>style.visibility</p:attrName>
                                        </p:attrNameLst>
                                      </p:cBhvr>
                                      <p:to>
                                        <p:strVal val="visible"/>
                                      </p:to>
                                    </p:set>
                                    <p:animEffect transition="in" filter="box(in)">
                                      <p:cBhvr>
                                        <p:cTn id="73" dur="500"/>
                                        <p:tgtEl>
                                          <p:spTgt spid="586882"/>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6886"/>
                                        </p:tgtEl>
                                        <p:attrNameLst>
                                          <p:attrName>style.visibility</p:attrName>
                                        </p:attrNameLst>
                                      </p:cBhvr>
                                      <p:to>
                                        <p:strVal val="visible"/>
                                      </p:to>
                                    </p:set>
                                    <p:animEffect transition="in" filter="box(in)">
                                      <p:cBhvr>
                                        <p:cTn id="76" dur="500"/>
                                        <p:tgtEl>
                                          <p:spTgt spid="58688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6887"/>
                                        </p:tgtEl>
                                        <p:attrNameLst>
                                          <p:attrName>style.visibility</p:attrName>
                                        </p:attrNameLst>
                                      </p:cBhvr>
                                      <p:to>
                                        <p:strVal val="visible"/>
                                      </p:to>
                                    </p:set>
                                    <p:animEffect transition="in" filter="box(in)">
                                      <p:cBhvr>
                                        <p:cTn id="79" dur="500"/>
                                        <p:tgtEl>
                                          <p:spTgt spid="58688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6888"/>
                                        </p:tgtEl>
                                        <p:attrNameLst>
                                          <p:attrName>style.visibility</p:attrName>
                                        </p:attrNameLst>
                                      </p:cBhvr>
                                      <p:to>
                                        <p:strVal val="visible"/>
                                      </p:to>
                                    </p:set>
                                    <p:animEffect transition="in" filter="box(in)">
                                      <p:cBhvr>
                                        <p:cTn id="82" dur="500"/>
                                        <p:tgtEl>
                                          <p:spTgt spid="58688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6889"/>
                                        </p:tgtEl>
                                        <p:attrNameLst>
                                          <p:attrName>style.visibility</p:attrName>
                                        </p:attrNameLst>
                                      </p:cBhvr>
                                      <p:to>
                                        <p:strVal val="visible"/>
                                      </p:to>
                                    </p:set>
                                    <p:animEffect transition="in" filter="box(in)">
                                      <p:cBhvr>
                                        <p:cTn id="85" dur="500"/>
                                        <p:tgtEl>
                                          <p:spTgt spid="586889"/>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6890"/>
                                        </p:tgtEl>
                                        <p:attrNameLst>
                                          <p:attrName>style.visibility</p:attrName>
                                        </p:attrNameLst>
                                      </p:cBhvr>
                                      <p:to>
                                        <p:strVal val="visible"/>
                                      </p:to>
                                    </p:set>
                                    <p:animEffect transition="in" filter="box(in)">
                                      <p:cBhvr>
                                        <p:cTn id="88" dur="500"/>
                                        <p:tgtEl>
                                          <p:spTgt spid="58689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6891"/>
                                        </p:tgtEl>
                                        <p:attrNameLst>
                                          <p:attrName>style.visibility</p:attrName>
                                        </p:attrNameLst>
                                      </p:cBhvr>
                                      <p:to>
                                        <p:strVal val="visible"/>
                                      </p:to>
                                    </p:set>
                                    <p:animEffect transition="in" filter="box(in)">
                                      <p:cBhvr>
                                        <p:cTn id="91" dur="500"/>
                                        <p:tgtEl>
                                          <p:spTgt spid="586891"/>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6892"/>
                                        </p:tgtEl>
                                        <p:attrNameLst>
                                          <p:attrName>style.visibility</p:attrName>
                                        </p:attrNameLst>
                                      </p:cBhvr>
                                      <p:to>
                                        <p:strVal val="visible"/>
                                      </p:to>
                                    </p:set>
                                    <p:animEffect transition="in" filter="box(in)">
                                      <p:cBhvr>
                                        <p:cTn id="94" dur="500"/>
                                        <p:tgtEl>
                                          <p:spTgt spid="586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78" grpId="0" animBg="1"/>
      <p:bldP spid="586779" grpId="0" animBg="1"/>
      <p:bldP spid="586780" grpId="0" animBg="1"/>
      <p:bldP spid="586781" grpId="0" animBg="1"/>
      <p:bldP spid="586782" grpId="0" animBg="1"/>
      <p:bldP spid="586783" grpId="0" animBg="1"/>
      <p:bldP spid="586802" grpId="0" animBg="1"/>
      <p:bldP spid="586803" grpId="0" animBg="1"/>
      <p:bldP spid="586804" grpId="0" animBg="1"/>
      <p:bldP spid="586805" grpId="0" animBg="1"/>
      <p:bldP spid="586806" grpId="0" animBg="1"/>
      <p:bldP spid="586807" grpId="0" animBg="1"/>
      <p:bldP spid="586826" grpId="0" animBg="1"/>
      <p:bldP spid="586827" grpId="0" animBg="1"/>
      <p:bldP spid="586828" grpId="0" animBg="1"/>
      <p:bldP spid="586829" grpId="0" animBg="1"/>
      <p:bldP spid="586830" grpId="0" animBg="1"/>
      <p:bldP spid="586831" grpId="0" animBg="1"/>
      <p:bldP spid="586851" grpId="0" animBg="1"/>
      <p:bldP spid="586855" grpId="0" animBg="1"/>
      <p:bldP spid="586859" grpId="0" animBg="1"/>
      <p:bldP spid="586878" grpId="0"/>
      <p:bldP spid="586882" grpId="0"/>
      <p:bldP spid="586886" grpId="0"/>
      <p:bldP spid="586887" grpId="0" animBg="1"/>
      <p:bldP spid="586888" grpId="0" animBg="1"/>
      <p:bldP spid="586889" grpId="0" animBg="1"/>
      <p:bldP spid="586890" grpId="0" animBg="1"/>
      <p:bldP spid="586891" grpId="0" animBg="1"/>
      <p:bldP spid="586892"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sz="4800">
                <a:solidFill>
                  <a:schemeClr val="bg2"/>
                </a:solidFill>
              </a:rPr>
              <a:t>	</a:t>
            </a:r>
          </a:p>
        </p:txBody>
      </p:sp>
      <p:sp>
        <p:nvSpPr>
          <p:cNvPr id="587779" name="Rectangle 3"/>
          <p:cNvSpPr>
            <a:spLocks noGrp="1" noChangeArrowheads="1"/>
          </p:cNvSpPr>
          <p:nvPr>
            <p:ph type="body" idx="1"/>
          </p:nvPr>
        </p:nvSpPr>
        <p:spPr>
          <a:xfrm>
            <a:off x="358775" y="1628775"/>
            <a:ext cx="8785225" cy="4406900"/>
          </a:xfrm>
        </p:spPr>
        <p:txBody>
          <a:bodyPr/>
          <a:lstStyle/>
          <a:p>
            <a:pPr>
              <a:buFontTx/>
              <a:buNone/>
            </a:pPr>
            <a:r>
              <a:rPr lang="en-US" sz="2500"/>
              <a:t>After converting the activity schedule to work plan, we have to produce a detailed and accurate cost schedule.</a:t>
            </a:r>
          </a:p>
          <a:p>
            <a:pPr>
              <a:buFontTx/>
              <a:buNone/>
            </a:pPr>
            <a:r>
              <a:rPr lang="en-US" sz="2500"/>
              <a:t>The cost schedule can project the weekly or monthly cost and serve as a plan against which project progress can be monitored.</a:t>
            </a:r>
          </a:p>
          <a:p>
            <a:pPr>
              <a:buFontTx/>
              <a:buNone/>
            </a:pPr>
            <a:r>
              <a:rPr lang="en-US" sz="2500"/>
              <a:t>Calculating cost can be straightforward when the organization has standard cost figures for staff and other resources.</a:t>
            </a:r>
          </a:p>
          <a:p>
            <a:pPr>
              <a:lnSpc>
                <a:spcPct val="80000"/>
              </a:lnSpc>
              <a:buFontTx/>
              <a:buNone/>
            </a:pPr>
            <a:r>
              <a:rPr lang="en-US" sz="2500"/>
              <a:t>In the absence of standard figures, it is the responsibility of the project manager to come up with the cost figures.</a:t>
            </a:r>
          </a:p>
          <a:p>
            <a:pPr>
              <a:buFontTx/>
              <a:buNone/>
            </a:pPr>
            <a:endParaRPr lang="en-US" sz="2500"/>
          </a:p>
        </p:txBody>
      </p:sp>
      <p:sp>
        <p:nvSpPr>
          <p:cNvPr id="587780" name="Rectangle 4"/>
          <p:cNvSpPr>
            <a:spLocks noChangeArrowheads="1"/>
          </p:cNvSpPr>
          <p:nvPr/>
        </p:nvSpPr>
        <p:spPr bwMode="auto">
          <a:xfrm>
            <a:off x="250825" y="1889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Cost Schedules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229</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57200" y="228600"/>
            <a:ext cx="8001000" cy="1190625"/>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Information and Control in Organizations</a:t>
            </a:r>
          </a:p>
        </p:txBody>
      </p:sp>
      <p:sp>
        <p:nvSpPr>
          <p:cNvPr id="57347" name="Text Box 3"/>
          <p:cNvSpPr txBox="1">
            <a:spLocks noChangeArrowheads="1"/>
          </p:cNvSpPr>
          <p:nvPr/>
        </p:nvSpPr>
        <p:spPr bwMode="auto">
          <a:xfrm>
            <a:off x="304800" y="1412875"/>
            <a:ext cx="8839200" cy="1981200"/>
          </a:xfrm>
          <a:prstGeom prst="rect">
            <a:avLst/>
          </a:prstGeom>
          <a:noFill/>
          <a:ln w="9525" algn="ctr">
            <a:noFill/>
            <a:miter lim="800000"/>
            <a:headEnd/>
            <a:tailEnd/>
          </a:ln>
          <a:effectLst/>
        </p:spPr>
        <p:txBody>
          <a:bodyPr>
            <a:spAutoFit/>
          </a:bodyPr>
          <a:lstStyle/>
          <a:p>
            <a:pPr>
              <a:spcBef>
                <a:spcPct val="50000"/>
              </a:spcBef>
            </a:pPr>
            <a:r>
              <a:rPr lang="en-US" sz="2400" b="1">
                <a:solidFill>
                  <a:srgbClr val="0066FF"/>
                </a:solidFill>
              </a:rPr>
              <a:t>Hierarchical information and control systems:</a:t>
            </a:r>
          </a:p>
          <a:p>
            <a:pPr>
              <a:spcBef>
                <a:spcPct val="50000"/>
              </a:spcBef>
            </a:pPr>
            <a:r>
              <a:rPr lang="en-US" sz="2000"/>
              <a:t>	With small projects , the project leaders work very closely with the team members and might be carrying out non managerial activities.</a:t>
            </a:r>
          </a:p>
          <a:p>
            <a:pPr>
              <a:spcBef>
                <a:spcPct val="50000"/>
              </a:spcBef>
            </a:pPr>
            <a:r>
              <a:rPr lang="en-US" sz="2000"/>
              <a:t>	Larger projects are likely to have hierarchical management as shown in the fig below</a:t>
            </a:r>
          </a:p>
        </p:txBody>
      </p:sp>
      <p:sp>
        <p:nvSpPr>
          <p:cNvPr id="57348" name="Rectangle 4"/>
          <p:cNvSpPr>
            <a:spLocks noChangeArrowheads="1"/>
          </p:cNvSpPr>
          <p:nvPr/>
        </p:nvSpPr>
        <p:spPr bwMode="auto">
          <a:xfrm>
            <a:off x="3581400" y="3557588"/>
            <a:ext cx="1981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49" name="Rectangle 5"/>
          <p:cNvSpPr>
            <a:spLocks noChangeArrowheads="1"/>
          </p:cNvSpPr>
          <p:nvPr/>
        </p:nvSpPr>
        <p:spPr bwMode="auto">
          <a:xfrm>
            <a:off x="2895600" y="4471988"/>
            <a:ext cx="3505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2209800" y="5386388"/>
            <a:ext cx="48768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1" name="Rectangle 7"/>
          <p:cNvSpPr>
            <a:spLocks noChangeArrowheads="1"/>
          </p:cNvSpPr>
          <p:nvPr/>
        </p:nvSpPr>
        <p:spPr bwMode="auto">
          <a:xfrm>
            <a:off x="1524000" y="6300788"/>
            <a:ext cx="6553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2" name="Line 8"/>
          <p:cNvSpPr>
            <a:spLocks noChangeShapeType="1"/>
          </p:cNvSpPr>
          <p:nvPr/>
        </p:nvSpPr>
        <p:spPr bwMode="auto">
          <a:xfrm flipH="1">
            <a:off x="3962400" y="3786188"/>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3" name="Line 9"/>
          <p:cNvSpPr>
            <a:spLocks noChangeShapeType="1"/>
          </p:cNvSpPr>
          <p:nvPr/>
        </p:nvSpPr>
        <p:spPr bwMode="auto">
          <a:xfrm flipH="1">
            <a:off x="3657600" y="4700588"/>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4" name="Line 10"/>
          <p:cNvSpPr>
            <a:spLocks noChangeShapeType="1"/>
          </p:cNvSpPr>
          <p:nvPr/>
        </p:nvSpPr>
        <p:spPr bwMode="auto">
          <a:xfrm flipH="1">
            <a:off x="3429000" y="5614988"/>
            <a:ext cx="2514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5" name="Line 11"/>
          <p:cNvSpPr>
            <a:spLocks noChangeShapeType="1"/>
          </p:cNvSpPr>
          <p:nvPr/>
        </p:nvSpPr>
        <p:spPr bwMode="auto">
          <a:xfrm flipH="1">
            <a:off x="2895600" y="6529388"/>
            <a:ext cx="3657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6" name="Line 12"/>
          <p:cNvSpPr>
            <a:spLocks noChangeShapeType="1"/>
          </p:cNvSpPr>
          <p:nvPr/>
        </p:nvSpPr>
        <p:spPr bwMode="auto">
          <a:xfrm>
            <a:off x="2209800" y="3633788"/>
            <a:ext cx="0" cy="14478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7" name="Line 13"/>
          <p:cNvSpPr>
            <a:spLocks noChangeShapeType="1"/>
          </p:cNvSpPr>
          <p:nvPr/>
        </p:nvSpPr>
        <p:spPr bwMode="auto">
          <a:xfrm flipV="1">
            <a:off x="7010400" y="3557588"/>
            <a:ext cx="0" cy="15240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8" name="Line 14"/>
          <p:cNvSpPr>
            <a:spLocks noChangeShapeType="1"/>
          </p:cNvSpPr>
          <p:nvPr/>
        </p:nvSpPr>
        <p:spPr bwMode="auto">
          <a:xfrm>
            <a:off x="4038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9" name="Line 15"/>
          <p:cNvSpPr>
            <a:spLocks noChangeShapeType="1"/>
          </p:cNvSpPr>
          <p:nvPr/>
        </p:nvSpPr>
        <p:spPr bwMode="auto">
          <a:xfrm>
            <a:off x="4038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0" name="Line 16"/>
          <p:cNvSpPr>
            <a:spLocks noChangeShapeType="1"/>
          </p:cNvSpPr>
          <p:nvPr/>
        </p:nvSpPr>
        <p:spPr bwMode="auto">
          <a:xfrm>
            <a:off x="4038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1" name="Line 17"/>
          <p:cNvSpPr>
            <a:spLocks noChangeShapeType="1"/>
          </p:cNvSpPr>
          <p:nvPr/>
        </p:nvSpPr>
        <p:spPr bwMode="auto">
          <a:xfrm flipV="1">
            <a:off x="4800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2" name="Line 18"/>
          <p:cNvSpPr>
            <a:spLocks noChangeShapeType="1"/>
          </p:cNvSpPr>
          <p:nvPr/>
        </p:nvSpPr>
        <p:spPr bwMode="auto">
          <a:xfrm flipV="1">
            <a:off x="4800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3" name="Line 19"/>
          <p:cNvSpPr>
            <a:spLocks noChangeShapeType="1"/>
          </p:cNvSpPr>
          <p:nvPr/>
        </p:nvSpPr>
        <p:spPr bwMode="auto">
          <a:xfrm flipV="1">
            <a:off x="4800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4" name="Text Box 20"/>
          <p:cNvSpPr txBox="1">
            <a:spLocks noChangeArrowheads="1"/>
          </p:cNvSpPr>
          <p:nvPr/>
        </p:nvSpPr>
        <p:spPr bwMode="auto">
          <a:xfrm>
            <a:off x="762000" y="4167188"/>
            <a:ext cx="1371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Control</a:t>
            </a:r>
          </a:p>
        </p:txBody>
      </p:sp>
      <p:sp>
        <p:nvSpPr>
          <p:cNvPr id="57365" name="Text Box 21"/>
          <p:cNvSpPr txBox="1">
            <a:spLocks noChangeArrowheads="1"/>
          </p:cNvSpPr>
          <p:nvPr/>
        </p:nvSpPr>
        <p:spPr bwMode="auto">
          <a:xfrm>
            <a:off x="7086600" y="4319588"/>
            <a:ext cx="1752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Information</a:t>
            </a:r>
          </a:p>
        </p:txBody>
      </p:sp>
      <p:sp>
        <p:nvSpPr>
          <p:cNvPr id="22" name="Slide Number Placeholder 21"/>
          <p:cNvSpPr>
            <a:spLocks noGrp="1"/>
          </p:cNvSpPr>
          <p:nvPr>
            <p:ph type="sldNum" sz="quarter" idx="12"/>
          </p:nvPr>
        </p:nvSpPr>
        <p:spPr/>
        <p:txBody>
          <a:bodyPr/>
          <a:lstStyle/>
          <a:p>
            <a:fld id="{5CA9C09B-FF3A-4D41-B5CA-3C68A851D5B2}" type="slidenum">
              <a:rPr lang="en-US" smtClean="0"/>
              <a:pPr/>
              <a:t>23</a:t>
            </a:fld>
            <a:endParaRPr lang="en-US"/>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body" idx="1"/>
          </p:nvPr>
        </p:nvSpPr>
        <p:spPr>
          <a:xfrm>
            <a:off x="0" y="1268413"/>
            <a:ext cx="8785225" cy="5184775"/>
          </a:xfrm>
        </p:spPr>
        <p:txBody>
          <a:bodyPr/>
          <a:lstStyle/>
          <a:p>
            <a:endParaRPr lang="en-US"/>
          </a:p>
          <a:p>
            <a:endParaRPr lang="en-US"/>
          </a:p>
        </p:txBody>
      </p:sp>
      <p:sp>
        <p:nvSpPr>
          <p:cNvPr id="588803" name="Text Box 3"/>
          <p:cNvSpPr txBox="1">
            <a:spLocks noChangeArrowheads="1"/>
          </p:cNvSpPr>
          <p:nvPr/>
        </p:nvSpPr>
        <p:spPr bwMode="auto">
          <a:xfrm>
            <a:off x="250825" y="1341438"/>
            <a:ext cx="8497888" cy="6408737"/>
          </a:xfrm>
          <a:prstGeom prst="rect">
            <a:avLst/>
          </a:prstGeom>
          <a:noFill/>
          <a:ln w="9525">
            <a:noFill/>
            <a:miter lim="800000"/>
            <a:headEnd/>
            <a:tailEnd/>
          </a:ln>
          <a:effectLst/>
        </p:spPr>
        <p:txBody>
          <a:bodyPr>
            <a:spAutoFit/>
          </a:bodyPr>
          <a:lstStyle/>
          <a:p>
            <a:pPr marL="342900" indent="-342900">
              <a:lnSpc>
                <a:spcPct val="80000"/>
              </a:lnSpc>
              <a:spcBef>
                <a:spcPct val="20000"/>
              </a:spcBef>
            </a:pPr>
            <a:r>
              <a:rPr lang="en-US" sz="2400"/>
              <a:t>Cost are categorized as follows:</a:t>
            </a:r>
          </a:p>
          <a:p>
            <a:pPr marL="342900" indent="-342900">
              <a:spcBef>
                <a:spcPct val="50000"/>
              </a:spcBef>
              <a:buFontTx/>
              <a:buBlip>
                <a:blip r:embed="rId2"/>
              </a:buBlip>
            </a:pPr>
            <a:r>
              <a:rPr lang="en-US" sz="2400">
                <a:solidFill>
                  <a:srgbClr val="0066FF"/>
                </a:solidFill>
              </a:rPr>
              <a:t>Staff Costs</a:t>
            </a:r>
            <a:r>
              <a:rPr lang="en-US" sz="2400"/>
              <a:t> – These will include staff salaries as well as other direct costs of employment. These are commonly charges to at hourly rates based on weekly work records completed by staff. Contract staff are usually charged by the week or month even when they are idle.</a:t>
            </a:r>
          </a:p>
          <a:p>
            <a:pPr marL="342900" indent="-342900">
              <a:spcBef>
                <a:spcPct val="50000"/>
              </a:spcBef>
              <a:buFontTx/>
              <a:buBlip>
                <a:blip r:embed="rId2"/>
              </a:buBlip>
            </a:pPr>
            <a:r>
              <a:rPr lang="en-US" sz="2400">
                <a:solidFill>
                  <a:srgbClr val="0066FF"/>
                </a:solidFill>
              </a:rPr>
              <a:t>Overheads – </a:t>
            </a:r>
            <a:r>
              <a:rPr lang="en-US" sz="2400"/>
              <a:t>Overheads represent expenditure that an organization incurs, which cannot be directly related to individual projects or jobs. These costs can be recovered by making a fixed charge on development departments or by an additional percentage charge on direct staff employment costs.</a:t>
            </a:r>
          </a:p>
          <a:p>
            <a:pPr marL="342900" indent="-342900">
              <a:spcBef>
                <a:spcPct val="50000"/>
              </a:spcBef>
            </a:pPr>
            <a:endParaRPr lang="en-US" sz="2400">
              <a:solidFill>
                <a:srgbClr val="0066FF"/>
              </a:solidFill>
            </a:endParaRPr>
          </a:p>
          <a:p>
            <a:pPr marL="342900" indent="-342900">
              <a:spcBef>
                <a:spcPct val="50000"/>
              </a:spcBef>
            </a:pPr>
            <a:endParaRPr lang="en-US" sz="2400">
              <a:solidFill>
                <a:srgbClr val="0066FF"/>
              </a:solidFill>
            </a:endParaRPr>
          </a:p>
          <a:p>
            <a:pPr marL="342900" indent="-342900">
              <a:spcBef>
                <a:spcPct val="50000"/>
              </a:spcBef>
            </a:pPr>
            <a:endParaRPr lang="en-US" sz="2400"/>
          </a:p>
        </p:txBody>
      </p:sp>
      <p:sp>
        <p:nvSpPr>
          <p:cNvPr id="588804" name="Rectangle 4"/>
          <p:cNvSpPr>
            <a:spLocks noChangeArrowheads="1"/>
          </p:cNvSpPr>
          <p:nvPr/>
        </p:nvSpPr>
        <p:spPr bwMode="auto">
          <a:xfrm>
            <a:off x="250825" y="404813"/>
            <a:ext cx="7343775" cy="647700"/>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230</a:t>
            </a:fld>
            <a:endParaRPr lang="en-US"/>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250825" y="1341438"/>
            <a:ext cx="8064500" cy="1735137"/>
          </a:xfrm>
          <a:prstGeom prst="rect">
            <a:avLst/>
          </a:prstGeom>
          <a:noFill/>
          <a:ln w="9525">
            <a:noFill/>
            <a:miter lim="800000"/>
            <a:headEnd/>
            <a:tailEnd/>
          </a:ln>
          <a:effectLst/>
        </p:spPr>
        <p:txBody>
          <a:bodyPr>
            <a:spAutoFit/>
          </a:bodyPr>
          <a:lstStyle/>
          <a:p>
            <a:pPr>
              <a:spcBef>
                <a:spcPct val="50000"/>
              </a:spcBef>
              <a:buFontTx/>
              <a:buBlip>
                <a:blip r:embed="rId2"/>
              </a:buBlip>
            </a:pPr>
            <a:r>
              <a:rPr lang="en-US" sz="2400">
                <a:solidFill>
                  <a:srgbClr val="0066FF"/>
                </a:solidFill>
              </a:rPr>
              <a:t>Usage Charges </a:t>
            </a:r>
            <a:r>
              <a:rPr lang="en-US" sz="2400"/>
              <a:t>– In some organizations, projects are charged directly for use of resources such as computer time. This will normally be on an ‘as used basis’.</a:t>
            </a:r>
          </a:p>
          <a:p>
            <a:pPr>
              <a:spcBef>
                <a:spcPct val="50000"/>
              </a:spcBef>
            </a:pPr>
            <a:endParaRPr lang="en-US" sz="2400">
              <a:solidFill>
                <a:srgbClr val="0066FF"/>
              </a:solidFill>
            </a:endParaRPr>
          </a:p>
        </p:txBody>
      </p:sp>
      <p:sp>
        <p:nvSpPr>
          <p:cNvPr id="589827" name="Rectangle 3"/>
          <p:cNvSpPr>
            <a:spLocks noChangeArrowheads="1"/>
          </p:cNvSpPr>
          <p:nvPr/>
        </p:nvSpPr>
        <p:spPr bwMode="auto">
          <a:xfrm>
            <a:off x="250825" y="404813"/>
            <a:ext cx="8353425" cy="576262"/>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      (continued…)</a:t>
            </a:r>
            <a:endParaRPr lang="en-US" sz="2400" b="1">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231</a:t>
            </a:fld>
            <a:endParaRPr lang="en-US"/>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solidFill>
                  <a:srgbClr val="008080"/>
                </a:solidFill>
              </a:rPr>
              <a:t>A typical Cost Profile</a:t>
            </a:r>
          </a:p>
        </p:txBody>
      </p:sp>
      <p:sp>
        <p:nvSpPr>
          <p:cNvPr id="590851" name="AutoShape 3"/>
          <p:cNvSpPr>
            <a:spLocks noChangeArrowheads="1"/>
          </p:cNvSpPr>
          <p:nvPr/>
        </p:nvSpPr>
        <p:spPr bwMode="auto">
          <a:xfrm>
            <a:off x="5292725" y="1773238"/>
            <a:ext cx="3887788" cy="1152525"/>
          </a:xfrm>
          <a:prstGeom prst="wedgeRectCallout">
            <a:avLst>
              <a:gd name="adj1" fmla="val -25907"/>
              <a:gd name="adj2" fmla="val 94491"/>
            </a:avLst>
          </a:prstGeom>
          <a:noFill/>
          <a:ln w="9525">
            <a:solidFill>
              <a:schemeClr val="tx1"/>
            </a:solidFill>
            <a:miter lim="800000"/>
            <a:headEnd/>
            <a:tailEnd/>
          </a:ln>
          <a:effectLst/>
        </p:spPr>
        <p:txBody>
          <a:bodyPr/>
          <a:lstStyle/>
          <a:p>
            <a:pPr algn="ctr"/>
            <a:r>
              <a:rPr lang="en-US"/>
              <a:t>This is a typical cost profile – building up slowly to a peak and then tailing off quite rapidly towards the end of the project</a:t>
            </a:r>
          </a:p>
        </p:txBody>
      </p:sp>
      <p:sp>
        <p:nvSpPr>
          <p:cNvPr id="590852" name="Line 4"/>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0853" name="Line 5"/>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0854"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0855"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0856"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0857"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0858"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0859"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0860"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0861"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0862"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0863"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0864"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0865"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0866"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0867"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0868"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0869"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0870"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0871"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0872" name="Text Box 24"/>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0873" name="Text Box 25"/>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0874" name="Text Box 26"/>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0875" name="Line 27"/>
          <p:cNvSpPr>
            <a:spLocks noChangeShapeType="1"/>
          </p:cNvSpPr>
          <p:nvPr/>
        </p:nvSpPr>
        <p:spPr bwMode="auto">
          <a:xfrm>
            <a:off x="2124075" y="5229225"/>
            <a:ext cx="6119813" cy="0"/>
          </a:xfrm>
          <a:prstGeom prst="line">
            <a:avLst/>
          </a:prstGeom>
          <a:noFill/>
          <a:ln w="9525">
            <a:solidFill>
              <a:schemeClr val="tx1"/>
            </a:solidFill>
            <a:round/>
            <a:headEnd/>
            <a:tailEnd/>
          </a:ln>
          <a:effectLst/>
        </p:spPr>
        <p:txBody>
          <a:bodyPr/>
          <a:lstStyle/>
          <a:p>
            <a:endParaRPr lang="en-US"/>
          </a:p>
        </p:txBody>
      </p:sp>
      <p:sp>
        <p:nvSpPr>
          <p:cNvPr id="590876" name="Line 28"/>
          <p:cNvSpPr>
            <a:spLocks noChangeShapeType="1"/>
          </p:cNvSpPr>
          <p:nvPr/>
        </p:nvSpPr>
        <p:spPr bwMode="auto">
          <a:xfrm>
            <a:off x="2268538" y="4581525"/>
            <a:ext cx="1150937" cy="0"/>
          </a:xfrm>
          <a:prstGeom prst="line">
            <a:avLst/>
          </a:prstGeom>
          <a:noFill/>
          <a:ln w="9525">
            <a:solidFill>
              <a:schemeClr val="tx1"/>
            </a:solidFill>
            <a:round/>
            <a:headEnd/>
            <a:tailEnd/>
          </a:ln>
          <a:effectLst/>
        </p:spPr>
        <p:txBody>
          <a:bodyPr/>
          <a:lstStyle/>
          <a:p>
            <a:endParaRPr lang="en-US"/>
          </a:p>
        </p:txBody>
      </p:sp>
      <p:sp>
        <p:nvSpPr>
          <p:cNvPr id="590877" name="Line 29"/>
          <p:cNvSpPr>
            <a:spLocks noChangeShapeType="1"/>
          </p:cNvSpPr>
          <p:nvPr/>
        </p:nvSpPr>
        <p:spPr bwMode="auto">
          <a:xfrm flipV="1">
            <a:off x="3419475" y="4365625"/>
            <a:ext cx="215900" cy="215900"/>
          </a:xfrm>
          <a:prstGeom prst="line">
            <a:avLst/>
          </a:prstGeom>
          <a:noFill/>
          <a:ln w="9525">
            <a:solidFill>
              <a:schemeClr val="tx1"/>
            </a:solidFill>
            <a:round/>
            <a:headEnd/>
            <a:tailEnd/>
          </a:ln>
          <a:effectLst/>
        </p:spPr>
        <p:txBody>
          <a:bodyPr/>
          <a:lstStyle/>
          <a:p>
            <a:endParaRPr lang="en-US"/>
          </a:p>
        </p:txBody>
      </p:sp>
      <p:sp>
        <p:nvSpPr>
          <p:cNvPr id="590878" name="Line 30"/>
          <p:cNvSpPr>
            <a:spLocks noChangeShapeType="1"/>
          </p:cNvSpPr>
          <p:nvPr/>
        </p:nvSpPr>
        <p:spPr bwMode="auto">
          <a:xfrm flipV="1">
            <a:off x="3635375" y="3429000"/>
            <a:ext cx="144463" cy="936625"/>
          </a:xfrm>
          <a:prstGeom prst="line">
            <a:avLst/>
          </a:prstGeom>
          <a:noFill/>
          <a:ln w="9525">
            <a:solidFill>
              <a:schemeClr val="tx1"/>
            </a:solidFill>
            <a:round/>
            <a:headEnd/>
            <a:tailEnd/>
          </a:ln>
          <a:effectLst/>
        </p:spPr>
        <p:txBody>
          <a:bodyPr/>
          <a:lstStyle/>
          <a:p>
            <a:endParaRPr lang="en-US"/>
          </a:p>
        </p:txBody>
      </p:sp>
      <p:sp>
        <p:nvSpPr>
          <p:cNvPr id="590879" name="Line 31"/>
          <p:cNvSpPr>
            <a:spLocks noChangeShapeType="1"/>
          </p:cNvSpPr>
          <p:nvPr/>
        </p:nvSpPr>
        <p:spPr bwMode="auto">
          <a:xfrm>
            <a:off x="3779838" y="3429000"/>
            <a:ext cx="431800" cy="144463"/>
          </a:xfrm>
          <a:prstGeom prst="line">
            <a:avLst/>
          </a:prstGeom>
          <a:noFill/>
          <a:ln w="9525">
            <a:solidFill>
              <a:schemeClr val="tx1"/>
            </a:solidFill>
            <a:round/>
            <a:headEnd/>
            <a:tailEnd/>
          </a:ln>
          <a:effectLst/>
        </p:spPr>
        <p:txBody>
          <a:bodyPr/>
          <a:lstStyle/>
          <a:p>
            <a:endParaRPr lang="en-US"/>
          </a:p>
        </p:txBody>
      </p:sp>
      <p:sp>
        <p:nvSpPr>
          <p:cNvPr id="590880" name="Line 32"/>
          <p:cNvSpPr>
            <a:spLocks noChangeShapeType="1"/>
          </p:cNvSpPr>
          <p:nvPr/>
        </p:nvSpPr>
        <p:spPr bwMode="auto">
          <a:xfrm>
            <a:off x="4211638" y="3573463"/>
            <a:ext cx="288925" cy="287337"/>
          </a:xfrm>
          <a:prstGeom prst="line">
            <a:avLst/>
          </a:prstGeom>
          <a:noFill/>
          <a:ln w="9525">
            <a:solidFill>
              <a:schemeClr val="tx1"/>
            </a:solidFill>
            <a:round/>
            <a:headEnd/>
            <a:tailEnd/>
          </a:ln>
          <a:effectLst/>
        </p:spPr>
        <p:txBody>
          <a:bodyPr/>
          <a:lstStyle/>
          <a:p>
            <a:endParaRPr lang="en-US"/>
          </a:p>
        </p:txBody>
      </p:sp>
      <p:sp>
        <p:nvSpPr>
          <p:cNvPr id="590881" name="Line 33"/>
          <p:cNvSpPr>
            <a:spLocks noChangeShapeType="1"/>
          </p:cNvSpPr>
          <p:nvPr/>
        </p:nvSpPr>
        <p:spPr bwMode="auto">
          <a:xfrm flipV="1">
            <a:off x="4500563" y="3644900"/>
            <a:ext cx="215900" cy="215900"/>
          </a:xfrm>
          <a:prstGeom prst="line">
            <a:avLst/>
          </a:prstGeom>
          <a:noFill/>
          <a:ln w="9525">
            <a:solidFill>
              <a:schemeClr val="tx1"/>
            </a:solidFill>
            <a:round/>
            <a:headEnd/>
            <a:tailEnd/>
          </a:ln>
          <a:effectLst/>
        </p:spPr>
        <p:txBody>
          <a:bodyPr/>
          <a:lstStyle/>
          <a:p>
            <a:endParaRPr lang="en-US"/>
          </a:p>
        </p:txBody>
      </p:sp>
      <p:sp>
        <p:nvSpPr>
          <p:cNvPr id="590882" name="Line 34"/>
          <p:cNvSpPr>
            <a:spLocks noChangeShapeType="1"/>
          </p:cNvSpPr>
          <p:nvPr/>
        </p:nvSpPr>
        <p:spPr bwMode="auto">
          <a:xfrm flipV="1">
            <a:off x="4716463" y="3141663"/>
            <a:ext cx="215900" cy="503237"/>
          </a:xfrm>
          <a:prstGeom prst="line">
            <a:avLst/>
          </a:prstGeom>
          <a:noFill/>
          <a:ln w="9525">
            <a:solidFill>
              <a:schemeClr val="tx1"/>
            </a:solidFill>
            <a:round/>
            <a:headEnd/>
            <a:tailEnd/>
          </a:ln>
          <a:effectLst/>
        </p:spPr>
        <p:txBody>
          <a:bodyPr/>
          <a:lstStyle/>
          <a:p>
            <a:endParaRPr lang="en-US"/>
          </a:p>
        </p:txBody>
      </p:sp>
      <p:sp>
        <p:nvSpPr>
          <p:cNvPr id="590883" name="Line 35"/>
          <p:cNvSpPr>
            <a:spLocks noChangeShapeType="1"/>
          </p:cNvSpPr>
          <p:nvPr/>
        </p:nvSpPr>
        <p:spPr bwMode="auto">
          <a:xfrm>
            <a:off x="4932363" y="3141663"/>
            <a:ext cx="1368425" cy="503237"/>
          </a:xfrm>
          <a:prstGeom prst="line">
            <a:avLst/>
          </a:prstGeom>
          <a:noFill/>
          <a:ln w="9525">
            <a:solidFill>
              <a:schemeClr val="tx1"/>
            </a:solidFill>
            <a:round/>
            <a:headEnd/>
            <a:tailEnd/>
          </a:ln>
          <a:effectLst/>
        </p:spPr>
        <p:txBody>
          <a:bodyPr/>
          <a:lstStyle/>
          <a:p>
            <a:endParaRPr lang="en-US"/>
          </a:p>
        </p:txBody>
      </p:sp>
      <p:sp>
        <p:nvSpPr>
          <p:cNvPr id="590884" name="Line 36"/>
          <p:cNvSpPr>
            <a:spLocks noChangeShapeType="1"/>
          </p:cNvSpPr>
          <p:nvPr/>
        </p:nvSpPr>
        <p:spPr bwMode="auto">
          <a:xfrm flipV="1">
            <a:off x="6300788" y="3429000"/>
            <a:ext cx="215900" cy="215900"/>
          </a:xfrm>
          <a:prstGeom prst="line">
            <a:avLst/>
          </a:prstGeom>
          <a:noFill/>
          <a:ln w="9525">
            <a:solidFill>
              <a:schemeClr val="tx1"/>
            </a:solidFill>
            <a:round/>
            <a:headEnd/>
            <a:tailEnd/>
          </a:ln>
          <a:effectLst/>
        </p:spPr>
        <p:txBody>
          <a:bodyPr/>
          <a:lstStyle/>
          <a:p>
            <a:endParaRPr lang="en-US"/>
          </a:p>
        </p:txBody>
      </p:sp>
      <p:sp>
        <p:nvSpPr>
          <p:cNvPr id="590885" name="Line 37"/>
          <p:cNvSpPr>
            <a:spLocks noChangeShapeType="1"/>
          </p:cNvSpPr>
          <p:nvPr/>
        </p:nvSpPr>
        <p:spPr bwMode="auto">
          <a:xfrm>
            <a:off x="6516688" y="3429000"/>
            <a:ext cx="287337" cy="287338"/>
          </a:xfrm>
          <a:prstGeom prst="line">
            <a:avLst/>
          </a:prstGeom>
          <a:noFill/>
          <a:ln w="9525">
            <a:solidFill>
              <a:schemeClr val="tx1"/>
            </a:solidFill>
            <a:round/>
            <a:headEnd/>
            <a:tailEnd/>
          </a:ln>
          <a:effectLst/>
        </p:spPr>
        <p:txBody>
          <a:bodyPr/>
          <a:lstStyle/>
          <a:p>
            <a:endParaRPr lang="en-US"/>
          </a:p>
        </p:txBody>
      </p:sp>
      <p:sp>
        <p:nvSpPr>
          <p:cNvPr id="590886" name="Freeform 38"/>
          <p:cNvSpPr>
            <a:spLocks/>
          </p:cNvSpPr>
          <p:nvPr/>
        </p:nvSpPr>
        <p:spPr bwMode="auto">
          <a:xfrm>
            <a:off x="6786563" y="3717925"/>
            <a:ext cx="1490662" cy="814388"/>
          </a:xfrm>
          <a:custGeom>
            <a:avLst/>
            <a:gdLst/>
            <a:ahLst/>
            <a:cxnLst>
              <a:cxn ang="0">
                <a:pos x="0" y="0"/>
              </a:cxn>
              <a:cxn ang="0">
                <a:pos x="128" y="13"/>
              </a:cxn>
              <a:cxn ang="0">
                <a:pos x="179" y="39"/>
              </a:cxn>
              <a:cxn ang="0">
                <a:pos x="256" y="52"/>
              </a:cxn>
              <a:cxn ang="0">
                <a:pos x="474" y="205"/>
              </a:cxn>
              <a:cxn ang="0">
                <a:pos x="512" y="256"/>
              </a:cxn>
              <a:cxn ang="0">
                <a:pos x="627" y="295"/>
              </a:cxn>
              <a:cxn ang="0">
                <a:pos x="653" y="333"/>
              </a:cxn>
              <a:cxn ang="0">
                <a:pos x="679" y="436"/>
              </a:cxn>
              <a:cxn ang="0">
                <a:pos x="832" y="487"/>
              </a:cxn>
              <a:cxn ang="0">
                <a:pos x="922" y="512"/>
              </a:cxn>
            </a:cxnLst>
            <a:rect l="0" t="0" r="r" b="b"/>
            <a:pathLst>
              <a:path w="939" h="513">
                <a:moveTo>
                  <a:pt x="0" y="0"/>
                </a:moveTo>
                <a:cubicBezTo>
                  <a:pt x="43" y="4"/>
                  <a:pt x="86" y="4"/>
                  <a:pt x="128" y="13"/>
                </a:cubicBezTo>
                <a:cubicBezTo>
                  <a:pt x="147" y="17"/>
                  <a:pt x="161" y="33"/>
                  <a:pt x="179" y="39"/>
                </a:cubicBezTo>
                <a:cubicBezTo>
                  <a:pt x="204" y="47"/>
                  <a:pt x="230" y="48"/>
                  <a:pt x="256" y="52"/>
                </a:cubicBezTo>
                <a:cubicBezTo>
                  <a:pt x="332" y="101"/>
                  <a:pt x="391" y="164"/>
                  <a:pt x="474" y="205"/>
                </a:cubicBezTo>
                <a:cubicBezTo>
                  <a:pt x="487" y="222"/>
                  <a:pt x="494" y="245"/>
                  <a:pt x="512" y="256"/>
                </a:cubicBezTo>
                <a:cubicBezTo>
                  <a:pt x="547" y="277"/>
                  <a:pt x="627" y="295"/>
                  <a:pt x="627" y="295"/>
                </a:cubicBezTo>
                <a:cubicBezTo>
                  <a:pt x="636" y="308"/>
                  <a:pt x="648" y="319"/>
                  <a:pt x="653" y="333"/>
                </a:cubicBezTo>
                <a:cubicBezTo>
                  <a:pt x="665" y="366"/>
                  <a:pt x="663" y="404"/>
                  <a:pt x="679" y="436"/>
                </a:cubicBezTo>
                <a:cubicBezTo>
                  <a:pt x="699" y="476"/>
                  <a:pt x="803" y="480"/>
                  <a:pt x="832" y="487"/>
                </a:cubicBezTo>
                <a:cubicBezTo>
                  <a:pt x="939" y="513"/>
                  <a:pt x="878" y="512"/>
                  <a:pt x="922" y="512"/>
                </a:cubicBezTo>
              </a:path>
            </a:pathLst>
          </a:custGeom>
          <a:noFill/>
          <a:ln w="9525">
            <a:solidFill>
              <a:schemeClr val="tx1"/>
            </a:solidFill>
            <a:round/>
            <a:headEnd/>
            <a:tailEnd/>
          </a:ln>
          <a:effectLst/>
        </p:spPr>
        <p:txBody>
          <a:bodyPr/>
          <a:lstStyle/>
          <a:p>
            <a:endParaRPr lang="en-US"/>
          </a:p>
        </p:txBody>
      </p:sp>
      <p:sp>
        <p:nvSpPr>
          <p:cNvPr id="39" name="Slide Number Placeholder 38"/>
          <p:cNvSpPr>
            <a:spLocks noGrp="1"/>
          </p:cNvSpPr>
          <p:nvPr>
            <p:ph type="sldNum" sz="quarter" idx="12"/>
          </p:nvPr>
        </p:nvSpPr>
        <p:spPr/>
        <p:txBody>
          <a:bodyPr/>
          <a:lstStyle/>
          <a:p>
            <a:fld id="{5CA9C09B-FF3A-4D41-B5CA-3C68A851D5B2}" type="slidenum">
              <a:rPr lang="en-US" smtClean="0"/>
              <a:pPr/>
              <a:t>232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additive="base">
                                        <p:cTn id="7" dur="500" fill="hold"/>
                                        <p:tgtEl>
                                          <p:spTgt spid="590851"/>
                                        </p:tgtEl>
                                        <p:attrNameLst>
                                          <p:attrName>ppt_x</p:attrName>
                                        </p:attrNameLst>
                                      </p:cBhvr>
                                      <p:tavLst>
                                        <p:tav tm="0">
                                          <p:val>
                                            <p:strVal val="#ppt_x"/>
                                          </p:val>
                                        </p:tav>
                                        <p:tav tm="100000">
                                          <p:val>
                                            <p:strVal val="#ppt_x"/>
                                          </p:val>
                                        </p:tav>
                                      </p:tavLst>
                                    </p:anim>
                                    <p:anim calcmode="lin" valueType="num">
                                      <p:cBhvr additive="base">
                                        <p:cTn id="8" dur="500" fill="hold"/>
                                        <p:tgtEl>
                                          <p:spTgt spid="590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Line 2"/>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1875" name="Line 3"/>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1876" name="Freeform 4"/>
          <p:cNvSpPr>
            <a:spLocks/>
          </p:cNvSpPr>
          <p:nvPr/>
        </p:nvSpPr>
        <p:spPr bwMode="auto">
          <a:xfrm>
            <a:off x="1905000" y="4953000"/>
            <a:ext cx="2057400" cy="685800"/>
          </a:xfrm>
          <a:custGeom>
            <a:avLst/>
            <a:gdLst/>
            <a:ahLst/>
            <a:cxnLst>
              <a:cxn ang="0">
                <a:pos x="0" y="432"/>
              </a:cxn>
              <a:cxn ang="0">
                <a:pos x="1296" y="0"/>
              </a:cxn>
            </a:cxnLst>
            <a:rect l="0" t="0" r="r" b="b"/>
            <a:pathLst>
              <a:path w="1296" h="432">
                <a:moveTo>
                  <a:pt x="0" y="432"/>
                </a:moveTo>
                <a:cubicBezTo>
                  <a:pt x="540" y="252"/>
                  <a:pt x="1080" y="72"/>
                  <a:pt x="1296" y="0"/>
                </a:cubicBezTo>
              </a:path>
            </a:pathLst>
          </a:custGeom>
          <a:noFill/>
          <a:ln w="9525">
            <a:solidFill>
              <a:schemeClr val="tx1"/>
            </a:solidFill>
            <a:round/>
            <a:headEnd/>
            <a:tailEnd/>
          </a:ln>
          <a:effectLst/>
        </p:spPr>
        <p:txBody>
          <a:bodyPr/>
          <a:lstStyle/>
          <a:p>
            <a:endParaRPr lang="en-US"/>
          </a:p>
        </p:txBody>
      </p:sp>
      <p:sp>
        <p:nvSpPr>
          <p:cNvPr id="591877" name="Freeform 5"/>
          <p:cNvSpPr>
            <a:spLocks/>
          </p:cNvSpPr>
          <p:nvPr/>
        </p:nvSpPr>
        <p:spPr bwMode="auto">
          <a:xfrm>
            <a:off x="3962400" y="2057400"/>
            <a:ext cx="4495800" cy="2895600"/>
          </a:xfrm>
          <a:custGeom>
            <a:avLst/>
            <a:gdLst/>
            <a:ahLst/>
            <a:cxnLst>
              <a:cxn ang="0">
                <a:pos x="0" y="2072"/>
              </a:cxn>
              <a:cxn ang="0">
                <a:pos x="1776" y="344"/>
              </a:cxn>
              <a:cxn ang="0">
                <a:pos x="2208" y="8"/>
              </a:cxn>
            </a:cxnLst>
            <a:rect l="0" t="0" r="r" b="b"/>
            <a:pathLst>
              <a:path w="2208" h="2072">
                <a:moveTo>
                  <a:pt x="0" y="2072"/>
                </a:moveTo>
                <a:cubicBezTo>
                  <a:pt x="704" y="1380"/>
                  <a:pt x="1408" y="688"/>
                  <a:pt x="1776" y="344"/>
                </a:cubicBezTo>
                <a:cubicBezTo>
                  <a:pt x="2144" y="0"/>
                  <a:pt x="2128" y="72"/>
                  <a:pt x="2208" y="8"/>
                </a:cubicBezTo>
              </a:path>
            </a:pathLst>
          </a:custGeom>
          <a:noFill/>
          <a:ln w="9525">
            <a:solidFill>
              <a:schemeClr val="tx1"/>
            </a:solidFill>
            <a:round/>
            <a:headEnd/>
            <a:tailEnd/>
          </a:ln>
          <a:effectLst/>
        </p:spPr>
        <p:txBody>
          <a:bodyPr/>
          <a:lstStyle/>
          <a:p>
            <a:endParaRPr lang="en-US"/>
          </a:p>
        </p:txBody>
      </p:sp>
      <p:sp>
        <p:nvSpPr>
          <p:cNvPr id="591878"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1879"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1880"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1881"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1882"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1883"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1884"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1885"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1886"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1887"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1888"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1889"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1890"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1891"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1892"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1893"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1894"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1895"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1896" name="Text Box 24"/>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1897" name="Text Box 25"/>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1898" name="Text Box 26"/>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1899" name="Text Box 27"/>
          <p:cNvSpPr txBox="1">
            <a:spLocks noChangeArrowheads="1"/>
          </p:cNvSpPr>
          <p:nvPr/>
        </p:nvSpPr>
        <p:spPr bwMode="auto">
          <a:xfrm>
            <a:off x="395288" y="333375"/>
            <a:ext cx="6408737" cy="641350"/>
          </a:xfrm>
          <a:prstGeom prst="rect">
            <a:avLst/>
          </a:prstGeom>
          <a:noFill/>
          <a:ln w="9525">
            <a:noFill/>
            <a:miter lim="800000"/>
            <a:headEnd/>
            <a:tailEnd/>
          </a:ln>
          <a:effectLst/>
        </p:spPr>
        <p:txBody>
          <a:bodyPr>
            <a:spAutoFit/>
          </a:bodyPr>
          <a:lstStyle/>
          <a:p>
            <a:pPr>
              <a:spcBef>
                <a:spcPct val="50000"/>
              </a:spcBef>
            </a:pPr>
            <a:r>
              <a:rPr lang="en-US" sz="3600">
                <a:solidFill>
                  <a:srgbClr val="008080"/>
                </a:solidFill>
              </a:rPr>
              <a:t>Cumulative Cost of a Project</a:t>
            </a:r>
          </a:p>
        </p:txBody>
      </p:sp>
      <p:sp>
        <p:nvSpPr>
          <p:cNvPr id="591900" name="AutoShape 28"/>
          <p:cNvSpPr>
            <a:spLocks noChangeArrowheads="1"/>
          </p:cNvSpPr>
          <p:nvPr/>
        </p:nvSpPr>
        <p:spPr bwMode="auto">
          <a:xfrm>
            <a:off x="5724525" y="4221163"/>
            <a:ext cx="2808288" cy="863600"/>
          </a:xfrm>
          <a:prstGeom prst="wedgeRectCallout">
            <a:avLst>
              <a:gd name="adj1" fmla="val -36264"/>
              <a:gd name="adj2" fmla="val -121139"/>
            </a:avLst>
          </a:prstGeom>
          <a:noFill/>
          <a:ln w="9525">
            <a:solidFill>
              <a:schemeClr val="tx1"/>
            </a:solidFill>
            <a:miter lim="800000"/>
            <a:headEnd/>
            <a:tailEnd/>
          </a:ln>
          <a:effectLst/>
        </p:spPr>
        <p:txBody>
          <a:bodyPr/>
          <a:lstStyle/>
          <a:p>
            <a:pPr algn="ctr"/>
            <a:r>
              <a:rPr lang="en-US"/>
              <a:t>This cost is generally considered for cost control purposes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900"/>
                                        </p:tgtEl>
                                        <p:attrNameLst>
                                          <p:attrName>style.visibility</p:attrName>
                                        </p:attrNameLst>
                                      </p:cBhvr>
                                      <p:to>
                                        <p:strVal val="visible"/>
                                      </p:to>
                                    </p:set>
                                    <p:anim calcmode="lin" valueType="num">
                                      <p:cBhvr additive="base">
                                        <p:cTn id="7" dur="500" fill="hold"/>
                                        <p:tgtEl>
                                          <p:spTgt spid="591900"/>
                                        </p:tgtEl>
                                        <p:attrNameLst>
                                          <p:attrName>ppt_x</p:attrName>
                                        </p:attrNameLst>
                                      </p:cBhvr>
                                      <p:tavLst>
                                        <p:tav tm="0">
                                          <p:val>
                                            <p:strVal val="#ppt_x"/>
                                          </p:val>
                                        </p:tav>
                                        <p:tav tm="100000">
                                          <p:val>
                                            <p:strVal val="#ppt_x"/>
                                          </p:val>
                                        </p:tav>
                                      </p:tavLst>
                                    </p:anim>
                                    <p:anim calcmode="lin" valueType="num">
                                      <p:cBhvr additive="base">
                                        <p:cTn id="8" dur="500" fill="hold"/>
                                        <p:tgtEl>
                                          <p:spTgt spid="591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0" grpId="0" animBg="1"/>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solidFill>
                  <a:srgbClr val="008080"/>
                </a:solidFill>
              </a:rPr>
              <a:t>The scheduling sequence</a:t>
            </a:r>
          </a:p>
        </p:txBody>
      </p:sp>
      <p:sp>
        <p:nvSpPr>
          <p:cNvPr id="592899" name="Rectangle 3"/>
          <p:cNvSpPr>
            <a:spLocks noGrp="1" noChangeArrowheads="1"/>
          </p:cNvSpPr>
          <p:nvPr>
            <p:ph type="body" idx="1"/>
          </p:nvPr>
        </p:nvSpPr>
        <p:spPr>
          <a:xfrm>
            <a:off x="358775" y="1557338"/>
            <a:ext cx="8785225" cy="4406900"/>
          </a:xfrm>
        </p:spPr>
        <p:txBody>
          <a:bodyPr/>
          <a:lstStyle/>
          <a:p>
            <a:pPr>
              <a:buFontTx/>
              <a:buBlip>
                <a:blip r:embed="rId2"/>
              </a:buBlip>
            </a:pPr>
            <a:r>
              <a:rPr lang="en-US" sz="2400"/>
              <a:t>Going from an ideal activity to a costed schedule can be represented as a sequence of steps, rather like the classic waterfall life cycle model.</a:t>
            </a:r>
          </a:p>
          <a:p>
            <a:pPr>
              <a:buFontTx/>
              <a:buBlip>
                <a:blip r:embed="rId2"/>
              </a:buBlip>
            </a:pPr>
            <a:r>
              <a:rPr lang="en-US" sz="2400"/>
              <a:t>In the ideal world, we would start with the activity plan and use this as the basis for our risk assessment.</a:t>
            </a:r>
          </a:p>
          <a:p>
            <a:pPr>
              <a:buFontTx/>
              <a:buBlip>
                <a:blip r:embed="rId2"/>
              </a:buBlip>
            </a:pPr>
            <a:r>
              <a:rPr lang="en-US" sz="2400"/>
              <a:t>The activity plan and the risk assessment would provide the basis for our resource allocation and schedule from which we produce the cost schedules.</a:t>
            </a:r>
          </a:p>
          <a:p>
            <a:pPr>
              <a:buFontTx/>
              <a:buBlip>
                <a:blip r:embed="rId2"/>
              </a:buBlip>
            </a:pPr>
            <a:r>
              <a:rPr lang="en-US" sz="2400"/>
              <a:t>The interplay between the plans and schedules is complex – any change to one will affect each of the others.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234</a:t>
            </a:fld>
            <a:endParaRPr lang="en-US"/>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250825" y="1484313"/>
            <a:ext cx="8893175" cy="3524250"/>
          </a:xfrm>
          <a:prstGeom prst="rect">
            <a:avLst/>
          </a:prstGeom>
          <a:noFill/>
          <a:ln w="9525">
            <a:noFill/>
            <a:miter lim="800000"/>
            <a:headEnd/>
            <a:tailEnd/>
          </a:ln>
          <a:effectLst/>
        </p:spPr>
        <p:txBody>
          <a:bodyPr>
            <a:spAutoFit/>
          </a:bodyPr>
          <a:lstStyle/>
          <a:p>
            <a:pPr>
              <a:spcBef>
                <a:spcPct val="20000"/>
              </a:spcBef>
              <a:buFontTx/>
              <a:buBlip>
                <a:blip r:embed="rId2"/>
              </a:buBlip>
            </a:pPr>
            <a:r>
              <a:rPr lang="en-US" sz="2400"/>
              <a:t>   Some factors can be directly compared in terms of money      where are others are difficult to express in terms of money terms and will include an element of subjectivity.</a:t>
            </a:r>
          </a:p>
          <a:p>
            <a:pPr>
              <a:spcBef>
                <a:spcPct val="20000"/>
              </a:spcBef>
            </a:pPr>
            <a:endParaRPr lang="en-US" sz="2400"/>
          </a:p>
          <a:p>
            <a:pPr>
              <a:spcBef>
                <a:spcPct val="20000"/>
              </a:spcBef>
            </a:pPr>
            <a:r>
              <a:rPr lang="en-US" sz="2400"/>
              <a:t>While good project planning software will assist greatly in demonstrating the consequences of change and keeping the planning synchronized, successful project scheduling is largely dependant upon the skill and the experience of the project manager in juggling the many factors involved.</a:t>
            </a:r>
          </a:p>
        </p:txBody>
      </p:sp>
      <p:sp>
        <p:nvSpPr>
          <p:cNvPr id="593923" name="Text Box 3"/>
          <p:cNvSpPr txBox="1">
            <a:spLocks noChangeArrowheads="1"/>
          </p:cNvSpPr>
          <p:nvPr/>
        </p:nvSpPr>
        <p:spPr bwMode="auto">
          <a:xfrm>
            <a:off x="323850" y="333375"/>
            <a:ext cx="6840538"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The scheduling sequence</a:t>
            </a:r>
            <a:r>
              <a:rPr lang="en-US" sz="3600">
                <a:solidFill>
                  <a:srgbClr val="008080"/>
                </a:solidFill>
              </a:rPr>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235</a:t>
            </a:fld>
            <a:endParaRPr lang="en-US"/>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solidFill>
                  <a:srgbClr val="008080"/>
                </a:solidFill>
              </a:rPr>
              <a:t>Conclusion</a:t>
            </a:r>
          </a:p>
        </p:txBody>
      </p:sp>
      <p:sp>
        <p:nvSpPr>
          <p:cNvPr id="594947" name="Rectangle 3"/>
          <p:cNvSpPr>
            <a:spLocks noGrp="1" noChangeArrowheads="1"/>
          </p:cNvSpPr>
          <p:nvPr>
            <p:ph type="body" idx="1"/>
          </p:nvPr>
        </p:nvSpPr>
        <p:spPr/>
        <p:txBody>
          <a:bodyPr/>
          <a:lstStyle/>
          <a:p>
            <a:pPr>
              <a:buFontTx/>
              <a:buBlip>
                <a:blip r:embed="rId2"/>
              </a:buBlip>
            </a:pPr>
            <a:r>
              <a:rPr lang="en-US" sz="2400"/>
              <a:t>This chapter discusses the problems of allocating resources to project activities and the conversion of the activity plan to a work schedule. The following point have to be kept in mind during this process:</a:t>
            </a:r>
          </a:p>
          <a:p>
            <a:pPr lvl="1">
              <a:buFontTx/>
              <a:buBlip>
                <a:blip r:embed="rId2"/>
              </a:buBlip>
            </a:pPr>
            <a:r>
              <a:rPr lang="en-US" sz="2400"/>
              <a:t>Identifying all the resources needed</a:t>
            </a:r>
          </a:p>
          <a:p>
            <a:pPr lvl="1">
              <a:buFontTx/>
              <a:buBlip>
                <a:blip r:embed="rId2"/>
              </a:buBlip>
            </a:pPr>
            <a:r>
              <a:rPr lang="en-US" sz="2400"/>
              <a:t>Arranging activity starts to minimize variations in resource levels during the duration of the project.</a:t>
            </a:r>
          </a:p>
          <a:p>
            <a:pPr lvl="1">
              <a:buFontTx/>
              <a:buBlip>
                <a:blip r:embed="rId2"/>
              </a:buBlip>
            </a:pPr>
            <a:r>
              <a:rPr lang="en-US" sz="2400"/>
              <a:t>Allocating resources to competing activities in a rational order of priority.</a:t>
            </a:r>
          </a:p>
          <a:p>
            <a:pPr lvl="1">
              <a:buFontTx/>
              <a:buBlip>
                <a:blip r:embed="rId2"/>
              </a:buBlip>
            </a:pPr>
            <a:r>
              <a:rPr lang="en-US" sz="2400"/>
              <a:t>Taking care in allocating the right staff to critical activities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236</a:t>
            </a:fld>
            <a:endParaRPr lang="en-US"/>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ctrTitle"/>
          </p:nvPr>
        </p:nvSpPr>
        <p:spPr>
          <a:xfrm>
            <a:off x="323850" y="692150"/>
            <a:ext cx="8280598" cy="2520950"/>
          </a:xfrm>
        </p:spPr>
        <p:txBody>
          <a:bodyPr/>
          <a:lstStyle/>
          <a:p>
            <a:r>
              <a:rPr lang="en-US" sz="4800" dirty="0">
                <a:solidFill>
                  <a:srgbClr val="008080"/>
                </a:solidFill>
                <a:latin typeface="Trebuchet MS" pitchFamily="34" charset="0"/>
              </a:rPr>
              <a:t>Resource </a:t>
            </a:r>
            <a:r>
              <a:rPr lang="en-US" sz="4800" dirty="0" smtClean="0">
                <a:solidFill>
                  <a:srgbClr val="008080"/>
                </a:solidFill>
                <a:latin typeface="Trebuchet MS" pitchFamily="34" charset="0"/>
              </a:rPr>
              <a:t>Leveling </a:t>
            </a:r>
            <a:br>
              <a:rPr lang="en-US" sz="4800" dirty="0" smtClean="0">
                <a:solidFill>
                  <a:srgbClr val="008080"/>
                </a:solidFill>
                <a:latin typeface="Trebuchet MS" pitchFamily="34" charset="0"/>
              </a:rPr>
            </a:br>
            <a:r>
              <a:rPr lang="en-IN" sz="4800" b="0" dirty="0"/>
              <a:t>20PW38 TAMJID L</a:t>
            </a:r>
            <a:endParaRPr lang="en-US" sz="4800" dirty="0">
              <a:solidFill>
                <a:srgbClr val="00808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237</a:t>
            </a:fld>
            <a:endParaRPr lang="en-US"/>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250825" y="260350"/>
            <a:ext cx="7561263" cy="504825"/>
          </a:xfrm>
          <a:prstGeom prst="rect">
            <a:avLst/>
          </a:prstGeom>
          <a:noFill/>
          <a:ln w="9525">
            <a:noFill/>
            <a:miter lim="800000"/>
            <a:headEnd/>
            <a:tailEnd/>
          </a:ln>
          <a:effectLst/>
        </p:spPr>
        <p:txBody>
          <a:bodyPr lIns="91436" tIns="45718" rIns="91436" bIns="45718" anchor="ctr"/>
          <a:lstStyle/>
          <a:p>
            <a:r>
              <a:rPr lang="en-US" sz="3200" b="1">
                <a:solidFill>
                  <a:srgbClr val="008080"/>
                </a:solidFill>
                <a:latin typeface="Trebuchet MS" pitchFamily="34" charset="0"/>
              </a:rPr>
              <a:t>Problem Description</a:t>
            </a:r>
          </a:p>
        </p:txBody>
      </p:sp>
      <p:sp>
        <p:nvSpPr>
          <p:cNvPr id="596995" name="Text Box 3"/>
          <p:cNvSpPr txBox="1">
            <a:spLocks noChangeArrowheads="1"/>
          </p:cNvSpPr>
          <p:nvPr/>
        </p:nvSpPr>
        <p:spPr bwMode="auto">
          <a:xfrm>
            <a:off x="158750" y="1323975"/>
            <a:ext cx="8172450" cy="5426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case that we are considering for the precedence network consists of three main phases i.e. analysis, check specifications and design.</a:t>
            </a:r>
          </a:p>
          <a:p>
            <a:pPr>
              <a:spcBef>
                <a:spcPct val="50000"/>
              </a:spcBef>
              <a:buFont typeface="Wingdings" pitchFamily="2" charset="2"/>
              <a:buBlip>
                <a:blip r:embed="rId2"/>
              </a:buBlip>
            </a:pPr>
            <a:r>
              <a:rPr lang="en-US" sz="2000"/>
              <a:t> The phases are staffed by four people for the activities A, B, C and D. The activities in the project can be constructed into a precedence network shown in the next slide.</a:t>
            </a:r>
          </a:p>
          <a:p>
            <a:pPr>
              <a:spcBef>
                <a:spcPct val="50000"/>
              </a:spcBef>
              <a:buFont typeface="Wingdings" pitchFamily="2" charset="2"/>
              <a:buBlip>
                <a:blip r:embed="rId2"/>
              </a:buBlip>
            </a:pPr>
            <a:r>
              <a:rPr lang="en-US" sz="2000"/>
              <a:t> The reason for accommodating resource leveling is that, there might be activities that have float to spare can be delayed corresponding to the float value.</a:t>
            </a:r>
          </a:p>
          <a:p>
            <a:pPr>
              <a:spcBef>
                <a:spcPct val="50000"/>
              </a:spcBef>
              <a:buFont typeface="Wingdings" pitchFamily="2" charset="2"/>
              <a:buBlip>
                <a:blip r:embed="rId2"/>
              </a:buBlip>
            </a:pPr>
            <a:r>
              <a:rPr lang="en-US" sz="2000"/>
              <a:t> By doing so the resources that had been allocated to the delayed activity can be effectively utilized for the other activities waiting for the resources.</a:t>
            </a:r>
          </a:p>
          <a:p>
            <a:pPr>
              <a:spcBef>
                <a:spcPct val="50000"/>
              </a:spcBef>
              <a:buFont typeface="Wingdings" pitchFamily="2" charset="2"/>
              <a:buBlip>
                <a:blip r:embed="rId2"/>
              </a:buBlip>
            </a:pPr>
            <a:r>
              <a:rPr lang="en-US" sz="2000"/>
              <a:t> This scenario has been portrayed in the forthcoming slides with precedence networks, bar charts and histograms.</a:t>
            </a:r>
          </a:p>
          <a:p>
            <a:pPr>
              <a:spcBef>
                <a:spcPct val="50000"/>
              </a:spcBef>
              <a:buFont typeface="Wingdings" pitchFamily="2" charset="2"/>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238</a:t>
            </a:fld>
            <a:endParaRPr lang="en-US"/>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8019" name="Rectangle 3"/>
          <p:cNvSpPr>
            <a:spLocks noChangeArrowheads="1"/>
          </p:cNvSpPr>
          <p:nvPr/>
        </p:nvSpPr>
        <p:spPr bwMode="auto">
          <a:xfrm>
            <a:off x="206375" y="138113"/>
            <a:ext cx="7343775" cy="411162"/>
          </a:xfrm>
          <a:prstGeom prst="rect">
            <a:avLst/>
          </a:prstGeom>
          <a:noFill/>
          <a:ln w="9525">
            <a:noFill/>
            <a:miter lim="800000"/>
            <a:headEnd/>
            <a:tailEnd/>
          </a:ln>
          <a:effectLst/>
        </p:spPr>
        <p:txBody>
          <a:bodyPr lIns="91436" tIns="45718" rIns="91436" bIns="45718" anchor="ctr"/>
          <a:lstStyle/>
          <a:p>
            <a:r>
              <a:rPr lang="en-US" sz="3200" b="1">
                <a:solidFill>
                  <a:srgbClr val="008080"/>
                </a:solidFill>
              </a:rPr>
              <a:t>Based on Precedent Network</a:t>
            </a:r>
          </a:p>
        </p:txBody>
      </p:sp>
      <p:sp>
        <p:nvSpPr>
          <p:cNvPr id="598020" name="Line 4"/>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598021" name="Group 5"/>
          <p:cNvGrpSpPr>
            <a:grpSpLocks/>
          </p:cNvGrpSpPr>
          <p:nvPr/>
        </p:nvGrpSpPr>
        <p:grpSpPr bwMode="auto">
          <a:xfrm>
            <a:off x="611188" y="549275"/>
            <a:ext cx="7705725" cy="274638"/>
            <a:chOff x="385" y="618"/>
            <a:chExt cx="4854" cy="173"/>
          </a:xfrm>
        </p:grpSpPr>
        <p:sp>
          <p:nvSpPr>
            <p:cNvPr id="598022" name="Text Box 6"/>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598023" name="Text Box 7"/>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598024" name="Text Box 8"/>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598025" name="Text Box 9"/>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598026" name="Text Box 10"/>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598027" name="Text Box 11"/>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598028" name="Group 12"/>
          <p:cNvGrpSpPr>
            <a:grpSpLocks/>
          </p:cNvGrpSpPr>
          <p:nvPr/>
        </p:nvGrpSpPr>
        <p:grpSpPr bwMode="auto">
          <a:xfrm>
            <a:off x="3276600" y="2924175"/>
            <a:ext cx="1079500" cy="1298575"/>
            <a:chOff x="2064" y="1842"/>
            <a:chExt cx="680" cy="818"/>
          </a:xfrm>
        </p:grpSpPr>
        <p:grpSp>
          <p:nvGrpSpPr>
            <p:cNvPr id="598029" name="Group 13"/>
            <p:cNvGrpSpPr>
              <a:grpSpLocks/>
            </p:cNvGrpSpPr>
            <p:nvPr/>
          </p:nvGrpSpPr>
          <p:grpSpPr bwMode="auto">
            <a:xfrm>
              <a:off x="2064" y="1843"/>
              <a:ext cx="680" cy="817"/>
              <a:chOff x="113" y="1842"/>
              <a:chExt cx="680" cy="817"/>
            </a:xfrm>
          </p:grpSpPr>
          <p:sp>
            <p:nvSpPr>
              <p:cNvPr id="598030" name="Rectangle 1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31" name="Line 1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32" name="Line 1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33" name="Line 1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34" name="Line 1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35" name="Line 1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36" name="Line 2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37" name="Text Box 21"/>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598038" name="Line 22"/>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598039" name="Line 23"/>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598040" name="Group 24"/>
          <p:cNvGrpSpPr>
            <a:grpSpLocks/>
          </p:cNvGrpSpPr>
          <p:nvPr/>
        </p:nvGrpSpPr>
        <p:grpSpPr bwMode="auto">
          <a:xfrm>
            <a:off x="7380288" y="2854325"/>
            <a:ext cx="1079500" cy="1296988"/>
            <a:chOff x="113" y="1842"/>
            <a:chExt cx="680" cy="817"/>
          </a:xfrm>
        </p:grpSpPr>
        <p:sp>
          <p:nvSpPr>
            <p:cNvPr id="598041" name="Rectangle 2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42" name="Line 2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43" name="Line 2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44" name="Line 2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45" name="Line 2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46" name="Line 3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47" name="Line 3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48" name="Text Box 32"/>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598049" name="Line 33"/>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598050" name="Line 34"/>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598051" name="Group 35"/>
          <p:cNvGrpSpPr>
            <a:grpSpLocks/>
          </p:cNvGrpSpPr>
          <p:nvPr/>
        </p:nvGrpSpPr>
        <p:grpSpPr bwMode="auto">
          <a:xfrm>
            <a:off x="1908175" y="836613"/>
            <a:ext cx="1079500" cy="4249737"/>
            <a:chOff x="1202" y="935"/>
            <a:chExt cx="680" cy="2677"/>
          </a:xfrm>
        </p:grpSpPr>
        <p:grpSp>
          <p:nvGrpSpPr>
            <p:cNvPr id="598052" name="Group 36"/>
            <p:cNvGrpSpPr>
              <a:grpSpLocks/>
            </p:cNvGrpSpPr>
            <p:nvPr/>
          </p:nvGrpSpPr>
          <p:grpSpPr bwMode="auto">
            <a:xfrm>
              <a:off x="1202" y="935"/>
              <a:ext cx="680" cy="2677"/>
              <a:chOff x="975" y="1162"/>
              <a:chExt cx="680" cy="2677"/>
            </a:xfrm>
          </p:grpSpPr>
          <p:grpSp>
            <p:nvGrpSpPr>
              <p:cNvPr id="598053" name="Group 37"/>
              <p:cNvGrpSpPr>
                <a:grpSpLocks/>
              </p:cNvGrpSpPr>
              <p:nvPr/>
            </p:nvGrpSpPr>
            <p:grpSpPr bwMode="auto">
              <a:xfrm>
                <a:off x="975" y="1162"/>
                <a:ext cx="680" cy="817"/>
                <a:chOff x="113" y="1842"/>
                <a:chExt cx="680" cy="817"/>
              </a:xfrm>
            </p:grpSpPr>
            <p:sp>
              <p:nvSpPr>
                <p:cNvPr id="598054" name="Rectangle 3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55" name="Line 3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56" name="Line 4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57" name="Line 4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58" name="Line 4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59" name="Line 4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0" name="Line 4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1" name="Group 45"/>
              <p:cNvGrpSpPr>
                <a:grpSpLocks/>
              </p:cNvGrpSpPr>
              <p:nvPr/>
            </p:nvGrpSpPr>
            <p:grpSpPr bwMode="auto">
              <a:xfrm>
                <a:off x="975" y="2069"/>
                <a:ext cx="680" cy="817"/>
                <a:chOff x="113" y="1842"/>
                <a:chExt cx="680" cy="817"/>
              </a:xfrm>
            </p:grpSpPr>
            <p:sp>
              <p:nvSpPr>
                <p:cNvPr id="598062" name="Rectangle 4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63" name="Line 4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64" name="Line 4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65" name="Line 4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66" name="Line 5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67" name="Line 5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8" name="Line 5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9" name="Group 53"/>
              <p:cNvGrpSpPr>
                <a:grpSpLocks/>
              </p:cNvGrpSpPr>
              <p:nvPr/>
            </p:nvGrpSpPr>
            <p:grpSpPr bwMode="auto">
              <a:xfrm>
                <a:off x="975" y="3022"/>
                <a:ext cx="680" cy="817"/>
                <a:chOff x="113" y="1842"/>
                <a:chExt cx="680" cy="817"/>
              </a:xfrm>
            </p:grpSpPr>
            <p:sp>
              <p:nvSpPr>
                <p:cNvPr id="598070" name="Rectangle 5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71" name="Line 5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72" name="Line 5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73" name="Line 5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74" name="Line 5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75" name="Line 5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76" name="Line 6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077" name="Text Box 61"/>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598078" name="Text Box 62"/>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598079" name="Text Box 63"/>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598080" name="Line 64"/>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081" name="Line 65"/>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082" name="Line 66"/>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083" name="Line 67"/>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084" name="Line 68"/>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085" name="Line 69"/>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086" name="Group 70"/>
          <p:cNvGrpSpPr>
            <a:grpSpLocks/>
          </p:cNvGrpSpPr>
          <p:nvPr/>
        </p:nvGrpSpPr>
        <p:grpSpPr bwMode="auto">
          <a:xfrm>
            <a:off x="1908175" y="5300663"/>
            <a:ext cx="1079500" cy="1296987"/>
            <a:chOff x="340" y="1842"/>
            <a:chExt cx="680" cy="817"/>
          </a:xfrm>
        </p:grpSpPr>
        <p:grpSp>
          <p:nvGrpSpPr>
            <p:cNvPr id="598087" name="Group 71"/>
            <p:cNvGrpSpPr>
              <a:grpSpLocks/>
            </p:cNvGrpSpPr>
            <p:nvPr/>
          </p:nvGrpSpPr>
          <p:grpSpPr bwMode="auto">
            <a:xfrm>
              <a:off x="340" y="1842"/>
              <a:ext cx="680" cy="817"/>
              <a:chOff x="340" y="2024"/>
              <a:chExt cx="680" cy="817"/>
            </a:xfrm>
          </p:grpSpPr>
          <p:sp>
            <p:nvSpPr>
              <p:cNvPr id="598088" name="Rectangle 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089" name="Line 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090" name="Line 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091" name="Line 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092" name="Line 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093" name="Line 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094" name="Line 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095" name="Text Box 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598096" name="Line 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097" name="Line 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598098" name="Group 82"/>
          <p:cNvGrpSpPr>
            <a:grpSpLocks/>
          </p:cNvGrpSpPr>
          <p:nvPr/>
        </p:nvGrpSpPr>
        <p:grpSpPr bwMode="auto">
          <a:xfrm>
            <a:off x="4643438" y="868363"/>
            <a:ext cx="1079500" cy="5761037"/>
            <a:chOff x="1202" y="527"/>
            <a:chExt cx="680" cy="3629"/>
          </a:xfrm>
        </p:grpSpPr>
        <p:grpSp>
          <p:nvGrpSpPr>
            <p:cNvPr id="598099" name="Group 83"/>
            <p:cNvGrpSpPr>
              <a:grpSpLocks/>
            </p:cNvGrpSpPr>
            <p:nvPr/>
          </p:nvGrpSpPr>
          <p:grpSpPr bwMode="auto">
            <a:xfrm>
              <a:off x="1202" y="527"/>
              <a:ext cx="680" cy="2677"/>
              <a:chOff x="1202" y="935"/>
              <a:chExt cx="680" cy="2677"/>
            </a:xfrm>
          </p:grpSpPr>
          <p:grpSp>
            <p:nvGrpSpPr>
              <p:cNvPr id="598100" name="Group 84"/>
              <p:cNvGrpSpPr>
                <a:grpSpLocks/>
              </p:cNvGrpSpPr>
              <p:nvPr/>
            </p:nvGrpSpPr>
            <p:grpSpPr bwMode="auto">
              <a:xfrm>
                <a:off x="1202" y="935"/>
                <a:ext cx="680" cy="2677"/>
                <a:chOff x="975" y="1162"/>
                <a:chExt cx="680" cy="2677"/>
              </a:xfrm>
            </p:grpSpPr>
            <p:grpSp>
              <p:nvGrpSpPr>
                <p:cNvPr id="598101" name="Group 85"/>
                <p:cNvGrpSpPr>
                  <a:grpSpLocks/>
                </p:cNvGrpSpPr>
                <p:nvPr/>
              </p:nvGrpSpPr>
              <p:grpSpPr bwMode="auto">
                <a:xfrm>
                  <a:off x="975" y="1162"/>
                  <a:ext cx="680" cy="817"/>
                  <a:chOff x="113" y="1842"/>
                  <a:chExt cx="680" cy="817"/>
                </a:xfrm>
              </p:grpSpPr>
              <p:sp>
                <p:nvSpPr>
                  <p:cNvPr id="598102" name="Rectangle 8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03" name="Line 8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04" name="Line 8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05" name="Line 8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06" name="Line 9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07" name="Line 9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08" name="Line 9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09" name="Group 93"/>
                <p:cNvGrpSpPr>
                  <a:grpSpLocks/>
                </p:cNvGrpSpPr>
                <p:nvPr/>
              </p:nvGrpSpPr>
              <p:grpSpPr bwMode="auto">
                <a:xfrm>
                  <a:off x="975" y="2069"/>
                  <a:ext cx="680" cy="817"/>
                  <a:chOff x="113" y="1842"/>
                  <a:chExt cx="680" cy="817"/>
                </a:xfrm>
              </p:grpSpPr>
              <p:sp>
                <p:nvSpPr>
                  <p:cNvPr id="598110" name="Rectangle 9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1" name="Line 9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12" name="Line 9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13" name="Line 9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14" name="Line 9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15" name="Line 9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16" name="Line 10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17" name="Group 101"/>
                <p:cNvGrpSpPr>
                  <a:grpSpLocks/>
                </p:cNvGrpSpPr>
                <p:nvPr/>
              </p:nvGrpSpPr>
              <p:grpSpPr bwMode="auto">
                <a:xfrm>
                  <a:off x="975" y="3022"/>
                  <a:ext cx="680" cy="817"/>
                  <a:chOff x="113" y="1842"/>
                  <a:chExt cx="680" cy="817"/>
                </a:xfrm>
              </p:grpSpPr>
              <p:sp>
                <p:nvSpPr>
                  <p:cNvPr id="598118" name="Rectangle 10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9" name="Line 10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20" name="Line 10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21" name="Line 10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22" name="Line 10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23" name="Line 10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24" name="Line 10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25" name="Text Box 109"/>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598126" name="Text Box 110"/>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598127" name="Text Box 111"/>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IoE/P/9</a:t>
                </a:r>
              </a:p>
            </p:txBody>
          </p:sp>
          <p:sp>
            <p:nvSpPr>
              <p:cNvPr id="598128" name="Line 11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29" name="Line 11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30" name="Line 11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31" name="Line 11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32" name="Line 11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33" name="Line 11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34" name="Group 118"/>
            <p:cNvGrpSpPr>
              <a:grpSpLocks/>
            </p:cNvGrpSpPr>
            <p:nvPr/>
          </p:nvGrpSpPr>
          <p:grpSpPr bwMode="auto">
            <a:xfrm>
              <a:off x="1202" y="3339"/>
              <a:ext cx="680" cy="817"/>
              <a:chOff x="340" y="1842"/>
              <a:chExt cx="680" cy="817"/>
            </a:xfrm>
          </p:grpSpPr>
          <p:grpSp>
            <p:nvGrpSpPr>
              <p:cNvPr id="598135" name="Group 119"/>
              <p:cNvGrpSpPr>
                <a:grpSpLocks/>
              </p:cNvGrpSpPr>
              <p:nvPr/>
            </p:nvGrpSpPr>
            <p:grpSpPr bwMode="auto">
              <a:xfrm>
                <a:off x="340" y="1842"/>
                <a:ext cx="680" cy="817"/>
                <a:chOff x="340" y="2024"/>
                <a:chExt cx="680" cy="817"/>
              </a:xfrm>
            </p:grpSpPr>
            <p:sp>
              <p:nvSpPr>
                <p:cNvPr id="598136" name="Rectangle 120"/>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37" name="Line 121"/>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38" name="Line 122"/>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39" name="Line 123"/>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40" name="Line 124"/>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41" name="Line 125"/>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42" name="Line 126"/>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43" name="Text Box 127"/>
              <p:cNvSpPr txBox="1">
                <a:spLocks noChangeArrowheads="1"/>
              </p:cNvSpPr>
              <p:nvPr/>
            </p:nvSpPr>
            <p:spPr bwMode="auto">
              <a:xfrm>
                <a:off x="340"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598144" name="Line 128"/>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45" name="Line 129"/>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598146" name="Group 130"/>
          <p:cNvGrpSpPr>
            <a:grpSpLocks/>
          </p:cNvGrpSpPr>
          <p:nvPr/>
        </p:nvGrpSpPr>
        <p:grpSpPr bwMode="auto">
          <a:xfrm>
            <a:off x="6011863" y="868363"/>
            <a:ext cx="1079500" cy="4249737"/>
            <a:chOff x="1202" y="935"/>
            <a:chExt cx="680" cy="2677"/>
          </a:xfrm>
        </p:grpSpPr>
        <p:grpSp>
          <p:nvGrpSpPr>
            <p:cNvPr id="598147" name="Group 131"/>
            <p:cNvGrpSpPr>
              <a:grpSpLocks/>
            </p:cNvGrpSpPr>
            <p:nvPr/>
          </p:nvGrpSpPr>
          <p:grpSpPr bwMode="auto">
            <a:xfrm>
              <a:off x="1202" y="935"/>
              <a:ext cx="680" cy="2677"/>
              <a:chOff x="975" y="1162"/>
              <a:chExt cx="680" cy="2677"/>
            </a:xfrm>
          </p:grpSpPr>
          <p:grpSp>
            <p:nvGrpSpPr>
              <p:cNvPr id="598148" name="Group 132"/>
              <p:cNvGrpSpPr>
                <a:grpSpLocks/>
              </p:cNvGrpSpPr>
              <p:nvPr/>
            </p:nvGrpSpPr>
            <p:grpSpPr bwMode="auto">
              <a:xfrm>
                <a:off x="975" y="1162"/>
                <a:ext cx="680" cy="817"/>
                <a:chOff x="113" y="1842"/>
                <a:chExt cx="680" cy="817"/>
              </a:xfrm>
            </p:grpSpPr>
            <p:sp>
              <p:nvSpPr>
                <p:cNvPr id="598149" name="Rectangle 13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0" name="Line 13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1" name="Line 13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52" name="Line 13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53" name="Line 13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54" name="Line 13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55" name="Line 13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56" name="Group 140"/>
              <p:cNvGrpSpPr>
                <a:grpSpLocks/>
              </p:cNvGrpSpPr>
              <p:nvPr/>
            </p:nvGrpSpPr>
            <p:grpSpPr bwMode="auto">
              <a:xfrm>
                <a:off x="975" y="2069"/>
                <a:ext cx="680" cy="817"/>
                <a:chOff x="113" y="1842"/>
                <a:chExt cx="680" cy="817"/>
              </a:xfrm>
            </p:grpSpPr>
            <p:sp>
              <p:nvSpPr>
                <p:cNvPr id="598157" name="Rectangle 141"/>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8" name="Line 142"/>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9" name="Line 143"/>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0" name="Line 144"/>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1" name="Line 145"/>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62" name="Line 146"/>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63" name="Line 147"/>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64" name="Group 148"/>
              <p:cNvGrpSpPr>
                <a:grpSpLocks/>
              </p:cNvGrpSpPr>
              <p:nvPr/>
            </p:nvGrpSpPr>
            <p:grpSpPr bwMode="auto">
              <a:xfrm>
                <a:off x="975" y="3022"/>
                <a:ext cx="680" cy="817"/>
                <a:chOff x="113" y="1842"/>
                <a:chExt cx="680" cy="817"/>
              </a:xfrm>
            </p:grpSpPr>
            <p:sp>
              <p:nvSpPr>
                <p:cNvPr id="598165" name="Rectangle 14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66" name="Line 15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67" name="Line 15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8" name="Line 15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9" name="Line 15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70" name="Line 15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71" name="Line 15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72" name="Text Box 156"/>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598173" name="Text Box 157"/>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598174" name="Text Box 158"/>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598175" name="Line 159"/>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76" name="Line 160"/>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77" name="Line 161"/>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78" name="Line 162"/>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79" name="Line 163"/>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80" name="Line 164"/>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81" name="Group 165"/>
          <p:cNvGrpSpPr>
            <a:grpSpLocks/>
          </p:cNvGrpSpPr>
          <p:nvPr/>
        </p:nvGrpSpPr>
        <p:grpSpPr bwMode="auto">
          <a:xfrm>
            <a:off x="6011863" y="5318125"/>
            <a:ext cx="1079500" cy="1296988"/>
            <a:chOff x="340" y="1842"/>
            <a:chExt cx="680" cy="817"/>
          </a:xfrm>
        </p:grpSpPr>
        <p:grpSp>
          <p:nvGrpSpPr>
            <p:cNvPr id="598182" name="Group 166"/>
            <p:cNvGrpSpPr>
              <a:grpSpLocks/>
            </p:cNvGrpSpPr>
            <p:nvPr/>
          </p:nvGrpSpPr>
          <p:grpSpPr bwMode="auto">
            <a:xfrm>
              <a:off x="340" y="1842"/>
              <a:ext cx="680" cy="817"/>
              <a:chOff x="340" y="2024"/>
              <a:chExt cx="680" cy="817"/>
            </a:xfrm>
          </p:grpSpPr>
          <p:sp>
            <p:nvSpPr>
              <p:cNvPr id="598183" name="Rectangle 167"/>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84" name="Line 168"/>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85" name="Line 169"/>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86" name="Line 170"/>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87" name="Line 171"/>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88" name="Line 172"/>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89" name="Line 173"/>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90" name="Text Box 174"/>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598191" name="Line 175"/>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92" name="Line 176"/>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193" name="Text Box 177"/>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194" name="Text Box 178"/>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598195" name="Text Box 179"/>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6" name="Text Box 180"/>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197" name="Text Box 181"/>
          <p:cNvSpPr txBox="1">
            <a:spLocks noChangeArrowheads="1"/>
          </p:cNvSpPr>
          <p:nvPr/>
        </p:nvSpPr>
        <p:spPr bwMode="auto">
          <a:xfrm>
            <a:off x="2455863" y="5373688"/>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8" name="Text Box 182"/>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199" name="Text Box 183"/>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00" name="Text Box 184"/>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1" name="Text Box 185"/>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2" name="Text Box 186"/>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3" name="Text Box 187"/>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04" name="Text Box 188"/>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598205" name="Text Box 189"/>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206" name="Text Box 190"/>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07" name="Text Box 191"/>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8" name="Line 192"/>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09" name="Line 193"/>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0" name="Line 194"/>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1" name="Line 195"/>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598212" name="Text Box 196"/>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598213" name="Text Box 197"/>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59 </a:t>
            </a:r>
          </a:p>
        </p:txBody>
      </p:sp>
      <p:sp>
        <p:nvSpPr>
          <p:cNvPr id="598214" name="Text Box 198"/>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598215" name="Text Box 199"/>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59   </a:t>
            </a:r>
          </a:p>
        </p:txBody>
      </p:sp>
      <p:sp>
        <p:nvSpPr>
          <p:cNvPr id="598216" name="Text Box 200"/>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59</a:t>
            </a:r>
          </a:p>
        </p:txBody>
      </p:sp>
      <p:sp>
        <p:nvSpPr>
          <p:cNvPr id="598217" name="Text Box 201"/>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59</a:t>
            </a:r>
          </a:p>
        </p:txBody>
      </p:sp>
      <p:sp>
        <p:nvSpPr>
          <p:cNvPr id="598218" name="Text Box 202"/>
          <p:cNvSpPr txBox="1">
            <a:spLocks noChangeArrowheads="1"/>
          </p:cNvSpPr>
          <p:nvPr/>
        </p:nvSpPr>
        <p:spPr bwMode="auto">
          <a:xfrm>
            <a:off x="2684463" y="5675313"/>
            <a:ext cx="379412" cy="244475"/>
          </a:xfrm>
          <a:prstGeom prst="rect">
            <a:avLst/>
          </a:prstGeom>
          <a:noFill/>
          <a:ln w="9525">
            <a:noFill/>
            <a:miter lim="800000"/>
            <a:headEnd/>
            <a:tailEnd/>
          </a:ln>
          <a:effectLst/>
        </p:spPr>
        <p:txBody>
          <a:bodyPr>
            <a:spAutoFit/>
          </a:bodyPr>
          <a:lstStyle/>
          <a:p>
            <a:r>
              <a:rPr lang="en-US" sz="1000"/>
              <a:t>49</a:t>
            </a:r>
          </a:p>
        </p:txBody>
      </p:sp>
      <p:sp>
        <p:nvSpPr>
          <p:cNvPr id="598219" name="Text Box 203"/>
          <p:cNvSpPr txBox="1">
            <a:spLocks noChangeArrowheads="1"/>
          </p:cNvSpPr>
          <p:nvPr/>
        </p:nvSpPr>
        <p:spPr bwMode="auto">
          <a:xfrm>
            <a:off x="2693988" y="5948363"/>
            <a:ext cx="350837" cy="244475"/>
          </a:xfrm>
          <a:prstGeom prst="rect">
            <a:avLst/>
          </a:prstGeom>
          <a:noFill/>
          <a:ln w="9525">
            <a:noFill/>
            <a:miter lim="800000"/>
            <a:headEnd/>
            <a:tailEnd/>
          </a:ln>
          <a:effectLst/>
        </p:spPr>
        <p:txBody>
          <a:bodyPr>
            <a:spAutoFit/>
          </a:bodyPr>
          <a:lstStyle/>
          <a:p>
            <a:r>
              <a:rPr lang="en-US" sz="1000"/>
              <a:t>59</a:t>
            </a:r>
          </a:p>
        </p:txBody>
      </p:sp>
      <p:sp>
        <p:nvSpPr>
          <p:cNvPr id="598220" name="Text Box 204"/>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61</a:t>
            </a:r>
          </a:p>
        </p:txBody>
      </p:sp>
      <p:sp>
        <p:nvSpPr>
          <p:cNvPr id="598221" name="Text Box 205"/>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61</a:t>
            </a:r>
          </a:p>
        </p:txBody>
      </p:sp>
      <p:sp>
        <p:nvSpPr>
          <p:cNvPr id="598222" name="Text Box 206"/>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68</a:t>
            </a:r>
          </a:p>
        </p:txBody>
      </p:sp>
      <p:sp>
        <p:nvSpPr>
          <p:cNvPr id="598223" name="Text Box 207"/>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68</a:t>
            </a:r>
          </a:p>
        </p:txBody>
      </p:sp>
      <p:sp>
        <p:nvSpPr>
          <p:cNvPr id="598224" name="Text Box 208"/>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67</a:t>
            </a:r>
          </a:p>
        </p:txBody>
      </p:sp>
      <p:sp>
        <p:nvSpPr>
          <p:cNvPr id="598225" name="Text Box 209"/>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70</a:t>
            </a:r>
          </a:p>
        </p:txBody>
      </p:sp>
      <p:sp>
        <p:nvSpPr>
          <p:cNvPr id="598226" name="Text Box 210"/>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65</a:t>
            </a:r>
          </a:p>
        </p:txBody>
      </p:sp>
      <p:sp>
        <p:nvSpPr>
          <p:cNvPr id="598227" name="Text Box 211"/>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83</a:t>
            </a:r>
          </a:p>
        </p:txBody>
      </p:sp>
      <p:sp>
        <p:nvSpPr>
          <p:cNvPr id="598228" name="Text Box 212"/>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65</a:t>
            </a:r>
          </a:p>
        </p:txBody>
      </p:sp>
      <p:sp>
        <p:nvSpPr>
          <p:cNvPr id="598229" name="Text Box 213"/>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73</a:t>
            </a:r>
          </a:p>
        </p:txBody>
      </p:sp>
      <p:sp>
        <p:nvSpPr>
          <p:cNvPr id="598230" name="Text Box 214"/>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98</a:t>
            </a:r>
          </a:p>
        </p:txBody>
      </p:sp>
      <p:sp>
        <p:nvSpPr>
          <p:cNvPr id="598231" name="Text Box 215"/>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98</a:t>
            </a:r>
          </a:p>
        </p:txBody>
      </p:sp>
      <p:sp>
        <p:nvSpPr>
          <p:cNvPr id="598232" name="Text Box 216"/>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598233" name="Text Box 217"/>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4" name="Text Box 218"/>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598235" name="Text Box 219"/>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6" name="Text Box 220"/>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37" name="Text Box 221"/>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8" name="Text Box 222"/>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39" name="Text Box 223"/>
          <p:cNvSpPr txBox="1">
            <a:spLocks noChangeArrowheads="1"/>
          </p:cNvSpPr>
          <p:nvPr/>
        </p:nvSpPr>
        <p:spPr bwMode="auto">
          <a:xfrm>
            <a:off x="2411413" y="6308725"/>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40" name="Text Box 224"/>
          <p:cNvSpPr txBox="1">
            <a:spLocks noChangeArrowheads="1"/>
          </p:cNvSpPr>
          <p:nvPr/>
        </p:nvSpPr>
        <p:spPr bwMode="auto">
          <a:xfrm>
            <a:off x="1908175" y="63087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41" name="Text Box 225"/>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242" name="Text Box 226"/>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3" name="Text Box 227"/>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44" name="Text Box 228"/>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5" name="Text Box 229"/>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598246" name="Text Box 230"/>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47" name="Text Box 231"/>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22 days</a:t>
            </a:r>
          </a:p>
        </p:txBody>
      </p:sp>
      <p:sp>
        <p:nvSpPr>
          <p:cNvPr id="598248" name="Text Box 232"/>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49" name="Text Box 233"/>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598250" name="Text Box 234"/>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1" name="Text Box 235"/>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52" name="Text Box 236"/>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53" name="Text Box 237"/>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598254" name="Text Box 238"/>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55" name="Text Box 239"/>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6" name="Text Box 240"/>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57" name="Text Box 241"/>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8" name="Text Box 242"/>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9" name="Text Box 243"/>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60" name="Text Box 244"/>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61" name="Text Box 245"/>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95</a:t>
            </a:r>
          </a:p>
        </p:txBody>
      </p:sp>
      <p:sp>
        <p:nvSpPr>
          <p:cNvPr id="598262" name="Text Box 246"/>
          <p:cNvSpPr txBox="1">
            <a:spLocks noChangeArrowheads="1"/>
          </p:cNvSpPr>
          <p:nvPr/>
        </p:nvSpPr>
        <p:spPr bwMode="auto">
          <a:xfrm>
            <a:off x="6775450" y="2997200"/>
            <a:ext cx="379413" cy="244475"/>
          </a:xfrm>
          <a:prstGeom prst="rect">
            <a:avLst/>
          </a:prstGeom>
          <a:noFill/>
          <a:ln w="9525">
            <a:noFill/>
            <a:miter lim="800000"/>
            <a:headEnd/>
            <a:tailEnd/>
          </a:ln>
          <a:effectLst/>
        </p:spPr>
        <p:txBody>
          <a:bodyPr>
            <a:spAutoFit/>
          </a:bodyPr>
          <a:lstStyle/>
          <a:p>
            <a:r>
              <a:rPr lang="en-US" sz="1000"/>
              <a:t>98</a:t>
            </a:r>
          </a:p>
        </p:txBody>
      </p:sp>
      <p:sp>
        <p:nvSpPr>
          <p:cNvPr id="598263" name="Text Box 247"/>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80</a:t>
            </a:r>
          </a:p>
        </p:txBody>
      </p:sp>
      <p:sp>
        <p:nvSpPr>
          <p:cNvPr id="598264" name="Text Box 248"/>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98</a:t>
            </a:r>
          </a:p>
        </p:txBody>
      </p:sp>
      <p:sp>
        <p:nvSpPr>
          <p:cNvPr id="598265" name="Text Box 249"/>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90</a:t>
            </a:r>
          </a:p>
        </p:txBody>
      </p:sp>
      <p:sp>
        <p:nvSpPr>
          <p:cNvPr id="598266" name="Text Box 250"/>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98</a:t>
            </a:r>
          </a:p>
        </p:txBody>
      </p:sp>
      <p:sp>
        <p:nvSpPr>
          <p:cNvPr id="598267" name="Text Box 251"/>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598268" name="Line 252"/>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598269" name="Line 253"/>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598270" name="Line 254"/>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598271" name="Line 255"/>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598272" name="Line 256"/>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598273" name="Line 257"/>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598274" name="Line 258"/>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598275" name="Line 259"/>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598276" name="Line 260"/>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598277" name="Line 261"/>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598278" name="Line 262"/>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598279" name="Line 263"/>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598280" name="Line 264"/>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598281" name="Line 265"/>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598282" name="Line 266"/>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598283" name="Line 267"/>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598284" name="Line 268"/>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598285" name="Group 269"/>
          <p:cNvGrpSpPr>
            <a:grpSpLocks/>
          </p:cNvGrpSpPr>
          <p:nvPr/>
        </p:nvGrpSpPr>
        <p:grpSpPr bwMode="auto">
          <a:xfrm>
            <a:off x="496888" y="2924175"/>
            <a:ext cx="1209675" cy="1296988"/>
            <a:chOff x="313" y="1842"/>
            <a:chExt cx="762" cy="817"/>
          </a:xfrm>
        </p:grpSpPr>
        <p:grpSp>
          <p:nvGrpSpPr>
            <p:cNvPr id="598286" name="Group 270"/>
            <p:cNvGrpSpPr>
              <a:grpSpLocks/>
            </p:cNvGrpSpPr>
            <p:nvPr/>
          </p:nvGrpSpPr>
          <p:grpSpPr bwMode="auto">
            <a:xfrm>
              <a:off x="340" y="1842"/>
              <a:ext cx="680" cy="817"/>
              <a:chOff x="340" y="1842"/>
              <a:chExt cx="680" cy="817"/>
            </a:xfrm>
          </p:grpSpPr>
          <p:grpSp>
            <p:nvGrpSpPr>
              <p:cNvPr id="598287" name="Group 271"/>
              <p:cNvGrpSpPr>
                <a:grpSpLocks/>
              </p:cNvGrpSpPr>
              <p:nvPr/>
            </p:nvGrpSpPr>
            <p:grpSpPr bwMode="auto">
              <a:xfrm>
                <a:off x="340" y="1842"/>
                <a:ext cx="680" cy="817"/>
                <a:chOff x="340" y="2024"/>
                <a:chExt cx="680" cy="817"/>
              </a:xfrm>
            </p:grpSpPr>
            <p:sp>
              <p:nvSpPr>
                <p:cNvPr id="598288" name="Rectangle 2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289" name="Line 2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290" name="Line 2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291" name="Line 2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292" name="Line 2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293" name="Line 2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294" name="Line 2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295" name="Text Box 2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598296" name="Line 2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297" name="Line 2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298" name="Text Box 282"/>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598299" name="Text Box 283"/>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598300" name="Text Box 284"/>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598301" name="Text Box 285"/>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598302" name="Text Box 286"/>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303" name="Text Box 287"/>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304" name="Text Box 288"/>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598305" name="Text Box 289"/>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598306" name="Text Box 290"/>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598307" name="Text Box 291"/>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598308" name="Text Box 292"/>
          <p:cNvSpPr txBox="1">
            <a:spLocks noChangeArrowheads="1"/>
          </p:cNvSpPr>
          <p:nvPr/>
        </p:nvSpPr>
        <p:spPr bwMode="auto">
          <a:xfrm>
            <a:off x="2195513" y="56324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598309" name="Text Box 29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598310" name="Text Box 29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598311" name="Text Box 29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598312" name="Text Box 29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598313" name="Text Box 29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598314" name="Text Box 298"/>
          <p:cNvSpPr txBox="1">
            <a:spLocks noChangeArrowheads="1"/>
          </p:cNvSpPr>
          <p:nvPr/>
        </p:nvSpPr>
        <p:spPr bwMode="auto">
          <a:xfrm>
            <a:off x="6213475" y="126841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598315" name="Text Box 299"/>
          <p:cNvSpPr txBox="1">
            <a:spLocks noChangeArrowheads="1"/>
          </p:cNvSpPr>
          <p:nvPr/>
        </p:nvSpPr>
        <p:spPr bwMode="auto">
          <a:xfrm>
            <a:off x="6227763" y="2752725"/>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598316" name="Text Box 30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598317" name="Text Box 30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598318" name="Text Box 30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598319" name="Line 30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598320" name="Line 30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598321" name="Line 30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598322" name="Text Box 30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598323" name="Text Box 30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598324" name="Text Box 30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598325" name="Text Box 30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44</a:t>
            </a:r>
          </a:p>
        </p:txBody>
      </p:sp>
      <p:sp>
        <p:nvSpPr>
          <p:cNvPr id="598326" name="Text Box 31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598327" name="Text Box 31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34</a:t>
            </a:r>
          </a:p>
        </p:txBody>
      </p:sp>
      <p:sp>
        <p:nvSpPr>
          <p:cNvPr id="598328" name="Text Box 312"/>
          <p:cNvSpPr txBox="1">
            <a:spLocks noChangeArrowheads="1"/>
          </p:cNvSpPr>
          <p:nvPr/>
        </p:nvSpPr>
        <p:spPr bwMode="auto">
          <a:xfrm>
            <a:off x="1908175" y="5661025"/>
            <a:ext cx="379413" cy="244475"/>
          </a:xfrm>
          <a:prstGeom prst="rect">
            <a:avLst/>
          </a:prstGeom>
          <a:noFill/>
          <a:ln w="9525">
            <a:noFill/>
            <a:miter lim="800000"/>
            <a:headEnd/>
            <a:tailEnd/>
          </a:ln>
          <a:effectLst/>
        </p:spPr>
        <p:txBody>
          <a:bodyPr>
            <a:spAutoFit/>
          </a:bodyPr>
          <a:lstStyle/>
          <a:p>
            <a:r>
              <a:rPr lang="en-US" sz="1000"/>
              <a:t>34</a:t>
            </a:r>
          </a:p>
        </p:txBody>
      </p:sp>
      <p:sp>
        <p:nvSpPr>
          <p:cNvPr id="598329" name="Text Box 313"/>
          <p:cNvSpPr txBox="1">
            <a:spLocks noChangeArrowheads="1"/>
          </p:cNvSpPr>
          <p:nvPr/>
        </p:nvSpPr>
        <p:spPr bwMode="auto">
          <a:xfrm>
            <a:off x="1908175" y="5949950"/>
            <a:ext cx="379413" cy="244475"/>
          </a:xfrm>
          <a:prstGeom prst="rect">
            <a:avLst/>
          </a:prstGeom>
          <a:noFill/>
          <a:ln w="9525">
            <a:noFill/>
            <a:miter lim="800000"/>
            <a:headEnd/>
            <a:tailEnd/>
          </a:ln>
          <a:effectLst/>
        </p:spPr>
        <p:txBody>
          <a:bodyPr>
            <a:spAutoFit/>
          </a:bodyPr>
          <a:lstStyle/>
          <a:p>
            <a:r>
              <a:rPr lang="en-US" sz="1000"/>
              <a:t>44</a:t>
            </a:r>
          </a:p>
        </p:txBody>
      </p:sp>
      <p:sp>
        <p:nvSpPr>
          <p:cNvPr id="598330"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59</a:t>
            </a:r>
          </a:p>
        </p:txBody>
      </p:sp>
      <p:sp>
        <p:nvSpPr>
          <p:cNvPr id="598331"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59</a:t>
            </a:r>
          </a:p>
        </p:txBody>
      </p:sp>
      <p:sp>
        <p:nvSpPr>
          <p:cNvPr id="598332"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61</a:t>
            </a:r>
          </a:p>
        </p:txBody>
      </p:sp>
      <p:sp>
        <p:nvSpPr>
          <p:cNvPr id="598333"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61</a:t>
            </a:r>
          </a:p>
        </p:txBody>
      </p:sp>
      <p:sp>
        <p:nvSpPr>
          <p:cNvPr id="598334"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61</a:t>
            </a:r>
          </a:p>
        </p:txBody>
      </p:sp>
      <p:sp>
        <p:nvSpPr>
          <p:cNvPr id="598335"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64</a:t>
            </a:r>
          </a:p>
        </p:txBody>
      </p:sp>
      <p:sp>
        <p:nvSpPr>
          <p:cNvPr id="598336"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61</a:t>
            </a:r>
          </a:p>
        </p:txBody>
      </p:sp>
      <p:sp>
        <p:nvSpPr>
          <p:cNvPr id="598337"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79</a:t>
            </a:r>
          </a:p>
        </p:txBody>
      </p:sp>
      <p:sp>
        <p:nvSpPr>
          <p:cNvPr id="598338"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61</a:t>
            </a:r>
          </a:p>
        </p:txBody>
      </p:sp>
      <p:sp>
        <p:nvSpPr>
          <p:cNvPr id="598339"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69</a:t>
            </a:r>
          </a:p>
        </p:txBody>
      </p:sp>
      <p:sp>
        <p:nvSpPr>
          <p:cNvPr id="598340"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68</a:t>
            </a:r>
          </a:p>
        </p:txBody>
      </p:sp>
      <p:sp>
        <p:nvSpPr>
          <p:cNvPr id="598341"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68</a:t>
            </a:r>
          </a:p>
        </p:txBody>
      </p:sp>
      <p:sp>
        <p:nvSpPr>
          <p:cNvPr id="598342"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67</a:t>
            </a:r>
          </a:p>
        </p:txBody>
      </p:sp>
      <p:sp>
        <p:nvSpPr>
          <p:cNvPr id="598343"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76</a:t>
            </a:r>
          </a:p>
        </p:txBody>
      </p:sp>
      <p:sp>
        <p:nvSpPr>
          <p:cNvPr id="598344"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65</a:t>
            </a:r>
          </a:p>
        </p:txBody>
      </p:sp>
      <p:sp>
        <p:nvSpPr>
          <p:cNvPr id="598345"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79</a:t>
            </a:r>
          </a:p>
        </p:txBody>
      </p:sp>
      <p:sp>
        <p:nvSpPr>
          <p:cNvPr id="598346"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65</a:t>
            </a:r>
          </a:p>
        </p:txBody>
      </p:sp>
      <p:sp>
        <p:nvSpPr>
          <p:cNvPr id="598347"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73</a:t>
            </a:r>
          </a:p>
        </p:txBody>
      </p:sp>
      <p:sp>
        <p:nvSpPr>
          <p:cNvPr id="598348"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98</a:t>
            </a:r>
          </a:p>
        </p:txBody>
      </p:sp>
      <p:sp>
        <p:nvSpPr>
          <p:cNvPr id="598349" name="Text Box 333"/>
          <p:cNvSpPr txBox="1">
            <a:spLocks noChangeArrowheads="1"/>
          </p:cNvSpPr>
          <p:nvPr/>
        </p:nvSpPr>
        <p:spPr bwMode="auto">
          <a:xfrm rot="10800000" flipV="1">
            <a:off x="7335838" y="3498850"/>
            <a:ext cx="379412" cy="244475"/>
          </a:xfrm>
          <a:prstGeom prst="rect">
            <a:avLst/>
          </a:prstGeom>
          <a:noFill/>
          <a:ln w="9525">
            <a:noFill/>
            <a:miter lim="800000"/>
            <a:headEnd/>
            <a:tailEnd/>
          </a:ln>
          <a:effectLst/>
        </p:spPr>
        <p:txBody>
          <a:bodyPr>
            <a:spAutoFit/>
          </a:bodyPr>
          <a:lstStyle/>
          <a:p>
            <a:r>
              <a:rPr lang="en-US" sz="1000"/>
              <a:t>98</a:t>
            </a:r>
          </a:p>
        </p:txBody>
      </p:sp>
      <p:sp>
        <p:nvSpPr>
          <p:cNvPr id="598350" name="Text Box 334"/>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335" name="Slide Number Placeholder 334"/>
          <p:cNvSpPr>
            <a:spLocks noGrp="1"/>
          </p:cNvSpPr>
          <p:nvPr>
            <p:ph type="sldNum" sz="quarter" idx="12"/>
          </p:nvPr>
        </p:nvSpPr>
        <p:spPr/>
        <p:txBody>
          <a:bodyPr/>
          <a:lstStyle/>
          <a:p>
            <a:fld id="{5CA9C09B-FF3A-4D41-B5CA-3C68A851D5B2}" type="slidenum">
              <a:rPr lang="en-US" smtClean="0"/>
              <a:pPr/>
              <a:t>239</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8613" y="228600"/>
            <a:ext cx="8839200" cy="1190625"/>
          </a:xfrm>
          <a:prstGeom prst="rect">
            <a:avLst/>
          </a:prstGeom>
          <a:noFill/>
          <a:ln w="9525" algn="ctr">
            <a:noFill/>
            <a:miter lim="800000"/>
            <a:headEnd/>
            <a:tailEnd/>
          </a:ln>
          <a:effectLst/>
        </p:spPr>
        <p:txBody>
          <a:bodyPr>
            <a:spAutoFit/>
          </a:bodyPr>
          <a:lstStyle/>
          <a:p>
            <a:pPr>
              <a:spcBef>
                <a:spcPct val="50000"/>
              </a:spcBef>
            </a:pPr>
            <a:r>
              <a:rPr lang="en-US" sz="3600" b="1">
                <a:solidFill>
                  <a:srgbClr val="008080"/>
                </a:solidFill>
              </a:rPr>
              <a:t>Levels of decision making and information</a:t>
            </a:r>
          </a:p>
        </p:txBody>
      </p:sp>
      <p:sp>
        <p:nvSpPr>
          <p:cNvPr id="59395" name="Text Box 3"/>
          <p:cNvSpPr txBox="1">
            <a:spLocks noChangeArrowheads="1"/>
          </p:cNvSpPr>
          <p:nvPr/>
        </p:nvSpPr>
        <p:spPr bwMode="auto">
          <a:xfrm>
            <a:off x="250825" y="1340768"/>
            <a:ext cx="8610600" cy="5447645"/>
          </a:xfrm>
          <a:prstGeom prst="rect">
            <a:avLst/>
          </a:prstGeom>
          <a:noFill/>
          <a:ln w="9525" algn="ctr">
            <a:noFill/>
            <a:miter lim="800000"/>
            <a:headEnd/>
            <a:tailEnd/>
          </a:ln>
          <a:effectLst/>
        </p:spPr>
        <p:txBody>
          <a:bodyPr>
            <a:spAutoFit/>
          </a:bodyPr>
          <a:lstStyle/>
          <a:p>
            <a:pPr>
              <a:spcBef>
                <a:spcPct val="50000"/>
              </a:spcBef>
            </a:pPr>
            <a:r>
              <a:rPr lang="en-US" sz="2400" dirty="0"/>
              <a:t>Decisions can be grouped into three levels</a:t>
            </a:r>
          </a:p>
          <a:p>
            <a:pPr>
              <a:spcBef>
                <a:spcPct val="50000"/>
              </a:spcBef>
              <a:buFontTx/>
              <a:buBlip>
                <a:blip r:embed="rId2"/>
              </a:buBlip>
            </a:pPr>
            <a:r>
              <a:rPr lang="en-US" sz="2400" b="1" dirty="0">
                <a:solidFill>
                  <a:srgbClr val="0066FF"/>
                </a:solidFill>
              </a:rPr>
              <a:t>Strategic decision:</a:t>
            </a:r>
          </a:p>
          <a:p>
            <a:pPr>
              <a:spcBef>
                <a:spcPct val="50000"/>
              </a:spcBef>
            </a:pPr>
            <a:r>
              <a:rPr lang="en-US" sz="2400" dirty="0"/>
              <a:t>	This is essential about deciding objectives. These decisions need to be taken whenever the objectives for the projects are been decided</a:t>
            </a:r>
            <a:r>
              <a:rPr lang="en-US" sz="2400" dirty="0" smtClean="0"/>
              <a:t>. (Top Management)</a:t>
            </a:r>
          </a:p>
          <a:p>
            <a:pPr>
              <a:spcBef>
                <a:spcPct val="50000"/>
              </a:spcBef>
            </a:pPr>
            <a:r>
              <a:rPr lang="en-US" sz="2400" dirty="0" err="1" smtClean="0"/>
              <a:t>Eg</a:t>
            </a:r>
            <a:r>
              <a:rPr lang="en-US" sz="2400" dirty="0" smtClean="0"/>
              <a:t>. Here afterwards Testing group will be an independent and not a part of the project team </a:t>
            </a:r>
            <a:endParaRPr lang="en-US" sz="2400" dirty="0"/>
          </a:p>
          <a:p>
            <a:pPr>
              <a:spcBef>
                <a:spcPct val="50000"/>
              </a:spcBef>
              <a:buFontTx/>
              <a:buBlip>
                <a:blip r:embed="rId2"/>
              </a:buBlip>
            </a:pPr>
            <a:r>
              <a:rPr lang="en-US" sz="2400" b="1" dirty="0">
                <a:solidFill>
                  <a:srgbClr val="0066FF"/>
                </a:solidFill>
              </a:rPr>
              <a:t>Tactical decision:</a:t>
            </a:r>
          </a:p>
          <a:p>
            <a:pPr>
              <a:spcBef>
                <a:spcPct val="50000"/>
              </a:spcBef>
            </a:pPr>
            <a:r>
              <a:rPr lang="en-US" sz="2400" dirty="0"/>
              <a:t>	This is needed to ensure that the objectives will be fulfilled. The need to formulate a plan of action to meet those objectives</a:t>
            </a:r>
            <a:r>
              <a:rPr lang="en-US" sz="2400" dirty="0" smtClean="0"/>
              <a:t>. (PM or PL). </a:t>
            </a:r>
            <a:r>
              <a:rPr lang="en-US" sz="2400" dirty="0" err="1" smtClean="0"/>
              <a:t>Eg</a:t>
            </a:r>
            <a:r>
              <a:rPr lang="en-US" sz="2400" dirty="0" smtClean="0"/>
              <a:t>. Peer review will be done once in 2 days--</a:t>
            </a:r>
            <a:r>
              <a:rPr lang="en-US" sz="2400" dirty="0" smtClean="0">
                <a:sym typeface="Wingdings" pitchFamily="2" charset="2"/>
              </a:rPr>
              <a:t> Decided by a </a:t>
            </a:r>
            <a:r>
              <a:rPr lang="en-US" sz="2400" smtClean="0">
                <a:sym typeface="Wingdings" pitchFamily="2" charset="2"/>
              </a:rPr>
              <a:t>Project Manager</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24</a:t>
            </a:fld>
            <a:endParaRPr lang="en-US"/>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9043" name="Rectangle 3"/>
          <p:cNvSpPr>
            <a:spLocks noGrp="1" noChangeArrowheads="1"/>
          </p:cNvSpPr>
          <p:nvPr>
            <p:ph type="title"/>
          </p:nvPr>
        </p:nvSpPr>
        <p:spPr/>
        <p:txBody>
          <a:bodyPr/>
          <a:lstStyle/>
          <a:p>
            <a:r>
              <a:rPr lang="en-US" sz="1600">
                <a:solidFill>
                  <a:srgbClr val="008080"/>
                </a:solidFill>
              </a:rPr>
              <a:t>Table 8.1 Part of Amanda’s resource requirement list</a:t>
            </a:r>
          </a:p>
        </p:txBody>
      </p:sp>
      <p:sp>
        <p:nvSpPr>
          <p:cNvPr id="599044" name="Text Box 4"/>
          <p:cNvSpPr txBox="1">
            <a:spLocks noChangeArrowheads="1"/>
          </p:cNvSpPr>
          <p:nvPr/>
        </p:nvSpPr>
        <p:spPr bwMode="auto">
          <a:xfrm>
            <a:off x="323850" y="1268413"/>
            <a:ext cx="7848600" cy="366712"/>
          </a:xfrm>
          <a:prstGeom prst="rect">
            <a:avLst/>
          </a:prstGeom>
          <a:noFill/>
          <a:ln w="9525">
            <a:noFill/>
            <a:miter lim="800000"/>
            <a:headEnd/>
            <a:tailEnd/>
          </a:ln>
          <a:effectLst/>
        </p:spPr>
        <p:txBody>
          <a:bodyPr>
            <a:spAutoFit/>
          </a:bodyPr>
          <a:lstStyle/>
          <a:p>
            <a:pPr>
              <a:spcBef>
                <a:spcPct val="50000"/>
              </a:spcBef>
            </a:pPr>
            <a:r>
              <a:rPr lang="en-US" b="1">
                <a:solidFill>
                  <a:srgbClr val="008080"/>
                </a:solidFill>
              </a:rPr>
              <a:t>Stage      Activity     Resource            Days     Quantity     Notes</a:t>
            </a:r>
          </a:p>
        </p:txBody>
      </p:sp>
      <p:sp>
        <p:nvSpPr>
          <p:cNvPr id="599045" name="Line 5"/>
          <p:cNvSpPr>
            <a:spLocks noChangeShapeType="1"/>
          </p:cNvSpPr>
          <p:nvPr/>
        </p:nvSpPr>
        <p:spPr bwMode="auto">
          <a:xfrm>
            <a:off x="250825" y="836613"/>
            <a:ext cx="7345363" cy="0"/>
          </a:xfrm>
          <a:prstGeom prst="line">
            <a:avLst/>
          </a:prstGeom>
          <a:noFill/>
          <a:ln w="28575">
            <a:solidFill>
              <a:srgbClr val="008080"/>
            </a:solidFill>
            <a:round/>
            <a:headEnd/>
            <a:tailEnd/>
          </a:ln>
          <a:effectLst/>
        </p:spPr>
        <p:txBody>
          <a:bodyPr/>
          <a:lstStyle/>
          <a:p>
            <a:endParaRPr lang="en-US"/>
          </a:p>
        </p:txBody>
      </p:sp>
      <p:sp>
        <p:nvSpPr>
          <p:cNvPr id="599046" name="Text Box 6"/>
          <p:cNvSpPr txBox="1">
            <a:spLocks noChangeArrowheads="1"/>
          </p:cNvSpPr>
          <p:nvPr/>
        </p:nvSpPr>
        <p:spPr bwMode="auto">
          <a:xfrm>
            <a:off x="395288" y="1630363"/>
            <a:ext cx="7056437" cy="549275"/>
          </a:xfrm>
          <a:prstGeom prst="rect">
            <a:avLst/>
          </a:prstGeom>
          <a:noFill/>
          <a:ln w="9525">
            <a:noFill/>
            <a:miter lim="800000"/>
            <a:headEnd/>
            <a:tailEnd/>
          </a:ln>
          <a:effectLst/>
        </p:spPr>
        <p:txBody>
          <a:bodyPr>
            <a:spAutoFit/>
          </a:bodyPr>
          <a:lstStyle/>
          <a:p>
            <a:pPr>
              <a:spcBef>
                <a:spcPct val="50000"/>
              </a:spcBef>
            </a:pPr>
            <a:r>
              <a:rPr lang="en-US" sz="1200"/>
              <a:t>ALL                                          Project Manager                 104/FT   </a:t>
            </a:r>
          </a:p>
          <a:p>
            <a:pPr>
              <a:spcBef>
                <a:spcPct val="50000"/>
              </a:spcBef>
            </a:pPr>
            <a:endParaRPr lang="en-US" sz="1200"/>
          </a:p>
        </p:txBody>
      </p:sp>
      <p:sp>
        <p:nvSpPr>
          <p:cNvPr id="599047" name="Text Box 7"/>
          <p:cNvSpPr txBox="1">
            <a:spLocks noChangeArrowheads="1"/>
          </p:cNvSpPr>
          <p:nvPr/>
        </p:nvSpPr>
        <p:spPr bwMode="auto">
          <a:xfrm>
            <a:off x="395288" y="1830388"/>
            <a:ext cx="8208962" cy="274637"/>
          </a:xfrm>
          <a:prstGeom prst="rect">
            <a:avLst/>
          </a:prstGeom>
          <a:noFill/>
          <a:ln w="9525">
            <a:noFill/>
            <a:miter lim="800000"/>
            <a:headEnd/>
            <a:tailEnd/>
          </a:ln>
          <a:effectLst/>
        </p:spPr>
        <p:txBody>
          <a:bodyPr>
            <a:spAutoFit/>
          </a:bodyPr>
          <a:lstStyle/>
          <a:p>
            <a:pPr>
              <a:spcBef>
                <a:spcPct val="50000"/>
              </a:spcBef>
            </a:pPr>
            <a:r>
              <a:rPr lang="en-US" sz="1200"/>
              <a:t>1                    All                       Workstation                         34                                            Check software availability                                        </a:t>
            </a:r>
          </a:p>
        </p:txBody>
      </p:sp>
      <p:sp>
        <p:nvSpPr>
          <p:cNvPr id="599048" name="Text Box 8"/>
          <p:cNvSpPr txBox="1">
            <a:spLocks noChangeArrowheads="1"/>
          </p:cNvSpPr>
          <p:nvPr/>
        </p:nvSpPr>
        <p:spPr bwMode="auto">
          <a:xfrm>
            <a:off x="407988" y="2046288"/>
            <a:ext cx="8208962" cy="274637"/>
          </a:xfrm>
          <a:prstGeom prst="rect">
            <a:avLst/>
          </a:prstGeom>
          <a:noFill/>
          <a:ln w="9525">
            <a:noFill/>
            <a:miter lim="800000"/>
            <a:headEnd/>
            <a:tailEnd/>
          </a:ln>
          <a:effectLst/>
        </p:spPr>
        <p:txBody>
          <a:bodyPr>
            <a:spAutoFit/>
          </a:bodyPr>
          <a:lstStyle/>
          <a:p>
            <a:pPr>
              <a:spcBef>
                <a:spcPct val="50000"/>
              </a:spcBef>
            </a:pPr>
            <a:r>
              <a:rPr lang="en-US" sz="1200"/>
              <a:t>                      IoE/P/1               Senior Analyst                     34/FT                         </a:t>
            </a:r>
          </a:p>
        </p:txBody>
      </p:sp>
      <p:sp>
        <p:nvSpPr>
          <p:cNvPr id="599049" name="Text Box 9"/>
          <p:cNvSpPr txBox="1">
            <a:spLocks noChangeArrowheads="1"/>
          </p:cNvSpPr>
          <p:nvPr/>
        </p:nvSpPr>
        <p:spPr bwMode="auto">
          <a:xfrm>
            <a:off x="395288" y="2263775"/>
            <a:ext cx="8208962" cy="274638"/>
          </a:xfrm>
          <a:prstGeom prst="rect">
            <a:avLst/>
          </a:prstGeom>
          <a:noFill/>
          <a:ln w="9525">
            <a:noFill/>
            <a:miter lim="800000"/>
            <a:headEnd/>
            <a:tailEnd/>
          </a:ln>
          <a:effectLst/>
        </p:spPr>
        <p:txBody>
          <a:bodyPr>
            <a:spAutoFit/>
          </a:bodyPr>
          <a:lstStyle/>
          <a:p>
            <a:pPr>
              <a:spcBef>
                <a:spcPct val="50000"/>
              </a:spcBef>
            </a:pPr>
            <a:r>
              <a:rPr lang="en-US" sz="1200"/>
              <a:t>2                    All                       Workstation                             -                       3                  1 per person would be ideal</a:t>
            </a:r>
          </a:p>
        </p:txBody>
      </p:sp>
      <p:sp>
        <p:nvSpPr>
          <p:cNvPr id="599050" name="Text Box 10"/>
          <p:cNvSpPr txBox="1">
            <a:spLocks noChangeArrowheads="1"/>
          </p:cNvSpPr>
          <p:nvPr/>
        </p:nvSpPr>
        <p:spPr bwMode="auto">
          <a:xfrm>
            <a:off x="382588" y="2436813"/>
            <a:ext cx="8208962" cy="274637"/>
          </a:xfrm>
          <a:prstGeom prst="rect">
            <a:avLst/>
          </a:prstGeom>
          <a:noFill/>
          <a:ln w="9525">
            <a:noFill/>
            <a:miter lim="800000"/>
            <a:headEnd/>
            <a:tailEnd/>
          </a:ln>
          <a:effectLst/>
        </p:spPr>
        <p:txBody>
          <a:bodyPr>
            <a:spAutoFit/>
          </a:bodyPr>
          <a:lstStyle/>
          <a:p>
            <a:pPr>
              <a:spcBef>
                <a:spcPct val="50000"/>
              </a:spcBef>
            </a:pPr>
            <a:r>
              <a:rPr lang="en-US" sz="1200"/>
              <a:t>                      IoE/P/2               Analyst-Designer                 20/FT                         </a:t>
            </a:r>
          </a:p>
        </p:txBody>
      </p:sp>
      <p:sp>
        <p:nvSpPr>
          <p:cNvPr id="599051" name="Text Box 11"/>
          <p:cNvSpPr txBox="1">
            <a:spLocks noChangeArrowheads="1"/>
          </p:cNvSpPr>
          <p:nvPr/>
        </p:nvSpPr>
        <p:spPr bwMode="auto">
          <a:xfrm>
            <a:off x="395288" y="2649538"/>
            <a:ext cx="8208962" cy="274637"/>
          </a:xfrm>
          <a:prstGeom prst="rect">
            <a:avLst/>
          </a:prstGeom>
          <a:noFill/>
          <a:ln w="9525">
            <a:noFill/>
            <a:miter lim="800000"/>
            <a:headEnd/>
            <a:tailEnd/>
          </a:ln>
          <a:effectLst/>
        </p:spPr>
        <p:txBody>
          <a:bodyPr>
            <a:spAutoFit/>
          </a:bodyPr>
          <a:lstStyle/>
          <a:p>
            <a:pPr>
              <a:spcBef>
                <a:spcPct val="50000"/>
              </a:spcBef>
            </a:pPr>
            <a:r>
              <a:rPr lang="en-US" sz="1200"/>
              <a:t>                      IoE/P/3               Analyst-Designer                 15/FT                         </a:t>
            </a:r>
          </a:p>
        </p:txBody>
      </p:sp>
      <p:sp>
        <p:nvSpPr>
          <p:cNvPr id="599052" name="Text Box 12"/>
          <p:cNvSpPr txBox="1">
            <a:spLocks noChangeArrowheads="1"/>
          </p:cNvSpPr>
          <p:nvPr/>
        </p:nvSpPr>
        <p:spPr bwMode="auto">
          <a:xfrm>
            <a:off x="396875" y="2867025"/>
            <a:ext cx="8208963" cy="274638"/>
          </a:xfrm>
          <a:prstGeom prst="rect">
            <a:avLst/>
          </a:prstGeom>
          <a:noFill/>
          <a:ln w="9525">
            <a:noFill/>
            <a:miter lim="800000"/>
            <a:headEnd/>
            <a:tailEnd/>
          </a:ln>
          <a:effectLst/>
        </p:spPr>
        <p:txBody>
          <a:bodyPr>
            <a:spAutoFit/>
          </a:bodyPr>
          <a:lstStyle/>
          <a:p>
            <a:pPr>
              <a:spcBef>
                <a:spcPct val="50000"/>
              </a:spcBef>
            </a:pPr>
            <a:r>
              <a:rPr lang="en-US" sz="1200"/>
              <a:t>                      IoE/P/4               Analyst-Designer                 25/FT                         </a:t>
            </a:r>
          </a:p>
        </p:txBody>
      </p:sp>
      <p:sp>
        <p:nvSpPr>
          <p:cNvPr id="599053" name="Text Box 13"/>
          <p:cNvSpPr txBox="1">
            <a:spLocks noChangeArrowheads="1"/>
          </p:cNvSpPr>
          <p:nvPr/>
        </p:nvSpPr>
        <p:spPr bwMode="auto">
          <a:xfrm>
            <a:off x="398463" y="3068638"/>
            <a:ext cx="8350250" cy="274637"/>
          </a:xfrm>
          <a:prstGeom prst="rect">
            <a:avLst/>
          </a:prstGeom>
          <a:noFill/>
          <a:ln w="9525">
            <a:noFill/>
            <a:miter lim="800000"/>
            <a:headEnd/>
            <a:tailEnd/>
          </a:ln>
          <a:effectLst/>
        </p:spPr>
        <p:txBody>
          <a:bodyPr>
            <a:spAutoFit/>
          </a:bodyPr>
          <a:lstStyle/>
          <a:p>
            <a:pPr>
              <a:spcBef>
                <a:spcPct val="50000"/>
              </a:spcBef>
            </a:pPr>
            <a:r>
              <a:rPr lang="en-US" sz="1200"/>
              <a:t>                      IoE/P/5               Analyst-Designer                 15/FT                                      Could use analyst-programmer </a:t>
            </a:r>
          </a:p>
        </p:txBody>
      </p:sp>
      <p:sp>
        <p:nvSpPr>
          <p:cNvPr id="599054" name="Text Box 14"/>
          <p:cNvSpPr txBox="1">
            <a:spLocks noChangeArrowheads="1"/>
          </p:cNvSpPr>
          <p:nvPr/>
        </p:nvSpPr>
        <p:spPr bwMode="auto">
          <a:xfrm>
            <a:off x="395288" y="3241675"/>
            <a:ext cx="8208962" cy="274638"/>
          </a:xfrm>
          <a:prstGeom prst="rect">
            <a:avLst/>
          </a:prstGeom>
          <a:noFill/>
          <a:ln w="9525">
            <a:noFill/>
            <a:miter lim="800000"/>
            <a:headEnd/>
            <a:tailEnd/>
          </a:ln>
          <a:effectLst/>
        </p:spPr>
        <p:txBody>
          <a:bodyPr>
            <a:spAutoFit/>
          </a:bodyPr>
          <a:lstStyle/>
          <a:p>
            <a:pPr>
              <a:spcBef>
                <a:spcPct val="50000"/>
              </a:spcBef>
            </a:pPr>
            <a:r>
              <a:rPr lang="en-US" sz="1200"/>
              <a:t>3                    All                       Workstation                           2/FT</a:t>
            </a:r>
          </a:p>
        </p:txBody>
      </p:sp>
      <p:sp>
        <p:nvSpPr>
          <p:cNvPr id="599055" name="Text Box 15"/>
          <p:cNvSpPr txBox="1">
            <a:spLocks noChangeArrowheads="1"/>
          </p:cNvSpPr>
          <p:nvPr/>
        </p:nvSpPr>
        <p:spPr bwMode="auto">
          <a:xfrm>
            <a:off x="395288" y="3429000"/>
            <a:ext cx="8208962" cy="274638"/>
          </a:xfrm>
          <a:prstGeom prst="rect">
            <a:avLst/>
          </a:prstGeom>
          <a:noFill/>
          <a:ln w="9525">
            <a:noFill/>
            <a:miter lim="800000"/>
            <a:headEnd/>
            <a:tailEnd/>
          </a:ln>
          <a:effectLst/>
        </p:spPr>
        <p:txBody>
          <a:bodyPr>
            <a:spAutoFit/>
          </a:bodyPr>
          <a:lstStyle/>
          <a:p>
            <a:pPr>
              <a:spcBef>
                <a:spcPct val="50000"/>
              </a:spcBef>
            </a:pPr>
            <a:r>
              <a:rPr lang="en-US" sz="1200"/>
              <a:t>                      IoE/P/6               Senior Analyst                       2/FT                         </a:t>
            </a:r>
          </a:p>
        </p:txBody>
      </p:sp>
      <p:sp>
        <p:nvSpPr>
          <p:cNvPr id="599056" name="Text Box 16"/>
          <p:cNvSpPr txBox="1">
            <a:spLocks noChangeArrowheads="1"/>
          </p:cNvSpPr>
          <p:nvPr/>
        </p:nvSpPr>
        <p:spPr bwMode="auto">
          <a:xfrm>
            <a:off x="395288" y="3630613"/>
            <a:ext cx="8208962" cy="274637"/>
          </a:xfrm>
          <a:prstGeom prst="rect">
            <a:avLst/>
          </a:prstGeom>
          <a:noFill/>
          <a:ln w="9525">
            <a:noFill/>
            <a:miter lim="800000"/>
            <a:headEnd/>
            <a:tailEnd/>
          </a:ln>
          <a:effectLst/>
        </p:spPr>
        <p:txBody>
          <a:bodyPr>
            <a:spAutoFit/>
          </a:bodyPr>
          <a:lstStyle/>
          <a:p>
            <a:pPr>
              <a:spcBef>
                <a:spcPct val="50000"/>
              </a:spcBef>
            </a:pPr>
            <a:r>
              <a:rPr lang="en-US" sz="1200"/>
              <a:t>4                    All                       Workstation                            -                         3                 As stage 2             </a:t>
            </a:r>
          </a:p>
        </p:txBody>
      </p:sp>
      <p:sp>
        <p:nvSpPr>
          <p:cNvPr id="599057" name="Text Box 17"/>
          <p:cNvSpPr txBox="1">
            <a:spLocks noChangeArrowheads="1"/>
          </p:cNvSpPr>
          <p:nvPr/>
        </p:nvSpPr>
        <p:spPr bwMode="auto">
          <a:xfrm>
            <a:off x="395288" y="3803650"/>
            <a:ext cx="8208962" cy="274638"/>
          </a:xfrm>
          <a:prstGeom prst="rect">
            <a:avLst/>
          </a:prstGeom>
          <a:noFill/>
          <a:ln w="9525">
            <a:noFill/>
            <a:miter lim="800000"/>
            <a:headEnd/>
            <a:tailEnd/>
          </a:ln>
          <a:effectLst/>
        </p:spPr>
        <p:txBody>
          <a:bodyPr>
            <a:spAutoFit/>
          </a:bodyPr>
          <a:lstStyle/>
          <a:p>
            <a:pPr>
              <a:spcBef>
                <a:spcPct val="50000"/>
              </a:spcBef>
            </a:pPr>
            <a:r>
              <a:rPr lang="en-US" sz="1200"/>
              <a:t>                      IoE/P/7               Analyst-Designer                   7/FT                         </a:t>
            </a:r>
          </a:p>
        </p:txBody>
      </p:sp>
      <p:sp>
        <p:nvSpPr>
          <p:cNvPr id="599058" name="Text Box 18"/>
          <p:cNvSpPr txBox="1">
            <a:spLocks noChangeArrowheads="1"/>
          </p:cNvSpPr>
          <p:nvPr/>
        </p:nvSpPr>
        <p:spPr bwMode="auto">
          <a:xfrm>
            <a:off x="395288" y="3976688"/>
            <a:ext cx="8208962" cy="274637"/>
          </a:xfrm>
          <a:prstGeom prst="rect">
            <a:avLst/>
          </a:prstGeom>
          <a:noFill/>
          <a:ln w="9525">
            <a:noFill/>
            <a:miter lim="800000"/>
            <a:headEnd/>
            <a:tailEnd/>
          </a:ln>
          <a:effectLst/>
        </p:spPr>
        <p:txBody>
          <a:bodyPr>
            <a:spAutoFit/>
          </a:bodyPr>
          <a:lstStyle/>
          <a:p>
            <a:pPr>
              <a:spcBef>
                <a:spcPct val="50000"/>
              </a:spcBef>
            </a:pPr>
            <a:r>
              <a:rPr lang="en-US" sz="1200"/>
              <a:t>                      IoE/P/8               Analyst-Designer                   6/FT                         </a:t>
            </a:r>
          </a:p>
        </p:txBody>
      </p:sp>
      <p:sp>
        <p:nvSpPr>
          <p:cNvPr id="599059" name="Text Box 19"/>
          <p:cNvSpPr txBox="1">
            <a:spLocks noChangeArrowheads="1"/>
          </p:cNvSpPr>
          <p:nvPr/>
        </p:nvSpPr>
        <p:spPr bwMode="auto">
          <a:xfrm>
            <a:off x="411163" y="4162425"/>
            <a:ext cx="8208962" cy="274638"/>
          </a:xfrm>
          <a:prstGeom prst="rect">
            <a:avLst/>
          </a:prstGeom>
          <a:noFill/>
          <a:ln w="9525">
            <a:noFill/>
            <a:miter lim="800000"/>
            <a:headEnd/>
            <a:tailEnd/>
          </a:ln>
          <a:effectLst/>
        </p:spPr>
        <p:txBody>
          <a:bodyPr>
            <a:spAutoFit/>
          </a:bodyPr>
          <a:lstStyle/>
          <a:p>
            <a:pPr>
              <a:spcBef>
                <a:spcPct val="50000"/>
              </a:spcBef>
            </a:pPr>
            <a:r>
              <a:rPr lang="en-US" sz="1200"/>
              <a:t>                      IoE/P/9               Analyst-Designer                   4/FT                         </a:t>
            </a:r>
          </a:p>
        </p:txBody>
      </p:sp>
      <p:sp>
        <p:nvSpPr>
          <p:cNvPr id="599060" name="Text Box 20"/>
          <p:cNvSpPr txBox="1">
            <a:spLocks noChangeArrowheads="1"/>
          </p:cNvSpPr>
          <p:nvPr/>
        </p:nvSpPr>
        <p:spPr bwMode="auto">
          <a:xfrm>
            <a:off x="409575" y="4348163"/>
            <a:ext cx="8208963" cy="274637"/>
          </a:xfrm>
          <a:prstGeom prst="rect">
            <a:avLst/>
          </a:prstGeom>
          <a:noFill/>
          <a:ln w="9525">
            <a:noFill/>
            <a:miter lim="800000"/>
            <a:headEnd/>
            <a:tailEnd/>
          </a:ln>
          <a:effectLst/>
        </p:spPr>
        <p:txBody>
          <a:bodyPr>
            <a:spAutoFit/>
          </a:bodyPr>
          <a:lstStyle/>
          <a:p>
            <a:pPr>
              <a:spcBef>
                <a:spcPct val="50000"/>
              </a:spcBef>
            </a:pPr>
            <a:r>
              <a:rPr lang="en-US" sz="1200"/>
              <a:t>                      IoE/P/10             Analyst-Designer                   4/FT                         </a:t>
            </a:r>
          </a:p>
        </p:txBody>
      </p:sp>
      <p:sp>
        <p:nvSpPr>
          <p:cNvPr id="599061" name="Text Box 21"/>
          <p:cNvSpPr txBox="1">
            <a:spLocks noChangeArrowheads="1"/>
          </p:cNvSpPr>
          <p:nvPr/>
        </p:nvSpPr>
        <p:spPr bwMode="auto">
          <a:xfrm>
            <a:off x="411163" y="4532313"/>
            <a:ext cx="8208962" cy="274637"/>
          </a:xfrm>
          <a:prstGeom prst="rect">
            <a:avLst/>
          </a:prstGeom>
          <a:noFill/>
          <a:ln w="9525">
            <a:noFill/>
            <a:miter lim="800000"/>
            <a:headEnd/>
            <a:tailEnd/>
          </a:ln>
          <a:effectLst/>
        </p:spPr>
        <p:txBody>
          <a:bodyPr>
            <a:spAutoFit/>
          </a:bodyPr>
          <a:lstStyle/>
          <a:p>
            <a:pPr>
              <a:spcBef>
                <a:spcPct val="50000"/>
              </a:spcBef>
            </a:pPr>
            <a:r>
              <a:rPr lang="en-US" sz="1200"/>
              <a:t>5                    All                       Workstation                             -                       4                 1 per programmer             </a:t>
            </a:r>
          </a:p>
        </p:txBody>
      </p:sp>
      <p:sp>
        <p:nvSpPr>
          <p:cNvPr id="599062" name="Text Box 22"/>
          <p:cNvSpPr txBox="1">
            <a:spLocks noChangeArrowheads="1"/>
          </p:cNvSpPr>
          <p:nvPr/>
        </p:nvSpPr>
        <p:spPr bwMode="auto">
          <a:xfrm>
            <a:off x="395288" y="4724400"/>
            <a:ext cx="8208962" cy="274638"/>
          </a:xfrm>
          <a:prstGeom prst="rect">
            <a:avLst/>
          </a:prstGeom>
          <a:noFill/>
          <a:ln w="9525">
            <a:noFill/>
            <a:miter lim="800000"/>
            <a:headEnd/>
            <a:tailEnd/>
          </a:ln>
          <a:effectLst/>
        </p:spPr>
        <p:txBody>
          <a:bodyPr>
            <a:spAutoFit/>
          </a:bodyPr>
          <a:lstStyle/>
          <a:p>
            <a:pPr>
              <a:spcBef>
                <a:spcPct val="50000"/>
              </a:spcBef>
            </a:pPr>
            <a:r>
              <a:rPr lang="en-US" sz="1200"/>
              <a:t>                      All                       Office space                             -                                          if contract programmers used           </a:t>
            </a:r>
          </a:p>
        </p:txBody>
      </p:sp>
      <p:sp>
        <p:nvSpPr>
          <p:cNvPr id="599063" name="Text Box 23"/>
          <p:cNvSpPr txBox="1">
            <a:spLocks noChangeArrowheads="1"/>
          </p:cNvSpPr>
          <p:nvPr/>
        </p:nvSpPr>
        <p:spPr bwMode="auto">
          <a:xfrm>
            <a:off x="381000" y="4899025"/>
            <a:ext cx="8208963" cy="274638"/>
          </a:xfrm>
          <a:prstGeom prst="rect">
            <a:avLst/>
          </a:prstGeom>
          <a:noFill/>
          <a:ln w="9525">
            <a:noFill/>
            <a:miter lim="800000"/>
            <a:headEnd/>
            <a:tailEnd/>
          </a:ln>
          <a:effectLst/>
        </p:spPr>
        <p:txBody>
          <a:bodyPr>
            <a:spAutoFit/>
          </a:bodyPr>
          <a:lstStyle/>
          <a:p>
            <a:pPr>
              <a:spcBef>
                <a:spcPct val="50000"/>
              </a:spcBef>
            </a:pPr>
            <a:r>
              <a:rPr lang="en-US" sz="1200"/>
              <a:t>                      IoE/P/11              Programmer                         30/FT                         </a:t>
            </a:r>
          </a:p>
        </p:txBody>
      </p:sp>
      <p:sp>
        <p:nvSpPr>
          <p:cNvPr id="599064" name="Text Box 24"/>
          <p:cNvSpPr txBox="1">
            <a:spLocks noChangeArrowheads="1"/>
          </p:cNvSpPr>
          <p:nvPr/>
        </p:nvSpPr>
        <p:spPr bwMode="auto">
          <a:xfrm>
            <a:off x="382588" y="5086350"/>
            <a:ext cx="8208962" cy="274638"/>
          </a:xfrm>
          <a:prstGeom prst="rect">
            <a:avLst/>
          </a:prstGeom>
          <a:noFill/>
          <a:ln w="9525">
            <a:noFill/>
            <a:miter lim="800000"/>
            <a:headEnd/>
            <a:tailEnd/>
          </a:ln>
          <a:effectLst/>
        </p:spPr>
        <p:txBody>
          <a:bodyPr>
            <a:spAutoFit/>
          </a:bodyPr>
          <a:lstStyle/>
          <a:p>
            <a:pPr>
              <a:spcBef>
                <a:spcPct val="50000"/>
              </a:spcBef>
            </a:pPr>
            <a:r>
              <a:rPr lang="en-US" sz="1200"/>
              <a:t>                      IoE/P/12              Programmer                         28/FT                         </a:t>
            </a:r>
          </a:p>
        </p:txBody>
      </p:sp>
      <p:sp>
        <p:nvSpPr>
          <p:cNvPr id="599065" name="Text Box 25"/>
          <p:cNvSpPr txBox="1">
            <a:spLocks noChangeArrowheads="1"/>
          </p:cNvSpPr>
          <p:nvPr/>
        </p:nvSpPr>
        <p:spPr bwMode="auto">
          <a:xfrm>
            <a:off x="396875" y="5243513"/>
            <a:ext cx="8208963" cy="274637"/>
          </a:xfrm>
          <a:prstGeom prst="rect">
            <a:avLst/>
          </a:prstGeom>
          <a:noFill/>
          <a:ln w="9525">
            <a:noFill/>
            <a:miter lim="800000"/>
            <a:headEnd/>
            <a:tailEnd/>
          </a:ln>
          <a:effectLst/>
        </p:spPr>
        <p:txBody>
          <a:bodyPr>
            <a:spAutoFit/>
          </a:bodyPr>
          <a:lstStyle/>
          <a:p>
            <a:pPr>
              <a:spcBef>
                <a:spcPct val="50000"/>
              </a:spcBef>
            </a:pPr>
            <a:r>
              <a:rPr lang="en-US" sz="1200"/>
              <a:t>                      IoE/P/13              Programmer                         15/FT                         </a:t>
            </a:r>
          </a:p>
        </p:txBody>
      </p:sp>
      <p:sp>
        <p:nvSpPr>
          <p:cNvPr id="599066" name="Text Box 26"/>
          <p:cNvSpPr txBox="1">
            <a:spLocks noChangeArrowheads="1"/>
          </p:cNvSpPr>
          <p:nvPr/>
        </p:nvSpPr>
        <p:spPr bwMode="auto">
          <a:xfrm>
            <a:off x="411163" y="5400675"/>
            <a:ext cx="8208962" cy="274638"/>
          </a:xfrm>
          <a:prstGeom prst="rect">
            <a:avLst/>
          </a:prstGeom>
          <a:noFill/>
          <a:ln w="9525">
            <a:noFill/>
            <a:miter lim="800000"/>
            <a:headEnd/>
            <a:tailEnd/>
          </a:ln>
          <a:effectLst/>
        </p:spPr>
        <p:txBody>
          <a:bodyPr>
            <a:spAutoFit/>
          </a:bodyPr>
          <a:lstStyle/>
          <a:p>
            <a:pPr>
              <a:spcBef>
                <a:spcPct val="50000"/>
              </a:spcBef>
            </a:pPr>
            <a:r>
              <a:rPr lang="en-US" sz="1200"/>
              <a:t>                      IoE/P/14              Programmer                         25/FT                         </a:t>
            </a:r>
          </a:p>
        </p:txBody>
      </p:sp>
      <p:sp>
        <p:nvSpPr>
          <p:cNvPr id="599067" name="Text Box 27"/>
          <p:cNvSpPr txBox="1">
            <a:spLocks noChangeArrowheads="1"/>
          </p:cNvSpPr>
          <p:nvPr/>
        </p:nvSpPr>
        <p:spPr bwMode="auto">
          <a:xfrm>
            <a:off x="409575" y="5618163"/>
            <a:ext cx="8734425" cy="274637"/>
          </a:xfrm>
          <a:prstGeom prst="rect">
            <a:avLst/>
          </a:prstGeom>
          <a:noFill/>
          <a:ln w="9525">
            <a:noFill/>
            <a:miter lim="800000"/>
            <a:headEnd/>
            <a:tailEnd/>
          </a:ln>
          <a:effectLst/>
        </p:spPr>
        <p:txBody>
          <a:bodyPr>
            <a:spAutoFit/>
          </a:bodyPr>
          <a:lstStyle/>
          <a:p>
            <a:pPr>
              <a:spcBef>
                <a:spcPct val="50000"/>
              </a:spcBef>
            </a:pPr>
            <a:r>
              <a:rPr lang="en-US" sz="1200"/>
              <a:t>6                    All                        Full machine access               -                                         Approx. 16 hours for full system test           </a:t>
            </a:r>
          </a:p>
        </p:txBody>
      </p:sp>
      <p:sp>
        <p:nvSpPr>
          <p:cNvPr id="599068" name="Text Box 28"/>
          <p:cNvSpPr txBox="1">
            <a:spLocks noChangeArrowheads="1"/>
          </p:cNvSpPr>
          <p:nvPr/>
        </p:nvSpPr>
        <p:spPr bwMode="auto">
          <a:xfrm>
            <a:off x="409575" y="5775325"/>
            <a:ext cx="8208963" cy="274638"/>
          </a:xfrm>
          <a:prstGeom prst="rect">
            <a:avLst/>
          </a:prstGeom>
          <a:noFill/>
          <a:ln w="9525">
            <a:noFill/>
            <a:miter lim="800000"/>
            <a:headEnd/>
            <a:tailEnd/>
          </a:ln>
          <a:effectLst/>
        </p:spPr>
        <p:txBody>
          <a:bodyPr>
            <a:spAutoFit/>
          </a:bodyPr>
          <a:lstStyle/>
          <a:p>
            <a:pPr>
              <a:spcBef>
                <a:spcPct val="50000"/>
              </a:spcBef>
            </a:pPr>
            <a:r>
              <a:rPr lang="en-US" sz="1200"/>
              <a:t>                      IoE/P/15              Analyst-Designer                   6/FT                         </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240</a:t>
            </a:fld>
            <a:endParaRPr lang="en-US"/>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0067" name="Group 3"/>
          <p:cNvGrpSpPr>
            <a:grpSpLocks/>
          </p:cNvGrpSpPr>
          <p:nvPr/>
        </p:nvGrpSpPr>
        <p:grpSpPr bwMode="auto">
          <a:xfrm>
            <a:off x="611188" y="549275"/>
            <a:ext cx="7705725" cy="274638"/>
            <a:chOff x="385" y="618"/>
            <a:chExt cx="4854" cy="173"/>
          </a:xfrm>
        </p:grpSpPr>
        <p:sp>
          <p:nvSpPr>
            <p:cNvPr id="600068"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0069"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0070"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0071"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0072"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0073"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0074" name="Group 10"/>
          <p:cNvGrpSpPr>
            <a:grpSpLocks/>
          </p:cNvGrpSpPr>
          <p:nvPr/>
        </p:nvGrpSpPr>
        <p:grpSpPr bwMode="auto">
          <a:xfrm>
            <a:off x="3276600" y="2924175"/>
            <a:ext cx="1079500" cy="1298575"/>
            <a:chOff x="2064" y="1842"/>
            <a:chExt cx="680" cy="818"/>
          </a:xfrm>
        </p:grpSpPr>
        <p:grpSp>
          <p:nvGrpSpPr>
            <p:cNvPr id="600075" name="Group 11"/>
            <p:cNvGrpSpPr>
              <a:grpSpLocks/>
            </p:cNvGrpSpPr>
            <p:nvPr/>
          </p:nvGrpSpPr>
          <p:grpSpPr bwMode="auto">
            <a:xfrm>
              <a:off x="2064" y="1843"/>
              <a:ext cx="680" cy="817"/>
              <a:chOff x="113" y="1842"/>
              <a:chExt cx="680" cy="817"/>
            </a:xfrm>
          </p:grpSpPr>
          <p:sp>
            <p:nvSpPr>
              <p:cNvPr id="600076"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77"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78"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79"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80"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81"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82"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83"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0084"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0085"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0086" name="Group 22"/>
          <p:cNvGrpSpPr>
            <a:grpSpLocks/>
          </p:cNvGrpSpPr>
          <p:nvPr/>
        </p:nvGrpSpPr>
        <p:grpSpPr bwMode="auto">
          <a:xfrm>
            <a:off x="7380288" y="2854325"/>
            <a:ext cx="1079500" cy="1296988"/>
            <a:chOff x="113" y="1842"/>
            <a:chExt cx="680" cy="817"/>
          </a:xfrm>
        </p:grpSpPr>
        <p:sp>
          <p:nvSpPr>
            <p:cNvPr id="600087"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88"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89"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90"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91"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92"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93"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94"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0095"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0096"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0097" name="Group 33"/>
          <p:cNvGrpSpPr>
            <a:grpSpLocks/>
          </p:cNvGrpSpPr>
          <p:nvPr/>
        </p:nvGrpSpPr>
        <p:grpSpPr bwMode="auto">
          <a:xfrm>
            <a:off x="1908175" y="836613"/>
            <a:ext cx="1079500" cy="4249737"/>
            <a:chOff x="1202" y="935"/>
            <a:chExt cx="680" cy="2677"/>
          </a:xfrm>
        </p:grpSpPr>
        <p:grpSp>
          <p:nvGrpSpPr>
            <p:cNvPr id="600098" name="Group 34"/>
            <p:cNvGrpSpPr>
              <a:grpSpLocks/>
            </p:cNvGrpSpPr>
            <p:nvPr/>
          </p:nvGrpSpPr>
          <p:grpSpPr bwMode="auto">
            <a:xfrm>
              <a:off x="1202" y="935"/>
              <a:ext cx="680" cy="2677"/>
              <a:chOff x="975" y="1162"/>
              <a:chExt cx="680" cy="2677"/>
            </a:xfrm>
          </p:grpSpPr>
          <p:grpSp>
            <p:nvGrpSpPr>
              <p:cNvPr id="600099" name="Group 35"/>
              <p:cNvGrpSpPr>
                <a:grpSpLocks/>
              </p:cNvGrpSpPr>
              <p:nvPr/>
            </p:nvGrpSpPr>
            <p:grpSpPr bwMode="auto">
              <a:xfrm>
                <a:off x="975" y="1162"/>
                <a:ext cx="680" cy="817"/>
                <a:chOff x="113" y="1842"/>
                <a:chExt cx="680" cy="817"/>
              </a:xfrm>
            </p:grpSpPr>
            <p:sp>
              <p:nvSpPr>
                <p:cNvPr id="600100"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1"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02"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03"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04"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05"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06"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07" name="Group 43"/>
              <p:cNvGrpSpPr>
                <a:grpSpLocks/>
              </p:cNvGrpSpPr>
              <p:nvPr/>
            </p:nvGrpSpPr>
            <p:grpSpPr bwMode="auto">
              <a:xfrm>
                <a:off x="975" y="2069"/>
                <a:ext cx="680" cy="817"/>
                <a:chOff x="113" y="1842"/>
                <a:chExt cx="680" cy="817"/>
              </a:xfrm>
            </p:grpSpPr>
            <p:sp>
              <p:nvSpPr>
                <p:cNvPr id="600108"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9"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0"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1"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12"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13"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14"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15" name="Group 51"/>
              <p:cNvGrpSpPr>
                <a:grpSpLocks/>
              </p:cNvGrpSpPr>
              <p:nvPr/>
            </p:nvGrpSpPr>
            <p:grpSpPr bwMode="auto">
              <a:xfrm>
                <a:off x="975" y="3022"/>
                <a:ext cx="680" cy="817"/>
                <a:chOff x="113" y="1842"/>
                <a:chExt cx="680" cy="817"/>
              </a:xfrm>
            </p:grpSpPr>
            <p:sp>
              <p:nvSpPr>
                <p:cNvPr id="600116"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17"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8"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9"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20"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21"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22"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23"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0124"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0125"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0126"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27"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28"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29"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30"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31"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32" name="Group 68"/>
          <p:cNvGrpSpPr>
            <a:grpSpLocks/>
          </p:cNvGrpSpPr>
          <p:nvPr/>
        </p:nvGrpSpPr>
        <p:grpSpPr bwMode="auto">
          <a:xfrm>
            <a:off x="4643438" y="868363"/>
            <a:ext cx="1079500" cy="5761037"/>
            <a:chOff x="1202" y="527"/>
            <a:chExt cx="680" cy="3629"/>
          </a:xfrm>
        </p:grpSpPr>
        <p:grpSp>
          <p:nvGrpSpPr>
            <p:cNvPr id="600133" name="Group 69"/>
            <p:cNvGrpSpPr>
              <a:grpSpLocks/>
            </p:cNvGrpSpPr>
            <p:nvPr/>
          </p:nvGrpSpPr>
          <p:grpSpPr bwMode="auto">
            <a:xfrm>
              <a:off x="1202" y="527"/>
              <a:ext cx="680" cy="2677"/>
              <a:chOff x="1202" y="935"/>
              <a:chExt cx="680" cy="2677"/>
            </a:xfrm>
          </p:grpSpPr>
          <p:grpSp>
            <p:nvGrpSpPr>
              <p:cNvPr id="600134" name="Group 70"/>
              <p:cNvGrpSpPr>
                <a:grpSpLocks/>
              </p:cNvGrpSpPr>
              <p:nvPr/>
            </p:nvGrpSpPr>
            <p:grpSpPr bwMode="auto">
              <a:xfrm>
                <a:off x="1202" y="935"/>
                <a:ext cx="680" cy="2677"/>
                <a:chOff x="975" y="1162"/>
                <a:chExt cx="680" cy="2677"/>
              </a:xfrm>
            </p:grpSpPr>
            <p:grpSp>
              <p:nvGrpSpPr>
                <p:cNvPr id="600135" name="Group 71"/>
                <p:cNvGrpSpPr>
                  <a:grpSpLocks/>
                </p:cNvGrpSpPr>
                <p:nvPr/>
              </p:nvGrpSpPr>
              <p:grpSpPr bwMode="auto">
                <a:xfrm>
                  <a:off x="975" y="1162"/>
                  <a:ext cx="680" cy="817"/>
                  <a:chOff x="113" y="1842"/>
                  <a:chExt cx="680" cy="817"/>
                </a:xfrm>
              </p:grpSpPr>
              <p:sp>
                <p:nvSpPr>
                  <p:cNvPr id="600136"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37"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38"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39"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0"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1"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42"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43" name="Group 79"/>
                <p:cNvGrpSpPr>
                  <a:grpSpLocks/>
                </p:cNvGrpSpPr>
                <p:nvPr/>
              </p:nvGrpSpPr>
              <p:grpSpPr bwMode="auto">
                <a:xfrm>
                  <a:off x="975" y="2069"/>
                  <a:ext cx="680" cy="817"/>
                  <a:chOff x="113" y="1842"/>
                  <a:chExt cx="680" cy="817"/>
                </a:xfrm>
              </p:grpSpPr>
              <p:sp>
                <p:nvSpPr>
                  <p:cNvPr id="600144"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45"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46"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47"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8"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9"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0"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51" name="Group 87"/>
                <p:cNvGrpSpPr>
                  <a:grpSpLocks/>
                </p:cNvGrpSpPr>
                <p:nvPr/>
              </p:nvGrpSpPr>
              <p:grpSpPr bwMode="auto">
                <a:xfrm>
                  <a:off x="975" y="3022"/>
                  <a:ext cx="680" cy="817"/>
                  <a:chOff x="113" y="1842"/>
                  <a:chExt cx="680" cy="817"/>
                </a:xfrm>
              </p:grpSpPr>
              <p:sp>
                <p:nvSpPr>
                  <p:cNvPr id="600152"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53"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54"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55"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56"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57"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8"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59"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0160"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0161"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0162"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63"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64"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65"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66"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67"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68" name="Group 104"/>
            <p:cNvGrpSpPr>
              <a:grpSpLocks/>
            </p:cNvGrpSpPr>
            <p:nvPr/>
          </p:nvGrpSpPr>
          <p:grpSpPr bwMode="auto">
            <a:xfrm>
              <a:off x="1202" y="3339"/>
              <a:ext cx="680" cy="817"/>
              <a:chOff x="340" y="1842"/>
              <a:chExt cx="680" cy="817"/>
            </a:xfrm>
          </p:grpSpPr>
          <p:grpSp>
            <p:nvGrpSpPr>
              <p:cNvPr id="600169" name="Group 105"/>
              <p:cNvGrpSpPr>
                <a:grpSpLocks/>
              </p:cNvGrpSpPr>
              <p:nvPr/>
            </p:nvGrpSpPr>
            <p:grpSpPr bwMode="auto">
              <a:xfrm>
                <a:off x="340" y="1842"/>
                <a:ext cx="680" cy="817"/>
                <a:chOff x="340" y="2024"/>
                <a:chExt cx="680" cy="817"/>
              </a:xfrm>
            </p:grpSpPr>
            <p:sp>
              <p:nvSpPr>
                <p:cNvPr id="600170"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171"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172"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173"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174"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175"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176"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177"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0178"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179"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0180" name="Group 116"/>
          <p:cNvGrpSpPr>
            <a:grpSpLocks/>
          </p:cNvGrpSpPr>
          <p:nvPr/>
        </p:nvGrpSpPr>
        <p:grpSpPr bwMode="auto">
          <a:xfrm>
            <a:off x="6011863" y="908050"/>
            <a:ext cx="1079500" cy="4249738"/>
            <a:chOff x="1202" y="935"/>
            <a:chExt cx="680" cy="2677"/>
          </a:xfrm>
        </p:grpSpPr>
        <p:grpSp>
          <p:nvGrpSpPr>
            <p:cNvPr id="600181" name="Group 117"/>
            <p:cNvGrpSpPr>
              <a:grpSpLocks/>
            </p:cNvGrpSpPr>
            <p:nvPr/>
          </p:nvGrpSpPr>
          <p:grpSpPr bwMode="auto">
            <a:xfrm>
              <a:off x="1202" y="935"/>
              <a:ext cx="680" cy="2677"/>
              <a:chOff x="975" y="1162"/>
              <a:chExt cx="680" cy="2677"/>
            </a:xfrm>
          </p:grpSpPr>
          <p:grpSp>
            <p:nvGrpSpPr>
              <p:cNvPr id="600182" name="Group 118"/>
              <p:cNvGrpSpPr>
                <a:grpSpLocks/>
              </p:cNvGrpSpPr>
              <p:nvPr/>
            </p:nvGrpSpPr>
            <p:grpSpPr bwMode="auto">
              <a:xfrm>
                <a:off x="975" y="1162"/>
                <a:ext cx="680" cy="817"/>
                <a:chOff x="113" y="1842"/>
                <a:chExt cx="680" cy="817"/>
              </a:xfrm>
            </p:grpSpPr>
            <p:sp>
              <p:nvSpPr>
                <p:cNvPr id="600183"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84"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85"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86"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87"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88"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89"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0" name="Group 126"/>
              <p:cNvGrpSpPr>
                <a:grpSpLocks/>
              </p:cNvGrpSpPr>
              <p:nvPr/>
            </p:nvGrpSpPr>
            <p:grpSpPr bwMode="auto">
              <a:xfrm>
                <a:off x="975" y="2069"/>
                <a:ext cx="680" cy="817"/>
                <a:chOff x="113" y="1842"/>
                <a:chExt cx="680" cy="817"/>
              </a:xfrm>
            </p:grpSpPr>
            <p:sp>
              <p:nvSpPr>
                <p:cNvPr id="600191"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92"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93"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94"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95"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96"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97"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8" name="Group 134"/>
              <p:cNvGrpSpPr>
                <a:grpSpLocks/>
              </p:cNvGrpSpPr>
              <p:nvPr/>
            </p:nvGrpSpPr>
            <p:grpSpPr bwMode="auto">
              <a:xfrm>
                <a:off x="975" y="3022"/>
                <a:ext cx="680" cy="817"/>
                <a:chOff x="113" y="1842"/>
                <a:chExt cx="680" cy="817"/>
              </a:xfrm>
            </p:grpSpPr>
            <p:sp>
              <p:nvSpPr>
                <p:cNvPr id="600199"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200"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201"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202"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203"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204"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205"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206"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0207"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0208"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0209"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210"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211"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212"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213"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214"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215" name="Group 151"/>
          <p:cNvGrpSpPr>
            <a:grpSpLocks/>
          </p:cNvGrpSpPr>
          <p:nvPr/>
        </p:nvGrpSpPr>
        <p:grpSpPr bwMode="auto">
          <a:xfrm>
            <a:off x="6011863" y="5318125"/>
            <a:ext cx="1079500" cy="1296988"/>
            <a:chOff x="340" y="1842"/>
            <a:chExt cx="680" cy="817"/>
          </a:xfrm>
        </p:grpSpPr>
        <p:grpSp>
          <p:nvGrpSpPr>
            <p:cNvPr id="600216" name="Group 152"/>
            <p:cNvGrpSpPr>
              <a:grpSpLocks/>
            </p:cNvGrpSpPr>
            <p:nvPr/>
          </p:nvGrpSpPr>
          <p:grpSpPr bwMode="auto">
            <a:xfrm>
              <a:off x="340" y="1842"/>
              <a:ext cx="680" cy="817"/>
              <a:chOff x="340" y="2024"/>
              <a:chExt cx="680" cy="817"/>
            </a:xfrm>
          </p:grpSpPr>
          <p:sp>
            <p:nvSpPr>
              <p:cNvPr id="600217"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218"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219"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220"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221"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222"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223"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224"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0225"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226"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227"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28"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0229"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0"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1"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0232"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0233"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34"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5"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6"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0237"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0238"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9"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240"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41"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2"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3"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4"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0245"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0246"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55 </a:t>
            </a:r>
          </a:p>
        </p:txBody>
      </p:sp>
      <p:sp>
        <p:nvSpPr>
          <p:cNvPr id="600247"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0248"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55   </a:t>
            </a:r>
          </a:p>
        </p:txBody>
      </p:sp>
      <p:sp>
        <p:nvSpPr>
          <p:cNvPr id="600249"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0250"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55</a:t>
            </a:r>
          </a:p>
        </p:txBody>
      </p:sp>
      <p:sp>
        <p:nvSpPr>
          <p:cNvPr id="600251"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0252"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57</a:t>
            </a:r>
          </a:p>
        </p:txBody>
      </p:sp>
      <p:sp>
        <p:nvSpPr>
          <p:cNvPr id="600253"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0254"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64</a:t>
            </a:r>
          </a:p>
        </p:txBody>
      </p:sp>
      <p:sp>
        <p:nvSpPr>
          <p:cNvPr id="600255"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0256"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66</a:t>
            </a:r>
          </a:p>
        </p:txBody>
      </p:sp>
      <p:sp>
        <p:nvSpPr>
          <p:cNvPr id="600257"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0258"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69</a:t>
            </a:r>
          </a:p>
        </p:txBody>
      </p:sp>
      <p:sp>
        <p:nvSpPr>
          <p:cNvPr id="600259"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79</a:t>
            </a:r>
          </a:p>
        </p:txBody>
      </p:sp>
      <p:sp>
        <p:nvSpPr>
          <p:cNvPr id="600260"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79</a:t>
            </a:r>
          </a:p>
        </p:txBody>
      </p:sp>
      <p:sp>
        <p:nvSpPr>
          <p:cNvPr id="600261"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0262"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94</a:t>
            </a:r>
          </a:p>
        </p:txBody>
      </p:sp>
      <p:sp>
        <p:nvSpPr>
          <p:cNvPr id="600263"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600264"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5"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66"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7"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68"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9"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70"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0271"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2"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0273"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4"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600275"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6"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13 days</a:t>
            </a:r>
          </a:p>
        </p:txBody>
      </p:sp>
      <p:sp>
        <p:nvSpPr>
          <p:cNvPr id="600277"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78"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9"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0"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0281"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82"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32 days</a:t>
            </a:r>
          </a:p>
        </p:txBody>
      </p:sp>
      <p:sp>
        <p:nvSpPr>
          <p:cNvPr id="600283"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84"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85"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86"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87"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8"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89"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90"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0291"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94</a:t>
            </a:r>
          </a:p>
        </p:txBody>
      </p:sp>
      <p:sp>
        <p:nvSpPr>
          <p:cNvPr id="600292"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0293"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94</a:t>
            </a:r>
          </a:p>
        </p:txBody>
      </p:sp>
      <p:sp>
        <p:nvSpPr>
          <p:cNvPr id="600294"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94</a:t>
            </a:r>
          </a:p>
        </p:txBody>
      </p:sp>
      <p:sp>
        <p:nvSpPr>
          <p:cNvPr id="600295"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94</a:t>
            </a:r>
          </a:p>
        </p:txBody>
      </p:sp>
      <p:sp>
        <p:nvSpPr>
          <p:cNvPr id="600296"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600297"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0298"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0299"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0300"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0301"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0302"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0303"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0304"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0305"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0306"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0307"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0308"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0309"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0310"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0311"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0312"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0313"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0314" name="Group 250"/>
          <p:cNvGrpSpPr>
            <a:grpSpLocks/>
          </p:cNvGrpSpPr>
          <p:nvPr/>
        </p:nvGrpSpPr>
        <p:grpSpPr bwMode="auto">
          <a:xfrm>
            <a:off x="496888" y="2924175"/>
            <a:ext cx="1209675" cy="1296988"/>
            <a:chOff x="313" y="1842"/>
            <a:chExt cx="762" cy="817"/>
          </a:xfrm>
        </p:grpSpPr>
        <p:grpSp>
          <p:nvGrpSpPr>
            <p:cNvPr id="600315" name="Group 251"/>
            <p:cNvGrpSpPr>
              <a:grpSpLocks/>
            </p:cNvGrpSpPr>
            <p:nvPr/>
          </p:nvGrpSpPr>
          <p:grpSpPr bwMode="auto">
            <a:xfrm>
              <a:off x="340" y="1842"/>
              <a:ext cx="680" cy="817"/>
              <a:chOff x="340" y="1842"/>
              <a:chExt cx="680" cy="817"/>
            </a:xfrm>
          </p:grpSpPr>
          <p:grpSp>
            <p:nvGrpSpPr>
              <p:cNvPr id="600316" name="Group 252"/>
              <p:cNvGrpSpPr>
                <a:grpSpLocks/>
              </p:cNvGrpSpPr>
              <p:nvPr/>
            </p:nvGrpSpPr>
            <p:grpSpPr bwMode="auto">
              <a:xfrm>
                <a:off x="340" y="1842"/>
                <a:ext cx="680" cy="817"/>
                <a:chOff x="340" y="2024"/>
                <a:chExt cx="680" cy="817"/>
              </a:xfrm>
            </p:grpSpPr>
            <p:sp>
              <p:nvSpPr>
                <p:cNvPr id="600317"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18"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19"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20"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21"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22"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23"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24"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0325"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26"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327"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0328"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0329"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0330"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0331"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332"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33"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0334"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0335"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0336"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0337"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338"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0339"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0340"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0341"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0342"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0343"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0344"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0345"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0346"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0347"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0348"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0349"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0350"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0351"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600352"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0353"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40</a:t>
            </a:r>
          </a:p>
        </p:txBody>
      </p:sp>
      <p:sp>
        <p:nvSpPr>
          <p:cNvPr id="600354"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0355"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40</a:t>
            </a:r>
          </a:p>
        </p:txBody>
      </p:sp>
      <p:grpSp>
        <p:nvGrpSpPr>
          <p:cNvPr id="600356" name="Group 292"/>
          <p:cNvGrpSpPr>
            <a:grpSpLocks/>
          </p:cNvGrpSpPr>
          <p:nvPr/>
        </p:nvGrpSpPr>
        <p:grpSpPr bwMode="auto">
          <a:xfrm>
            <a:off x="1908175" y="5343525"/>
            <a:ext cx="1195388" cy="1296988"/>
            <a:chOff x="1202" y="3348"/>
            <a:chExt cx="753" cy="817"/>
          </a:xfrm>
        </p:grpSpPr>
        <p:grpSp>
          <p:nvGrpSpPr>
            <p:cNvPr id="600357" name="Group 293"/>
            <p:cNvGrpSpPr>
              <a:grpSpLocks/>
            </p:cNvGrpSpPr>
            <p:nvPr/>
          </p:nvGrpSpPr>
          <p:grpSpPr bwMode="auto">
            <a:xfrm>
              <a:off x="1202" y="3348"/>
              <a:ext cx="680" cy="817"/>
              <a:chOff x="340" y="1842"/>
              <a:chExt cx="680" cy="817"/>
            </a:xfrm>
          </p:grpSpPr>
          <p:grpSp>
            <p:nvGrpSpPr>
              <p:cNvPr id="600358" name="Group 294"/>
              <p:cNvGrpSpPr>
                <a:grpSpLocks/>
              </p:cNvGrpSpPr>
              <p:nvPr/>
            </p:nvGrpSpPr>
            <p:grpSpPr bwMode="auto">
              <a:xfrm>
                <a:off x="340" y="1842"/>
                <a:ext cx="680" cy="817"/>
                <a:chOff x="340" y="2024"/>
                <a:chExt cx="680" cy="817"/>
              </a:xfrm>
            </p:grpSpPr>
            <p:sp>
              <p:nvSpPr>
                <p:cNvPr id="600359"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60"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61"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62"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63"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64"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65"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66"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0367"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68"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0369" name="Group 305"/>
            <p:cNvGrpSpPr>
              <a:grpSpLocks/>
            </p:cNvGrpSpPr>
            <p:nvPr/>
          </p:nvGrpSpPr>
          <p:grpSpPr bwMode="auto">
            <a:xfrm>
              <a:off x="1202" y="3403"/>
              <a:ext cx="753" cy="724"/>
              <a:chOff x="1202" y="3394"/>
              <a:chExt cx="753" cy="724"/>
            </a:xfrm>
          </p:grpSpPr>
          <p:sp>
            <p:nvSpPr>
              <p:cNvPr id="600370"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1"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74</a:t>
                </a:r>
              </a:p>
            </p:txBody>
          </p:sp>
          <p:sp>
            <p:nvSpPr>
              <p:cNvPr id="600372"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74</a:t>
                </a:r>
              </a:p>
            </p:txBody>
          </p:sp>
          <p:sp>
            <p:nvSpPr>
              <p:cNvPr id="600373"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74"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5"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0376"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49</a:t>
                </a:r>
              </a:p>
            </p:txBody>
          </p:sp>
          <p:sp>
            <p:nvSpPr>
              <p:cNvPr id="600377"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49</a:t>
                </a:r>
              </a:p>
            </p:txBody>
          </p:sp>
        </p:grpSp>
      </p:grpSp>
      <p:sp>
        <p:nvSpPr>
          <p:cNvPr id="600378"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0379"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0380"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0381"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57</a:t>
            </a:r>
          </a:p>
        </p:txBody>
      </p:sp>
      <p:sp>
        <p:nvSpPr>
          <p:cNvPr id="600382"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0383"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60</a:t>
            </a:r>
          </a:p>
        </p:txBody>
      </p:sp>
      <p:sp>
        <p:nvSpPr>
          <p:cNvPr id="600384"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0385"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65</a:t>
            </a:r>
          </a:p>
        </p:txBody>
      </p:sp>
      <p:sp>
        <p:nvSpPr>
          <p:cNvPr id="600386"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75</a:t>
            </a:r>
          </a:p>
        </p:txBody>
      </p:sp>
      <p:sp>
        <p:nvSpPr>
          <p:cNvPr id="600387"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75</a:t>
            </a:r>
          </a:p>
        </p:txBody>
      </p:sp>
      <p:sp>
        <p:nvSpPr>
          <p:cNvPr id="600388"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0389"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64</a:t>
            </a:r>
          </a:p>
        </p:txBody>
      </p:sp>
      <p:sp>
        <p:nvSpPr>
          <p:cNvPr id="600390"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0391"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66</a:t>
            </a:r>
          </a:p>
        </p:txBody>
      </p:sp>
      <p:sp>
        <p:nvSpPr>
          <p:cNvPr id="600392"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0393"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69</a:t>
            </a:r>
          </a:p>
        </p:txBody>
      </p:sp>
      <p:sp>
        <p:nvSpPr>
          <p:cNvPr id="600394"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79</a:t>
            </a:r>
          </a:p>
        </p:txBody>
      </p:sp>
      <p:sp>
        <p:nvSpPr>
          <p:cNvPr id="600395"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79</a:t>
            </a:r>
          </a:p>
        </p:txBody>
      </p:sp>
      <p:sp>
        <p:nvSpPr>
          <p:cNvPr id="600396"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94</a:t>
            </a:r>
          </a:p>
        </p:txBody>
      </p:sp>
      <p:sp>
        <p:nvSpPr>
          <p:cNvPr id="600397"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94</a:t>
            </a:r>
          </a:p>
        </p:txBody>
      </p:sp>
      <p:grpSp>
        <p:nvGrpSpPr>
          <p:cNvPr id="600398" name="Group 334"/>
          <p:cNvGrpSpPr>
            <a:grpSpLocks/>
          </p:cNvGrpSpPr>
          <p:nvPr/>
        </p:nvGrpSpPr>
        <p:grpSpPr bwMode="auto">
          <a:xfrm>
            <a:off x="3275013" y="5343525"/>
            <a:ext cx="1079500" cy="1296988"/>
            <a:chOff x="340" y="1842"/>
            <a:chExt cx="680" cy="817"/>
          </a:xfrm>
        </p:grpSpPr>
        <p:grpSp>
          <p:nvGrpSpPr>
            <p:cNvPr id="600399" name="Group 335"/>
            <p:cNvGrpSpPr>
              <a:grpSpLocks/>
            </p:cNvGrpSpPr>
            <p:nvPr/>
          </p:nvGrpSpPr>
          <p:grpSpPr bwMode="auto">
            <a:xfrm>
              <a:off x="340" y="1842"/>
              <a:ext cx="680" cy="817"/>
              <a:chOff x="340" y="2024"/>
              <a:chExt cx="680" cy="817"/>
            </a:xfrm>
          </p:grpSpPr>
          <p:sp>
            <p:nvSpPr>
              <p:cNvPr id="600400"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401"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402"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403"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404"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405"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406"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407"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0408"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409"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410"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75</a:t>
            </a:r>
          </a:p>
        </p:txBody>
      </p:sp>
      <p:sp>
        <p:nvSpPr>
          <p:cNvPr id="600411"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75</a:t>
            </a:r>
          </a:p>
        </p:txBody>
      </p:sp>
      <p:sp>
        <p:nvSpPr>
          <p:cNvPr id="600412"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3"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414"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415"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416"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7"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0418"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0419"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after delaying module C</a:t>
            </a:r>
          </a:p>
        </p:txBody>
      </p:sp>
      <p:sp>
        <p:nvSpPr>
          <p:cNvPr id="600420"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74</a:t>
            </a:r>
          </a:p>
        </p:txBody>
      </p:sp>
      <p:sp>
        <p:nvSpPr>
          <p:cNvPr id="600421"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74</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241</a:t>
            </a:fld>
            <a:endParaRPr lang="en-US"/>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solidFill>
                  <a:srgbClr val="008080"/>
                </a:solidFill>
              </a:rPr>
              <a:t>Bar chart and resource histogram</a:t>
            </a:r>
            <a:br>
              <a:rPr lang="en-US">
                <a:solidFill>
                  <a:srgbClr val="008080"/>
                </a:solidFill>
              </a:rPr>
            </a:br>
            <a:r>
              <a:rPr lang="en-US">
                <a:solidFill>
                  <a:srgbClr val="008080"/>
                </a:solidFill>
              </a:rPr>
              <a:t> </a:t>
            </a:r>
            <a:r>
              <a:rPr lang="en-US" sz="2400">
                <a:solidFill>
                  <a:srgbClr val="008080"/>
                </a:solidFill>
              </a:rPr>
              <a:t>After Delaying module C</a:t>
            </a:r>
          </a:p>
        </p:txBody>
      </p:sp>
      <p:sp>
        <p:nvSpPr>
          <p:cNvPr id="601091"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1092"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1093"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1094"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1095" name="Group 7"/>
          <p:cNvGrpSpPr>
            <a:grpSpLocks/>
          </p:cNvGrpSpPr>
          <p:nvPr/>
        </p:nvGrpSpPr>
        <p:grpSpPr bwMode="auto">
          <a:xfrm>
            <a:off x="1287463" y="1038225"/>
            <a:ext cx="5905500" cy="5573713"/>
            <a:chOff x="385" y="654"/>
            <a:chExt cx="3720" cy="3511"/>
          </a:xfrm>
        </p:grpSpPr>
        <p:grpSp>
          <p:nvGrpSpPr>
            <p:cNvPr id="601096" name="Group 8"/>
            <p:cNvGrpSpPr>
              <a:grpSpLocks/>
            </p:cNvGrpSpPr>
            <p:nvPr/>
          </p:nvGrpSpPr>
          <p:grpSpPr bwMode="auto">
            <a:xfrm>
              <a:off x="385" y="663"/>
              <a:ext cx="1089" cy="3502"/>
              <a:chOff x="385" y="663"/>
              <a:chExt cx="1089" cy="3502"/>
            </a:xfrm>
          </p:grpSpPr>
          <p:sp>
            <p:nvSpPr>
              <p:cNvPr id="601097"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8"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9"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0"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1"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2"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03" name="Group 15"/>
            <p:cNvGrpSpPr>
              <a:grpSpLocks/>
            </p:cNvGrpSpPr>
            <p:nvPr/>
          </p:nvGrpSpPr>
          <p:grpSpPr bwMode="auto">
            <a:xfrm>
              <a:off x="1700" y="654"/>
              <a:ext cx="1089" cy="3502"/>
              <a:chOff x="385" y="663"/>
              <a:chExt cx="1089" cy="3502"/>
            </a:xfrm>
          </p:grpSpPr>
          <p:sp>
            <p:nvSpPr>
              <p:cNvPr id="601104"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5"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6"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7"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8"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9"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10" name="Group 22"/>
            <p:cNvGrpSpPr>
              <a:grpSpLocks/>
            </p:cNvGrpSpPr>
            <p:nvPr/>
          </p:nvGrpSpPr>
          <p:grpSpPr bwMode="auto">
            <a:xfrm>
              <a:off x="3016" y="654"/>
              <a:ext cx="1089" cy="3502"/>
              <a:chOff x="385" y="663"/>
              <a:chExt cx="1089" cy="3502"/>
            </a:xfrm>
          </p:grpSpPr>
          <p:sp>
            <p:nvSpPr>
              <p:cNvPr id="601111"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2"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3"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4"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5"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6"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1117"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1118"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1119"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1120"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1121"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1122"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1123"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1124"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1125"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1126"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1127"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1128"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1129"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1130"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1131"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1132"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1133"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1134"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1135" name="Group 47"/>
          <p:cNvGrpSpPr>
            <a:grpSpLocks/>
          </p:cNvGrpSpPr>
          <p:nvPr/>
        </p:nvGrpSpPr>
        <p:grpSpPr bwMode="auto">
          <a:xfrm>
            <a:off x="973138" y="6308725"/>
            <a:ext cx="6262687" cy="271463"/>
            <a:chOff x="273" y="648"/>
            <a:chExt cx="3945" cy="171"/>
          </a:xfrm>
        </p:grpSpPr>
        <p:grpSp>
          <p:nvGrpSpPr>
            <p:cNvPr id="601136" name="Group 48"/>
            <p:cNvGrpSpPr>
              <a:grpSpLocks/>
            </p:cNvGrpSpPr>
            <p:nvPr/>
          </p:nvGrpSpPr>
          <p:grpSpPr bwMode="auto">
            <a:xfrm>
              <a:off x="273" y="648"/>
              <a:ext cx="2403" cy="162"/>
              <a:chOff x="273" y="648"/>
              <a:chExt cx="2403" cy="162"/>
            </a:xfrm>
          </p:grpSpPr>
          <p:grpSp>
            <p:nvGrpSpPr>
              <p:cNvPr id="601137" name="Group 49"/>
              <p:cNvGrpSpPr>
                <a:grpSpLocks/>
              </p:cNvGrpSpPr>
              <p:nvPr/>
            </p:nvGrpSpPr>
            <p:grpSpPr bwMode="auto">
              <a:xfrm>
                <a:off x="273" y="648"/>
                <a:ext cx="1288" cy="162"/>
                <a:chOff x="273" y="648"/>
                <a:chExt cx="1288" cy="162"/>
              </a:xfrm>
            </p:grpSpPr>
            <p:sp>
              <p:nvSpPr>
                <p:cNvPr id="601138"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1139"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1140"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1141"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1142"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1143"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1144"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1145"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1146"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1147"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1148"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1149"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1150"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1151"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1152"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1153"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1154"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1155"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1156"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1157"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1158"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59"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60"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1161"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1162"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1163" name="Line 75"/>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1164" name="Line 76"/>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1165" name="Line 77"/>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1166" name="Line 78"/>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1167" name="Rectangle 79"/>
          <p:cNvSpPr>
            <a:spLocks noChangeArrowheads="1"/>
          </p:cNvSpPr>
          <p:nvPr/>
        </p:nvSpPr>
        <p:spPr bwMode="auto">
          <a:xfrm>
            <a:off x="4833938" y="3797300"/>
            <a:ext cx="314325" cy="207963"/>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68" name="Rectangle 80"/>
          <p:cNvSpPr>
            <a:spLocks noChangeArrowheads="1"/>
          </p:cNvSpPr>
          <p:nvPr/>
        </p:nvSpPr>
        <p:spPr bwMode="auto">
          <a:xfrm>
            <a:off x="5089525" y="3797300"/>
            <a:ext cx="1295400" cy="207963"/>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69" name="Rectangle 81"/>
          <p:cNvSpPr>
            <a:spLocks noChangeArrowheads="1"/>
          </p:cNvSpPr>
          <p:nvPr/>
        </p:nvSpPr>
        <p:spPr bwMode="auto">
          <a:xfrm>
            <a:off x="2962275" y="1844675"/>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1170" name="Rectangle 82"/>
          <p:cNvSpPr>
            <a:spLocks noChangeArrowheads="1"/>
          </p:cNvSpPr>
          <p:nvPr/>
        </p:nvSpPr>
        <p:spPr bwMode="auto">
          <a:xfrm>
            <a:off x="4284663" y="1844675"/>
            <a:ext cx="4064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1" name="Rectangle 83"/>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2" name="Rectangle 84"/>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3" name="Rectangle 85"/>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4" name="Rectangle 86"/>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5" name="Rectangle 87"/>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6" name="Line 88"/>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1177" name="Rectangle 89"/>
          <p:cNvSpPr>
            <a:spLocks noChangeArrowheads="1"/>
          </p:cNvSpPr>
          <p:nvPr/>
        </p:nvSpPr>
        <p:spPr bwMode="auto">
          <a:xfrm>
            <a:off x="4826000" y="32131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8" name="Rectangle 90"/>
          <p:cNvSpPr>
            <a:spLocks noChangeArrowheads="1"/>
          </p:cNvSpPr>
          <p:nvPr/>
        </p:nvSpPr>
        <p:spPr bwMode="auto">
          <a:xfrm>
            <a:off x="4833938" y="3500438"/>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9" name="Rectangle 91"/>
          <p:cNvSpPr>
            <a:spLocks noChangeArrowheads="1"/>
          </p:cNvSpPr>
          <p:nvPr/>
        </p:nvSpPr>
        <p:spPr bwMode="auto">
          <a:xfrm>
            <a:off x="5267325" y="3500438"/>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0" name="Rectangle 92"/>
          <p:cNvSpPr>
            <a:spLocks noChangeArrowheads="1"/>
          </p:cNvSpPr>
          <p:nvPr/>
        </p:nvSpPr>
        <p:spPr bwMode="auto">
          <a:xfrm>
            <a:off x="4830763" y="4098925"/>
            <a:ext cx="314325" cy="1936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81" name="Rectangle 93"/>
          <p:cNvSpPr>
            <a:spLocks noChangeArrowheads="1"/>
          </p:cNvSpPr>
          <p:nvPr/>
        </p:nvSpPr>
        <p:spPr bwMode="auto">
          <a:xfrm>
            <a:off x="5102225" y="4098925"/>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2" name="Line 94"/>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1183" name="Line 95"/>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1184" name="Line 96"/>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1185" name="Line 97"/>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1186" name="Rectangle 98"/>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1187" name="Rectangle 99"/>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1188" name="Rectangle 100"/>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sp>
        <p:nvSpPr>
          <p:cNvPr id="601189" name="Rectangle 101"/>
          <p:cNvSpPr>
            <a:spLocks noChangeArrowheads="1"/>
          </p:cNvSpPr>
          <p:nvPr/>
        </p:nvSpPr>
        <p:spPr bwMode="auto">
          <a:xfrm>
            <a:off x="4833938" y="5300663"/>
            <a:ext cx="255587" cy="1008062"/>
          </a:xfrm>
          <a:prstGeom prst="rect">
            <a:avLst/>
          </a:prstGeom>
          <a:solidFill>
            <a:srgbClr val="FF0000"/>
          </a:solidFill>
          <a:ln w="9525">
            <a:noFill/>
            <a:miter lim="800000"/>
            <a:headEnd/>
            <a:tailEnd/>
          </a:ln>
          <a:effectLst/>
        </p:spPr>
        <p:txBody>
          <a:bodyPr wrap="none" anchor="ctr"/>
          <a:lstStyle/>
          <a:p>
            <a:endParaRPr lang="en-US"/>
          </a:p>
        </p:txBody>
      </p:sp>
      <p:sp>
        <p:nvSpPr>
          <p:cNvPr id="601190" name="Rectangle 102"/>
          <p:cNvSpPr>
            <a:spLocks noChangeArrowheads="1"/>
          </p:cNvSpPr>
          <p:nvPr/>
        </p:nvSpPr>
        <p:spPr bwMode="auto">
          <a:xfrm>
            <a:off x="5089525" y="5772150"/>
            <a:ext cx="96838" cy="536575"/>
          </a:xfrm>
          <a:prstGeom prst="rect">
            <a:avLst/>
          </a:prstGeom>
          <a:solidFill>
            <a:srgbClr val="FF0000"/>
          </a:solidFill>
          <a:ln w="9525">
            <a:noFill/>
            <a:miter lim="800000"/>
            <a:headEnd/>
            <a:tailEnd/>
          </a:ln>
          <a:effectLst/>
        </p:spPr>
        <p:txBody>
          <a:bodyPr wrap="none" anchor="ctr"/>
          <a:lstStyle/>
          <a:p>
            <a:endParaRPr lang="en-US"/>
          </a:p>
        </p:txBody>
      </p:sp>
      <p:sp>
        <p:nvSpPr>
          <p:cNvPr id="601191" name="Rectangle 103"/>
          <p:cNvSpPr>
            <a:spLocks noChangeArrowheads="1"/>
          </p:cNvSpPr>
          <p:nvPr/>
        </p:nvSpPr>
        <p:spPr bwMode="auto">
          <a:xfrm>
            <a:off x="5110163" y="602138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1192" name="Text Box 104"/>
          <p:cNvSpPr txBox="1">
            <a:spLocks noChangeArrowheads="1"/>
          </p:cNvSpPr>
          <p:nvPr/>
        </p:nvSpPr>
        <p:spPr bwMode="auto">
          <a:xfrm>
            <a:off x="2954338" y="18319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1193" name="Text Box 105"/>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1194" name="Text Box 106"/>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1195" name="Text Box 107"/>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1196" name="Text Box 108"/>
          <p:cNvSpPr txBox="1">
            <a:spLocks noChangeArrowheads="1"/>
          </p:cNvSpPr>
          <p:nvPr/>
        </p:nvSpPr>
        <p:spPr bwMode="auto">
          <a:xfrm>
            <a:off x="3562350" y="2962275"/>
            <a:ext cx="1296988" cy="228600"/>
          </a:xfrm>
          <a:prstGeom prst="rect">
            <a:avLst/>
          </a:prstGeom>
          <a:noFill/>
          <a:ln w="9525">
            <a:noFill/>
            <a:miter lim="800000"/>
            <a:headEnd/>
            <a:tailEnd/>
          </a:ln>
          <a:effectLst/>
        </p:spPr>
        <p:txBody>
          <a:bodyPr>
            <a:spAutoFit/>
          </a:bodyPr>
          <a:lstStyle/>
          <a:p>
            <a:pPr>
              <a:spcBef>
                <a:spcPct val="50000"/>
              </a:spcBef>
            </a:pPr>
            <a:r>
              <a:rPr lang="en-US" sz="900"/>
              <a:t>Check Specification</a:t>
            </a:r>
          </a:p>
        </p:txBody>
      </p:sp>
      <p:sp>
        <p:nvSpPr>
          <p:cNvPr id="601197" name="Text Box 109"/>
          <p:cNvSpPr txBox="1">
            <a:spLocks noChangeArrowheads="1"/>
          </p:cNvSpPr>
          <p:nvPr/>
        </p:nvSpPr>
        <p:spPr bwMode="auto">
          <a:xfrm>
            <a:off x="3703638" y="32131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1198" name="Text Box 110"/>
          <p:cNvSpPr txBox="1">
            <a:spLocks noChangeArrowheads="1"/>
          </p:cNvSpPr>
          <p:nvPr/>
        </p:nvSpPr>
        <p:spPr bwMode="auto">
          <a:xfrm>
            <a:off x="3711575" y="34750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1199" name="Text Box 111"/>
          <p:cNvSpPr txBox="1">
            <a:spLocks noChangeArrowheads="1"/>
          </p:cNvSpPr>
          <p:nvPr/>
        </p:nvSpPr>
        <p:spPr bwMode="auto">
          <a:xfrm>
            <a:off x="3716338" y="37719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1200" name="Text Box 112"/>
          <p:cNvSpPr txBox="1">
            <a:spLocks noChangeArrowheads="1"/>
          </p:cNvSpPr>
          <p:nvPr/>
        </p:nvSpPr>
        <p:spPr bwMode="auto">
          <a:xfrm>
            <a:off x="3733800" y="405606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1201" name="Text Box 113"/>
          <p:cNvSpPr txBox="1">
            <a:spLocks noChangeArrowheads="1"/>
          </p:cNvSpPr>
          <p:nvPr/>
        </p:nvSpPr>
        <p:spPr bwMode="auto">
          <a:xfrm>
            <a:off x="6229350" y="736600"/>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1202" name="Text Box 114"/>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1203" name="Text Box 115"/>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116" name="Slide Number Placeholder 115"/>
          <p:cNvSpPr>
            <a:spLocks noGrp="1"/>
          </p:cNvSpPr>
          <p:nvPr>
            <p:ph type="sldNum" sz="quarter" idx="12"/>
          </p:nvPr>
        </p:nvSpPr>
        <p:spPr/>
        <p:txBody>
          <a:bodyPr/>
          <a:lstStyle/>
          <a:p>
            <a:fld id="{5CA9C09B-FF3A-4D41-B5CA-3C68A851D5B2}" type="slidenum">
              <a:rPr lang="en-US" smtClean="0"/>
              <a:pPr/>
              <a:t>242</a:t>
            </a:fld>
            <a:endParaRPr lang="en-US"/>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2115" name="Group 3"/>
          <p:cNvGrpSpPr>
            <a:grpSpLocks/>
          </p:cNvGrpSpPr>
          <p:nvPr/>
        </p:nvGrpSpPr>
        <p:grpSpPr bwMode="auto">
          <a:xfrm>
            <a:off x="611188" y="549275"/>
            <a:ext cx="7705725" cy="274638"/>
            <a:chOff x="385" y="618"/>
            <a:chExt cx="4854" cy="173"/>
          </a:xfrm>
        </p:grpSpPr>
        <p:sp>
          <p:nvSpPr>
            <p:cNvPr id="602116"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2117"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2118"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2119"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2120"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2121"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2122" name="Group 10"/>
          <p:cNvGrpSpPr>
            <a:grpSpLocks/>
          </p:cNvGrpSpPr>
          <p:nvPr/>
        </p:nvGrpSpPr>
        <p:grpSpPr bwMode="auto">
          <a:xfrm>
            <a:off x="3276600" y="2924175"/>
            <a:ext cx="1079500" cy="1298575"/>
            <a:chOff x="2064" y="1842"/>
            <a:chExt cx="680" cy="818"/>
          </a:xfrm>
        </p:grpSpPr>
        <p:grpSp>
          <p:nvGrpSpPr>
            <p:cNvPr id="602123" name="Group 11"/>
            <p:cNvGrpSpPr>
              <a:grpSpLocks/>
            </p:cNvGrpSpPr>
            <p:nvPr/>
          </p:nvGrpSpPr>
          <p:grpSpPr bwMode="auto">
            <a:xfrm>
              <a:off x="2064" y="1843"/>
              <a:ext cx="680" cy="817"/>
              <a:chOff x="113" y="1842"/>
              <a:chExt cx="680" cy="817"/>
            </a:xfrm>
          </p:grpSpPr>
          <p:sp>
            <p:nvSpPr>
              <p:cNvPr id="602124"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25"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26"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27"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28"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29"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30"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31"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2132"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2133"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2134" name="Group 22"/>
          <p:cNvGrpSpPr>
            <a:grpSpLocks/>
          </p:cNvGrpSpPr>
          <p:nvPr/>
        </p:nvGrpSpPr>
        <p:grpSpPr bwMode="auto">
          <a:xfrm>
            <a:off x="7380288" y="2854325"/>
            <a:ext cx="1079500" cy="1296988"/>
            <a:chOff x="113" y="1842"/>
            <a:chExt cx="680" cy="817"/>
          </a:xfrm>
        </p:grpSpPr>
        <p:sp>
          <p:nvSpPr>
            <p:cNvPr id="602135"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36"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37"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38"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39"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40"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41"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42"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2143"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2144"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2145" name="Group 33"/>
          <p:cNvGrpSpPr>
            <a:grpSpLocks/>
          </p:cNvGrpSpPr>
          <p:nvPr/>
        </p:nvGrpSpPr>
        <p:grpSpPr bwMode="auto">
          <a:xfrm>
            <a:off x="1908175" y="836613"/>
            <a:ext cx="1079500" cy="4249737"/>
            <a:chOff x="1202" y="935"/>
            <a:chExt cx="680" cy="2677"/>
          </a:xfrm>
        </p:grpSpPr>
        <p:grpSp>
          <p:nvGrpSpPr>
            <p:cNvPr id="602146" name="Group 34"/>
            <p:cNvGrpSpPr>
              <a:grpSpLocks/>
            </p:cNvGrpSpPr>
            <p:nvPr/>
          </p:nvGrpSpPr>
          <p:grpSpPr bwMode="auto">
            <a:xfrm>
              <a:off x="1202" y="935"/>
              <a:ext cx="680" cy="2677"/>
              <a:chOff x="975" y="1162"/>
              <a:chExt cx="680" cy="2677"/>
            </a:xfrm>
          </p:grpSpPr>
          <p:grpSp>
            <p:nvGrpSpPr>
              <p:cNvPr id="602147" name="Group 35"/>
              <p:cNvGrpSpPr>
                <a:grpSpLocks/>
              </p:cNvGrpSpPr>
              <p:nvPr/>
            </p:nvGrpSpPr>
            <p:grpSpPr bwMode="auto">
              <a:xfrm>
                <a:off x="975" y="1162"/>
                <a:ext cx="680" cy="817"/>
                <a:chOff x="113" y="1842"/>
                <a:chExt cx="680" cy="817"/>
              </a:xfrm>
            </p:grpSpPr>
            <p:sp>
              <p:nvSpPr>
                <p:cNvPr id="602148"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49"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0"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1"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52"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53"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54"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55" name="Group 43"/>
              <p:cNvGrpSpPr>
                <a:grpSpLocks/>
              </p:cNvGrpSpPr>
              <p:nvPr/>
            </p:nvGrpSpPr>
            <p:grpSpPr bwMode="auto">
              <a:xfrm>
                <a:off x="975" y="2069"/>
                <a:ext cx="680" cy="817"/>
                <a:chOff x="113" y="1842"/>
                <a:chExt cx="680" cy="817"/>
              </a:xfrm>
            </p:grpSpPr>
            <p:sp>
              <p:nvSpPr>
                <p:cNvPr id="602156"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57"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8"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9"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0"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1"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62"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63" name="Group 51"/>
              <p:cNvGrpSpPr>
                <a:grpSpLocks/>
              </p:cNvGrpSpPr>
              <p:nvPr/>
            </p:nvGrpSpPr>
            <p:grpSpPr bwMode="auto">
              <a:xfrm>
                <a:off x="975" y="3022"/>
                <a:ext cx="680" cy="817"/>
                <a:chOff x="113" y="1842"/>
                <a:chExt cx="680" cy="817"/>
              </a:xfrm>
            </p:grpSpPr>
            <p:sp>
              <p:nvSpPr>
                <p:cNvPr id="602164"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65"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66"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67"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8"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9"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70"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171"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2172"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2173"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2174"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175"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176"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177"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178"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179"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180" name="Group 68"/>
          <p:cNvGrpSpPr>
            <a:grpSpLocks/>
          </p:cNvGrpSpPr>
          <p:nvPr/>
        </p:nvGrpSpPr>
        <p:grpSpPr bwMode="auto">
          <a:xfrm>
            <a:off x="4643438" y="868363"/>
            <a:ext cx="1079500" cy="5761037"/>
            <a:chOff x="1202" y="527"/>
            <a:chExt cx="680" cy="3629"/>
          </a:xfrm>
        </p:grpSpPr>
        <p:grpSp>
          <p:nvGrpSpPr>
            <p:cNvPr id="602181" name="Group 69"/>
            <p:cNvGrpSpPr>
              <a:grpSpLocks/>
            </p:cNvGrpSpPr>
            <p:nvPr/>
          </p:nvGrpSpPr>
          <p:grpSpPr bwMode="auto">
            <a:xfrm>
              <a:off x="1202" y="527"/>
              <a:ext cx="680" cy="2677"/>
              <a:chOff x="1202" y="935"/>
              <a:chExt cx="680" cy="2677"/>
            </a:xfrm>
          </p:grpSpPr>
          <p:grpSp>
            <p:nvGrpSpPr>
              <p:cNvPr id="602182" name="Group 70"/>
              <p:cNvGrpSpPr>
                <a:grpSpLocks/>
              </p:cNvGrpSpPr>
              <p:nvPr/>
            </p:nvGrpSpPr>
            <p:grpSpPr bwMode="auto">
              <a:xfrm>
                <a:off x="1202" y="935"/>
                <a:ext cx="680" cy="2677"/>
                <a:chOff x="975" y="1162"/>
                <a:chExt cx="680" cy="2677"/>
              </a:xfrm>
            </p:grpSpPr>
            <p:grpSp>
              <p:nvGrpSpPr>
                <p:cNvPr id="602183" name="Group 71"/>
                <p:cNvGrpSpPr>
                  <a:grpSpLocks/>
                </p:cNvGrpSpPr>
                <p:nvPr/>
              </p:nvGrpSpPr>
              <p:grpSpPr bwMode="auto">
                <a:xfrm>
                  <a:off x="975" y="1162"/>
                  <a:ext cx="680" cy="817"/>
                  <a:chOff x="113" y="1842"/>
                  <a:chExt cx="680" cy="817"/>
                </a:xfrm>
              </p:grpSpPr>
              <p:sp>
                <p:nvSpPr>
                  <p:cNvPr id="602184"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85"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86"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87"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88"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89"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0"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1" name="Group 79"/>
                <p:cNvGrpSpPr>
                  <a:grpSpLocks/>
                </p:cNvGrpSpPr>
                <p:nvPr/>
              </p:nvGrpSpPr>
              <p:grpSpPr bwMode="auto">
                <a:xfrm>
                  <a:off x="975" y="2069"/>
                  <a:ext cx="680" cy="817"/>
                  <a:chOff x="113" y="1842"/>
                  <a:chExt cx="680" cy="817"/>
                </a:xfrm>
              </p:grpSpPr>
              <p:sp>
                <p:nvSpPr>
                  <p:cNvPr id="602192"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93"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94"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95"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96"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97"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8"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9" name="Group 87"/>
                <p:cNvGrpSpPr>
                  <a:grpSpLocks/>
                </p:cNvGrpSpPr>
                <p:nvPr/>
              </p:nvGrpSpPr>
              <p:grpSpPr bwMode="auto">
                <a:xfrm>
                  <a:off x="975" y="3022"/>
                  <a:ext cx="680" cy="817"/>
                  <a:chOff x="113" y="1842"/>
                  <a:chExt cx="680" cy="817"/>
                </a:xfrm>
              </p:grpSpPr>
              <p:sp>
                <p:nvSpPr>
                  <p:cNvPr id="602200"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01"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02"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03"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04"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05"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06"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07"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2208"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2209"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2210"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11"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12"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13"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14"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15"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16" name="Group 104"/>
            <p:cNvGrpSpPr>
              <a:grpSpLocks/>
            </p:cNvGrpSpPr>
            <p:nvPr/>
          </p:nvGrpSpPr>
          <p:grpSpPr bwMode="auto">
            <a:xfrm>
              <a:off x="1202" y="3339"/>
              <a:ext cx="680" cy="817"/>
              <a:chOff x="340" y="1842"/>
              <a:chExt cx="680" cy="817"/>
            </a:xfrm>
          </p:grpSpPr>
          <p:grpSp>
            <p:nvGrpSpPr>
              <p:cNvPr id="602217" name="Group 105"/>
              <p:cNvGrpSpPr>
                <a:grpSpLocks/>
              </p:cNvGrpSpPr>
              <p:nvPr/>
            </p:nvGrpSpPr>
            <p:grpSpPr bwMode="auto">
              <a:xfrm>
                <a:off x="340" y="1842"/>
                <a:ext cx="680" cy="817"/>
                <a:chOff x="340" y="2024"/>
                <a:chExt cx="680" cy="817"/>
              </a:xfrm>
            </p:grpSpPr>
            <p:sp>
              <p:nvSpPr>
                <p:cNvPr id="602218"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19"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20"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21"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22"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23"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24"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25"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2226"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27"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2228" name="Group 116"/>
          <p:cNvGrpSpPr>
            <a:grpSpLocks/>
          </p:cNvGrpSpPr>
          <p:nvPr/>
        </p:nvGrpSpPr>
        <p:grpSpPr bwMode="auto">
          <a:xfrm>
            <a:off x="6011863" y="908050"/>
            <a:ext cx="1079500" cy="4249738"/>
            <a:chOff x="1202" y="935"/>
            <a:chExt cx="680" cy="2677"/>
          </a:xfrm>
        </p:grpSpPr>
        <p:grpSp>
          <p:nvGrpSpPr>
            <p:cNvPr id="602229" name="Group 117"/>
            <p:cNvGrpSpPr>
              <a:grpSpLocks/>
            </p:cNvGrpSpPr>
            <p:nvPr/>
          </p:nvGrpSpPr>
          <p:grpSpPr bwMode="auto">
            <a:xfrm>
              <a:off x="1202" y="935"/>
              <a:ext cx="680" cy="2677"/>
              <a:chOff x="975" y="1162"/>
              <a:chExt cx="680" cy="2677"/>
            </a:xfrm>
          </p:grpSpPr>
          <p:grpSp>
            <p:nvGrpSpPr>
              <p:cNvPr id="602230" name="Group 118"/>
              <p:cNvGrpSpPr>
                <a:grpSpLocks/>
              </p:cNvGrpSpPr>
              <p:nvPr/>
            </p:nvGrpSpPr>
            <p:grpSpPr bwMode="auto">
              <a:xfrm>
                <a:off x="975" y="1162"/>
                <a:ext cx="680" cy="817"/>
                <a:chOff x="113" y="1842"/>
                <a:chExt cx="680" cy="817"/>
              </a:xfrm>
            </p:grpSpPr>
            <p:sp>
              <p:nvSpPr>
                <p:cNvPr id="602231"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32"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33"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34"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35"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36"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37"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38" name="Group 126"/>
              <p:cNvGrpSpPr>
                <a:grpSpLocks/>
              </p:cNvGrpSpPr>
              <p:nvPr/>
            </p:nvGrpSpPr>
            <p:grpSpPr bwMode="auto">
              <a:xfrm>
                <a:off x="975" y="2069"/>
                <a:ext cx="680" cy="817"/>
                <a:chOff x="113" y="1842"/>
                <a:chExt cx="680" cy="817"/>
              </a:xfrm>
            </p:grpSpPr>
            <p:sp>
              <p:nvSpPr>
                <p:cNvPr id="602239"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0"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1"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42"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43"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44"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45"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46" name="Group 134"/>
              <p:cNvGrpSpPr>
                <a:grpSpLocks/>
              </p:cNvGrpSpPr>
              <p:nvPr/>
            </p:nvGrpSpPr>
            <p:grpSpPr bwMode="auto">
              <a:xfrm>
                <a:off x="975" y="3022"/>
                <a:ext cx="680" cy="817"/>
                <a:chOff x="113" y="1842"/>
                <a:chExt cx="680" cy="817"/>
              </a:xfrm>
            </p:grpSpPr>
            <p:sp>
              <p:nvSpPr>
                <p:cNvPr id="602247"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8"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9"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50"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51"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52"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53"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54"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2255"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2256"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2257"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58"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59"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60"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61"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62"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63" name="Group 151"/>
          <p:cNvGrpSpPr>
            <a:grpSpLocks/>
          </p:cNvGrpSpPr>
          <p:nvPr/>
        </p:nvGrpSpPr>
        <p:grpSpPr bwMode="auto">
          <a:xfrm>
            <a:off x="6011863" y="5318125"/>
            <a:ext cx="1079500" cy="1296988"/>
            <a:chOff x="340" y="1842"/>
            <a:chExt cx="680" cy="817"/>
          </a:xfrm>
        </p:grpSpPr>
        <p:grpSp>
          <p:nvGrpSpPr>
            <p:cNvPr id="602264" name="Group 152"/>
            <p:cNvGrpSpPr>
              <a:grpSpLocks/>
            </p:cNvGrpSpPr>
            <p:nvPr/>
          </p:nvGrpSpPr>
          <p:grpSpPr bwMode="auto">
            <a:xfrm>
              <a:off x="340" y="1842"/>
              <a:ext cx="680" cy="817"/>
              <a:chOff x="340" y="2024"/>
              <a:chExt cx="680" cy="817"/>
            </a:xfrm>
          </p:grpSpPr>
          <p:sp>
            <p:nvSpPr>
              <p:cNvPr id="602265"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66"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67"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68"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69"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70"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71"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72"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2273"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74"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275"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276"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277"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8"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9"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280"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281"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2"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3"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4"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285"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2286"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7"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8"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9"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0"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1"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2"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2293"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2294"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54 </a:t>
            </a:r>
          </a:p>
        </p:txBody>
      </p:sp>
      <p:sp>
        <p:nvSpPr>
          <p:cNvPr id="602295"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2296"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54   </a:t>
            </a:r>
          </a:p>
        </p:txBody>
      </p:sp>
      <p:sp>
        <p:nvSpPr>
          <p:cNvPr id="602297"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2298"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54</a:t>
            </a:r>
          </a:p>
        </p:txBody>
      </p:sp>
      <p:sp>
        <p:nvSpPr>
          <p:cNvPr id="602299"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2300"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56</a:t>
            </a:r>
          </a:p>
        </p:txBody>
      </p:sp>
      <p:sp>
        <p:nvSpPr>
          <p:cNvPr id="602301"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2302"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63</a:t>
            </a:r>
          </a:p>
        </p:txBody>
      </p:sp>
      <p:sp>
        <p:nvSpPr>
          <p:cNvPr id="602303"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2304"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65</a:t>
            </a:r>
          </a:p>
        </p:txBody>
      </p:sp>
      <p:sp>
        <p:nvSpPr>
          <p:cNvPr id="602305"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2306"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68</a:t>
            </a:r>
          </a:p>
        </p:txBody>
      </p:sp>
      <p:sp>
        <p:nvSpPr>
          <p:cNvPr id="602307"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64</a:t>
            </a:r>
          </a:p>
        </p:txBody>
      </p:sp>
      <p:sp>
        <p:nvSpPr>
          <p:cNvPr id="602308"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78</a:t>
            </a:r>
          </a:p>
        </p:txBody>
      </p:sp>
      <p:sp>
        <p:nvSpPr>
          <p:cNvPr id="602309"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2310"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93</a:t>
            </a:r>
          </a:p>
        </p:txBody>
      </p:sp>
      <p:sp>
        <p:nvSpPr>
          <p:cNvPr id="602311"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99</a:t>
            </a:r>
          </a:p>
        </p:txBody>
      </p:sp>
      <p:sp>
        <p:nvSpPr>
          <p:cNvPr id="602312"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3"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14"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5"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6"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7"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8"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319"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0"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321"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2"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2323"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24"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602325"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26"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602327"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28"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329"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0"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2331"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32"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602333"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34"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29 days</a:t>
            </a:r>
          </a:p>
        </p:txBody>
      </p:sp>
      <p:sp>
        <p:nvSpPr>
          <p:cNvPr id="602335"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36"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337"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8"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2339"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93</a:t>
            </a:r>
          </a:p>
        </p:txBody>
      </p:sp>
      <p:sp>
        <p:nvSpPr>
          <p:cNvPr id="602340"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2341"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93</a:t>
            </a:r>
          </a:p>
        </p:txBody>
      </p:sp>
      <p:sp>
        <p:nvSpPr>
          <p:cNvPr id="602342"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79</a:t>
            </a:r>
          </a:p>
        </p:txBody>
      </p:sp>
      <p:sp>
        <p:nvSpPr>
          <p:cNvPr id="602343"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93</a:t>
            </a:r>
          </a:p>
        </p:txBody>
      </p:sp>
      <p:sp>
        <p:nvSpPr>
          <p:cNvPr id="602344"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99</a:t>
            </a:r>
          </a:p>
        </p:txBody>
      </p:sp>
      <p:sp>
        <p:nvSpPr>
          <p:cNvPr id="602345"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2346"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2347"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2348"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2349"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2350"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2351"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2352"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2353"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2354"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2355"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2356"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2357"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2358"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2359"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2360"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2361"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2362" name="Group 250"/>
          <p:cNvGrpSpPr>
            <a:grpSpLocks/>
          </p:cNvGrpSpPr>
          <p:nvPr/>
        </p:nvGrpSpPr>
        <p:grpSpPr bwMode="auto">
          <a:xfrm>
            <a:off x="496888" y="2924175"/>
            <a:ext cx="1209675" cy="1296988"/>
            <a:chOff x="313" y="1842"/>
            <a:chExt cx="762" cy="817"/>
          </a:xfrm>
        </p:grpSpPr>
        <p:grpSp>
          <p:nvGrpSpPr>
            <p:cNvPr id="602363" name="Group 251"/>
            <p:cNvGrpSpPr>
              <a:grpSpLocks/>
            </p:cNvGrpSpPr>
            <p:nvPr/>
          </p:nvGrpSpPr>
          <p:grpSpPr bwMode="auto">
            <a:xfrm>
              <a:off x="340" y="1842"/>
              <a:ext cx="680" cy="817"/>
              <a:chOff x="340" y="1842"/>
              <a:chExt cx="680" cy="817"/>
            </a:xfrm>
          </p:grpSpPr>
          <p:grpSp>
            <p:nvGrpSpPr>
              <p:cNvPr id="602364" name="Group 252"/>
              <p:cNvGrpSpPr>
                <a:grpSpLocks/>
              </p:cNvGrpSpPr>
              <p:nvPr/>
            </p:nvGrpSpPr>
            <p:grpSpPr bwMode="auto">
              <a:xfrm>
                <a:off x="340" y="1842"/>
                <a:ext cx="680" cy="817"/>
                <a:chOff x="340" y="2024"/>
                <a:chExt cx="680" cy="817"/>
              </a:xfrm>
            </p:grpSpPr>
            <p:sp>
              <p:nvSpPr>
                <p:cNvPr id="602365"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366"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367"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368"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369"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370"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371"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372"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2373"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374"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375"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2376"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2377"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2378"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2379"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380"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81"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2382"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2383"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2384"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2385"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386"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2387"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2388"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2389"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2390"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2391"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2392"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2393"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2394"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2395"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2396"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2397"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2398"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2399"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34</a:t>
            </a:r>
          </a:p>
        </p:txBody>
      </p:sp>
      <p:sp>
        <p:nvSpPr>
          <p:cNvPr id="602400"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2401"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39</a:t>
            </a:r>
          </a:p>
        </p:txBody>
      </p:sp>
      <p:sp>
        <p:nvSpPr>
          <p:cNvPr id="602402"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2403"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39</a:t>
            </a:r>
          </a:p>
        </p:txBody>
      </p:sp>
      <p:grpSp>
        <p:nvGrpSpPr>
          <p:cNvPr id="602404" name="Group 292"/>
          <p:cNvGrpSpPr>
            <a:grpSpLocks/>
          </p:cNvGrpSpPr>
          <p:nvPr/>
        </p:nvGrpSpPr>
        <p:grpSpPr bwMode="auto">
          <a:xfrm>
            <a:off x="1908175" y="5343525"/>
            <a:ext cx="1195388" cy="1296988"/>
            <a:chOff x="1202" y="3348"/>
            <a:chExt cx="753" cy="817"/>
          </a:xfrm>
        </p:grpSpPr>
        <p:grpSp>
          <p:nvGrpSpPr>
            <p:cNvPr id="602405" name="Group 293"/>
            <p:cNvGrpSpPr>
              <a:grpSpLocks/>
            </p:cNvGrpSpPr>
            <p:nvPr/>
          </p:nvGrpSpPr>
          <p:grpSpPr bwMode="auto">
            <a:xfrm>
              <a:off x="1202" y="3348"/>
              <a:ext cx="680" cy="817"/>
              <a:chOff x="340" y="1842"/>
              <a:chExt cx="680" cy="817"/>
            </a:xfrm>
          </p:grpSpPr>
          <p:grpSp>
            <p:nvGrpSpPr>
              <p:cNvPr id="602406" name="Group 294"/>
              <p:cNvGrpSpPr>
                <a:grpSpLocks/>
              </p:cNvGrpSpPr>
              <p:nvPr/>
            </p:nvGrpSpPr>
            <p:grpSpPr bwMode="auto">
              <a:xfrm>
                <a:off x="340" y="1842"/>
                <a:ext cx="680" cy="817"/>
                <a:chOff x="340" y="2024"/>
                <a:chExt cx="680" cy="817"/>
              </a:xfrm>
            </p:grpSpPr>
            <p:sp>
              <p:nvSpPr>
                <p:cNvPr id="602407"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08"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09"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10"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11"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12"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13"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14"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2415"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16"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2417" name="Group 305"/>
            <p:cNvGrpSpPr>
              <a:grpSpLocks/>
            </p:cNvGrpSpPr>
            <p:nvPr/>
          </p:nvGrpSpPr>
          <p:grpSpPr bwMode="auto">
            <a:xfrm>
              <a:off x="1202" y="3403"/>
              <a:ext cx="753" cy="724"/>
              <a:chOff x="1202" y="3394"/>
              <a:chExt cx="753" cy="724"/>
            </a:xfrm>
          </p:grpSpPr>
          <p:sp>
            <p:nvSpPr>
              <p:cNvPr id="602418"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419"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59</a:t>
                </a:r>
              </a:p>
            </p:txBody>
          </p:sp>
          <p:sp>
            <p:nvSpPr>
              <p:cNvPr id="602420"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73</a:t>
                </a:r>
              </a:p>
            </p:txBody>
          </p:sp>
          <p:sp>
            <p:nvSpPr>
              <p:cNvPr id="602421"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22"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39 days</a:t>
                </a:r>
              </a:p>
            </p:txBody>
          </p:sp>
          <p:sp>
            <p:nvSpPr>
              <p:cNvPr id="602423"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2424"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34</a:t>
                </a:r>
              </a:p>
            </p:txBody>
          </p:sp>
          <p:sp>
            <p:nvSpPr>
              <p:cNvPr id="602425"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48</a:t>
                </a:r>
              </a:p>
            </p:txBody>
          </p:sp>
        </p:grpSp>
      </p:grpSp>
      <p:sp>
        <p:nvSpPr>
          <p:cNvPr id="602426"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2427"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2428"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2429"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56</a:t>
            </a:r>
          </a:p>
        </p:txBody>
      </p:sp>
      <p:sp>
        <p:nvSpPr>
          <p:cNvPr id="602430"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2431"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59</a:t>
            </a:r>
          </a:p>
        </p:txBody>
      </p:sp>
      <p:sp>
        <p:nvSpPr>
          <p:cNvPr id="602432"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2433"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64</a:t>
            </a:r>
          </a:p>
        </p:txBody>
      </p:sp>
      <p:sp>
        <p:nvSpPr>
          <p:cNvPr id="602434"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60</a:t>
            </a:r>
          </a:p>
        </p:txBody>
      </p:sp>
      <p:sp>
        <p:nvSpPr>
          <p:cNvPr id="602435"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74</a:t>
            </a:r>
          </a:p>
        </p:txBody>
      </p:sp>
      <p:sp>
        <p:nvSpPr>
          <p:cNvPr id="602436"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2437" name="Text Box 325"/>
          <p:cNvSpPr txBox="1">
            <a:spLocks noChangeArrowheads="1"/>
          </p:cNvSpPr>
          <p:nvPr/>
        </p:nvSpPr>
        <p:spPr bwMode="auto">
          <a:xfrm rot="10800000" flipV="1">
            <a:off x="5992813" y="1531938"/>
            <a:ext cx="379412" cy="244475"/>
          </a:xfrm>
          <a:prstGeom prst="rect">
            <a:avLst/>
          </a:prstGeom>
          <a:noFill/>
          <a:ln w="9525">
            <a:noFill/>
            <a:miter lim="800000"/>
            <a:headEnd/>
            <a:tailEnd/>
          </a:ln>
          <a:effectLst/>
        </p:spPr>
        <p:txBody>
          <a:bodyPr>
            <a:spAutoFit/>
          </a:bodyPr>
          <a:lstStyle/>
          <a:p>
            <a:r>
              <a:rPr lang="en-US" sz="1000"/>
              <a:t>63</a:t>
            </a:r>
          </a:p>
        </p:txBody>
      </p:sp>
      <p:sp>
        <p:nvSpPr>
          <p:cNvPr id="602438"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2439" name="Text Box 327"/>
          <p:cNvSpPr txBox="1">
            <a:spLocks noChangeArrowheads="1"/>
          </p:cNvSpPr>
          <p:nvPr/>
        </p:nvSpPr>
        <p:spPr bwMode="auto">
          <a:xfrm rot="10800000" flipV="1">
            <a:off x="5992813" y="3003550"/>
            <a:ext cx="379412" cy="244475"/>
          </a:xfrm>
          <a:prstGeom prst="rect">
            <a:avLst/>
          </a:prstGeom>
          <a:noFill/>
          <a:ln w="9525">
            <a:noFill/>
            <a:miter lim="800000"/>
            <a:headEnd/>
            <a:tailEnd/>
          </a:ln>
          <a:effectLst/>
        </p:spPr>
        <p:txBody>
          <a:bodyPr>
            <a:spAutoFit/>
          </a:bodyPr>
          <a:lstStyle/>
          <a:p>
            <a:r>
              <a:rPr lang="en-US" sz="1000"/>
              <a:t>65</a:t>
            </a:r>
          </a:p>
        </p:txBody>
      </p:sp>
      <p:sp>
        <p:nvSpPr>
          <p:cNvPr id="602440"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2441" name="Text Box 329"/>
          <p:cNvSpPr txBox="1">
            <a:spLocks noChangeArrowheads="1"/>
          </p:cNvSpPr>
          <p:nvPr/>
        </p:nvSpPr>
        <p:spPr bwMode="auto">
          <a:xfrm rot="10800000" flipV="1">
            <a:off x="5999163" y="4481513"/>
            <a:ext cx="379412" cy="244475"/>
          </a:xfrm>
          <a:prstGeom prst="rect">
            <a:avLst/>
          </a:prstGeom>
          <a:noFill/>
          <a:ln w="9525">
            <a:noFill/>
            <a:miter lim="800000"/>
            <a:headEnd/>
            <a:tailEnd/>
          </a:ln>
          <a:effectLst/>
        </p:spPr>
        <p:txBody>
          <a:bodyPr>
            <a:spAutoFit/>
          </a:bodyPr>
          <a:lstStyle/>
          <a:p>
            <a:r>
              <a:rPr lang="en-US" sz="1000"/>
              <a:t>68</a:t>
            </a:r>
          </a:p>
        </p:txBody>
      </p:sp>
      <p:sp>
        <p:nvSpPr>
          <p:cNvPr id="602442"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64</a:t>
            </a:r>
          </a:p>
        </p:txBody>
      </p:sp>
      <p:sp>
        <p:nvSpPr>
          <p:cNvPr id="602443"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78</a:t>
            </a:r>
          </a:p>
        </p:txBody>
      </p:sp>
      <p:sp>
        <p:nvSpPr>
          <p:cNvPr id="602444"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93</a:t>
            </a:r>
          </a:p>
        </p:txBody>
      </p:sp>
      <p:sp>
        <p:nvSpPr>
          <p:cNvPr id="602445"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93</a:t>
            </a:r>
          </a:p>
        </p:txBody>
      </p:sp>
      <p:grpSp>
        <p:nvGrpSpPr>
          <p:cNvPr id="602446" name="Group 334"/>
          <p:cNvGrpSpPr>
            <a:grpSpLocks/>
          </p:cNvGrpSpPr>
          <p:nvPr/>
        </p:nvGrpSpPr>
        <p:grpSpPr bwMode="auto">
          <a:xfrm>
            <a:off x="3275013" y="5343525"/>
            <a:ext cx="1079500" cy="1296988"/>
            <a:chOff x="340" y="1842"/>
            <a:chExt cx="680" cy="817"/>
          </a:xfrm>
        </p:grpSpPr>
        <p:grpSp>
          <p:nvGrpSpPr>
            <p:cNvPr id="602447" name="Group 335"/>
            <p:cNvGrpSpPr>
              <a:grpSpLocks/>
            </p:cNvGrpSpPr>
            <p:nvPr/>
          </p:nvGrpSpPr>
          <p:grpSpPr bwMode="auto">
            <a:xfrm>
              <a:off x="340" y="1842"/>
              <a:ext cx="680" cy="817"/>
              <a:chOff x="340" y="2024"/>
              <a:chExt cx="680" cy="817"/>
            </a:xfrm>
          </p:grpSpPr>
          <p:sp>
            <p:nvSpPr>
              <p:cNvPr id="602448"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49"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50"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51"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52"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53"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54"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55"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2456"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57"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458"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60</a:t>
            </a:r>
          </a:p>
        </p:txBody>
      </p:sp>
      <p:sp>
        <p:nvSpPr>
          <p:cNvPr id="602459"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74</a:t>
            </a:r>
          </a:p>
        </p:txBody>
      </p:sp>
      <p:sp>
        <p:nvSpPr>
          <p:cNvPr id="602460"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461"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62"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463"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464"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2465"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2466"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2467"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not waiting for module C</a:t>
            </a:r>
          </a:p>
        </p:txBody>
      </p:sp>
      <p:sp>
        <p:nvSpPr>
          <p:cNvPr id="602468"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59</a:t>
            </a:r>
          </a:p>
        </p:txBody>
      </p:sp>
      <p:sp>
        <p:nvSpPr>
          <p:cNvPr id="602469"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73</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243</a:t>
            </a:fld>
            <a:endParaRPr lang="en-US"/>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sz="2000">
                <a:solidFill>
                  <a:srgbClr val="008080"/>
                </a:solidFill>
              </a:rPr>
              <a:t>Not waiting for module C</a:t>
            </a:r>
          </a:p>
        </p:txBody>
      </p:sp>
      <p:sp>
        <p:nvSpPr>
          <p:cNvPr id="603139"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3140"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3141"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3142"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3143" name="Group 7"/>
          <p:cNvGrpSpPr>
            <a:grpSpLocks/>
          </p:cNvGrpSpPr>
          <p:nvPr/>
        </p:nvGrpSpPr>
        <p:grpSpPr bwMode="auto">
          <a:xfrm>
            <a:off x="1287463" y="1038225"/>
            <a:ext cx="5905500" cy="5573713"/>
            <a:chOff x="385" y="654"/>
            <a:chExt cx="3720" cy="3511"/>
          </a:xfrm>
        </p:grpSpPr>
        <p:grpSp>
          <p:nvGrpSpPr>
            <p:cNvPr id="603144" name="Group 8"/>
            <p:cNvGrpSpPr>
              <a:grpSpLocks/>
            </p:cNvGrpSpPr>
            <p:nvPr/>
          </p:nvGrpSpPr>
          <p:grpSpPr bwMode="auto">
            <a:xfrm>
              <a:off x="385" y="663"/>
              <a:ext cx="1089" cy="3502"/>
              <a:chOff x="385" y="663"/>
              <a:chExt cx="1089" cy="3502"/>
            </a:xfrm>
          </p:grpSpPr>
          <p:sp>
            <p:nvSpPr>
              <p:cNvPr id="603145"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6"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7"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8"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9"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0"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1" name="Group 15"/>
            <p:cNvGrpSpPr>
              <a:grpSpLocks/>
            </p:cNvGrpSpPr>
            <p:nvPr/>
          </p:nvGrpSpPr>
          <p:grpSpPr bwMode="auto">
            <a:xfrm>
              <a:off x="1700" y="654"/>
              <a:ext cx="1089" cy="3502"/>
              <a:chOff x="385" y="663"/>
              <a:chExt cx="1089" cy="3502"/>
            </a:xfrm>
          </p:grpSpPr>
          <p:sp>
            <p:nvSpPr>
              <p:cNvPr id="603152"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3"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4"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5"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6"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7"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8" name="Group 22"/>
            <p:cNvGrpSpPr>
              <a:grpSpLocks/>
            </p:cNvGrpSpPr>
            <p:nvPr/>
          </p:nvGrpSpPr>
          <p:grpSpPr bwMode="auto">
            <a:xfrm>
              <a:off x="3016" y="654"/>
              <a:ext cx="1089" cy="3502"/>
              <a:chOff x="385" y="663"/>
              <a:chExt cx="1089" cy="3502"/>
            </a:xfrm>
          </p:grpSpPr>
          <p:sp>
            <p:nvSpPr>
              <p:cNvPr id="603159"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0"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1"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2"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3"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4"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3165"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3166"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3167"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3168"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3169"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3170"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3171"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3172"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3173"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3174"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3175"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3176"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3177"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3178"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3179"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3180"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3181"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3182"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3183" name="Group 47"/>
          <p:cNvGrpSpPr>
            <a:grpSpLocks/>
          </p:cNvGrpSpPr>
          <p:nvPr/>
        </p:nvGrpSpPr>
        <p:grpSpPr bwMode="auto">
          <a:xfrm>
            <a:off x="973138" y="6308725"/>
            <a:ext cx="6262687" cy="271463"/>
            <a:chOff x="273" y="648"/>
            <a:chExt cx="3945" cy="171"/>
          </a:xfrm>
        </p:grpSpPr>
        <p:grpSp>
          <p:nvGrpSpPr>
            <p:cNvPr id="603184" name="Group 48"/>
            <p:cNvGrpSpPr>
              <a:grpSpLocks/>
            </p:cNvGrpSpPr>
            <p:nvPr/>
          </p:nvGrpSpPr>
          <p:grpSpPr bwMode="auto">
            <a:xfrm>
              <a:off x="273" y="648"/>
              <a:ext cx="2403" cy="162"/>
              <a:chOff x="273" y="648"/>
              <a:chExt cx="2403" cy="162"/>
            </a:xfrm>
          </p:grpSpPr>
          <p:grpSp>
            <p:nvGrpSpPr>
              <p:cNvPr id="603185" name="Group 49"/>
              <p:cNvGrpSpPr>
                <a:grpSpLocks/>
              </p:cNvGrpSpPr>
              <p:nvPr/>
            </p:nvGrpSpPr>
            <p:grpSpPr bwMode="auto">
              <a:xfrm>
                <a:off x="273" y="648"/>
                <a:ext cx="1288" cy="162"/>
                <a:chOff x="273" y="648"/>
                <a:chExt cx="1288" cy="162"/>
              </a:xfrm>
            </p:grpSpPr>
            <p:sp>
              <p:nvSpPr>
                <p:cNvPr id="603186"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3187"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3188"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3189"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3190"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3191"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3192"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3193"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3194"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3195"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3196"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3197"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3198"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3199"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3200"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3201"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3202"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3203"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3204"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3205"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3206"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7"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8"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3209"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3210"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3211" name="Line 75"/>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3212" name="Line 76"/>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3213" name="Line 77"/>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3214" name="Line 78"/>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3215" name="Rectangle 79"/>
          <p:cNvSpPr>
            <a:spLocks noChangeArrowheads="1"/>
          </p:cNvSpPr>
          <p:nvPr/>
        </p:nvSpPr>
        <p:spPr bwMode="auto">
          <a:xfrm>
            <a:off x="4702175"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16" name="Rectangle 80"/>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7" name="Rectangle 81"/>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18" name="Rectangle 82"/>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9" name="Rectangle 83"/>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20" name="Rectangle 84"/>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1" name="Line 85"/>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3222" name="Rectangle 86"/>
          <p:cNvSpPr>
            <a:spLocks noChangeArrowheads="1"/>
          </p:cNvSpPr>
          <p:nvPr/>
        </p:nvSpPr>
        <p:spPr bwMode="auto">
          <a:xfrm>
            <a:off x="438467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3223" name="Rectangle 87"/>
          <p:cNvSpPr>
            <a:spLocks noChangeArrowheads="1"/>
          </p:cNvSpPr>
          <p:nvPr/>
        </p:nvSpPr>
        <p:spPr bwMode="auto">
          <a:xfrm>
            <a:off x="438467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3224" name="Rectangle 88"/>
          <p:cNvSpPr>
            <a:spLocks noChangeArrowheads="1"/>
          </p:cNvSpPr>
          <p:nvPr/>
        </p:nvSpPr>
        <p:spPr bwMode="auto">
          <a:xfrm>
            <a:off x="4387850" y="4379913"/>
            <a:ext cx="471488" cy="20161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25" name="Rectangle 89"/>
          <p:cNvSpPr>
            <a:spLocks noChangeArrowheads="1"/>
          </p:cNvSpPr>
          <p:nvPr/>
        </p:nvSpPr>
        <p:spPr bwMode="auto">
          <a:xfrm>
            <a:off x="4759325" y="4379913"/>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6"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3227"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3228"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3229"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3230"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3231"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3232"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3233" name="Group 97"/>
          <p:cNvGrpSpPr>
            <a:grpSpLocks/>
          </p:cNvGrpSpPr>
          <p:nvPr/>
        </p:nvGrpSpPr>
        <p:grpSpPr bwMode="auto">
          <a:xfrm>
            <a:off x="4441825" y="5300663"/>
            <a:ext cx="352425" cy="1008062"/>
            <a:chOff x="3045" y="3339"/>
            <a:chExt cx="222" cy="635"/>
          </a:xfrm>
        </p:grpSpPr>
        <p:sp>
          <p:nvSpPr>
            <p:cNvPr id="603234"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3235"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3236" name="Rectangle 100"/>
          <p:cNvSpPr>
            <a:spLocks noChangeArrowheads="1"/>
          </p:cNvSpPr>
          <p:nvPr/>
        </p:nvSpPr>
        <p:spPr bwMode="auto">
          <a:xfrm>
            <a:off x="4614863" y="553243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3237"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3238"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3239" name="Text Box 103"/>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3240"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3241"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3242"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3243"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3244"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3245" name="Text Box 109"/>
          <p:cNvSpPr txBox="1">
            <a:spLocks noChangeArrowheads="1"/>
          </p:cNvSpPr>
          <p:nvPr/>
        </p:nvSpPr>
        <p:spPr bwMode="auto">
          <a:xfrm>
            <a:off x="3273425"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3246"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7"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3248"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9"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3250" name="Rectangle 114"/>
          <p:cNvSpPr>
            <a:spLocks noChangeArrowheads="1"/>
          </p:cNvSpPr>
          <p:nvPr/>
        </p:nvSpPr>
        <p:spPr bwMode="auto">
          <a:xfrm>
            <a:off x="4702175" y="2420938"/>
            <a:ext cx="1008063"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1" name="Rectangle 115"/>
          <p:cNvSpPr>
            <a:spLocks noChangeArrowheads="1"/>
          </p:cNvSpPr>
          <p:nvPr/>
        </p:nvSpPr>
        <p:spPr bwMode="auto">
          <a:xfrm>
            <a:off x="4760913"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2"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3253" name="Rectangle 117"/>
          <p:cNvSpPr>
            <a:spLocks noChangeArrowheads="1"/>
          </p:cNvSpPr>
          <p:nvPr/>
        </p:nvSpPr>
        <p:spPr bwMode="auto">
          <a:xfrm>
            <a:off x="4816475" y="3746500"/>
            <a:ext cx="2889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4" name="Rectangle 118"/>
          <p:cNvSpPr>
            <a:spLocks noChangeArrowheads="1"/>
          </p:cNvSpPr>
          <p:nvPr/>
        </p:nvSpPr>
        <p:spPr bwMode="auto">
          <a:xfrm>
            <a:off x="4773613"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3255" name="Rectangle 119"/>
          <p:cNvSpPr>
            <a:spLocks noChangeArrowheads="1"/>
          </p:cNvSpPr>
          <p:nvPr/>
        </p:nvSpPr>
        <p:spPr bwMode="auto">
          <a:xfrm>
            <a:off x="5105400" y="4076700"/>
            <a:ext cx="979488"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6" name="Rectangle 120"/>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3257" name="Rectangle 121"/>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3258" name="Rectangle 122"/>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123" name="Slide Number Placeholder 122"/>
          <p:cNvSpPr>
            <a:spLocks noGrp="1"/>
          </p:cNvSpPr>
          <p:nvPr>
            <p:ph type="sldNum" sz="quarter" idx="12"/>
          </p:nvPr>
        </p:nvSpPr>
        <p:spPr/>
        <p:txBody>
          <a:bodyPr/>
          <a:lstStyle/>
          <a:p>
            <a:fld id="{5CA9C09B-FF3A-4D41-B5CA-3C68A851D5B2}" type="slidenum">
              <a:rPr lang="en-US" smtClean="0"/>
              <a:pPr/>
              <a:t>244</a:t>
            </a:fld>
            <a:endParaRPr lang="en-US"/>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4163" name="Rectangle 3"/>
          <p:cNvSpPr>
            <a:spLocks noGrp="1" noChangeArrowheads="1"/>
          </p:cNvSpPr>
          <p:nvPr>
            <p:ph type="title"/>
          </p:nvPr>
        </p:nvSpPr>
        <p:spPr>
          <a:noFill/>
          <a:ln/>
        </p:spPr>
        <p:txBody>
          <a:bodyPr/>
          <a:lstStyle/>
          <a:p>
            <a:r>
              <a:rPr lang="en-US" sz="2000">
                <a:solidFill>
                  <a:srgbClr val="008080"/>
                </a:solidFill>
              </a:rPr>
              <a:t>Revised for allowing the delay of specifying module C</a:t>
            </a:r>
          </a:p>
        </p:txBody>
      </p:sp>
      <p:sp>
        <p:nvSpPr>
          <p:cNvPr id="604164" name="Line 4"/>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4165" name="Line 5"/>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4166" name="Line 6"/>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4167" name="Line 7"/>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4168" name="Group 8"/>
          <p:cNvGrpSpPr>
            <a:grpSpLocks/>
          </p:cNvGrpSpPr>
          <p:nvPr/>
        </p:nvGrpSpPr>
        <p:grpSpPr bwMode="auto">
          <a:xfrm>
            <a:off x="1287463" y="1038225"/>
            <a:ext cx="5905500" cy="5573713"/>
            <a:chOff x="385" y="654"/>
            <a:chExt cx="3720" cy="3511"/>
          </a:xfrm>
        </p:grpSpPr>
        <p:grpSp>
          <p:nvGrpSpPr>
            <p:cNvPr id="604169" name="Group 9"/>
            <p:cNvGrpSpPr>
              <a:grpSpLocks/>
            </p:cNvGrpSpPr>
            <p:nvPr/>
          </p:nvGrpSpPr>
          <p:grpSpPr bwMode="auto">
            <a:xfrm>
              <a:off x="385" y="663"/>
              <a:ext cx="1089" cy="3502"/>
              <a:chOff x="385" y="663"/>
              <a:chExt cx="1089" cy="3502"/>
            </a:xfrm>
          </p:grpSpPr>
          <p:sp>
            <p:nvSpPr>
              <p:cNvPr id="604170" name="Line 10"/>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1" name="Line 11"/>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2" name="Line 12"/>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3" name="Line 13"/>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4" name="Line 14"/>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5" name="Line 15"/>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76" name="Group 16"/>
            <p:cNvGrpSpPr>
              <a:grpSpLocks/>
            </p:cNvGrpSpPr>
            <p:nvPr/>
          </p:nvGrpSpPr>
          <p:grpSpPr bwMode="auto">
            <a:xfrm>
              <a:off x="1700" y="654"/>
              <a:ext cx="1089" cy="3502"/>
              <a:chOff x="385" y="663"/>
              <a:chExt cx="1089" cy="3502"/>
            </a:xfrm>
          </p:grpSpPr>
          <p:sp>
            <p:nvSpPr>
              <p:cNvPr id="604177" name="Line 17"/>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8" name="Line 18"/>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9" name="Line 19"/>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0" name="Line 20"/>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1" name="Line 21"/>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2" name="Line 22"/>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83" name="Group 23"/>
            <p:cNvGrpSpPr>
              <a:grpSpLocks/>
            </p:cNvGrpSpPr>
            <p:nvPr/>
          </p:nvGrpSpPr>
          <p:grpSpPr bwMode="auto">
            <a:xfrm>
              <a:off x="3016" y="654"/>
              <a:ext cx="1089" cy="3502"/>
              <a:chOff x="385" y="663"/>
              <a:chExt cx="1089" cy="3502"/>
            </a:xfrm>
          </p:grpSpPr>
          <p:sp>
            <p:nvSpPr>
              <p:cNvPr id="604184" name="Line 24"/>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5" name="Line 25"/>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6" name="Line 26"/>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7" name="Line 27"/>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8" name="Line 28"/>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9" name="Line 29"/>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4190" name="Text Box 30"/>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4191" name="Text Box 31"/>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4192" name="Text Box 32"/>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4193" name="Text Box 33"/>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4194" name="Text Box 34"/>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4195" name="Text Box 35"/>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4196" name="Text Box 36"/>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4197" name="Text Box 37"/>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4198" name="Text Box 38"/>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4199" name="Text Box 39"/>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4200" name="Text Box 40"/>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4201" name="Text Box 41"/>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4202" name="Text Box 42"/>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4203" name="Text Box 43"/>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4204" name="Text Box 44"/>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4205" name="Text Box 45"/>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4206" name="Text Box 46"/>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4207" name="Text Box 47"/>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4208" name="Group 48"/>
          <p:cNvGrpSpPr>
            <a:grpSpLocks/>
          </p:cNvGrpSpPr>
          <p:nvPr/>
        </p:nvGrpSpPr>
        <p:grpSpPr bwMode="auto">
          <a:xfrm>
            <a:off x="973138" y="6308725"/>
            <a:ext cx="6262687" cy="271463"/>
            <a:chOff x="273" y="648"/>
            <a:chExt cx="3945" cy="171"/>
          </a:xfrm>
        </p:grpSpPr>
        <p:grpSp>
          <p:nvGrpSpPr>
            <p:cNvPr id="604209" name="Group 49"/>
            <p:cNvGrpSpPr>
              <a:grpSpLocks/>
            </p:cNvGrpSpPr>
            <p:nvPr/>
          </p:nvGrpSpPr>
          <p:grpSpPr bwMode="auto">
            <a:xfrm>
              <a:off x="273" y="648"/>
              <a:ext cx="2403" cy="162"/>
              <a:chOff x="273" y="648"/>
              <a:chExt cx="2403" cy="162"/>
            </a:xfrm>
          </p:grpSpPr>
          <p:grpSp>
            <p:nvGrpSpPr>
              <p:cNvPr id="604210" name="Group 50"/>
              <p:cNvGrpSpPr>
                <a:grpSpLocks/>
              </p:cNvGrpSpPr>
              <p:nvPr/>
            </p:nvGrpSpPr>
            <p:grpSpPr bwMode="auto">
              <a:xfrm>
                <a:off x="273" y="648"/>
                <a:ext cx="1288" cy="162"/>
                <a:chOff x="273" y="648"/>
                <a:chExt cx="1288" cy="162"/>
              </a:xfrm>
            </p:grpSpPr>
            <p:sp>
              <p:nvSpPr>
                <p:cNvPr id="604211" name="Text Box 51"/>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4212" name="Text Box 52"/>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4213" name="Text Box 53"/>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4214" name="Text Box 54"/>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4215" name="Text Box 55"/>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4216" name="Text Box 56"/>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4217" name="Text Box 57"/>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4218" name="Text Box 58"/>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4219" name="Text Box 59"/>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4220" name="Text Box 60"/>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4221" name="Text Box 61"/>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4222" name="Text Box 62"/>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4223" name="Text Box 63"/>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4224" name="Text Box 64"/>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4225" name="Text Box 65"/>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4226" name="Text Box 66"/>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4227" name="Text Box 67"/>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4228" name="Text Box 68"/>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4229" name="Line 69"/>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4230" name="Line 70"/>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4231" name="Text Box 71"/>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2" name="Text Box 72"/>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3" name="Line 73"/>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4234" name="Line 74"/>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4235" name="Text Box 75"/>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4236" name="Line 76"/>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4237" name="Line 77"/>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4238" name="Line 78"/>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4239" name="Line 79"/>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4240" name="Rectangle 80"/>
          <p:cNvSpPr>
            <a:spLocks noChangeArrowheads="1"/>
          </p:cNvSpPr>
          <p:nvPr/>
        </p:nvSpPr>
        <p:spPr bwMode="auto">
          <a:xfrm>
            <a:off x="5456238"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4241"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2"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3" name="Rectangle 83"/>
          <p:cNvSpPr>
            <a:spLocks noChangeArrowheads="1"/>
          </p:cNvSpPr>
          <p:nvPr/>
        </p:nvSpPr>
        <p:spPr bwMode="auto">
          <a:xfrm>
            <a:off x="3981450" y="2420938"/>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4244"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5"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6"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4247" name="Rectangle 87"/>
          <p:cNvSpPr>
            <a:spLocks noChangeArrowheads="1"/>
          </p:cNvSpPr>
          <p:nvPr/>
        </p:nvSpPr>
        <p:spPr bwMode="auto">
          <a:xfrm>
            <a:off x="444182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4248" name="Rectangle 88"/>
          <p:cNvSpPr>
            <a:spLocks noChangeArrowheads="1"/>
          </p:cNvSpPr>
          <p:nvPr/>
        </p:nvSpPr>
        <p:spPr bwMode="auto">
          <a:xfrm>
            <a:off x="444182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4249" name="Rectangle 89"/>
          <p:cNvSpPr>
            <a:spLocks noChangeArrowheads="1"/>
          </p:cNvSpPr>
          <p:nvPr/>
        </p:nvSpPr>
        <p:spPr bwMode="auto">
          <a:xfrm>
            <a:off x="4459288" y="4365625"/>
            <a:ext cx="40005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50"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4251"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4252"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4253"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4254" name="Rectangle 94"/>
          <p:cNvSpPr>
            <a:spLocks noChangeArrowheads="1"/>
          </p:cNvSpPr>
          <p:nvPr/>
        </p:nvSpPr>
        <p:spPr bwMode="auto">
          <a:xfrm>
            <a:off x="2936875" y="5516563"/>
            <a:ext cx="1058863" cy="792162"/>
          </a:xfrm>
          <a:prstGeom prst="rect">
            <a:avLst/>
          </a:prstGeom>
          <a:solidFill>
            <a:srgbClr val="FF0000"/>
          </a:solidFill>
          <a:ln w="9525">
            <a:noFill/>
            <a:miter lim="800000"/>
            <a:headEnd/>
            <a:tailEnd/>
          </a:ln>
          <a:effectLst/>
        </p:spPr>
        <p:txBody>
          <a:bodyPr wrap="none" anchor="ctr"/>
          <a:lstStyle/>
          <a:p>
            <a:endParaRPr lang="en-US"/>
          </a:p>
        </p:txBody>
      </p:sp>
      <p:sp>
        <p:nvSpPr>
          <p:cNvPr id="604255"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4256"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4257" name="Group 97"/>
          <p:cNvGrpSpPr>
            <a:grpSpLocks/>
          </p:cNvGrpSpPr>
          <p:nvPr/>
        </p:nvGrpSpPr>
        <p:grpSpPr bwMode="auto">
          <a:xfrm>
            <a:off x="4470400" y="5516563"/>
            <a:ext cx="606425" cy="792162"/>
            <a:chOff x="3045" y="3339"/>
            <a:chExt cx="222" cy="635"/>
          </a:xfrm>
        </p:grpSpPr>
        <p:sp>
          <p:nvSpPr>
            <p:cNvPr id="604258"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4259"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4260" name="Rectangle 100"/>
          <p:cNvSpPr>
            <a:spLocks noChangeArrowheads="1"/>
          </p:cNvSpPr>
          <p:nvPr/>
        </p:nvSpPr>
        <p:spPr bwMode="auto">
          <a:xfrm>
            <a:off x="4614863" y="5618163"/>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4261"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4262"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4263" name="Text Box 103"/>
          <p:cNvSpPr txBox="1">
            <a:spLocks noChangeArrowheads="1"/>
          </p:cNvSpPr>
          <p:nvPr/>
        </p:nvSpPr>
        <p:spPr bwMode="auto">
          <a:xfrm>
            <a:off x="3995738" y="24209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4264"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4265"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4266"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4267"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4268"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4269" name="Text Box 109"/>
          <p:cNvSpPr txBox="1">
            <a:spLocks noChangeArrowheads="1"/>
          </p:cNvSpPr>
          <p:nvPr/>
        </p:nvSpPr>
        <p:spPr bwMode="auto">
          <a:xfrm>
            <a:off x="3359150"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4270"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1"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4272"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3"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4274" name="Rectangle 114"/>
          <p:cNvSpPr>
            <a:spLocks noChangeArrowheads="1"/>
          </p:cNvSpPr>
          <p:nvPr/>
        </p:nvSpPr>
        <p:spPr bwMode="auto">
          <a:xfrm>
            <a:off x="2973388" y="2420938"/>
            <a:ext cx="1008062"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5" name="Rectangle 115"/>
          <p:cNvSpPr>
            <a:spLocks noChangeArrowheads="1"/>
          </p:cNvSpPr>
          <p:nvPr/>
        </p:nvSpPr>
        <p:spPr bwMode="auto">
          <a:xfrm>
            <a:off x="4700588"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6"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4277" name="Rectangle 117"/>
          <p:cNvSpPr>
            <a:spLocks noChangeArrowheads="1"/>
          </p:cNvSpPr>
          <p:nvPr/>
        </p:nvSpPr>
        <p:spPr bwMode="auto">
          <a:xfrm>
            <a:off x="4802188"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4278" name="Rectangle 118"/>
          <p:cNvSpPr>
            <a:spLocks noChangeArrowheads="1"/>
          </p:cNvSpPr>
          <p:nvPr/>
        </p:nvSpPr>
        <p:spPr bwMode="auto">
          <a:xfrm>
            <a:off x="4773613" y="4076700"/>
            <a:ext cx="979487"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9" name="Rectangle 119"/>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4280" name="Rectangle 120"/>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4281" name="Rectangle 121"/>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604282" name="Rectangle 122"/>
          <p:cNvSpPr>
            <a:spLocks noChangeArrowheads="1"/>
          </p:cNvSpPr>
          <p:nvPr/>
        </p:nvSpPr>
        <p:spPr bwMode="auto">
          <a:xfrm>
            <a:off x="4873625" y="3744913"/>
            <a:ext cx="217488" cy="217487"/>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3" name="Rectangle 123"/>
          <p:cNvSpPr>
            <a:spLocks noChangeArrowheads="1"/>
          </p:cNvSpPr>
          <p:nvPr/>
        </p:nvSpPr>
        <p:spPr bwMode="auto">
          <a:xfrm>
            <a:off x="4859338" y="4365625"/>
            <a:ext cx="360362" cy="215900"/>
          </a:xfrm>
          <a:prstGeom prst="rect">
            <a:avLst/>
          </a:prstGeom>
          <a:noFill/>
          <a:ln w="9525">
            <a:solidFill>
              <a:schemeClr val="tx1"/>
            </a:solidFill>
            <a:miter lim="800000"/>
            <a:headEnd/>
            <a:tailEnd/>
          </a:ln>
          <a:effectLst/>
        </p:spPr>
        <p:txBody>
          <a:bodyPr wrap="none" anchor="ctr"/>
          <a:lstStyle/>
          <a:p>
            <a:endParaRPr lang="en-US"/>
          </a:p>
        </p:txBody>
      </p:sp>
      <p:sp>
        <p:nvSpPr>
          <p:cNvPr id="604284" name="Rectangle 124"/>
          <p:cNvSpPr>
            <a:spLocks noChangeArrowheads="1"/>
          </p:cNvSpPr>
          <p:nvPr/>
        </p:nvSpPr>
        <p:spPr bwMode="auto">
          <a:xfrm>
            <a:off x="5176838" y="4365625"/>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5" name="Rectangle 125"/>
          <p:cNvSpPr>
            <a:spLocks noChangeArrowheads="1"/>
          </p:cNvSpPr>
          <p:nvPr/>
        </p:nvSpPr>
        <p:spPr bwMode="auto">
          <a:xfrm>
            <a:off x="3967163" y="5300663"/>
            <a:ext cx="71437" cy="504825"/>
          </a:xfrm>
          <a:prstGeom prst="rect">
            <a:avLst/>
          </a:prstGeom>
          <a:solidFill>
            <a:srgbClr val="FF0000"/>
          </a:solidFill>
          <a:ln w="9525">
            <a:noFill/>
            <a:miter lim="800000"/>
            <a:headEnd/>
            <a:tailEnd/>
          </a:ln>
          <a:effectLst/>
        </p:spPr>
        <p:txBody>
          <a:bodyPr wrap="none" anchor="ctr"/>
          <a:lstStyle/>
          <a:p>
            <a:endParaRPr lang="en-US"/>
          </a:p>
        </p:txBody>
      </p:sp>
      <p:sp>
        <p:nvSpPr>
          <p:cNvPr id="604286" name="Rectangle 126"/>
          <p:cNvSpPr>
            <a:spLocks noChangeArrowheads="1"/>
          </p:cNvSpPr>
          <p:nvPr/>
        </p:nvSpPr>
        <p:spPr bwMode="auto">
          <a:xfrm>
            <a:off x="4859338" y="5791200"/>
            <a:ext cx="317500" cy="503238"/>
          </a:xfrm>
          <a:prstGeom prst="rect">
            <a:avLst/>
          </a:prstGeom>
          <a:solidFill>
            <a:srgbClr val="FF0000"/>
          </a:solidFill>
          <a:ln w="9525">
            <a:noFill/>
            <a:miter lim="800000"/>
            <a:headEnd/>
            <a:tailEnd/>
          </a:ln>
          <a:effectLst/>
        </p:spPr>
        <p:txBody>
          <a:bodyPr wrap="none" anchor="ctr"/>
          <a:lstStyle/>
          <a:p>
            <a:endParaRPr lang="en-US"/>
          </a:p>
        </p:txBody>
      </p:sp>
      <p:sp>
        <p:nvSpPr>
          <p:cNvPr id="604287" name="Rectangle 127"/>
          <p:cNvSpPr>
            <a:spLocks noChangeArrowheads="1"/>
          </p:cNvSpPr>
          <p:nvPr/>
        </p:nvSpPr>
        <p:spPr bwMode="auto">
          <a:xfrm>
            <a:off x="5119688" y="6021388"/>
            <a:ext cx="503237" cy="287337"/>
          </a:xfrm>
          <a:prstGeom prst="rect">
            <a:avLst/>
          </a:prstGeom>
          <a:solidFill>
            <a:srgbClr val="FF0000"/>
          </a:solidFill>
          <a:ln w="9525">
            <a:noFill/>
            <a:miter lim="800000"/>
            <a:headEnd/>
            <a:tailEnd/>
          </a:ln>
          <a:effectLst/>
        </p:spPr>
        <p:txBody>
          <a:bodyPr wrap="none" anchor="ctr"/>
          <a:lstStyle/>
          <a:p>
            <a:endParaRPr lang="en-US"/>
          </a:p>
        </p:txBody>
      </p:sp>
      <p:sp>
        <p:nvSpPr>
          <p:cNvPr id="604288" name="Rectangle 128"/>
          <p:cNvSpPr>
            <a:spLocks noChangeArrowheads="1"/>
          </p:cNvSpPr>
          <p:nvPr/>
        </p:nvSpPr>
        <p:spPr bwMode="auto">
          <a:xfrm>
            <a:off x="5692775" y="6007100"/>
            <a:ext cx="392113" cy="303213"/>
          </a:xfrm>
          <a:prstGeom prst="rect">
            <a:avLst/>
          </a:prstGeom>
          <a:solidFill>
            <a:srgbClr val="FF0000"/>
          </a:solidFill>
          <a:ln w="9525">
            <a:noFill/>
            <a:miter lim="800000"/>
            <a:headEnd/>
            <a:tailEnd/>
          </a:ln>
          <a:effectLst/>
        </p:spPr>
        <p:txBody>
          <a:bodyPr wrap="none" anchor="ctr"/>
          <a:lstStyle/>
          <a:p>
            <a:endParaRPr lang="en-US"/>
          </a:p>
        </p:txBody>
      </p:sp>
      <p:sp>
        <p:nvSpPr>
          <p:cNvPr id="129" name="Slide Number Placeholder 128"/>
          <p:cNvSpPr>
            <a:spLocks noGrp="1"/>
          </p:cNvSpPr>
          <p:nvPr>
            <p:ph type="sldNum" sz="quarter" idx="12"/>
          </p:nvPr>
        </p:nvSpPr>
        <p:spPr/>
        <p:txBody>
          <a:bodyPr/>
          <a:lstStyle/>
          <a:p>
            <a:fld id="{5CA9C09B-FF3A-4D41-B5CA-3C68A851D5B2}" type="slidenum">
              <a:rPr lang="en-US" smtClean="0"/>
              <a:pPr/>
              <a:t>245</a:t>
            </a:fld>
            <a:endParaRPr lang="en-US"/>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5187" name="Text Box 3"/>
          <p:cNvSpPr txBox="1">
            <a:spLocks noChangeArrowheads="1"/>
          </p:cNvSpPr>
          <p:nvPr/>
        </p:nvSpPr>
        <p:spPr bwMode="auto">
          <a:xfrm>
            <a:off x="177800" y="1136650"/>
            <a:ext cx="8785225" cy="4406900"/>
          </a:xfrm>
          <a:prstGeom prst="rect">
            <a:avLst/>
          </a:prstGeom>
          <a:noFill/>
          <a:ln w="9525">
            <a:noFill/>
            <a:miter lim="800000"/>
            <a:headEnd/>
            <a:tailEnd/>
          </a:ln>
          <a:effectLst/>
        </p:spPr>
        <p:txBody>
          <a:bodyPr lIns="91436" tIns="45718" rIns="91436" bIns="45718"/>
          <a:lstStyle/>
          <a:p>
            <a:pPr marL="342900" indent="-342900">
              <a:lnSpc>
                <a:spcPct val="90000"/>
              </a:lnSpc>
              <a:spcBef>
                <a:spcPct val="20000"/>
              </a:spcBef>
            </a:pPr>
            <a:endParaRPr lang="en-US" sz="2400"/>
          </a:p>
          <a:p>
            <a:pPr marL="342900" indent="-342900">
              <a:lnSpc>
                <a:spcPct val="90000"/>
              </a:lnSpc>
              <a:spcBef>
                <a:spcPct val="20000"/>
              </a:spcBef>
            </a:pPr>
            <a:endParaRPr lang="en-US" sz="2400"/>
          </a:p>
        </p:txBody>
      </p:sp>
      <p:sp>
        <p:nvSpPr>
          <p:cNvPr id="605188" name="Rectangle 4"/>
          <p:cNvSpPr>
            <a:spLocks noGrp="1" noChangeArrowheads="1"/>
          </p:cNvSpPr>
          <p:nvPr>
            <p:ph type="title"/>
          </p:nvPr>
        </p:nvSpPr>
        <p:spPr>
          <a:noFill/>
          <a:ln/>
        </p:spPr>
        <p:txBody>
          <a:bodyPr/>
          <a:lstStyle/>
          <a:p>
            <a:r>
              <a:rPr lang="en-US" sz="2000">
                <a:solidFill>
                  <a:srgbClr val="008080"/>
                </a:solidFill>
              </a:rPr>
              <a:t>Bar chart and  resource histogram (After Smoothing)</a:t>
            </a:r>
          </a:p>
        </p:txBody>
      </p:sp>
      <p:sp>
        <p:nvSpPr>
          <p:cNvPr id="605189" name="Line 5"/>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5190" name="Line 6"/>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5191" name="Line 7"/>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5192" name="Line 8"/>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5193" name="Group 9"/>
          <p:cNvGrpSpPr>
            <a:grpSpLocks/>
          </p:cNvGrpSpPr>
          <p:nvPr/>
        </p:nvGrpSpPr>
        <p:grpSpPr bwMode="auto">
          <a:xfrm>
            <a:off x="1287463" y="1038225"/>
            <a:ext cx="5905500" cy="5573713"/>
            <a:chOff x="385" y="654"/>
            <a:chExt cx="3720" cy="3511"/>
          </a:xfrm>
        </p:grpSpPr>
        <p:grpSp>
          <p:nvGrpSpPr>
            <p:cNvPr id="605194" name="Group 10"/>
            <p:cNvGrpSpPr>
              <a:grpSpLocks/>
            </p:cNvGrpSpPr>
            <p:nvPr/>
          </p:nvGrpSpPr>
          <p:grpSpPr bwMode="auto">
            <a:xfrm>
              <a:off x="385" y="663"/>
              <a:ext cx="1089" cy="3502"/>
              <a:chOff x="385" y="663"/>
              <a:chExt cx="1089" cy="3502"/>
            </a:xfrm>
          </p:grpSpPr>
          <p:sp>
            <p:nvSpPr>
              <p:cNvPr id="605195" name="Line 11"/>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6" name="Line 12"/>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7" name="Line 13"/>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8" name="Line 14"/>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9" name="Line 15"/>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0" name="Line 16"/>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1" name="Group 17"/>
            <p:cNvGrpSpPr>
              <a:grpSpLocks/>
            </p:cNvGrpSpPr>
            <p:nvPr/>
          </p:nvGrpSpPr>
          <p:grpSpPr bwMode="auto">
            <a:xfrm>
              <a:off x="1700" y="654"/>
              <a:ext cx="1089" cy="3502"/>
              <a:chOff x="385" y="663"/>
              <a:chExt cx="1089" cy="3502"/>
            </a:xfrm>
          </p:grpSpPr>
          <p:sp>
            <p:nvSpPr>
              <p:cNvPr id="605202" name="Line 18"/>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3" name="Line 19"/>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4" name="Line 20"/>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5" name="Line 21"/>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6" name="Line 22"/>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7" name="Line 23"/>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8" name="Group 24"/>
            <p:cNvGrpSpPr>
              <a:grpSpLocks/>
            </p:cNvGrpSpPr>
            <p:nvPr/>
          </p:nvGrpSpPr>
          <p:grpSpPr bwMode="auto">
            <a:xfrm>
              <a:off x="3016" y="654"/>
              <a:ext cx="1089" cy="3502"/>
              <a:chOff x="385" y="663"/>
              <a:chExt cx="1089" cy="3502"/>
            </a:xfrm>
          </p:grpSpPr>
          <p:sp>
            <p:nvSpPr>
              <p:cNvPr id="605209" name="Line 25"/>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0" name="Line 26"/>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1" name="Line 27"/>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2" name="Line 28"/>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3" name="Line 29"/>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4" name="Line 30"/>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5215" name="Text Box 31"/>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5216" name="Text Box 32"/>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5217" name="Text Box 33"/>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5218" name="Text Box 34"/>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5219" name="Text Box 35"/>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5220" name="Text Box 36"/>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5221" name="Text Box 37"/>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5222" name="Text Box 38"/>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5223" name="Text Box 39"/>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5224" name="Text Box 40"/>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5225" name="Text Box 41"/>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5226" name="Text Box 42"/>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5227" name="Text Box 43"/>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5228" name="Text Box 44"/>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5229" name="Text Box 45"/>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5230" name="Text Box 46"/>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5231" name="Text Box 47"/>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5232" name="Text Box 48"/>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5233" name="Group 49"/>
          <p:cNvGrpSpPr>
            <a:grpSpLocks/>
          </p:cNvGrpSpPr>
          <p:nvPr/>
        </p:nvGrpSpPr>
        <p:grpSpPr bwMode="auto">
          <a:xfrm>
            <a:off x="973138" y="6308725"/>
            <a:ext cx="6262687" cy="271463"/>
            <a:chOff x="273" y="648"/>
            <a:chExt cx="3945" cy="171"/>
          </a:xfrm>
        </p:grpSpPr>
        <p:grpSp>
          <p:nvGrpSpPr>
            <p:cNvPr id="605234" name="Group 50"/>
            <p:cNvGrpSpPr>
              <a:grpSpLocks/>
            </p:cNvGrpSpPr>
            <p:nvPr/>
          </p:nvGrpSpPr>
          <p:grpSpPr bwMode="auto">
            <a:xfrm>
              <a:off x="273" y="648"/>
              <a:ext cx="2403" cy="162"/>
              <a:chOff x="273" y="648"/>
              <a:chExt cx="2403" cy="162"/>
            </a:xfrm>
          </p:grpSpPr>
          <p:grpSp>
            <p:nvGrpSpPr>
              <p:cNvPr id="605235" name="Group 51"/>
              <p:cNvGrpSpPr>
                <a:grpSpLocks/>
              </p:cNvGrpSpPr>
              <p:nvPr/>
            </p:nvGrpSpPr>
            <p:grpSpPr bwMode="auto">
              <a:xfrm>
                <a:off x="273" y="648"/>
                <a:ext cx="1288" cy="162"/>
                <a:chOff x="273" y="648"/>
                <a:chExt cx="1288" cy="162"/>
              </a:xfrm>
            </p:grpSpPr>
            <p:sp>
              <p:nvSpPr>
                <p:cNvPr id="605236" name="Text Box 52"/>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5237" name="Text Box 53"/>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5238" name="Text Box 54"/>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5239" name="Text Box 55"/>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5240" name="Text Box 56"/>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5241" name="Text Box 57"/>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5242" name="Text Box 58"/>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5243" name="Text Box 59"/>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5244" name="Text Box 60"/>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5245" name="Text Box 61"/>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5246" name="Text Box 62"/>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5247" name="Text Box 63"/>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5248" name="Text Box 64"/>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5249" name="Text Box 65"/>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5250" name="Text Box 66"/>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5251" name="Text Box 67"/>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5252" name="Text Box 68"/>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5253" name="Text Box 69"/>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5254" name="Line 70"/>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5255" name="Line 71"/>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5256" name="Text Box 72"/>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7" name="Text Box 73"/>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8" name="Line 74"/>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5259" name="Line 75"/>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5260" name="Text Box 76"/>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5261" name="Line 77"/>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5262" name="Line 78"/>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5263" name="Line 79"/>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5264" name="Line 80"/>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5265"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6"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67" name="Rectangle 83"/>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8"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9"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70"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5271" name="Rectangle 87"/>
          <p:cNvSpPr>
            <a:spLocks noChangeArrowheads="1"/>
          </p:cNvSpPr>
          <p:nvPr/>
        </p:nvSpPr>
        <p:spPr bwMode="auto">
          <a:xfrm>
            <a:off x="4816475" y="3260725"/>
            <a:ext cx="476250" cy="231775"/>
          </a:xfrm>
          <a:prstGeom prst="rect">
            <a:avLst/>
          </a:prstGeom>
          <a:noFill/>
          <a:ln w="9525">
            <a:solidFill>
              <a:schemeClr val="tx1"/>
            </a:solidFill>
            <a:miter lim="800000"/>
            <a:headEnd/>
            <a:tailEnd/>
          </a:ln>
          <a:effectLst/>
        </p:spPr>
        <p:txBody>
          <a:bodyPr wrap="none" anchor="ctr"/>
          <a:lstStyle/>
          <a:p>
            <a:endParaRPr lang="en-US"/>
          </a:p>
        </p:txBody>
      </p:sp>
      <p:sp>
        <p:nvSpPr>
          <p:cNvPr id="605272" name="Rectangle 88"/>
          <p:cNvSpPr>
            <a:spLocks noChangeArrowheads="1"/>
          </p:cNvSpPr>
          <p:nvPr/>
        </p:nvSpPr>
        <p:spPr bwMode="auto">
          <a:xfrm>
            <a:off x="4827588" y="3560763"/>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5273" name="Rectangle 89"/>
          <p:cNvSpPr>
            <a:spLocks noChangeArrowheads="1"/>
          </p:cNvSpPr>
          <p:nvPr/>
        </p:nvSpPr>
        <p:spPr bwMode="auto">
          <a:xfrm>
            <a:off x="4830763" y="4149725"/>
            <a:ext cx="246062" cy="215900"/>
          </a:xfrm>
          <a:prstGeom prst="rect">
            <a:avLst/>
          </a:prstGeom>
          <a:noFill/>
          <a:ln w="9525">
            <a:solidFill>
              <a:schemeClr val="tx1"/>
            </a:solidFill>
            <a:miter lim="800000"/>
            <a:headEnd/>
            <a:tailEnd/>
          </a:ln>
          <a:effectLst/>
        </p:spPr>
        <p:txBody>
          <a:bodyPr wrap="none" anchor="ctr"/>
          <a:lstStyle/>
          <a:p>
            <a:endParaRPr lang="en-US"/>
          </a:p>
        </p:txBody>
      </p:sp>
      <p:sp>
        <p:nvSpPr>
          <p:cNvPr id="605274"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5275"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5276"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5277"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5278"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5279"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5280"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5281" name="Group 97"/>
          <p:cNvGrpSpPr>
            <a:grpSpLocks/>
          </p:cNvGrpSpPr>
          <p:nvPr/>
        </p:nvGrpSpPr>
        <p:grpSpPr bwMode="auto">
          <a:xfrm>
            <a:off x="4841875" y="5876925"/>
            <a:ext cx="465138" cy="431800"/>
            <a:chOff x="3045" y="3339"/>
            <a:chExt cx="222" cy="635"/>
          </a:xfrm>
        </p:grpSpPr>
        <p:sp>
          <p:nvSpPr>
            <p:cNvPr id="605282"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5283"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5284" name="Rectangle 100"/>
          <p:cNvSpPr>
            <a:spLocks noChangeArrowheads="1"/>
          </p:cNvSpPr>
          <p:nvPr/>
        </p:nvSpPr>
        <p:spPr bwMode="auto">
          <a:xfrm>
            <a:off x="4830763" y="5300663"/>
            <a:ext cx="260350" cy="719137"/>
          </a:xfrm>
          <a:prstGeom prst="rect">
            <a:avLst/>
          </a:prstGeom>
          <a:solidFill>
            <a:srgbClr val="FF0000"/>
          </a:solidFill>
          <a:ln w="9525">
            <a:noFill/>
            <a:miter lim="800000"/>
            <a:headEnd/>
            <a:tailEnd/>
          </a:ln>
          <a:effectLst/>
        </p:spPr>
        <p:txBody>
          <a:bodyPr wrap="none" anchor="ctr"/>
          <a:lstStyle/>
          <a:p>
            <a:endParaRPr lang="en-US"/>
          </a:p>
        </p:txBody>
      </p:sp>
      <p:sp>
        <p:nvSpPr>
          <p:cNvPr id="605285"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5286"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5287" name="Text Box 103"/>
          <p:cNvSpPr txBox="1">
            <a:spLocks noChangeArrowheads="1"/>
          </p:cNvSpPr>
          <p:nvPr/>
        </p:nvSpPr>
        <p:spPr bwMode="auto">
          <a:xfrm>
            <a:off x="2959100" y="2420938"/>
            <a:ext cx="1152525"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5288"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5289" name="Text Box 105"/>
          <p:cNvSpPr txBox="1">
            <a:spLocks noChangeArrowheads="1"/>
          </p:cNvSpPr>
          <p:nvPr/>
        </p:nvSpPr>
        <p:spPr bwMode="auto">
          <a:xfrm>
            <a:off x="3348038" y="2997200"/>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5290" name="Text Box 106"/>
          <p:cNvSpPr txBox="1">
            <a:spLocks noChangeArrowheads="1"/>
          </p:cNvSpPr>
          <p:nvPr/>
        </p:nvSpPr>
        <p:spPr bwMode="auto">
          <a:xfrm>
            <a:off x="3708400" y="3270250"/>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5291" name="Text Box 107"/>
          <p:cNvSpPr txBox="1">
            <a:spLocks noChangeArrowheads="1"/>
          </p:cNvSpPr>
          <p:nvPr/>
        </p:nvSpPr>
        <p:spPr bwMode="auto">
          <a:xfrm>
            <a:off x="3706813" y="3543300"/>
            <a:ext cx="1150937"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5292" name="Text Box 108"/>
          <p:cNvSpPr txBox="1">
            <a:spLocks noChangeArrowheads="1"/>
          </p:cNvSpPr>
          <p:nvPr/>
        </p:nvSpPr>
        <p:spPr bwMode="auto">
          <a:xfrm>
            <a:off x="3721100" y="413385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5293" name="Text Box 109"/>
          <p:cNvSpPr txBox="1">
            <a:spLocks noChangeArrowheads="1"/>
          </p:cNvSpPr>
          <p:nvPr/>
        </p:nvSpPr>
        <p:spPr bwMode="auto">
          <a:xfrm>
            <a:off x="3708400" y="384651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5294"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5"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5296"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7"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5298" name="Rectangle 114"/>
          <p:cNvSpPr>
            <a:spLocks noChangeArrowheads="1"/>
          </p:cNvSpPr>
          <p:nvPr/>
        </p:nvSpPr>
        <p:spPr bwMode="auto">
          <a:xfrm>
            <a:off x="4830763" y="3862388"/>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5299" name="Rectangle 115"/>
          <p:cNvSpPr>
            <a:spLocks noChangeArrowheads="1"/>
          </p:cNvSpPr>
          <p:nvPr/>
        </p:nvSpPr>
        <p:spPr bwMode="auto">
          <a:xfrm>
            <a:off x="5102225" y="3860800"/>
            <a:ext cx="1598613"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0" name="Rectangle 116"/>
          <p:cNvSpPr>
            <a:spLocks noChangeArrowheads="1"/>
          </p:cNvSpPr>
          <p:nvPr/>
        </p:nvSpPr>
        <p:spPr bwMode="auto">
          <a:xfrm>
            <a:off x="414020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5301" name="Rectangle 117"/>
          <p:cNvSpPr>
            <a:spLocks noChangeArrowheads="1"/>
          </p:cNvSpPr>
          <p:nvPr/>
        </p:nvSpPr>
        <p:spPr bwMode="auto">
          <a:xfrm>
            <a:off x="4830763" y="6021388"/>
            <a:ext cx="360362" cy="287337"/>
          </a:xfrm>
          <a:prstGeom prst="rect">
            <a:avLst/>
          </a:prstGeom>
          <a:solidFill>
            <a:srgbClr val="FF0000"/>
          </a:solidFill>
          <a:ln w="9525">
            <a:noFill/>
            <a:miter lim="800000"/>
            <a:headEnd/>
            <a:tailEnd/>
          </a:ln>
          <a:effectLst/>
        </p:spPr>
        <p:txBody>
          <a:bodyPr wrap="none" anchor="ctr"/>
          <a:lstStyle/>
          <a:p>
            <a:endParaRPr lang="en-US"/>
          </a:p>
        </p:txBody>
      </p:sp>
      <p:sp>
        <p:nvSpPr>
          <p:cNvPr id="605302" name="Rectangle 118"/>
          <p:cNvSpPr>
            <a:spLocks noChangeArrowheads="1"/>
          </p:cNvSpPr>
          <p:nvPr/>
        </p:nvSpPr>
        <p:spPr bwMode="auto">
          <a:xfrm>
            <a:off x="5259388" y="3559175"/>
            <a:ext cx="217487"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3" name="Rectangle 119"/>
          <p:cNvSpPr>
            <a:spLocks noChangeArrowheads="1"/>
          </p:cNvSpPr>
          <p:nvPr/>
        </p:nvSpPr>
        <p:spPr bwMode="auto">
          <a:xfrm>
            <a:off x="5076825" y="4149725"/>
            <a:ext cx="6477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4" name="Rectangle 120"/>
          <p:cNvSpPr>
            <a:spLocks noChangeArrowheads="1"/>
          </p:cNvSpPr>
          <p:nvPr/>
        </p:nvSpPr>
        <p:spPr bwMode="auto">
          <a:xfrm>
            <a:off x="3924300" y="5300663"/>
            <a:ext cx="71438" cy="504825"/>
          </a:xfrm>
          <a:prstGeom prst="rect">
            <a:avLst/>
          </a:prstGeom>
          <a:solidFill>
            <a:srgbClr val="FF0000"/>
          </a:solidFill>
          <a:ln w="9525">
            <a:noFill/>
            <a:miter lim="800000"/>
            <a:headEnd/>
            <a:tailEnd/>
          </a:ln>
          <a:effectLst/>
        </p:spPr>
        <p:txBody>
          <a:bodyPr wrap="none" anchor="ctr"/>
          <a:lstStyle/>
          <a:p>
            <a:endParaRPr lang="en-US"/>
          </a:p>
        </p:txBody>
      </p:sp>
      <p:sp>
        <p:nvSpPr>
          <p:cNvPr id="605305" name="Rectangle 121"/>
          <p:cNvSpPr>
            <a:spLocks noChangeArrowheads="1"/>
          </p:cNvSpPr>
          <p:nvPr/>
        </p:nvSpPr>
        <p:spPr bwMode="auto">
          <a:xfrm>
            <a:off x="4932363" y="5791200"/>
            <a:ext cx="258762" cy="503238"/>
          </a:xfrm>
          <a:prstGeom prst="rect">
            <a:avLst/>
          </a:prstGeom>
          <a:solidFill>
            <a:srgbClr val="FF0000"/>
          </a:solidFill>
          <a:ln w="9525">
            <a:noFill/>
            <a:miter lim="800000"/>
            <a:headEnd/>
            <a:tailEnd/>
          </a:ln>
          <a:effectLst/>
        </p:spPr>
        <p:txBody>
          <a:bodyPr wrap="none" anchor="ctr"/>
          <a:lstStyle/>
          <a:p>
            <a:endParaRPr lang="en-US"/>
          </a:p>
        </p:txBody>
      </p:sp>
      <p:sp>
        <p:nvSpPr>
          <p:cNvPr id="605306" name="Rectangle 122"/>
          <p:cNvSpPr>
            <a:spLocks noChangeArrowheads="1"/>
          </p:cNvSpPr>
          <p:nvPr/>
        </p:nvSpPr>
        <p:spPr bwMode="auto">
          <a:xfrm>
            <a:off x="4270375" y="1844675"/>
            <a:ext cx="4318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7" name="Rectangle 123"/>
          <p:cNvSpPr>
            <a:spLocks noChangeArrowheads="1"/>
          </p:cNvSpPr>
          <p:nvPr/>
        </p:nvSpPr>
        <p:spPr bwMode="auto">
          <a:xfrm>
            <a:off x="5091113" y="6007100"/>
            <a:ext cx="215900" cy="215900"/>
          </a:xfrm>
          <a:prstGeom prst="rect">
            <a:avLst/>
          </a:prstGeom>
          <a:solidFill>
            <a:srgbClr val="FF0000"/>
          </a:solidFill>
          <a:ln w="9525">
            <a:noFill/>
            <a:miter lim="800000"/>
            <a:headEnd/>
            <a:tailEnd/>
          </a:ln>
          <a:effectLst/>
        </p:spPr>
        <p:txBody>
          <a:bodyPr wrap="none" anchor="ctr"/>
          <a:lstStyle/>
          <a:p>
            <a:endParaRPr lang="en-US"/>
          </a:p>
        </p:txBody>
      </p:sp>
      <p:sp>
        <p:nvSpPr>
          <p:cNvPr id="124" name="Slide Number Placeholder 123"/>
          <p:cNvSpPr>
            <a:spLocks noGrp="1"/>
          </p:cNvSpPr>
          <p:nvPr>
            <p:ph type="sldNum" sz="quarter" idx="12"/>
          </p:nvPr>
        </p:nvSpPr>
        <p:spPr/>
        <p:txBody>
          <a:bodyPr/>
          <a:lstStyle/>
          <a:p>
            <a:fld id="{5CA9C09B-FF3A-4D41-B5CA-3C68A851D5B2}" type="slidenum">
              <a:rPr lang="en-US" smtClean="0"/>
              <a:pPr/>
              <a:t>246</a:t>
            </a:fld>
            <a:endParaRPr lang="en-US"/>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990600" y="2057400"/>
            <a:ext cx="7162800" cy="1631216"/>
          </a:xfrm>
          <a:prstGeom prst="rect">
            <a:avLst/>
          </a:prstGeom>
          <a:noFill/>
          <a:ln w="9525">
            <a:noFill/>
            <a:miter lim="800000"/>
            <a:headEnd/>
            <a:tailEnd/>
          </a:ln>
          <a:effectLst/>
        </p:spPr>
        <p:txBody>
          <a:bodyPr>
            <a:spAutoFit/>
          </a:bodyPr>
          <a:lstStyle/>
          <a:p>
            <a:pPr eaLnBrk="1" hangingPunct="1">
              <a:spcBef>
                <a:spcPct val="50000"/>
              </a:spcBef>
            </a:pPr>
            <a:r>
              <a:rPr lang="en-US" sz="4000" b="1" dirty="0">
                <a:solidFill>
                  <a:srgbClr val="008080"/>
                </a:solidFill>
              </a:rPr>
              <a:t>Monitoring And </a:t>
            </a:r>
            <a:r>
              <a:rPr lang="en-US" sz="4000" b="1" dirty="0" smtClean="0">
                <a:solidFill>
                  <a:srgbClr val="008080"/>
                </a:solidFill>
              </a:rPr>
              <a:t>Control</a:t>
            </a:r>
          </a:p>
          <a:p>
            <a:pPr eaLnBrk="1" hangingPunct="1">
              <a:spcBef>
                <a:spcPct val="50000"/>
              </a:spcBef>
            </a:pPr>
            <a:endParaRPr lang="en-US" sz="4000" b="1" dirty="0">
              <a:solidFill>
                <a:srgbClr val="008080"/>
              </a:solidFill>
            </a:endParaRPr>
          </a:p>
        </p:txBody>
      </p:sp>
      <p:sp>
        <p:nvSpPr>
          <p:cNvPr id="4" name="Slide Number Placeholder 3"/>
          <p:cNvSpPr>
            <a:spLocks noGrp="1"/>
          </p:cNvSpPr>
          <p:nvPr>
            <p:ph type="sldNum" sz="quarter" idx="12"/>
          </p:nvPr>
        </p:nvSpPr>
        <p:spPr/>
        <p:txBody>
          <a:bodyPr/>
          <a:lstStyle/>
          <a:p>
            <a:fld id="{9E8B4CD9-37CD-4032-B64A-C50AADCC52D6}" type="slidenum">
              <a:rPr lang="en-US" smtClean="0"/>
              <a:pPr/>
              <a:t>247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53284654"/>
              </p:ext>
            </p:extLst>
          </p:nvPr>
        </p:nvGraphicFramePr>
        <p:xfrm>
          <a:off x="441357" y="3673158"/>
          <a:ext cx="8258111" cy="640080"/>
        </p:xfrm>
        <a:graphic>
          <a:graphicData uri="http://schemas.openxmlformats.org/drawingml/2006/table">
            <a:tbl>
              <a:tblPr/>
              <a:tblGrid>
                <a:gridCol w="8258111"/>
              </a:tblGrid>
              <a:tr h="0">
                <a:tc>
                  <a:txBody>
                    <a:bodyPr/>
                    <a:lstStyle/>
                    <a:p>
                      <a:pPr algn="l"/>
                      <a:r>
                        <a:rPr lang="en-IN" sz="1800" b="0" i="0" u="none" strike="noStrike" kern="1200" baseline="0" dirty="0" smtClean="0">
                          <a:solidFill>
                            <a:schemeClr val="tx1"/>
                          </a:solidFill>
                          <a:latin typeface="+mn-lt"/>
                          <a:ea typeface="+mn-ea"/>
                          <a:cs typeface="+mn-cs"/>
                        </a:rPr>
                        <a:t>20PW31 SAMBANTHAM P</a:t>
                      </a:r>
                    </a:p>
                    <a:p>
                      <a:pPr algn="l"/>
                      <a:r>
                        <a:rPr lang="fi-FI" dirty="0">
                          <a:solidFill>
                            <a:srgbClr val="990000"/>
                          </a:solidFill>
                          <a:effectLst/>
                        </a:rPr>
                        <a:t> </a:t>
                      </a:r>
                    </a:p>
                  </a:txBody>
                  <a:tcPr anchor="ctr">
                    <a:lnL>
                      <a:noFill/>
                    </a:lnL>
                    <a:lnR>
                      <a:noFill/>
                    </a:lnR>
                    <a:lnT>
                      <a:noFill/>
                    </a:lnT>
                    <a:lnB>
                      <a:noFill/>
                    </a:lnB>
                    <a:solidFill>
                      <a:srgbClr val="FFFFFF"/>
                    </a:solidFill>
                  </a:tcPr>
                </a:tc>
              </a:tr>
            </a:tbl>
          </a:graphicData>
        </a:graphic>
      </p:graphicFrame>
      <p:sp>
        <p:nvSpPr>
          <p:cNvPr id="3" name="Rectangle 1"/>
          <p:cNvSpPr>
            <a:spLocks noChangeArrowheads="1"/>
          </p:cNvSpPr>
          <p:nvPr/>
        </p:nvSpPr>
        <p:spPr bwMode="auto">
          <a:xfrm>
            <a:off x="441325" y="367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Objectives</a:t>
            </a:r>
          </a:p>
        </p:txBody>
      </p:sp>
      <p:sp>
        <p:nvSpPr>
          <p:cNvPr id="607235" name="Text Box 3"/>
          <p:cNvSpPr txBox="1">
            <a:spLocks noChangeArrowheads="1"/>
          </p:cNvSpPr>
          <p:nvPr/>
        </p:nvSpPr>
        <p:spPr bwMode="auto">
          <a:xfrm>
            <a:off x="457200" y="2286000"/>
            <a:ext cx="7620000" cy="2647950"/>
          </a:xfrm>
          <a:prstGeom prst="rect">
            <a:avLst/>
          </a:prstGeom>
          <a:noFill/>
          <a:ln w="9525">
            <a:noFill/>
            <a:miter lim="800000"/>
            <a:headEnd/>
            <a:tailEnd/>
          </a:ln>
          <a:effectLst/>
        </p:spPr>
        <p:txBody>
          <a:bodyPr>
            <a:spAutoFit/>
          </a:bodyPr>
          <a:lstStyle/>
          <a:p>
            <a:pPr eaLnBrk="1" hangingPunct="1">
              <a:spcBef>
                <a:spcPct val="50000"/>
              </a:spcBef>
              <a:buFontTx/>
              <a:buBlip>
                <a:blip r:embed="rId2"/>
              </a:buBlip>
            </a:pPr>
            <a:r>
              <a:rPr lang="en-US" sz="2400"/>
              <a:t>Monitor the progress of projects</a:t>
            </a:r>
          </a:p>
          <a:p>
            <a:pPr eaLnBrk="1" hangingPunct="1">
              <a:spcBef>
                <a:spcPct val="50000"/>
              </a:spcBef>
              <a:buFontTx/>
              <a:buBlip>
                <a:blip r:embed="rId2"/>
              </a:buBlip>
            </a:pPr>
            <a:r>
              <a:rPr lang="en-US" sz="2400"/>
              <a:t>Access the risk of slippage</a:t>
            </a:r>
          </a:p>
          <a:p>
            <a:pPr eaLnBrk="1" hangingPunct="1">
              <a:spcBef>
                <a:spcPct val="50000"/>
              </a:spcBef>
              <a:buFontTx/>
              <a:buBlip>
                <a:blip r:embed="rId2"/>
              </a:buBlip>
            </a:pPr>
            <a:r>
              <a:rPr lang="en-US" sz="2400"/>
              <a:t>Visualize and access the state of a project</a:t>
            </a:r>
          </a:p>
          <a:p>
            <a:pPr eaLnBrk="1" hangingPunct="1">
              <a:spcBef>
                <a:spcPct val="50000"/>
              </a:spcBef>
              <a:buFontTx/>
              <a:buBlip>
                <a:blip r:embed="rId2"/>
              </a:buBlip>
            </a:pPr>
            <a:r>
              <a:rPr lang="en-US" sz="2400"/>
              <a:t>Revise targets to correct or counteract drift</a:t>
            </a:r>
          </a:p>
          <a:p>
            <a:pPr eaLnBrk="1" hangingPunct="1">
              <a:spcBef>
                <a:spcPct val="50000"/>
              </a:spcBef>
              <a:buFontTx/>
              <a:buBlip>
                <a:blip r:embed="rId2"/>
              </a:buBlip>
            </a:pPr>
            <a:r>
              <a:rPr lang="en-US" sz="2400"/>
              <a:t>Control changes to a project’s requirement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248</a:t>
            </a:fld>
            <a:endParaRPr lang="en-US"/>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Introduction</a:t>
            </a:r>
          </a:p>
        </p:txBody>
      </p:sp>
      <p:sp>
        <p:nvSpPr>
          <p:cNvPr id="608259"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buClr>
                <a:srgbClr val="008080"/>
              </a:buClr>
              <a:buFont typeface="Wingdings" pitchFamily="2" charset="2"/>
              <a:buBlip>
                <a:blip r:embed="rId2"/>
              </a:buBlip>
            </a:pPr>
            <a:r>
              <a:rPr lang="en-US" sz="2000"/>
              <a:t>Once work schedules have been published and the project is under way, attention must be focused on ensuring progress. </a:t>
            </a:r>
          </a:p>
          <a:p>
            <a:pPr lvl="1" eaLnBrk="1" hangingPunct="1">
              <a:spcBef>
                <a:spcPct val="50000"/>
              </a:spcBef>
              <a:buClr>
                <a:srgbClr val="008080"/>
              </a:buClr>
              <a:buFont typeface="Wingdings" pitchFamily="2" charset="2"/>
              <a:buBlip>
                <a:blip r:embed="rId2"/>
              </a:buBlip>
            </a:pPr>
            <a:r>
              <a:rPr lang="en-US" sz="2000"/>
              <a:t>This requires monitoring of what is happening, comparison of actual achievment against the schedule and, where necessary, rivision of plans and schedules to bring the project as far as possible on target.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249</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50825" y="549275"/>
            <a:ext cx="7343775" cy="846138"/>
          </a:xfrm>
        </p:spPr>
        <p:txBody>
          <a:bodyPr/>
          <a:lstStyle/>
          <a:p>
            <a:r>
              <a:rPr lang="en-US" sz="3200">
                <a:solidFill>
                  <a:srgbClr val="008080"/>
                </a:solidFill>
              </a:rPr>
              <a:t>Levels of decision making and information…</a:t>
            </a:r>
          </a:p>
        </p:txBody>
      </p:sp>
      <p:sp>
        <p:nvSpPr>
          <p:cNvPr id="214019" name="Rectangle 3"/>
          <p:cNvSpPr>
            <a:spLocks noGrp="1" noChangeArrowheads="1"/>
          </p:cNvSpPr>
          <p:nvPr>
            <p:ph type="body" idx="1"/>
          </p:nvPr>
        </p:nvSpPr>
        <p:spPr>
          <a:xfrm>
            <a:off x="0" y="2451100"/>
            <a:ext cx="8785225" cy="4406900"/>
          </a:xfrm>
        </p:spPr>
        <p:txBody>
          <a:bodyPr/>
          <a:lstStyle/>
          <a:p>
            <a:pPr>
              <a:buFontTx/>
              <a:buBlip>
                <a:blip r:embed="rId2"/>
              </a:buBlip>
            </a:pPr>
            <a:r>
              <a:rPr lang="en-US" sz="2400" b="1" dirty="0">
                <a:solidFill>
                  <a:srgbClr val="0066FF"/>
                </a:solidFill>
              </a:rPr>
              <a:t>Operational decision:</a:t>
            </a:r>
          </a:p>
          <a:p>
            <a:pPr>
              <a:buFontTx/>
              <a:buNone/>
            </a:pPr>
            <a:r>
              <a:rPr lang="en-US" sz="2400" dirty="0"/>
              <a:t>              This relates to day-to-day work of implementing the project. For e.g. deciding the content of the acceptance tests might come under this</a:t>
            </a:r>
            <a:r>
              <a:rPr lang="en-US" sz="2400" dirty="0" smtClean="0"/>
              <a:t>. (Team Leader / </a:t>
            </a:r>
            <a:r>
              <a:rPr lang="en-US" sz="2400" smtClean="0"/>
              <a:t>Team Member)</a:t>
            </a:r>
            <a:endParaRPr lang="en-US" sz="2400" dirty="0"/>
          </a:p>
          <a:p>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25</a:t>
            </a:fld>
            <a:endParaRPr lang="en-US"/>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Creating the framework</a:t>
            </a:r>
          </a:p>
        </p:txBody>
      </p:sp>
      <p:sp>
        <p:nvSpPr>
          <p:cNvPr id="609283" name="Text Box 3"/>
          <p:cNvSpPr txBox="1">
            <a:spLocks noChangeArrowheads="1"/>
          </p:cNvSpPr>
          <p:nvPr/>
        </p:nvSpPr>
        <p:spPr bwMode="auto">
          <a:xfrm>
            <a:off x="457200" y="22860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Exercising control over a project and ensuring that targets are met is a matter of regular monitoring.</a:t>
            </a:r>
          </a:p>
          <a:p>
            <a:pPr lvl="1" eaLnBrk="1" hangingPunct="1">
              <a:spcBef>
                <a:spcPct val="50000"/>
              </a:spcBef>
              <a:buFontTx/>
              <a:buBlip>
                <a:blip r:embed="rId2"/>
              </a:buBlip>
            </a:pPr>
            <a:r>
              <a:rPr lang="en-US" sz="2000"/>
              <a:t>finding out what is happening, and comparing it with current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250</a:t>
            </a:fld>
            <a:endParaRPr lang="en-US"/>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457200" y="2286000"/>
            <a:ext cx="7620000" cy="457200"/>
          </a:xfrm>
          <a:prstGeom prst="rect">
            <a:avLst/>
          </a:prstGeom>
          <a:noFill/>
          <a:ln w="9525">
            <a:noFill/>
            <a:miter lim="800000"/>
            <a:headEnd/>
            <a:tailEnd/>
          </a:ln>
          <a:effectLst/>
        </p:spPr>
        <p:txBody>
          <a:bodyPr>
            <a:spAutoFit/>
          </a:bodyPr>
          <a:lstStyle/>
          <a:p>
            <a:pPr lvl="1" eaLnBrk="1" hangingPunct="1">
              <a:spcBef>
                <a:spcPct val="50000"/>
              </a:spcBef>
            </a:pPr>
            <a:endParaRPr lang="en-US" sz="2400"/>
          </a:p>
        </p:txBody>
      </p:sp>
      <p:sp>
        <p:nvSpPr>
          <p:cNvPr id="610307" name="Text Box 3"/>
          <p:cNvSpPr txBox="1">
            <a:spLocks noChangeArrowheads="1"/>
          </p:cNvSpPr>
          <p:nvPr/>
        </p:nvSpPr>
        <p:spPr bwMode="auto">
          <a:xfrm>
            <a:off x="468313" y="1628775"/>
            <a:ext cx="7620000" cy="4511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overall responsibility for ensuring satisfactory progress on a project is often the role of the project steering committee or Project Board. </a:t>
            </a:r>
          </a:p>
          <a:p>
            <a:pPr lvl="1" eaLnBrk="1" hangingPunct="1">
              <a:spcBef>
                <a:spcPct val="50000"/>
              </a:spcBef>
              <a:buFontTx/>
              <a:buBlip>
                <a:blip r:embed="rId2"/>
              </a:buBlip>
            </a:pPr>
            <a:r>
              <a:rPr lang="en-US" sz="2000"/>
              <a:t>Day-to-day responsibility will rest with the project manager and, in all but the smallest of projects, aspects of this can be delegated to team leaders.</a:t>
            </a:r>
          </a:p>
          <a:p>
            <a:pPr lvl="1" eaLnBrk="1" hangingPunct="1">
              <a:spcBef>
                <a:spcPct val="50000"/>
              </a:spcBef>
              <a:buFontTx/>
              <a:buBlip>
                <a:blip r:embed="rId2"/>
              </a:buBlip>
            </a:pPr>
            <a:r>
              <a:rPr lang="en-US" sz="2000"/>
              <a:t>With small projects (employing around half a dozen or fewer staff) individual team members usually report directly to the project manager, but in most cases team leaders will collate reports on their section’s progress and forward summaries to the project manager.</a:t>
            </a:r>
          </a:p>
          <a:p>
            <a:pPr lvl="1" eaLnBrk="1" hangingPunct="1">
              <a:spcBef>
                <a:spcPct val="50000"/>
              </a:spcBef>
              <a:buFontTx/>
              <a:buBlip>
                <a:blip r:embed="rId2"/>
              </a:buBlip>
            </a:pPr>
            <a:r>
              <a:rPr lang="en-US" sz="2000"/>
              <a:t>Reporting many be oral or written, formal or informal, or regular or ad hoc.</a:t>
            </a:r>
          </a:p>
        </p:txBody>
      </p:sp>
      <p:sp>
        <p:nvSpPr>
          <p:cNvPr id="610308" name="Text Box 4"/>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Responsibility – key factor</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251</a:t>
            </a:fld>
            <a:endParaRPr lang="en-US"/>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25908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Steering Committee</a:t>
            </a:r>
          </a:p>
        </p:txBody>
      </p:sp>
      <p:sp>
        <p:nvSpPr>
          <p:cNvPr id="611331" name="Line 3"/>
          <p:cNvSpPr>
            <a:spLocks noChangeShapeType="1"/>
          </p:cNvSpPr>
          <p:nvPr/>
        </p:nvSpPr>
        <p:spPr bwMode="auto">
          <a:xfrm>
            <a:off x="5089525" y="1989138"/>
            <a:ext cx="10668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2" name="Text Box 4"/>
          <p:cNvSpPr txBox="1">
            <a:spLocks noChangeArrowheads="1"/>
          </p:cNvSpPr>
          <p:nvPr/>
        </p:nvSpPr>
        <p:spPr bwMode="auto">
          <a:xfrm>
            <a:off x="63246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Client</a:t>
            </a:r>
          </a:p>
        </p:txBody>
      </p:sp>
      <p:sp>
        <p:nvSpPr>
          <p:cNvPr id="611333" name="Text Box 5"/>
          <p:cNvSpPr txBox="1">
            <a:spLocks noChangeArrowheads="1"/>
          </p:cNvSpPr>
          <p:nvPr/>
        </p:nvSpPr>
        <p:spPr bwMode="auto">
          <a:xfrm>
            <a:off x="3505200" y="3005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Project Manager</a:t>
            </a:r>
          </a:p>
        </p:txBody>
      </p:sp>
      <p:sp>
        <p:nvSpPr>
          <p:cNvPr id="611334" name="Line 6"/>
          <p:cNvSpPr>
            <a:spLocks noChangeShapeType="1"/>
          </p:cNvSpPr>
          <p:nvPr/>
        </p:nvSpPr>
        <p:spPr bwMode="auto">
          <a:xfrm flipV="1">
            <a:off x="3962400" y="22431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5" name="Line 7"/>
          <p:cNvSpPr>
            <a:spLocks noChangeShapeType="1"/>
          </p:cNvSpPr>
          <p:nvPr/>
        </p:nvSpPr>
        <p:spPr bwMode="auto">
          <a:xfrm flipV="1">
            <a:off x="5562600" y="2090738"/>
            <a:ext cx="914400" cy="990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6" name="Line 8"/>
          <p:cNvSpPr>
            <a:spLocks noChangeShapeType="1"/>
          </p:cNvSpPr>
          <p:nvPr/>
        </p:nvSpPr>
        <p:spPr bwMode="auto">
          <a:xfrm>
            <a:off x="762000" y="3919538"/>
            <a:ext cx="7620000" cy="0"/>
          </a:xfrm>
          <a:prstGeom prst="line">
            <a:avLst/>
          </a:prstGeom>
          <a:noFill/>
          <a:ln w="9525">
            <a:solidFill>
              <a:schemeClr val="tx1"/>
            </a:solidFill>
            <a:miter lim="800000"/>
            <a:headEnd/>
            <a:tailEnd/>
          </a:ln>
          <a:effectLst/>
        </p:spPr>
        <p:txBody>
          <a:bodyPr wrap="none"/>
          <a:lstStyle/>
          <a:p>
            <a:endParaRPr lang="en-US"/>
          </a:p>
        </p:txBody>
      </p:sp>
      <p:sp>
        <p:nvSpPr>
          <p:cNvPr id="611337" name="Line 9"/>
          <p:cNvSpPr>
            <a:spLocks noChangeShapeType="1"/>
          </p:cNvSpPr>
          <p:nvPr/>
        </p:nvSpPr>
        <p:spPr bwMode="auto">
          <a:xfrm flipV="1">
            <a:off x="4343400" y="3386138"/>
            <a:ext cx="0" cy="381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8" name="Line 10"/>
          <p:cNvSpPr>
            <a:spLocks noChangeShapeType="1"/>
          </p:cNvSpPr>
          <p:nvPr/>
        </p:nvSpPr>
        <p:spPr bwMode="auto">
          <a:xfrm flipV="1">
            <a:off x="7620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9" name="Line 11"/>
          <p:cNvSpPr>
            <a:spLocks noChangeShapeType="1"/>
          </p:cNvSpPr>
          <p:nvPr/>
        </p:nvSpPr>
        <p:spPr bwMode="auto">
          <a:xfrm flipV="1">
            <a:off x="29718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0" name="Line 12"/>
          <p:cNvSpPr>
            <a:spLocks noChangeShapeType="1"/>
          </p:cNvSpPr>
          <p:nvPr/>
        </p:nvSpPr>
        <p:spPr bwMode="auto">
          <a:xfrm flipV="1">
            <a:off x="6172200" y="39195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1" name="Line 13"/>
          <p:cNvSpPr>
            <a:spLocks noChangeShapeType="1"/>
          </p:cNvSpPr>
          <p:nvPr/>
        </p:nvSpPr>
        <p:spPr bwMode="auto">
          <a:xfrm flipV="1">
            <a:off x="8382000" y="3919538"/>
            <a:ext cx="0" cy="762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2" name="Text Box 14"/>
          <p:cNvSpPr txBox="1">
            <a:spLocks noChangeArrowheads="1"/>
          </p:cNvSpPr>
          <p:nvPr/>
        </p:nvSpPr>
        <p:spPr bwMode="auto">
          <a:xfrm>
            <a:off x="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3" name="Text Box 15"/>
          <p:cNvSpPr txBox="1">
            <a:spLocks noChangeArrowheads="1"/>
          </p:cNvSpPr>
          <p:nvPr/>
        </p:nvSpPr>
        <p:spPr bwMode="auto">
          <a:xfrm>
            <a:off x="236220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4" name="Text Box 16"/>
          <p:cNvSpPr txBox="1">
            <a:spLocks noChangeArrowheads="1"/>
          </p:cNvSpPr>
          <p:nvPr/>
        </p:nvSpPr>
        <p:spPr bwMode="auto">
          <a:xfrm>
            <a:off x="53340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5" name="Text Box 17"/>
          <p:cNvSpPr txBox="1">
            <a:spLocks noChangeArrowheads="1"/>
          </p:cNvSpPr>
          <p:nvPr/>
        </p:nvSpPr>
        <p:spPr bwMode="auto">
          <a:xfrm>
            <a:off x="75438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6" name="Line 18"/>
          <p:cNvSpPr>
            <a:spLocks noChangeShapeType="1"/>
          </p:cNvSpPr>
          <p:nvPr/>
        </p:nvSpPr>
        <p:spPr bwMode="auto">
          <a:xfrm>
            <a:off x="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47" name="Line 19"/>
          <p:cNvSpPr>
            <a:spLocks noChangeShapeType="1"/>
          </p:cNvSpPr>
          <p:nvPr/>
        </p:nvSpPr>
        <p:spPr bwMode="auto">
          <a:xfrm flipV="1">
            <a:off x="7620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8" name="Line 20"/>
          <p:cNvSpPr>
            <a:spLocks noChangeShapeType="1"/>
          </p:cNvSpPr>
          <p:nvPr/>
        </p:nvSpPr>
        <p:spPr bwMode="auto">
          <a:xfrm flipV="1">
            <a:off x="228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9" name="Line 21"/>
          <p:cNvSpPr>
            <a:spLocks noChangeShapeType="1"/>
          </p:cNvSpPr>
          <p:nvPr/>
        </p:nvSpPr>
        <p:spPr bwMode="auto">
          <a:xfrm flipV="1">
            <a:off x="5334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0" name="Line 22"/>
          <p:cNvSpPr>
            <a:spLocks noChangeShapeType="1"/>
          </p:cNvSpPr>
          <p:nvPr/>
        </p:nvSpPr>
        <p:spPr bwMode="auto">
          <a:xfrm flipV="1">
            <a:off x="990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1" name="Line 23"/>
          <p:cNvSpPr>
            <a:spLocks noChangeShapeType="1"/>
          </p:cNvSpPr>
          <p:nvPr/>
        </p:nvSpPr>
        <p:spPr bwMode="auto">
          <a:xfrm flipV="1">
            <a:off x="1371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2" name="Line 24"/>
          <p:cNvSpPr>
            <a:spLocks noChangeShapeType="1"/>
          </p:cNvSpPr>
          <p:nvPr/>
        </p:nvSpPr>
        <p:spPr bwMode="auto">
          <a:xfrm>
            <a:off x="236220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53" name="Line 25"/>
          <p:cNvSpPr>
            <a:spLocks noChangeShapeType="1"/>
          </p:cNvSpPr>
          <p:nvPr/>
        </p:nvSpPr>
        <p:spPr bwMode="auto">
          <a:xfrm flipV="1">
            <a:off x="31242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4" name="Line 26"/>
          <p:cNvSpPr>
            <a:spLocks noChangeShapeType="1"/>
          </p:cNvSpPr>
          <p:nvPr/>
        </p:nvSpPr>
        <p:spPr bwMode="auto">
          <a:xfrm flipV="1">
            <a:off x="2590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5" name="Line 27"/>
          <p:cNvSpPr>
            <a:spLocks noChangeShapeType="1"/>
          </p:cNvSpPr>
          <p:nvPr/>
        </p:nvSpPr>
        <p:spPr bwMode="auto">
          <a:xfrm flipV="1">
            <a:off x="2895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6" name="Line 28"/>
          <p:cNvSpPr>
            <a:spLocks noChangeShapeType="1"/>
          </p:cNvSpPr>
          <p:nvPr/>
        </p:nvSpPr>
        <p:spPr bwMode="auto">
          <a:xfrm flipV="1">
            <a:off x="3352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7" name="Line 29"/>
          <p:cNvSpPr>
            <a:spLocks noChangeShapeType="1"/>
          </p:cNvSpPr>
          <p:nvPr/>
        </p:nvSpPr>
        <p:spPr bwMode="auto">
          <a:xfrm flipV="1">
            <a:off x="3733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8" name="Line 30"/>
          <p:cNvSpPr>
            <a:spLocks noChangeShapeType="1"/>
          </p:cNvSpPr>
          <p:nvPr/>
        </p:nvSpPr>
        <p:spPr bwMode="auto">
          <a:xfrm>
            <a:off x="54102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59" name="Line 31"/>
          <p:cNvSpPr>
            <a:spLocks noChangeShapeType="1"/>
          </p:cNvSpPr>
          <p:nvPr/>
        </p:nvSpPr>
        <p:spPr bwMode="auto">
          <a:xfrm flipV="1">
            <a:off x="61722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0" name="Line 32"/>
          <p:cNvSpPr>
            <a:spLocks noChangeShapeType="1"/>
          </p:cNvSpPr>
          <p:nvPr/>
        </p:nvSpPr>
        <p:spPr bwMode="auto">
          <a:xfrm flipV="1">
            <a:off x="5638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1" name="Line 33"/>
          <p:cNvSpPr>
            <a:spLocks noChangeShapeType="1"/>
          </p:cNvSpPr>
          <p:nvPr/>
        </p:nvSpPr>
        <p:spPr bwMode="auto">
          <a:xfrm flipV="1">
            <a:off x="59436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2" name="Line 34"/>
          <p:cNvSpPr>
            <a:spLocks noChangeShapeType="1"/>
          </p:cNvSpPr>
          <p:nvPr/>
        </p:nvSpPr>
        <p:spPr bwMode="auto">
          <a:xfrm flipV="1">
            <a:off x="6400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3" name="Line 35"/>
          <p:cNvSpPr>
            <a:spLocks noChangeShapeType="1"/>
          </p:cNvSpPr>
          <p:nvPr/>
        </p:nvSpPr>
        <p:spPr bwMode="auto">
          <a:xfrm flipV="1">
            <a:off x="6781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4" name="Line 36"/>
          <p:cNvSpPr>
            <a:spLocks noChangeShapeType="1"/>
          </p:cNvSpPr>
          <p:nvPr/>
        </p:nvSpPr>
        <p:spPr bwMode="auto">
          <a:xfrm>
            <a:off x="75438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65" name="Line 37"/>
          <p:cNvSpPr>
            <a:spLocks noChangeShapeType="1"/>
          </p:cNvSpPr>
          <p:nvPr/>
        </p:nvSpPr>
        <p:spPr bwMode="auto">
          <a:xfrm flipV="1">
            <a:off x="83058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6" name="Line 38"/>
          <p:cNvSpPr>
            <a:spLocks noChangeShapeType="1"/>
          </p:cNvSpPr>
          <p:nvPr/>
        </p:nvSpPr>
        <p:spPr bwMode="auto">
          <a:xfrm flipV="1">
            <a:off x="7772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7" name="Line 39"/>
          <p:cNvSpPr>
            <a:spLocks noChangeShapeType="1"/>
          </p:cNvSpPr>
          <p:nvPr/>
        </p:nvSpPr>
        <p:spPr bwMode="auto">
          <a:xfrm flipV="1">
            <a:off x="80772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8" name="Line 40"/>
          <p:cNvSpPr>
            <a:spLocks noChangeShapeType="1"/>
          </p:cNvSpPr>
          <p:nvPr/>
        </p:nvSpPr>
        <p:spPr bwMode="auto">
          <a:xfrm flipV="1">
            <a:off x="8534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9" name="Line 41"/>
          <p:cNvSpPr>
            <a:spLocks noChangeShapeType="1"/>
          </p:cNvSpPr>
          <p:nvPr/>
        </p:nvSpPr>
        <p:spPr bwMode="auto">
          <a:xfrm flipV="1">
            <a:off x="8915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70" name="Text Box 42"/>
          <p:cNvSpPr txBox="1">
            <a:spLocks noChangeArrowheads="1"/>
          </p:cNvSpPr>
          <p:nvPr/>
        </p:nvSpPr>
        <p:spPr bwMode="auto">
          <a:xfrm>
            <a:off x="0" y="55959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Analysis/design section</a:t>
            </a:r>
          </a:p>
        </p:txBody>
      </p:sp>
      <p:sp>
        <p:nvSpPr>
          <p:cNvPr id="611371" name="Text Box 43"/>
          <p:cNvSpPr txBox="1">
            <a:spLocks noChangeArrowheads="1"/>
          </p:cNvSpPr>
          <p:nvPr/>
        </p:nvSpPr>
        <p:spPr bwMode="auto">
          <a:xfrm>
            <a:off x="2362200" y="55197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Programming section</a:t>
            </a:r>
          </a:p>
        </p:txBody>
      </p:sp>
      <p:sp>
        <p:nvSpPr>
          <p:cNvPr id="611372" name="Text Box 44"/>
          <p:cNvSpPr txBox="1">
            <a:spLocks noChangeArrowheads="1"/>
          </p:cNvSpPr>
          <p:nvPr/>
        </p:nvSpPr>
        <p:spPr bwMode="auto">
          <a:xfrm>
            <a:off x="5029200" y="5519738"/>
            <a:ext cx="2057400" cy="779462"/>
          </a:xfrm>
          <a:prstGeom prst="rect">
            <a:avLst/>
          </a:prstGeom>
          <a:noFill/>
          <a:ln w="9525">
            <a:noFill/>
            <a:miter lim="800000"/>
            <a:headEnd/>
            <a:tailEnd/>
          </a:ln>
          <a:effectLst/>
        </p:spPr>
        <p:txBody>
          <a:bodyPr>
            <a:spAutoFit/>
          </a:bodyPr>
          <a:lstStyle/>
          <a:p>
            <a:pPr eaLnBrk="1" hangingPunct="1">
              <a:spcBef>
                <a:spcPct val="50000"/>
              </a:spcBef>
            </a:pPr>
            <a:r>
              <a:rPr lang="en-US"/>
              <a:t>Quality Control</a:t>
            </a:r>
          </a:p>
          <a:p>
            <a:pPr eaLnBrk="1" hangingPunct="1">
              <a:spcBef>
                <a:spcPct val="50000"/>
              </a:spcBef>
            </a:pPr>
            <a:r>
              <a:rPr lang="en-US"/>
              <a:t>       section</a:t>
            </a:r>
          </a:p>
        </p:txBody>
      </p:sp>
      <p:sp>
        <p:nvSpPr>
          <p:cNvPr id="611373" name="Text Box 45"/>
          <p:cNvSpPr txBox="1">
            <a:spLocks noChangeArrowheads="1"/>
          </p:cNvSpPr>
          <p:nvPr/>
        </p:nvSpPr>
        <p:spPr bwMode="auto">
          <a:xfrm>
            <a:off x="7239000" y="5441950"/>
            <a:ext cx="2057400" cy="915988"/>
          </a:xfrm>
          <a:prstGeom prst="rect">
            <a:avLst/>
          </a:prstGeom>
          <a:noFill/>
          <a:ln w="9525">
            <a:noFill/>
            <a:miter lim="800000"/>
            <a:headEnd/>
            <a:tailEnd/>
          </a:ln>
          <a:effectLst/>
        </p:spPr>
        <p:txBody>
          <a:bodyPr>
            <a:spAutoFit/>
          </a:bodyPr>
          <a:lstStyle/>
          <a:p>
            <a:pPr eaLnBrk="1" hangingPunct="1">
              <a:spcBef>
                <a:spcPct val="50000"/>
              </a:spcBef>
            </a:pPr>
            <a:r>
              <a:rPr lang="en-US"/>
              <a:t>User documentation section</a:t>
            </a:r>
          </a:p>
        </p:txBody>
      </p:sp>
      <p:sp>
        <p:nvSpPr>
          <p:cNvPr id="611374" name="Text Box 46"/>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Project Reporting Structures</a:t>
            </a:r>
          </a:p>
        </p:txBody>
      </p:sp>
      <p:sp>
        <p:nvSpPr>
          <p:cNvPr id="47" name="Slide Number Placeholder 46"/>
          <p:cNvSpPr>
            <a:spLocks noGrp="1"/>
          </p:cNvSpPr>
          <p:nvPr>
            <p:ph type="sldNum" sz="quarter" idx="12"/>
          </p:nvPr>
        </p:nvSpPr>
        <p:spPr/>
        <p:txBody>
          <a:bodyPr/>
          <a:lstStyle/>
          <a:p>
            <a:fld id="{9E8B4CD9-37CD-4032-B64A-C50AADCC52D6}" type="slidenum">
              <a:rPr lang="en-US" smtClean="0"/>
              <a:pPr/>
              <a:t>252</a:t>
            </a:fld>
            <a:endParaRPr lang="en-US"/>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250825" y="620713"/>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Setting checkpoints</a:t>
            </a:r>
          </a:p>
        </p:txBody>
      </p:sp>
      <p:sp>
        <p:nvSpPr>
          <p:cNvPr id="612355"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pPr>
            <a:r>
              <a:rPr lang="en-US" sz="2000"/>
              <a:t>It is essential to set a series of checkpoints in the initial activity plan. Checkpoints many be:</a:t>
            </a:r>
          </a:p>
          <a:p>
            <a:pPr lvl="1" eaLnBrk="1" hangingPunct="1">
              <a:spcBef>
                <a:spcPct val="50000"/>
              </a:spcBef>
            </a:pPr>
            <a:endParaRPr lang="en-US" sz="2000"/>
          </a:p>
          <a:p>
            <a:pPr lvl="1" eaLnBrk="1" hangingPunct="1">
              <a:spcBef>
                <a:spcPct val="50000"/>
              </a:spcBef>
              <a:buFontTx/>
              <a:buBlip>
                <a:blip r:embed="rId2"/>
              </a:buBlip>
            </a:pPr>
            <a:r>
              <a:rPr lang="en-US" sz="2000"/>
              <a:t>Regular (monthly, for example);</a:t>
            </a:r>
          </a:p>
          <a:p>
            <a:pPr lvl="1" eaLnBrk="1" hangingPunct="1">
              <a:spcBef>
                <a:spcPct val="50000"/>
              </a:spcBef>
              <a:buFontTx/>
              <a:buBlip>
                <a:blip r:embed="rId2"/>
              </a:buBlip>
            </a:pPr>
            <a:r>
              <a:rPr lang="en-US" sz="2000"/>
              <a:t>Tied to specific events such as the production of a report or other deliverable.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253</a:t>
            </a:fld>
            <a:endParaRPr lang="en-US"/>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Taking snap-shots</a:t>
            </a:r>
          </a:p>
        </p:txBody>
      </p:sp>
      <p:sp>
        <p:nvSpPr>
          <p:cNvPr id="613379"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frequency with which the manager needs to receive information about progress will depend upon the size and degree of risk of the project or that part of the project under their control.</a:t>
            </a:r>
          </a:p>
          <a:p>
            <a:pPr lvl="1" eaLnBrk="1" hangingPunct="1">
              <a:spcBef>
                <a:spcPct val="50000"/>
              </a:spcBef>
              <a:buFontTx/>
              <a:buBlip>
                <a:blip r:embed="rId2"/>
              </a:buBlip>
            </a:pPr>
            <a:r>
              <a:rPr lang="en-US" sz="2000"/>
              <a:t>In general, the higher the level, the less frequent and less detailed the reporting needs to be.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254</a:t>
            </a:fld>
            <a:endParaRPr lang="en-US"/>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Collecting the data</a:t>
            </a:r>
          </a:p>
        </p:txBody>
      </p:sp>
      <p:sp>
        <p:nvSpPr>
          <p:cNvPr id="614403"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pPr>
            <a:endParaRPr lang="en-US" sz="2000"/>
          </a:p>
          <a:p>
            <a:pPr lvl="1" eaLnBrk="1" hangingPunct="1">
              <a:spcBef>
                <a:spcPct val="50000"/>
              </a:spcBef>
              <a:buFontTx/>
              <a:buBlip>
                <a:blip r:embed="rId2"/>
              </a:buBlip>
            </a:pPr>
            <a:r>
              <a:rPr lang="en-US" sz="2000"/>
              <a:t>It will still be necessary to gather information about partially completed activities and, in particular.</a:t>
            </a:r>
          </a:p>
          <a:p>
            <a:pPr lvl="1" eaLnBrk="1" hangingPunct="1">
              <a:spcBef>
                <a:spcPct val="50000"/>
              </a:spcBef>
              <a:buFontTx/>
              <a:buBlip>
                <a:blip r:embed="rId2"/>
              </a:buBlip>
            </a:pPr>
            <a:endParaRPr lang="en-US" sz="2000"/>
          </a:p>
          <a:p>
            <a:pPr lvl="1" eaLnBrk="1" hangingPunct="1">
              <a:spcBef>
                <a:spcPct val="50000"/>
              </a:spcBef>
              <a:buFontTx/>
              <a:buBlip>
                <a:blip r:embed="rId2"/>
              </a:buBlip>
            </a:pPr>
            <a:r>
              <a:rPr lang="en-US" sz="2000"/>
              <a:t> forecasts of how much work is left to be completed.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255</a:t>
            </a:fld>
            <a:endParaRPr lang="en-US"/>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Partial completion reporting</a:t>
            </a:r>
          </a:p>
        </p:txBody>
      </p:sp>
      <p:sp>
        <p:nvSpPr>
          <p:cNvPr id="615427" name="Text Box 3"/>
          <p:cNvSpPr txBox="1">
            <a:spLocks noChangeArrowheads="1"/>
          </p:cNvSpPr>
          <p:nvPr/>
        </p:nvSpPr>
        <p:spPr bwMode="auto">
          <a:xfrm>
            <a:off x="395288" y="1844675"/>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dirty="0"/>
              <a:t>Many organizations use standard accounting systems with weekly time sheets to charge staff time to individual jobs.</a:t>
            </a:r>
          </a:p>
          <a:p>
            <a:pPr lvl="1" eaLnBrk="1" hangingPunct="1">
              <a:spcBef>
                <a:spcPct val="50000"/>
              </a:spcBef>
              <a:buFontTx/>
              <a:buBlip>
                <a:blip r:embed="rId2"/>
              </a:buBlip>
            </a:pPr>
            <a:r>
              <a:rPr lang="en-US" sz="2000" dirty="0"/>
              <a:t>The staff time booked to a project indicated the work carried out it charges to the project.</a:t>
            </a:r>
          </a:p>
          <a:p>
            <a:pPr lvl="1" eaLnBrk="1" hangingPunct="1">
              <a:spcBef>
                <a:spcPct val="50000"/>
              </a:spcBef>
              <a:buFontTx/>
              <a:buBlip>
                <a:blip r:embed="rId2"/>
              </a:buBlip>
            </a:pPr>
            <a:r>
              <a:rPr lang="en-US" sz="2000" dirty="0"/>
              <a:t>It does not, however, tell the project manager what has been produced or whether tasks are on schedule.</a:t>
            </a:r>
          </a:p>
          <a:p>
            <a:pPr lvl="1" eaLnBrk="1" hangingPunct="1">
              <a:spcBef>
                <a:spcPct val="50000"/>
              </a:spcBef>
              <a:buFontTx/>
              <a:buBlip>
                <a:blip r:embed="rId2"/>
              </a:buBlip>
            </a:pPr>
            <a:r>
              <a:rPr lang="en-US" sz="2000" dirty="0"/>
              <a:t>Asking for estimated completion times can be criticized on the grounds that frequent invitations to reconsider completion dates deflects attention away from the importance of the originally scheduled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256</a:t>
            </a:fld>
            <a:endParaRPr lang="en-US"/>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257</a:t>
            </a:fld>
            <a:endParaRPr lang="en-US"/>
          </a:p>
        </p:txBody>
      </p:sp>
      <p:sp>
        <p:nvSpPr>
          <p:cNvPr id="3" name="TextBox 2"/>
          <p:cNvSpPr txBox="1"/>
          <p:nvPr/>
        </p:nvSpPr>
        <p:spPr>
          <a:xfrm>
            <a:off x="395536" y="1700808"/>
            <a:ext cx="8507457" cy="1846659"/>
          </a:xfrm>
          <a:prstGeom prst="rect">
            <a:avLst/>
          </a:prstGeom>
          <a:noFill/>
        </p:spPr>
        <p:txBody>
          <a:bodyPr wrap="none" rtlCol="0">
            <a:spAutoFit/>
          </a:bodyPr>
          <a:lstStyle/>
          <a:p>
            <a:r>
              <a:rPr lang="en-US" sz="2400" dirty="0" smtClean="0"/>
              <a:t>Weekly time sheets are used for getting information  about </a:t>
            </a:r>
          </a:p>
          <a:p>
            <a:r>
              <a:rPr lang="en-US" sz="2400" dirty="0" smtClean="0"/>
              <a:t>work done in addition to time spent</a:t>
            </a:r>
          </a:p>
          <a:p>
            <a:endParaRPr lang="en-US" sz="2400" dirty="0" smtClean="0"/>
          </a:p>
          <a:p>
            <a:r>
              <a:rPr lang="en-US" sz="2400" dirty="0" smtClean="0"/>
              <a:t>Estimated and scheduled completion dates are also obtained</a:t>
            </a:r>
          </a:p>
          <a:p>
            <a:endParaRPr lang="en-US"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95535" y="116632"/>
            <a:ext cx="8374391" cy="66998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6451" name="Text Box 3"/>
          <p:cNvSpPr txBox="1">
            <a:spLocks noChangeArrowheads="1"/>
          </p:cNvSpPr>
          <p:nvPr/>
        </p:nvSpPr>
        <p:spPr bwMode="auto">
          <a:xfrm>
            <a:off x="395288" y="1557338"/>
            <a:ext cx="7620000" cy="5121275"/>
          </a:xfrm>
          <a:prstGeom prst="rect">
            <a:avLst/>
          </a:prstGeom>
          <a:noFill/>
          <a:ln w="9525">
            <a:noFill/>
            <a:miter lim="800000"/>
            <a:headEnd/>
            <a:tailEnd/>
          </a:ln>
          <a:effectLst/>
        </p:spPr>
        <p:txBody>
          <a:bodyPr>
            <a:spAutoFit/>
          </a:bodyPr>
          <a:lstStyle/>
          <a:p>
            <a:pPr lvl="1" eaLnBrk="1" hangingPunct="1">
              <a:spcBef>
                <a:spcPct val="50000"/>
              </a:spcBef>
            </a:pPr>
            <a:r>
              <a:rPr lang="en-US" sz="2000"/>
              <a:t>One popular way of overcoming the objections to partial completion reporting is to avoid asking for estimated completion date, but to ask instead for the team members estimate of the likelihood of meeting the planned target date. </a:t>
            </a:r>
          </a:p>
          <a:p>
            <a:pPr lvl="1" eaLnBrk="1" hangingPunct="1">
              <a:spcBef>
                <a:spcPct val="50000"/>
              </a:spcBef>
            </a:pPr>
            <a:r>
              <a:rPr lang="en-US" sz="2000"/>
              <a:t>One way of doing this is the profit light method. This consists of the following steps:</a:t>
            </a:r>
          </a:p>
          <a:p>
            <a:pPr lvl="1" eaLnBrk="1" hangingPunct="1">
              <a:spcBef>
                <a:spcPct val="50000"/>
              </a:spcBef>
              <a:buFontTx/>
              <a:buBlip>
                <a:blip r:embed="rId2"/>
              </a:buBlip>
            </a:pPr>
            <a:r>
              <a:rPr lang="en-US" sz="2000"/>
              <a:t>Identify the key (first level) elements for assessment in a piece of work.</a:t>
            </a:r>
          </a:p>
          <a:p>
            <a:pPr lvl="1" eaLnBrk="1" hangingPunct="1">
              <a:spcBef>
                <a:spcPct val="50000"/>
              </a:spcBef>
              <a:buFontTx/>
              <a:buBlip>
                <a:blip r:embed="rId2"/>
              </a:buBlip>
            </a:pPr>
            <a:r>
              <a:rPr lang="en-US" sz="2000"/>
              <a:t> Break these key elements into constituent elements(second level)</a:t>
            </a:r>
          </a:p>
          <a:p>
            <a:pPr lvl="1" eaLnBrk="1" hangingPunct="1">
              <a:spcBef>
                <a:spcPct val="50000"/>
              </a:spcBef>
              <a:buFontTx/>
              <a:buBlip>
                <a:blip r:embed="rId2"/>
              </a:buBlip>
            </a:pPr>
            <a:r>
              <a:rPr lang="en-US" sz="2000"/>
              <a:t>Access each of the second level elements on the scale green ‘On Target’ , amber for ‘Not on target but recoverable’, and red for ‘Not on target and recoverable only with difficulty’.</a:t>
            </a:r>
          </a:p>
          <a:p>
            <a:pPr lvl="1" eaLnBrk="1" hangingPunct="1">
              <a:spcBef>
                <a:spcPct val="50000"/>
              </a:spcBef>
              <a:buFontTx/>
              <a:buChar char="•"/>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259</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295400" y="371475"/>
            <a:ext cx="5791200" cy="641350"/>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Measurement</a:t>
            </a:r>
          </a:p>
        </p:txBody>
      </p:sp>
      <p:sp>
        <p:nvSpPr>
          <p:cNvPr id="60419" name="Text Box 3"/>
          <p:cNvSpPr txBox="1">
            <a:spLocks noChangeArrowheads="1"/>
          </p:cNvSpPr>
          <p:nvPr/>
        </p:nvSpPr>
        <p:spPr bwMode="auto">
          <a:xfrm>
            <a:off x="251520" y="764704"/>
            <a:ext cx="8382000" cy="6740307"/>
          </a:xfrm>
          <a:prstGeom prst="rect">
            <a:avLst/>
          </a:prstGeom>
          <a:noFill/>
          <a:ln w="9525" algn="ctr">
            <a:noFill/>
            <a:miter lim="800000"/>
            <a:headEnd/>
            <a:tailEnd/>
          </a:ln>
          <a:effectLst/>
        </p:spPr>
        <p:txBody>
          <a:bodyPr>
            <a:spAutoFit/>
          </a:bodyPr>
          <a:lstStyle/>
          <a:p>
            <a:pPr>
              <a:spcBef>
                <a:spcPct val="50000"/>
              </a:spcBef>
            </a:pPr>
            <a:r>
              <a:rPr lang="en-US" sz="2400" dirty="0"/>
              <a:t>Software measurements can be divided as,</a:t>
            </a:r>
          </a:p>
          <a:p>
            <a:pPr>
              <a:spcBef>
                <a:spcPct val="50000"/>
              </a:spcBef>
              <a:buFontTx/>
              <a:buBlip>
                <a:blip r:embed="rId2"/>
              </a:buBlip>
            </a:pPr>
            <a:r>
              <a:rPr lang="en-US" sz="2400" b="1" dirty="0">
                <a:solidFill>
                  <a:srgbClr val="0066FF"/>
                </a:solidFill>
              </a:rPr>
              <a:t> Performance measures:</a:t>
            </a:r>
          </a:p>
          <a:p>
            <a:pPr>
              <a:spcBef>
                <a:spcPct val="50000"/>
              </a:spcBef>
            </a:pPr>
            <a:r>
              <a:rPr lang="en-US" sz="2400" dirty="0"/>
              <a:t>	These measures the characteristics of the system that been delivered</a:t>
            </a:r>
            <a:r>
              <a:rPr lang="en-US" sz="2400" dirty="0" smtClean="0"/>
              <a:t>. </a:t>
            </a:r>
            <a:r>
              <a:rPr lang="en-US" sz="2400" dirty="0" err="1" smtClean="0"/>
              <a:t>Eg</a:t>
            </a:r>
            <a:r>
              <a:rPr lang="en-US" sz="2400" dirty="0" smtClean="0"/>
              <a:t>. Reliability, Efficiency, Usability</a:t>
            </a:r>
            <a:endParaRPr lang="en-US" sz="2400" dirty="0"/>
          </a:p>
          <a:p>
            <a:pPr>
              <a:spcBef>
                <a:spcPct val="50000"/>
              </a:spcBef>
              <a:buFontTx/>
              <a:buBlip>
                <a:blip r:embed="rId2"/>
              </a:buBlip>
            </a:pPr>
            <a:r>
              <a:rPr lang="en-US" sz="2400" b="1" dirty="0">
                <a:solidFill>
                  <a:srgbClr val="0066FF"/>
                </a:solidFill>
              </a:rPr>
              <a:t> Predictive measures:</a:t>
            </a:r>
          </a:p>
          <a:p>
            <a:pPr>
              <a:spcBef>
                <a:spcPct val="50000"/>
              </a:spcBef>
            </a:pPr>
            <a:r>
              <a:rPr lang="en-US" sz="2400" dirty="0"/>
              <a:t>	Predictive measures are taken during development and indicate the performance of the final system likely to be</a:t>
            </a:r>
            <a:r>
              <a:rPr lang="en-US" sz="2400" dirty="0" smtClean="0"/>
              <a:t>.</a:t>
            </a:r>
          </a:p>
          <a:p>
            <a:pPr>
              <a:spcBef>
                <a:spcPct val="50000"/>
              </a:spcBef>
            </a:pPr>
            <a:r>
              <a:rPr lang="en-US" sz="2400" dirty="0" smtClean="0"/>
              <a:t>Ex. 1. Errors found per KLOC may help to predict the reliability and correctness of a final system.</a:t>
            </a:r>
          </a:p>
          <a:p>
            <a:pPr>
              <a:spcBef>
                <a:spcPct val="50000"/>
              </a:spcBef>
            </a:pPr>
            <a:r>
              <a:rPr lang="en-US" sz="2400" dirty="0" smtClean="0"/>
              <a:t>2. Keystrokes required to carry out a particular transaction may help to predict the time taken by an operator to complete a transaction</a:t>
            </a:r>
          </a:p>
          <a:p>
            <a:pPr>
              <a:spcBef>
                <a:spcPct val="50000"/>
              </a:spcBef>
            </a:pPr>
            <a:endParaRPr lang="en-US" sz="2400" dirty="0" smtClean="0"/>
          </a:p>
          <a:p>
            <a:pPr>
              <a:spcBef>
                <a:spcPct val="50000"/>
              </a:spcBef>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26</a:t>
            </a:fld>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762000" y="2209800"/>
            <a:ext cx="7620000" cy="396875"/>
          </a:xfrm>
          <a:prstGeom prst="rect">
            <a:avLst/>
          </a:prstGeom>
          <a:noFill/>
          <a:ln w="9525">
            <a:noFill/>
            <a:miter lim="800000"/>
            <a:headEnd/>
            <a:tailEnd/>
          </a:ln>
          <a:effectLst/>
        </p:spPr>
        <p:txBody>
          <a:bodyPr>
            <a:spAutoFit/>
          </a:bodyPr>
          <a:lstStyle/>
          <a:p>
            <a:pPr lvl="1" eaLnBrk="1" hangingPunct="1">
              <a:spcBef>
                <a:spcPct val="50000"/>
              </a:spcBef>
              <a:buFontTx/>
              <a:buChar char="•"/>
            </a:pPr>
            <a:endParaRPr lang="en-US" sz="2000"/>
          </a:p>
        </p:txBody>
      </p:sp>
      <p:sp>
        <p:nvSpPr>
          <p:cNvPr id="617475"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7476" name="Text Box 4"/>
          <p:cNvSpPr txBox="1">
            <a:spLocks noChangeArrowheads="1"/>
          </p:cNvSpPr>
          <p:nvPr/>
        </p:nvSpPr>
        <p:spPr bwMode="auto">
          <a:xfrm>
            <a:off x="533400" y="22098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Review all the second level assessments to arrive at first level assessments.</a:t>
            </a:r>
          </a:p>
          <a:p>
            <a:pPr lvl="1" eaLnBrk="1" hangingPunct="1">
              <a:spcBef>
                <a:spcPct val="50000"/>
              </a:spcBef>
              <a:buFontTx/>
              <a:buBlip>
                <a:blip r:embed="rId2"/>
              </a:buBlip>
            </a:pPr>
            <a:r>
              <a:rPr lang="en-US" sz="2000"/>
              <a:t>Review first and second level assessments to produce overall assessment.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260</a:t>
            </a:fld>
            <a:endParaRPr lang="en-US"/>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261</a:t>
            </a:fld>
            <a:endParaRPr lang="en-US"/>
          </a:p>
        </p:txBody>
      </p:sp>
      <p:sp>
        <p:nvSpPr>
          <p:cNvPr id="3" name="TextBox 2"/>
          <p:cNvSpPr txBox="1"/>
          <p:nvPr/>
        </p:nvSpPr>
        <p:spPr>
          <a:xfrm>
            <a:off x="971600" y="3140968"/>
            <a:ext cx="2441694" cy="646331"/>
          </a:xfrm>
          <a:prstGeom prst="rect">
            <a:avLst/>
          </a:prstGeom>
          <a:noFill/>
        </p:spPr>
        <p:txBody>
          <a:bodyPr wrap="none" rtlCol="0">
            <a:spAutoFit/>
          </a:bodyPr>
          <a:lstStyle/>
          <a:p>
            <a:r>
              <a:rPr lang="en-IN" dirty="0"/>
              <a:t>20PW32 SANJITH </a:t>
            </a:r>
            <a:r>
              <a:rPr lang="en-IN" dirty="0" smtClean="0"/>
              <a:t>T</a:t>
            </a:r>
          </a:p>
          <a:p>
            <a:r>
              <a:rPr lang="en-IN" dirty="0"/>
              <a:t>20PW33 SHRIRAM G</a:t>
            </a:r>
            <a:endParaRPr lang="en-US" dirty="0"/>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8499" name="Text Box 3"/>
          <p:cNvSpPr txBox="1">
            <a:spLocks noChangeArrowheads="1"/>
          </p:cNvSpPr>
          <p:nvPr/>
        </p:nvSpPr>
        <p:spPr bwMode="auto">
          <a:xfrm>
            <a:off x="533400" y="2209800"/>
            <a:ext cx="7620000" cy="701675"/>
          </a:xfrm>
          <a:prstGeom prst="rect">
            <a:avLst/>
          </a:prstGeom>
          <a:noFill/>
          <a:ln w="9525">
            <a:noFill/>
            <a:miter lim="800000"/>
            <a:headEnd/>
            <a:tailEnd/>
          </a:ln>
          <a:effectLst/>
        </p:spPr>
        <p:txBody>
          <a:bodyPr>
            <a:spAutoFit/>
          </a:bodyPr>
          <a:lstStyle/>
          <a:p>
            <a:pPr lvl="1" eaLnBrk="1" hangingPunct="1">
              <a:spcBef>
                <a:spcPct val="50000"/>
              </a:spcBef>
            </a:pPr>
            <a:r>
              <a:rPr lang="en-US" sz="2000"/>
              <a:t>Having collected data about project progress, a manager need some way of presenting data to greatest effect</a:t>
            </a:r>
          </a:p>
        </p:txBody>
      </p:sp>
      <p:sp>
        <p:nvSpPr>
          <p:cNvPr id="618500" name="Text Box 4"/>
          <p:cNvSpPr txBox="1">
            <a:spLocks noChangeArrowheads="1"/>
          </p:cNvSpPr>
          <p:nvPr/>
        </p:nvSpPr>
        <p:spPr bwMode="auto">
          <a:xfrm>
            <a:off x="533400" y="3200400"/>
            <a:ext cx="76200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Gantt chart</a:t>
            </a:r>
          </a:p>
          <a:p>
            <a:pPr lvl="1" eaLnBrk="1" hangingPunct="1">
              <a:spcBef>
                <a:spcPct val="50000"/>
              </a:spcBef>
            </a:pPr>
            <a:endParaRPr lang="en-US" sz="2400"/>
          </a:p>
        </p:txBody>
      </p:sp>
      <p:sp>
        <p:nvSpPr>
          <p:cNvPr id="618501" name="Text Box 5"/>
          <p:cNvSpPr txBox="1">
            <a:spLocks noChangeArrowheads="1"/>
          </p:cNvSpPr>
          <p:nvPr/>
        </p:nvSpPr>
        <p:spPr bwMode="auto">
          <a:xfrm>
            <a:off x="914400" y="41148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of the simplest and oldest techniques for tracking project progress is the gantt’s chart. </a:t>
            </a:r>
          </a:p>
          <a:p>
            <a:pPr lvl="1" eaLnBrk="1" hangingPunct="1">
              <a:spcBef>
                <a:spcPct val="50000"/>
              </a:spcBef>
              <a:buFontTx/>
              <a:buBlip>
                <a:blip r:embed="rId2"/>
              </a:buBlip>
            </a:pPr>
            <a:r>
              <a:rPr lang="en-US" sz="2000"/>
              <a:t>This is essentially an activity bar chart indicating scheduled activity dates and durations frequently augmented with activity floats.</a:t>
            </a:r>
          </a:p>
        </p:txBody>
      </p:sp>
      <p:sp>
        <p:nvSpPr>
          <p:cNvPr id="6" name="Slide Number Placeholder 5"/>
          <p:cNvSpPr>
            <a:spLocks noGrp="1"/>
          </p:cNvSpPr>
          <p:nvPr>
            <p:ph type="sldNum" sz="quarter" idx="12"/>
          </p:nvPr>
        </p:nvSpPr>
        <p:spPr/>
        <p:txBody>
          <a:bodyPr/>
          <a:lstStyle/>
          <a:p>
            <a:fld id="{9E8B4CD9-37CD-4032-B64A-C50AADCC52D6}" type="slidenum">
              <a:rPr lang="en-US" smtClean="0"/>
              <a:pPr/>
              <a:t>262</a:t>
            </a:fld>
            <a:endParaRPr lang="en-US"/>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04007" y="548680"/>
            <a:ext cx="8344457" cy="57664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264</a:t>
            </a:fld>
            <a:endParaRPr lang="en-US"/>
          </a:p>
        </p:txBody>
      </p:sp>
      <p:sp>
        <p:nvSpPr>
          <p:cNvPr id="3" name="TextBox 2"/>
          <p:cNvSpPr txBox="1"/>
          <p:nvPr/>
        </p:nvSpPr>
        <p:spPr>
          <a:xfrm>
            <a:off x="755576" y="1772816"/>
            <a:ext cx="7870103" cy="4154984"/>
          </a:xfrm>
          <a:prstGeom prst="rect">
            <a:avLst/>
          </a:prstGeom>
          <a:noFill/>
        </p:spPr>
        <p:txBody>
          <a:bodyPr wrap="none" rtlCol="0">
            <a:spAutoFit/>
          </a:bodyPr>
          <a:lstStyle/>
          <a:p>
            <a:r>
              <a:rPr lang="en-US" sz="2400" dirty="0" smtClean="0"/>
              <a:t>“Today Cursor”  provides immediate visual indication </a:t>
            </a:r>
          </a:p>
          <a:p>
            <a:r>
              <a:rPr lang="en-US" sz="2400" dirty="0" smtClean="0"/>
              <a:t>  of which activities are ahead or behind schedule</a:t>
            </a:r>
          </a:p>
          <a:p>
            <a:endParaRPr lang="en-US" sz="2400" dirty="0" smtClean="0"/>
          </a:p>
          <a:p>
            <a:r>
              <a:rPr lang="en-US" sz="2400" dirty="0" smtClean="0"/>
              <a:t>   Figure shows the Gantt chart at the end of Tuesday</a:t>
            </a:r>
          </a:p>
          <a:p>
            <a:r>
              <a:rPr lang="en-US" sz="2400" dirty="0" smtClean="0"/>
              <a:t>   of week 17. </a:t>
            </a:r>
          </a:p>
          <a:p>
            <a:r>
              <a:rPr lang="en-US" sz="2400" dirty="0" smtClean="0"/>
              <a:t>    “Code and test module D” has been completed ahead</a:t>
            </a:r>
          </a:p>
          <a:p>
            <a:r>
              <a:rPr lang="en-US" sz="2400" dirty="0" smtClean="0"/>
              <a:t>   of schedule and “Code and test module A” </a:t>
            </a:r>
            <a:r>
              <a:rPr lang="en-US" sz="2400" dirty="0" err="1" smtClean="0"/>
              <a:t>als</a:t>
            </a:r>
            <a:r>
              <a:rPr lang="en-US" sz="2400" dirty="0" smtClean="0"/>
              <a:t> appears</a:t>
            </a:r>
          </a:p>
          <a:p>
            <a:r>
              <a:rPr lang="en-US" sz="2400" dirty="0" smtClean="0"/>
              <a:t>   to be ahead of  schedule. </a:t>
            </a:r>
          </a:p>
          <a:p>
            <a:endParaRPr lang="en-US" sz="2400" dirty="0" smtClean="0"/>
          </a:p>
          <a:p>
            <a:r>
              <a:rPr lang="en-US" sz="2400" dirty="0" smtClean="0"/>
              <a:t>   “Coding and testing “ of other 2 modules are behind</a:t>
            </a:r>
          </a:p>
          <a:p>
            <a:r>
              <a:rPr lang="en-US" sz="2400" dirty="0" smtClean="0"/>
              <a:t>    Schedule</a:t>
            </a:r>
            <a:endParaRPr lang="en-US" dirty="0"/>
          </a:p>
        </p:txBody>
      </p:sp>
      <p:sp>
        <p:nvSpPr>
          <p:cNvPr id="4" name="TextBox 3"/>
          <p:cNvSpPr txBox="1"/>
          <p:nvPr/>
        </p:nvSpPr>
        <p:spPr>
          <a:xfrm>
            <a:off x="1691680" y="404664"/>
            <a:ext cx="5040560" cy="523220"/>
          </a:xfrm>
          <a:prstGeom prst="rect">
            <a:avLst/>
          </a:prstGeom>
          <a:noFill/>
        </p:spPr>
        <p:txBody>
          <a:bodyPr wrap="square" rtlCol="0">
            <a:spAutoFit/>
          </a:bodyPr>
          <a:lstStyle/>
          <a:p>
            <a:r>
              <a:rPr lang="en-US" sz="2800" dirty="0" smtClean="0"/>
              <a:t>THE GANTT CHART</a:t>
            </a:r>
            <a:endParaRPr lang="en-US" sz="2800" dirty="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23528" y="0"/>
            <a:ext cx="882047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1F749A4-C9D2-45B3-B6C4-531F0E16B684}" type="slidenum">
              <a:rPr lang="en-US" altLang="en-US" smtClean="0"/>
              <a:pPr/>
              <a:t>266</a:t>
            </a:fld>
            <a:endParaRPr lang="en-US" altLang="en-US" smtClean="0"/>
          </a:p>
        </p:txBody>
      </p:sp>
      <p:sp>
        <p:nvSpPr>
          <p:cNvPr id="197635" name="Rectangle 2"/>
          <p:cNvSpPr>
            <a:spLocks noGrp="1" noChangeArrowheads="1"/>
          </p:cNvSpPr>
          <p:nvPr>
            <p:ph type="title"/>
          </p:nvPr>
        </p:nvSpPr>
        <p:spPr>
          <a:xfrm>
            <a:off x="755650" y="0"/>
            <a:ext cx="7772400" cy="1143000"/>
          </a:xfrm>
        </p:spPr>
        <p:txBody>
          <a:bodyPr/>
          <a:lstStyle/>
          <a:p>
            <a:r>
              <a:rPr lang="en-GB" altLang="en-US" b="1" smtClean="0"/>
              <a:t>Gantt charts</a:t>
            </a:r>
          </a:p>
        </p:txBody>
      </p:sp>
      <p:pic>
        <p:nvPicPr>
          <p:cNvPr id="197636" name="Picture 6"/>
          <p:cNvPicPr>
            <a:picLocks noGrp="1" noChangeAspect="1" noChangeArrowheads="1"/>
          </p:cNvPicPr>
          <p:nvPr>
            <p:ph idx="1"/>
          </p:nvPr>
        </p:nvPicPr>
        <p:blipFill>
          <a:blip r:embed="rId3"/>
          <a:srcRect/>
          <a:stretch>
            <a:fillRect/>
          </a:stretch>
        </p:blipFill>
        <p:spPr>
          <a:xfrm>
            <a:off x="684213" y="1052513"/>
            <a:ext cx="7632700" cy="5376862"/>
          </a:xfrm>
        </p:spPr>
      </p:pic>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Slip Chart</a:t>
            </a:r>
          </a:p>
          <a:p>
            <a:pPr lvl="1" eaLnBrk="1" hangingPunct="1">
              <a:spcBef>
                <a:spcPct val="50000"/>
              </a:spcBef>
            </a:pPr>
            <a:endParaRPr lang="en-US" sz="2400">
              <a:solidFill>
                <a:srgbClr val="3366CC"/>
              </a:solidFill>
            </a:endParaRPr>
          </a:p>
        </p:txBody>
      </p:sp>
      <p:sp>
        <p:nvSpPr>
          <p:cNvPr id="619523"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9524" name="Text Box 4"/>
          <p:cNvSpPr txBox="1">
            <a:spLocks noChangeArrowheads="1"/>
          </p:cNvSpPr>
          <p:nvPr/>
        </p:nvSpPr>
        <p:spPr bwMode="auto">
          <a:xfrm>
            <a:off x="457200" y="2667000"/>
            <a:ext cx="7620000" cy="2987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slip chart is a very similar alternative favoured by some project managers who believe it, provides a more striking visual indication of those activites that are ot progressing to schedule – the more the slip line bends the greater the variation from the plan.</a:t>
            </a:r>
          </a:p>
          <a:p>
            <a:pPr lvl="1" eaLnBrk="1" hangingPunct="1">
              <a:spcBef>
                <a:spcPct val="50000"/>
              </a:spcBef>
              <a:buFontTx/>
              <a:buBlip>
                <a:blip r:embed="rId2"/>
              </a:buBlip>
            </a:pPr>
            <a:r>
              <a:rPr lang="en-US" sz="2000"/>
              <a:t>Additional slip lines are added at the intervals and as they build up, the projectmanager will gain an idea as to whether the project is improving( subsequent slip lines bend less) or not.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267</a:t>
            </a:fld>
            <a:endParaRPr lang="en-US"/>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268</a:t>
            </a:fld>
            <a:endParaRPr lang="en-US"/>
          </a:p>
        </p:txBody>
      </p:sp>
      <p:sp>
        <p:nvSpPr>
          <p:cNvPr id="3" name="TextBox 2"/>
          <p:cNvSpPr txBox="1"/>
          <p:nvPr/>
        </p:nvSpPr>
        <p:spPr>
          <a:xfrm>
            <a:off x="611560" y="1484784"/>
            <a:ext cx="8204369" cy="1569660"/>
          </a:xfrm>
          <a:prstGeom prst="rect">
            <a:avLst/>
          </a:prstGeom>
          <a:noFill/>
        </p:spPr>
        <p:txBody>
          <a:bodyPr wrap="square" rtlCol="0">
            <a:spAutoFit/>
          </a:bodyPr>
          <a:lstStyle/>
          <a:p>
            <a:r>
              <a:rPr lang="en-US" sz="2400" dirty="0" smtClean="0"/>
              <a:t>More the slip line bends, the greater the variation from</a:t>
            </a:r>
          </a:p>
          <a:p>
            <a:r>
              <a:rPr lang="en-US" sz="2400" dirty="0" smtClean="0"/>
              <a:t>the plan. </a:t>
            </a:r>
          </a:p>
          <a:p>
            <a:endParaRPr lang="en-US" sz="2400" dirty="0" smtClean="0"/>
          </a:p>
          <a:p>
            <a:r>
              <a:rPr lang="en-US" sz="2400" dirty="0" smtClean="0"/>
              <a:t>A very jagged slip line indicates a need for rescheduling</a:t>
            </a:r>
            <a:endParaRPr lang="en-US" sz="2400"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790700" y="1557338"/>
            <a:ext cx="5562600" cy="37433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0782" y="124691"/>
            <a:ext cx="9123218" cy="65462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27</a:t>
            </a:fld>
            <a:endParaRPr lang="en-US"/>
          </a:p>
        </p:txBody>
      </p:sp>
      <p:sp>
        <p:nvSpPr>
          <p:cNvPr id="6" name="Content Placeholder 5"/>
          <p:cNvSpPr>
            <a:spLocks noGrp="1"/>
          </p:cNvSpPr>
          <p:nvPr>
            <p:ph idx="1"/>
          </p:nvPr>
        </p:nvSpPr>
        <p:spPr/>
        <p:txBody>
          <a:bodyPr/>
          <a:lstStyle/>
          <a:p>
            <a:r>
              <a:rPr lang="en-IN" sz="3200" dirty="0"/>
              <a:t>Suggest objectives for the following types of staff :</a:t>
            </a:r>
            <a:br>
              <a:rPr lang="en-IN" sz="3200" dirty="0"/>
            </a:br>
            <a:r>
              <a:rPr lang="en-IN" sz="3200" dirty="0"/>
              <a:t>a) Programmer</a:t>
            </a:r>
            <a:br>
              <a:rPr lang="en-IN" sz="3200" dirty="0"/>
            </a:br>
            <a:r>
              <a:rPr lang="en-IN" sz="3200" dirty="0"/>
              <a:t>b) Software Project Manager</a:t>
            </a:r>
            <a:br>
              <a:rPr lang="en-IN" sz="3200" dirty="0"/>
            </a:br>
            <a:r>
              <a:rPr lang="en-IN" sz="3200" dirty="0"/>
              <a:t>c) Software Sales person</a:t>
            </a:r>
            <a:br>
              <a:rPr lang="en-IN" sz="3200" dirty="0"/>
            </a:br>
            <a:r>
              <a:rPr lang="en-IN" sz="3200" dirty="0"/>
              <a:t>d) Systems Analyst</a:t>
            </a:r>
            <a:br>
              <a:rPr lang="en-IN" sz="3200" dirty="0"/>
            </a:br>
            <a:r>
              <a:rPr lang="en-IN" sz="3200" dirty="0"/>
              <a:t>In each </a:t>
            </a:r>
            <a:r>
              <a:rPr lang="en-IN" sz="3200"/>
              <a:t>case </a:t>
            </a:r>
            <a:r>
              <a:rPr lang="en-IN" sz="3200" smtClean="0"/>
              <a:t>suggest </a:t>
            </a:r>
            <a:r>
              <a:rPr lang="en-IN" sz="3200" dirty="0"/>
              <a:t>two measures of efficiency or effectiveness</a:t>
            </a:r>
            <a:br>
              <a:rPr lang="en-IN" sz="3200" dirty="0"/>
            </a:br>
            <a:endParaRPr lang="en-IN" dirty="0"/>
          </a:p>
        </p:txBody>
      </p:sp>
      <p:sp>
        <p:nvSpPr>
          <p:cNvPr id="7" name="Title 6"/>
          <p:cNvSpPr>
            <a:spLocks noGrp="1"/>
          </p:cNvSpPr>
          <p:nvPr>
            <p:ph type="title"/>
          </p:nvPr>
        </p:nvSpPr>
        <p:spPr/>
        <p:txBody>
          <a:bodyPr/>
          <a:lstStyle/>
          <a:p>
            <a:endParaRPr lang="en-IN"/>
          </a:p>
        </p:txBody>
      </p:sp>
    </p:spTree>
    <p:extLst>
      <p:ext uri="{BB962C8B-B14F-4D97-AF65-F5344CB8AC3E}">
        <p14:creationId xmlns:p14="http://schemas.microsoft.com/office/powerpoint/2010/main" val="331826291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9594B9-C1B3-405E-88F4-6B5F9EA47C8F}" type="slidenum">
              <a:rPr lang="en-US" altLang="en-US" smtClean="0"/>
              <a:pPr/>
              <a:t>270</a:t>
            </a:fld>
            <a:endParaRPr lang="en-US" altLang="en-US" smtClean="0"/>
          </a:p>
        </p:txBody>
      </p:sp>
      <p:sp>
        <p:nvSpPr>
          <p:cNvPr id="198659" name="Rectangle 2"/>
          <p:cNvSpPr>
            <a:spLocks noGrp="1" noChangeArrowheads="1"/>
          </p:cNvSpPr>
          <p:nvPr>
            <p:ph type="title"/>
          </p:nvPr>
        </p:nvSpPr>
        <p:spPr>
          <a:xfrm>
            <a:off x="684213" y="0"/>
            <a:ext cx="7772400" cy="1143000"/>
          </a:xfrm>
        </p:spPr>
        <p:txBody>
          <a:bodyPr/>
          <a:lstStyle/>
          <a:p>
            <a:r>
              <a:rPr lang="en-GB" altLang="en-US" b="1" smtClean="0"/>
              <a:t>Slip charts</a:t>
            </a:r>
          </a:p>
        </p:txBody>
      </p:sp>
      <p:pic>
        <p:nvPicPr>
          <p:cNvPr id="198660" name="Picture 5"/>
          <p:cNvPicPr>
            <a:picLocks noGrp="1" noChangeAspect="1" noChangeArrowheads="1"/>
          </p:cNvPicPr>
          <p:nvPr>
            <p:ph idx="1"/>
          </p:nvPr>
        </p:nvPicPr>
        <p:blipFill>
          <a:blip r:embed="rId3"/>
          <a:srcRect/>
          <a:stretch>
            <a:fillRect/>
          </a:stretch>
        </p:blipFill>
        <p:spPr>
          <a:xfrm>
            <a:off x="900113" y="1268413"/>
            <a:ext cx="7345362" cy="5208587"/>
          </a:xfrm>
        </p:spPr>
      </p:pic>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Ball chart</a:t>
            </a:r>
          </a:p>
          <a:p>
            <a:pPr lvl="1" eaLnBrk="1" hangingPunct="1">
              <a:spcBef>
                <a:spcPct val="50000"/>
              </a:spcBef>
            </a:pPr>
            <a:endParaRPr lang="en-US" sz="2400">
              <a:solidFill>
                <a:srgbClr val="3366CC"/>
              </a:solidFill>
            </a:endParaRPr>
          </a:p>
        </p:txBody>
      </p:sp>
      <p:sp>
        <p:nvSpPr>
          <p:cNvPr id="620547"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 …</a:t>
            </a:r>
          </a:p>
        </p:txBody>
      </p:sp>
      <p:sp>
        <p:nvSpPr>
          <p:cNvPr id="620548" name="Text Box 4"/>
          <p:cNvSpPr txBox="1">
            <a:spLocks noChangeArrowheads="1"/>
          </p:cNvSpPr>
          <p:nvPr/>
        </p:nvSpPr>
        <p:spPr bwMode="auto">
          <a:xfrm>
            <a:off x="457200" y="2667000"/>
            <a:ext cx="7620000" cy="26828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A somewhat more striking way of showing whether or not targets have been met is to use a ball chart.</a:t>
            </a:r>
          </a:p>
          <a:p>
            <a:pPr lvl="1" eaLnBrk="1" hangingPunct="1">
              <a:spcBef>
                <a:spcPct val="50000"/>
              </a:spcBef>
              <a:buFontTx/>
              <a:buBlip>
                <a:blip r:embed="rId2"/>
              </a:buBlip>
            </a:pPr>
            <a:r>
              <a:rPr lang="en-US" sz="2000"/>
              <a:t>In this version of ball chart, the circles indicate start and completion points for activities. The circles initially contain the original scheduled dates. Whenever revisions are produced these are added as second dates in appropriate circles until an activity is actually started or completed when the relevant dates replaces the revised estimate.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271</a:t>
            </a:fld>
            <a:endParaRPr lang="en-US"/>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2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F392EE1-D376-4BE1-919C-0363ABFDA3D8}" type="slidenum">
              <a:rPr lang="en-US" altLang="en-US" smtClean="0"/>
              <a:pPr/>
              <a:t>272</a:t>
            </a:fld>
            <a:endParaRPr lang="en-US" altLang="en-US" smtClean="0"/>
          </a:p>
        </p:txBody>
      </p:sp>
      <p:sp>
        <p:nvSpPr>
          <p:cNvPr id="199683" name="Rectangle 2"/>
          <p:cNvSpPr>
            <a:spLocks noGrp="1" noChangeArrowheads="1"/>
          </p:cNvSpPr>
          <p:nvPr>
            <p:ph type="title"/>
          </p:nvPr>
        </p:nvSpPr>
        <p:spPr>
          <a:xfrm>
            <a:off x="684213" y="260350"/>
            <a:ext cx="7772400" cy="1143000"/>
          </a:xfrm>
        </p:spPr>
        <p:txBody>
          <a:bodyPr/>
          <a:lstStyle/>
          <a:p>
            <a:r>
              <a:rPr lang="en-GB" altLang="en-US" b="1" smtClean="0"/>
              <a:t>Ball charts</a:t>
            </a:r>
          </a:p>
        </p:txBody>
      </p:sp>
      <p:sp>
        <p:nvSpPr>
          <p:cNvPr id="199684" name="Rectangle 3"/>
          <p:cNvSpPr>
            <a:spLocks noGrp="1" noChangeArrowheads="1"/>
          </p:cNvSpPr>
          <p:nvPr>
            <p:ph type="body" idx="1"/>
          </p:nvPr>
        </p:nvSpPr>
        <p:spPr/>
        <p:txBody>
          <a:bodyPr/>
          <a:lstStyle/>
          <a:p>
            <a:pPr>
              <a:buFontTx/>
              <a:buNone/>
            </a:pPr>
            <a:endParaRPr lang="en-GB" altLang="en-US" smtClean="0"/>
          </a:p>
          <a:p>
            <a:pPr>
              <a:buFontTx/>
              <a:buNone/>
            </a:pPr>
            <a:endParaRPr lang="en-GB" altLang="en-US" smtClean="0"/>
          </a:p>
          <a:p>
            <a:pPr>
              <a:buFontTx/>
              <a:buNone/>
            </a:pPr>
            <a:endParaRPr lang="en-GB" altLang="en-US" smtClean="0"/>
          </a:p>
          <a:p>
            <a:pPr>
              <a:buFontTx/>
              <a:buNone/>
            </a:pPr>
            <a:endParaRPr lang="en-GB" altLang="en-US" smtClean="0"/>
          </a:p>
        </p:txBody>
      </p:sp>
      <p:sp>
        <p:nvSpPr>
          <p:cNvPr id="199685" name="Oval 4"/>
          <p:cNvSpPr>
            <a:spLocks noChangeArrowheads="1"/>
          </p:cNvSpPr>
          <p:nvPr/>
        </p:nvSpPr>
        <p:spPr bwMode="auto">
          <a:xfrm>
            <a:off x="900113" y="2276475"/>
            <a:ext cx="1008062"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6" name="Oval 5"/>
          <p:cNvSpPr>
            <a:spLocks noChangeArrowheads="1"/>
          </p:cNvSpPr>
          <p:nvPr/>
        </p:nvSpPr>
        <p:spPr bwMode="auto">
          <a:xfrm>
            <a:off x="6877050" y="4797425"/>
            <a:ext cx="1008063" cy="1008063"/>
          </a:xfrm>
          <a:prstGeom prst="ellipse">
            <a:avLst/>
          </a:prstGeom>
          <a:noFill/>
          <a:ln w="9525">
            <a:solidFill>
              <a:schemeClr val="bg2"/>
            </a:solidFill>
            <a:round/>
            <a:headEnd/>
            <a:tailEnd/>
          </a:ln>
        </p:spPr>
        <p:txBody>
          <a:bodyPr wrap="none" anchor="ctr"/>
          <a:lstStyle/>
          <a:p>
            <a:pPr eaLnBrk="1" hangingPunct="1"/>
            <a:endParaRPr lang="en-IN"/>
          </a:p>
        </p:txBody>
      </p:sp>
      <p:sp>
        <p:nvSpPr>
          <p:cNvPr id="199687" name="Oval 6"/>
          <p:cNvSpPr>
            <a:spLocks noChangeArrowheads="1"/>
          </p:cNvSpPr>
          <p:nvPr/>
        </p:nvSpPr>
        <p:spPr bwMode="auto">
          <a:xfrm>
            <a:off x="2771775" y="4724400"/>
            <a:ext cx="1008063"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8" name="Oval 7"/>
          <p:cNvSpPr>
            <a:spLocks noChangeArrowheads="1"/>
          </p:cNvSpPr>
          <p:nvPr/>
        </p:nvSpPr>
        <p:spPr bwMode="auto">
          <a:xfrm>
            <a:off x="5795963" y="3500438"/>
            <a:ext cx="1008062" cy="1008062"/>
          </a:xfrm>
          <a:prstGeom prst="ellipse">
            <a:avLst/>
          </a:prstGeom>
          <a:noFill/>
          <a:ln w="9525">
            <a:solidFill>
              <a:schemeClr val="bg2"/>
            </a:solidFill>
            <a:round/>
            <a:headEnd/>
            <a:tailEnd/>
          </a:ln>
        </p:spPr>
        <p:txBody>
          <a:bodyPr wrap="none" anchor="ctr"/>
          <a:lstStyle/>
          <a:p>
            <a:pPr eaLnBrk="1" hangingPunct="1"/>
            <a:endParaRPr lang="en-IN"/>
          </a:p>
        </p:txBody>
      </p:sp>
      <p:sp>
        <p:nvSpPr>
          <p:cNvPr id="199689" name="Oval 8"/>
          <p:cNvSpPr>
            <a:spLocks noChangeArrowheads="1"/>
          </p:cNvSpPr>
          <p:nvPr/>
        </p:nvSpPr>
        <p:spPr bwMode="auto">
          <a:xfrm>
            <a:off x="1763713" y="3429000"/>
            <a:ext cx="1008062" cy="1008063"/>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0" name="Oval 9"/>
          <p:cNvSpPr>
            <a:spLocks noChangeArrowheads="1"/>
          </p:cNvSpPr>
          <p:nvPr/>
        </p:nvSpPr>
        <p:spPr bwMode="auto">
          <a:xfrm>
            <a:off x="4572000" y="2205038"/>
            <a:ext cx="1008063" cy="1008062"/>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1" name="Line 10"/>
          <p:cNvSpPr>
            <a:spLocks noChangeShapeType="1"/>
          </p:cNvSpPr>
          <p:nvPr/>
        </p:nvSpPr>
        <p:spPr bwMode="auto">
          <a:xfrm>
            <a:off x="1908175" y="2781300"/>
            <a:ext cx="2663825" cy="0"/>
          </a:xfrm>
          <a:prstGeom prst="line">
            <a:avLst/>
          </a:prstGeom>
          <a:noFill/>
          <a:ln w="9525">
            <a:solidFill>
              <a:schemeClr val="bg2"/>
            </a:solidFill>
            <a:round/>
            <a:headEnd/>
            <a:tailEnd/>
          </a:ln>
        </p:spPr>
        <p:txBody>
          <a:bodyPr/>
          <a:lstStyle/>
          <a:p>
            <a:endParaRPr lang="en-US"/>
          </a:p>
        </p:txBody>
      </p:sp>
      <p:sp>
        <p:nvSpPr>
          <p:cNvPr id="199692" name="Line 11"/>
          <p:cNvSpPr>
            <a:spLocks noChangeShapeType="1"/>
          </p:cNvSpPr>
          <p:nvPr/>
        </p:nvSpPr>
        <p:spPr bwMode="auto">
          <a:xfrm>
            <a:off x="2771775" y="3933825"/>
            <a:ext cx="3024188" cy="0"/>
          </a:xfrm>
          <a:prstGeom prst="line">
            <a:avLst/>
          </a:prstGeom>
          <a:noFill/>
          <a:ln w="9525">
            <a:solidFill>
              <a:schemeClr val="bg2"/>
            </a:solidFill>
            <a:round/>
            <a:headEnd/>
            <a:tailEnd/>
          </a:ln>
        </p:spPr>
        <p:txBody>
          <a:bodyPr/>
          <a:lstStyle/>
          <a:p>
            <a:endParaRPr lang="en-US"/>
          </a:p>
        </p:txBody>
      </p:sp>
      <p:sp>
        <p:nvSpPr>
          <p:cNvPr id="199693" name="Line 12"/>
          <p:cNvSpPr>
            <a:spLocks noChangeShapeType="1"/>
          </p:cNvSpPr>
          <p:nvPr/>
        </p:nvSpPr>
        <p:spPr bwMode="auto">
          <a:xfrm>
            <a:off x="3779838" y="5229225"/>
            <a:ext cx="3097212" cy="0"/>
          </a:xfrm>
          <a:prstGeom prst="line">
            <a:avLst/>
          </a:prstGeom>
          <a:noFill/>
          <a:ln w="9525">
            <a:solidFill>
              <a:schemeClr val="bg2"/>
            </a:solidFill>
            <a:round/>
            <a:headEnd/>
            <a:tailEnd/>
          </a:ln>
        </p:spPr>
        <p:txBody>
          <a:bodyPr/>
          <a:lstStyle/>
          <a:p>
            <a:endParaRPr lang="en-US"/>
          </a:p>
        </p:txBody>
      </p:sp>
      <p:sp>
        <p:nvSpPr>
          <p:cNvPr id="199694" name="Text Box 13"/>
          <p:cNvSpPr txBox="1">
            <a:spLocks noChangeArrowheads="1"/>
          </p:cNvSpPr>
          <p:nvPr/>
        </p:nvSpPr>
        <p:spPr bwMode="auto">
          <a:xfrm>
            <a:off x="1908175" y="1989138"/>
            <a:ext cx="26352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A</a:t>
            </a:r>
          </a:p>
        </p:txBody>
      </p:sp>
      <p:sp>
        <p:nvSpPr>
          <p:cNvPr id="199695" name="Text Box 14"/>
          <p:cNvSpPr txBox="1">
            <a:spLocks noChangeArrowheads="1"/>
          </p:cNvSpPr>
          <p:nvPr/>
        </p:nvSpPr>
        <p:spPr bwMode="auto">
          <a:xfrm>
            <a:off x="2824163" y="3305175"/>
            <a:ext cx="2635250" cy="366713"/>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B</a:t>
            </a:r>
          </a:p>
        </p:txBody>
      </p:sp>
      <p:sp>
        <p:nvSpPr>
          <p:cNvPr id="199696" name="Text Box 15"/>
          <p:cNvSpPr txBox="1">
            <a:spLocks noChangeArrowheads="1"/>
          </p:cNvSpPr>
          <p:nvPr/>
        </p:nvSpPr>
        <p:spPr bwMode="auto">
          <a:xfrm>
            <a:off x="3832225" y="4745038"/>
            <a:ext cx="26479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C</a:t>
            </a:r>
          </a:p>
        </p:txBody>
      </p:sp>
      <p:sp>
        <p:nvSpPr>
          <p:cNvPr id="199697" name="Text Box 16"/>
          <p:cNvSpPr txBox="1">
            <a:spLocks noChangeArrowheads="1"/>
          </p:cNvSpPr>
          <p:nvPr/>
        </p:nvSpPr>
        <p:spPr bwMode="auto">
          <a:xfrm>
            <a:off x="971550" y="2492375"/>
            <a:ext cx="873125" cy="304800"/>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10/10/05</a:t>
            </a:r>
          </a:p>
        </p:txBody>
      </p:sp>
      <p:sp>
        <p:nvSpPr>
          <p:cNvPr id="199698" name="Text Box 17"/>
          <p:cNvSpPr txBox="1">
            <a:spLocks noChangeArrowheads="1"/>
          </p:cNvSpPr>
          <p:nvPr/>
        </p:nvSpPr>
        <p:spPr bwMode="auto">
          <a:xfrm>
            <a:off x="971550" y="2708275"/>
            <a:ext cx="873125" cy="304800"/>
          </a:xfrm>
          <a:prstGeom prst="rect">
            <a:avLst/>
          </a:prstGeom>
          <a:solidFill>
            <a:srgbClr val="33CC33"/>
          </a:solidFill>
          <a:ln w="9525">
            <a:noFill/>
            <a:miter lim="800000"/>
            <a:headEnd/>
            <a:tailEnd/>
          </a:ln>
        </p:spPr>
        <p:txBody>
          <a:bodyPr wrap="none">
            <a:spAutoFit/>
          </a:bodyPr>
          <a:lstStyle/>
          <a:p>
            <a:pPr eaLnBrk="1" hangingPunct="1"/>
            <a:r>
              <a:rPr lang="en-GB" altLang="en-US" sz="1400" b="1" i="1">
                <a:solidFill>
                  <a:schemeClr val="bg2"/>
                </a:solidFill>
              </a:rPr>
              <a:t>10/10/05</a:t>
            </a:r>
          </a:p>
        </p:txBody>
      </p:sp>
      <p:sp>
        <p:nvSpPr>
          <p:cNvPr id="199699" name="Text Box 19"/>
          <p:cNvSpPr txBox="1">
            <a:spLocks noChangeArrowheads="1"/>
          </p:cNvSpPr>
          <p:nvPr/>
        </p:nvSpPr>
        <p:spPr bwMode="auto">
          <a:xfrm>
            <a:off x="4643438" y="2492375"/>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21/10/05</a:t>
            </a:r>
          </a:p>
          <a:p>
            <a:pPr eaLnBrk="1" hangingPunct="1"/>
            <a:r>
              <a:rPr lang="en-GB" altLang="en-US" sz="1400" b="1" i="1">
                <a:solidFill>
                  <a:schemeClr val="bg2"/>
                </a:solidFill>
              </a:rPr>
              <a:t>23/10/05</a:t>
            </a:r>
          </a:p>
        </p:txBody>
      </p:sp>
      <p:sp>
        <p:nvSpPr>
          <p:cNvPr id="199700" name="Text Box 20"/>
          <p:cNvSpPr txBox="1">
            <a:spLocks noChangeArrowheads="1"/>
          </p:cNvSpPr>
          <p:nvPr/>
        </p:nvSpPr>
        <p:spPr bwMode="auto">
          <a:xfrm>
            <a:off x="1835150" y="3644900"/>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14/10/05</a:t>
            </a:r>
          </a:p>
          <a:p>
            <a:pPr eaLnBrk="1" hangingPunct="1"/>
            <a:r>
              <a:rPr lang="en-GB" altLang="en-US" sz="1400" b="1" i="1">
                <a:solidFill>
                  <a:schemeClr val="bg2"/>
                </a:solidFill>
              </a:rPr>
              <a:t>17/10/05</a:t>
            </a:r>
          </a:p>
        </p:txBody>
      </p:sp>
      <p:sp>
        <p:nvSpPr>
          <p:cNvPr id="199701" name="Rectangle 21"/>
          <p:cNvSpPr>
            <a:spLocks noChangeArrowheads="1"/>
          </p:cNvSpPr>
          <p:nvPr/>
        </p:nvSpPr>
        <p:spPr bwMode="auto">
          <a:xfrm>
            <a:off x="5795963" y="3716338"/>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31/10/05</a:t>
            </a:r>
          </a:p>
        </p:txBody>
      </p:sp>
      <p:sp>
        <p:nvSpPr>
          <p:cNvPr id="199702" name="Rectangle 22"/>
          <p:cNvSpPr>
            <a:spLocks noChangeArrowheads="1"/>
          </p:cNvSpPr>
          <p:nvPr/>
        </p:nvSpPr>
        <p:spPr bwMode="auto">
          <a:xfrm>
            <a:off x="2771775" y="4941888"/>
            <a:ext cx="1152525" cy="517525"/>
          </a:xfrm>
          <a:prstGeom prst="rect">
            <a:avLst/>
          </a:prstGeom>
          <a:noFill/>
          <a:ln w="9525">
            <a:noFill/>
            <a:miter lim="800000"/>
            <a:headEnd/>
            <a:tailEnd/>
          </a:ln>
        </p:spPr>
        <p:txBody>
          <a:bodyPr>
            <a:spAutoFit/>
          </a:bodyPr>
          <a:lstStyle/>
          <a:p>
            <a:pPr eaLnBrk="1" hangingPunct="1"/>
            <a:r>
              <a:rPr lang="en-GB" altLang="en-US" sz="1400"/>
              <a:t>17/10/05</a:t>
            </a:r>
          </a:p>
          <a:p>
            <a:pPr eaLnBrk="1" hangingPunct="1"/>
            <a:r>
              <a:rPr lang="en-GB" altLang="en-US" sz="1400" b="1" i="1"/>
              <a:t>17/10/05</a:t>
            </a:r>
          </a:p>
        </p:txBody>
      </p:sp>
      <p:sp>
        <p:nvSpPr>
          <p:cNvPr id="199703" name="Rectangle 23"/>
          <p:cNvSpPr>
            <a:spLocks noChangeArrowheads="1"/>
          </p:cNvSpPr>
          <p:nvPr/>
        </p:nvSpPr>
        <p:spPr bwMode="auto">
          <a:xfrm>
            <a:off x="6877050" y="5084763"/>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7/11/05</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273</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 y="166255"/>
            <a:ext cx="8769926" cy="59270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The timeline</a:t>
            </a:r>
          </a:p>
        </p:txBody>
      </p:sp>
      <p:sp>
        <p:nvSpPr>
          <p:cNvPr id="621571" name="Text Box 3"/>
          <p:cNvSpPr txBox="1">
            <a:spLocks noChangeArrowheads="1"/>
          </p:cNvSpPr>
          <p:nvPr/>
        </p:nvSpPr>
        <p:spPr bwMode="auto">
          <a:xfrm>
            <a:off x="304800" y="2133600"/>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disadvantage of the charts described so far is that they do not show clearly the slippage of the project completion dates through the life of the project.</a:t>
            </a:r>
          </a:p>
          <a:p>
            <a:pPr lvl="1" eaLnBrk="1" hangingPunct="1">
              <a:spcBef>
                <a:spcPct val="50000"/>
              </a:spcBef>
              <a:buFontTx/>
              <a:buBlip>
                <a:blip r:embed="rId2"/>
              </a:buBlip>
            </a:pPr>
            <a:r>
              <a:rPr lang="en-US" sz="2000"/>
              <a:t>The timeline chart is a method of recording and displaying the way in which the targets have been changed throughout the duration of the project.</a:t>
            </a:r>
          </a:p>
          <a:p>
            <a:pPr lvl="1" eaLnBrk="1" hangingPunct="1">
              <a:spcBef>
                <a:spcPct val="50000"/>
              </a:spcBef>
              <a:buFontTx/>
              <a:buBlip>
                <a:blip r:embed="rId2"/>
              </a:buBlip>
            </a:pPr>
            <a:r>
              <a:rPr lang="en-US" sz="2000"/>
              <a:t>Planned time is plotted along the horizontal axis and elapsed time down the vertical axis.</a:t>
            </a:r>
          </a:p>
          <a:p>
            <a:pPr lvl="1" eaLnBrk="1" hangingPunct="1">
              <a:spcBef>
                <a:spcPct val="50000"/>
              </a:spcBef>
              <a:buFontTx/>
              <a:buBlip>
                <a:blip r:embed="rId2"/>
              </a:buBlip>
            </a:pPr>
            <a:r>
              <a:rPr lang="en-US" sz="2000"/>
              <a:t>The lines meandering down the chart represents scheduled activity completion date.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274</a:t>
            </a:fld>
            <a:endParaRPr lang="en-US"/>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275</a:t>
            </a:fld>
            <a:endParaRPr lang="en-US"/>
          </a:p>
        </p:txBody>
      </p:sp>
      <p:sp>
        <p:nvSpPr>
          <p:cNvPr id="3" name="TextBox 2"/>
          <p:cNvSpPr txBox="1"/>
          <p:nvPr/>
        </p:nvSpPr>
        <p:spPr>
          <a:xfrm>
            <a:off x="467544" y="1628800"/>
            <a:ext cx="8797408" cy="4524315"/>
          </a:xfrm>
          <a:prstGeom prst="rect">
            <a:avLst/>
          </a:prstGeom>
          <a:noFill/>
        </p:spPr>
        <p:txBody>
          <a:bodyPr wrap="none" rtlCol="0">
            <a:spAutoFit/>
          </a:bodyPr>
          <a:lstStyle/>
          <a:p>
            <a:r>
              <a:rPr lang="en-US" sz="2400" dirty="0" smtClean="0"/>
              <a:t>At the start of the project ‘</a:t>
            </a:r>
            <a:r>
              <a:rPr lang="en-US" sz="2400" dirty="0" err="1" smtClean="0"/>
              <a:t>analyse</a:t>
            </a:r>
            <a:r>
              <a:rPr lang="en-US" sz="2400" dirty="0" smtClean="0"/>
              <a:t> existing system’ is scheduled</a:t>
            </a:r>
          </a:p>
          <a:p>
            <a:r>
              <a:rPr lang="en-US" sz="2400" dirty="0" smtClean="0"/>
              <a:t>to be completed by the Tuesday of week 3, ‘obtain user </a:t>
            </a:r>
          </a:p>
          <a:p>
            <a:r>
              <a:rPr lang="en-US" sz="2400" dirty="0" smtClean="0"/>
              <a:t>Requirements’ by Thursday of week 5, ‘issue tender’ the final</a:t>
            </a:r>
          </a:p>
          <a:p>
            <a:r>
              <a:rPr lang="en-US" sz="2400" dirty="0" smtClean="0"/>
              <a:t>Activity by Tuesday of week 9 and so on.</a:t>
            </a:r>
          </a:p>
          <a:p>
            <a:endParaRPr lang="en-US" sz="2400" dirty="0" smtClean="0"/>
          </a:p>
          <a:p>
            <a:r>
              <a:rPr lang="en-US" sz="2400" dirty="0" smtClean="0"/>
              <a:t>At the end of week 2, ‘obtain user requirements’ will not be </a:t>
            </a:r>
          </a:p>
          <a:p>
            <a:r>
              <a:rPr lang="en-US" sz="2400" dirty="0" smtClean="0"/>
              <a:t>completed until Tuesday of week 6 – therefore extends the</a:t>
            </a:r>
          </a:p>
          <a:p>
            <a:r>
              <a:rPr lang="en-US" sz="2400" dirty="0" smtClean="0"/>
              <a:t>activity line to reflect this.</a:t>
            </a:r>
          </a:p>
          <a:p>
            <a:endParaRPr lang="en-US" sz="2400" dirty="0" smtClean="0"/>
          </a:p>
          <a:p>
            <a:r>
              <a:rPr lang="en-US" sz="2400" dirty="0" smtClean="0"/>
              <a:t>By the Tuesday of week 3, ‘</a:t>
            </a:r>
            <a:r>
              <a:rPr lang="en-US" sz="2400" dirty="0" err="1" smtClean="0"/>
              <a:t>analyse</a:t>
            </a:r>
            <a:r>
              <a:rPr lang="en-US" sz="2400" dirty="0" smtClean="0"/>
              <a:t> existing system’ is </a:t>
            </a:r>
          </a:p>
          <a:p>
            <a:r>
              <a:rPr lang="en-US" sz="2400" dirty="0" smtClean="0"/>
              <a:t>Completed and a blob is marked on the timeline to indicate</a:t>
            </a:r>
          </a:p>
          <a:p>
            <a:r>
              <a:rPr lang="en-US" sz="2400" dirty="0" smtClean="0"/>
              <a:t>that it is finished.</a:t>
            </a:r>
            <a:endParaRPr lang="en-US" sz="2400" dirty="0"/>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276</a:t>
            </a:fld>
            <a:endParaRPr lang="en-US"/>
          </a:p>
        </p:txBody>
      </p:sp>
      <p:sp>
        <p:nvSpPr>
          <p:cNvPr id="3" name="TextBox 2"/>
          <p:cNvSpPr txBox="1"/>
          <p:nvPr/>
        </p:nvSpPr>
        <p:spPr>
          <a:xfrm>
            <a:off x="755576" y="1700808"/>
            <a:ext cx="7478329" cy="3970318"/>
          </a:xfrm>
          <a:prstGeom prst="rect">
            <a:avLst/>
          </a:prstGeom>
          <a:noFill/>
        </p:spPr>
        <p:txBody>
          <a:bodyPr wrap="none" rtlCol="0">
            <a:spAutoFit/>
          </a:bodyPr>
          <a:lstStyle/>
          <a:p>
            <a:r>
              <a:rPr lang="en-US" sz="2800" dirty="0" smtClean="0"/>
              <a:t>At the end of week 4 another three days are  </a:t>
            </a:r>
          </a:p>
          <a:p>
            <a:r>
              <a:rPr lang="en-US" sz="2800" dirty="0" smtClean="0"/>
              <a:t>added to the activities ‘draft tender’ and </a:t>
            </a:r>
          </a:p>
          <a:p>
            <a:r>
              <a:rPr lang="en-US" sz="2800" dirty="0" smtClean="0"/>
              <a:t>‘issue tender’</a:t>
            </a:r>
          </a:p>
          <a:p>
            <a:endParaRPr lang="en-US" sz="2800" dirty="0" smtClean="0"/>
          </a:p>
          <a:p>
            <a:r>
              <a:rPr lang="en-US" sz="2800" dirty="0" smtClean="0"/>
              <a:t>At the end of week 6, two activities have been</a:t>
            </a:r>
          </a:p>
          <a:p>
            <a:r>
              <a:rPr lang="en-US" sz="2800" dirty="0" smtClean="0"/>
              <a:t>completed and three are not completed.</a:t>
            </a:r>
          </a:p>
          <a:p>
            <a:endParaRPr lang="en-US" sz="2800" dirty="0" smtClean="0"/>
          </a:p>
          <a:p>
            <a:r>
              <a:rPr lang="en-US" sz="2800" dirty="0" smtClean="0"/>
              <a:t>The project as a whole is running </a:t>
            </a:r>
            <a:r>
              <a:rPr lang="en-US" sz="2800" smtClean="0"/>
              <a:t>7 days late</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277</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04708"/>
            <a:ext cx="8820471" cy="6348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B353AD1-2439-4A7A-A374-4156685C8684}" type="slidenum">
              <a:rPr lang="en-US" altLang="en-US" smtClean="0"/>
              <a:pPr/>
              <a:t>278</a:t>
            </a:fld>
            <a:endParaRPr lang="en-US" altLang="en-US" smtClean="0"/>
          </a:p>
        </p:txBody>
      </p:sp>
      <p:sp>
        <p:nvSpPr>
          <p:cNvPr id="200707" name="Rectangle 2"/>
          <p:cNvSpPr>
            <a:spLocks noGrp="1" noChangeArrowheads="1"/>
          </p:cNvSpPr>
          <p:nvPr>
            <p:ph type="title"/>
          </p:nvPr>
        </p:nvSpPr>
        <p:spPr>
          <a:xfrm>
            <a:off x="684213" y="188913"/>
            <a:ext cx="7772400" cy="1143000"/>
          </a:xfrm>
        </p:spPr>
        <p:txBody>
          <a:bodyPr/>
          <a:lstStyle/>
          <a:p>
            <a:r>
              <a:rPr lang="en-GB" altLang="en-US" b="1" smtClean="0"/>
              <a:t>The timeline</a:t>
            </a:r>
          </a:p>
        </p:txBody>
      </p:sp>
      <p:pic>
        <p:nvPicPr>
          <p:cNvPr id="200708" name="Picture 5"/>
          <p:cNvPicPr>
            <a:picLocks noGrp="1" noChangeAspect="1" noChangeArrowheads="1"/>
          </p:cNvPicPr>
          <p:nvPr>
            <p:ph idx="1"/>
          </p:nvPr>
        </p:nvPicPr>
        <p:blipFill>
          <a:blip r:embed="rId3"/>
          <a:srcRect/>
          <a:stretch>
            <a:fillRect/>
          </a:stretch>
        </p:blipFill>
        <p:spPr>
          <a:xfrm>
            <a:off x="500034" y="1268413"/>
            <a:ext cx="7786742" cy="4948237"/>
          </a:xfrm>
        </p:spPr>
      </p:pic>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Cost monitoring</a:t>
            </a:r>
          </a:p>
        </p:txBody>
      </p:sp>
      <p:sp>
        <p:nvSpPr>
          <p:cNvPr id="622595" name="Text Box 3"/>
          <p:cNvSpPr txBox="1">
            <a:spLocks noChangeArrowheads="1"/>
          </p:cNvSpPr>
          <p:nvPr/>
        </p:nvSpPr>
        <p:spPr bwMode="auto">
          <a:xfrm>
            <a:off x="304800" y="21336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Expenditure monitoring is an important component of project control. Not only in itself but also because it provides an indication of the effort that has gone into a project.</a:t>
            </a:r>
          </a:p>
          <a:p>
            <a:pPr lvl="1" eaLnBrk="1" hangingPunct="1">
              <a:spcBef>
                <a:spcPct val="50000"/>
              </a:spcBef>
              <a:buFontTx/>
              <a:buBlip>
                <a:blip r:embed="rId2"/>
              </a:buBlip>
            </a:pPr>
            <a:r>
              <a:rPr lang="en-US" sz="2000"/>
              <a:t>A project might be on time but only because more money has been spent on activities than originally budgeted.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279</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323850" y="692150"/>
            <a:ext cx="7561263" cy="2520950"/>
          </a:xfrm>
        </p:spPr>
        <p:txBody>
          <a:bodyPr/>
          <a:lstStyle/>
          <a:p>
            <a:r>
              <a:rPr lang="en-US" sz="4800" dirty="0">
                <a:solidFill>
                  <a:srgbClr val="008080"/>
                </a:solidFill>
                <a:latin typeface="Trebuchet MS" pitchFamily="34" charset="0"/>
              </a:rPr>
              <a:t>Overview of Project </a:t>
            </a:r>
            <a:r>
              <a:rPr lang="en-US" sz="4800" dirty="0" smtClean="0">
                <a:solidFill>
                  <a:srgbClr val="008080"/>
                </a:solidFill>
                <a:latin typeface="Trebuchet MS" pitchFamily="34" charset="0"/>
              </a:rPr>
              <a:t>Management</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t>
            </a:r>
            <a:endParaRPr lang="en-US" sz="4800" dirty="0">
              <a:solidFill>
                <a:srgbClr val="FF000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28</a:t>
            </a:fld>
            <a:endParaRPr lang="en-US"/>
          </a:p>
        </p:txBody>
      </p:sp>
      <p:sp>
        <p:nvSpPr>
          <p:cNvPr id="5" name="Rectangle 4"/>
          <p:cNvSpPr/>
          <p:nvPr/>
        </p:nvSpPr>
        <p:spPr>
          <a:xfrm>
            <a:off x="179512" y="3321278"/>
            <a:ext cx="6264696" cy="584775"/>
          </a:xfrm>
          <a:prstGeom prst="rect">
            <a:avLst/>
          </a:prstGeom>
        </p:spPr>
        <p:txBody>
          <a:bodyPr wrap="square">
            <a:spAutoFit/>
          </a:bodyPr>
          <a:lstStyle/>
          <a:p>
            <a:r>
              <a:rPr lang="en-IN" sz="3200" dirty="0">
                <a:latin typeface="Verdana" panose="020B0604030504040204" pitchFamily="34" charset="0"/>
              </a:rPr>
              <a:t>20PW05 BRITNE BINU B M</a:t>
            </a:r>
            <a:endParaRPr lang="en-IN" sz="3200" dirty="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Monitoring earned value</a:t>
            </a:r>
          </a:p>
        </p:txBody>
      </p:sp>
      <p:sp>
        <p:nvSpPr>
          <p:cNvPr id="623619" name="Text Box 3"/>
          <p:cNvSpPr txBox="1">
            <a:spLocks noChangeArrowheads="1"/>
          </p:cNvSpPr>
          <p:nvPr/>
        </p:nvSpPr>
        <p:spPr bwMode="auto">
          <a:xfrm>
            <a:off x="304800" y="2133600"/>
            <a:ext cx="7620000" cy="31400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Having created the baseline budget, the next task is to monitor earned value as the project progresses.This is done by monitoring the completion of task.</a:t>
            </a:r>
          </a:p>
          <a:p>
            <a:pPr lvl="1" eaLnBrk="1" hangingPunct="1">
              <a:spcBef>
                <a:spcPct val="50000"/>
              </a:spcBef>
              <a:buFontTx/>
              <a:buBlip>
                <a:blip r:embed="rId2"/>
              </a:buBlip>
            </a:pPr>
            <a:r>
              <a:rPr lang="en-US" sz="2000"/>
              <a:t>Cost charts become much more useful if we add projected future costs calculated by adding the estimated cost of uncompleted work to the cost already incurred.</a:t>
            </a:r>
          </a:p>
          <a:p>
            <a:pPr lvl="1" eaLnBrk="1" hangingPunct="1">
              <a:spcBef>
                <a:spcPct val="50000"/>
              </a:spcBef>
              <a:buFontTx/>
              <a:buBlip>
                <a:blip r:embed="rId2"/>
              </a:buBlip>
            </a:pPr>
            <a:r>
              <a:rPr lang="en-US" sz="2000"/>
              <a:t>Where a computer based planning tool is used division of cost schedules is generally provided automatically once actual expenditure has been recorded.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280</a:t>
            </a:fld>
            <a:endParaRPr lang="en-US"/>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4643" name="Text Box 3"/>
          <p:cNvSpPr txBox="1">
            <a:spLocks noChangeArrowheads="1"/>
          </p:cNvSpPr>
          <p:nvPr/>
        </p:nvSpPr>
        <p:spPr bwMode="auto">
          <a:xfrm>
            <a:off x="304800" y="2133600"/>
            <a:ext cx="7620000" cy="3292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Earned value analysis has gained in popularity in recent years and may be seen as a refinement of cost monitoring.</a:t>
            </a:r>
          </a:p>
          <a:p>
            <a:pPr lvl="1" eaLnBrk="1" hangingPunct="1">
              <a:spcBef>
                <a:spcPct val="50000"/>
              </a:spcBef>
              <a:buFontTx/>
              <a:buBlip>
                <a:blip r:embed="rId2"/>
              </a:buBlip>
            </a:pPr>
            <a:r>
              <a:rPr lang="en-US" sz="2000"/>
              <a:t>Earned value analysis is based on assigning a value to each task or work package (as identified in WBS) based on the original expenditure forecast.</a:t>
            </a:r>
          </a:p>
          <a:p>
            <a:pPr lvl="1" eaLnBrk="1" hangingPunct="1">
              <a:spcBef>
                <a:spcPct val="50000"/>
              </a:spcBef>
              <a:buFontTx/>
              <a:buBlip>
                <a:blip r:embed="rId2"/>
              </a:buBlip>
            </a:pPr>
            <a:r>
              <a:rPr lang="en-US" sz="2000"/>
              <a:t>The assigned value is the original budgeted cost for the item and is known as the baseline budget or budgeted cost of work scheduled(BCWS).</a:t>
            </a:r>
          </a:p>
          <a:p>
            <a:pPr lvl="1"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281</a:t>
            </a:fld>
            <a:endParaRPr lang="en-US"/>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5667" name="Text Box 3"/>
          <p:cNvSpPr txBox="1">
            <a:spLocks noChangeArrowheads="1"/>
          </p:cNvSpPr>
          <p:nvPr/>
        </p:nvSpPr>
        <p:spPr bwMode="auto">
          <a:xfrm>
            <a:off x="304800" y="1981200"/>
            <a:ext cx="7620000" cy="4664075"/>
          </a:xfrm>
          <a:prstGeom prst="rect">
            <a:avLst/>
          </a:prstGeom>
          <a:noFill/>
          <a:ln w="9525">
            <a:noFill/>
            <a:miter lim="800000"/>
            <a:headEnd/>
            <a:tailEnd/>
          </a:ln>
          <a:effectLst/>
        </p:spPr>
        <p:txBody>
          <a:bodyPr>
            <a:spAutoFit/>
          </a:bodyPr>
          <a:lstStyle/>
          <a:p>
            <a:pPr lvl="1" eaLnBrk="1" hangingPunct="1">
              <a:spcBef>
                <a:spcPct val="50000"/>
              </a:spcBef>
            </a:pPr>
            <a:r>
              <a:rPr lang="en-US" sz="2000"/>
              <a:t>Tasks have been started but are not yet complete some consistent method of assigning an earned value must be applied. Common methods in software projects are:</a:t>
            </a:r>
          </a:p>
          <a:p>
            <a:pPr lvl="1" eaLnBrk="1" hangingPunct="1">
              <a:spcBef>
                <a:spcPct val="50000"/>
              </a:spcBef>
              <a:buFontTx/>
              <a:buBlip>
                <a:blip r:embed="rId2"/>
              </a:buBlip>
            </a:pPr>
            <a:r>
              <a:rPr lang="en-US" sz="2000"/>
              <a:t> </a:t>
            </a:r>
            <a:r>
              <a:rPr lang="en-US" sz="2000" u="sng">
                <a:solidFill>
                  <a:srgbClr val="3366CC"/>
                </a:solidFill>
              </a:rPr>
              <a:t>0-100 technique</a:t>
            </a:r>
            <a:r>
              <a:rPr lang="en-US" sz="2000"/>
              <a:t> – where a task is assigned a value of zero until such time it is completed when it is given a value 100 of the budgeted value.</a:t>
            </a:r>
          </a:p>
          <a:p>
            <a:pPr lvl="1" eaLnBrk="1" hangingPunct="1">
              <a:spcBef>
                <a:spcPct val="50000"/>
              </a:spcBef>
              <a:buFontTx/>
              <a:buBlip>
                <a:blip r:embed="rId2"/>
              </a:buBlip>
            </a:pPr>
            <a:r>
              <a:rPr lang="en-US" sz="2000" u="sng">
                <a:solidFill>
                  <a:srgbClr val="3366CC"/>
                </a:solidFill>
              </a:rPr>
              <a:t>50 –50 technique</a:t>
            </a:r>
            <a:r>
              <a:rPr lang="en-US" sz="2000"/>
              <a:t> – where a task is assigned a value of 50 percent of its value as soon as it is started and then given a value of 100 percent once it is completed.</a:t>
            </a:r>
          </a:p>
          <a:p>
            <a:pPr lvl="1" eaLnBrk="1" hangingPunct="1">
              <a:spcBef>
                <a:spcPct val="50000"/>
              </a:spcBef>
              <a:buFontTx/>
              <a:buBlip>
                <a:blip r:embed="rId2"/>
              </a:buBlip>
            </a:pPr>
            <a:r>
              <a:rPr lang="en-US" sz="2000" u="sng">
                <a:solidFill>
                  <a:srgbClr val="3366CC"/>
                </a:solidFill>
              </a:rPr>
              <a:t>Milestone technique</a:t>
            </a:r>
            <a:r>
              <a:rPr lang="en-US" sz="2000"/>
              <a:t> – where a task is given a value based on the achievement of milestones that have been assigned values as part of the original budget plan.</a:t>
            </a:r>
          </a:p>
          <a:p>
            <a:pPr lvl="1" eaLnBrk="1" hangingPunct="1">
              <a:spcBef>
                <a:spcPct val="50000"/>
              </a:spcBef>
              <a:buFontTx/>
              <a:buBlip>
                <a:blip r:embed="rId2"/>
              </a:buBlip>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282</a:t>
            </a:fld>
            <a:endParaRPr lang="en-US"/>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6691" name="Text Box 3"/>
          <p:cNvSpPr txBox="1">
            <a:spLocks noChangeArrowheads="1"/>
          </p:cNvSpPr>
          <p:nvPr/>
        </p:nvSpPr>
        <p:spPr bwMode="auto">
          <a:xfrm>
            <a:off x="304800" y="1981200"/>
            <a:ext cx="7620000" cy="34448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In this section we list the priorities we might apply in deciding levels of monitoring.</a:t>
            </a:r>
          </a:p>
          <a:p>
            <a:pPr marL="914400" lvl="1" indent="-457200" eaLnBrk="1" hangingPunct="1">
              <a:spcBef>
                <a:spcPct val="50000"/>
              </a:spcBef>
              <a:buFontTx/>
              <a:buBlip>
                <a:blip r:embed="rId2"/>
              </a:buBlip>
            </a:pPr>
            <a:r>
              <a:rPr lang="en-US" sz="2000" u="sng">
                <a:solidFill>
                  <a:srgbClr val="3366CC"/>
                </a:solidFill>
              </a:rPr>
              <a:t>Critical path activities</a:t>
            </a:r>
            <a:r>
              <a:rPr lang="en-US" sz="2000"/>
              <a:t> – any delay in an activity on the critical path will cause the delay in the completion date for the project. Critical path activities are therefore likely to have a very high priority for close monitoring.</a:t>
            </a:r>
          </a:p>
          <a:p>
            <a:pPr marL="914400" lvl="1" indent="-457200" eaLnBrk="1" hangingPunct="1">
              <a:spcBef>
                <a:spcPct val="50000"/>
              </a:spcBef>
              <a:buFontTx/>
              <a:buBlip>
                <a:blip r:embed="rId2"/>
              </a:buBlip>
            </a:pPr>
            <a:r>
              <a:rPr lang="en-US" sz="2000" u="sng">
                <a:solidFill>
                  <a:srgbClr val="3366CC"/>
                </a:solidFill>
              </a:rPr>
              <a:t>Activities with no free float</a:t>
            </a:r>
            <a:r>
              <a:rPr lang="en-US" sz="2000"/>
              <a:t> – A delay in any activity with no free float will delay atleast subsequent activities even though the delay is less than the total float it might not delay the project completion date.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283</a:t>
            </a:fld>
            <a:endParaRPr lang="en-US"/>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7715" name="Text Box 3"/>
          <p:cNvSpPr txBox="1">
            <a:spLocks noChangeArrowheads="1"/>
          </p:cNvSpPr>
          <p:nvPr/>
        </p:nvSpPr>
        <p:spPr bwMode="auto">
          <a:xfrm>
            <a:off x="304800" y="1981200"/>
            <a:ext cx="7620000" cy="31400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u="sng">
                <a:solidFill>
                  <a:srgbClr val="3366CC"/>
                </a:solidFill>
              </a:rPr>
              <a:t>Activities with less than specified float</a:t>
            </a:r>
            <a:r>
              <a:rPr lang="en-US" sz="2000"/>
              <a:t> – If any activity has very less float it might use up this float before the regular activity monitoring brings the problem to the project manager attention.</a:t>
            </a:r>
          </a:p>
          <a:p>
            <a:pPr marL="914400" lvl="1" indent="-457200" eaLnBrk="1" hangingPunct="1">
              <a:spcBef>
                <a:spcPct val="50000"/>
              </a:spcBef>
              <a:buFontTx/>
              <a:buBlip>
                <a:blip r:embed="rId2"/>
              </a:buBlip>
            </a:pPr>
            <a:r>
              <a:rPr lang="en-US" sz="2000" u="sng">
                <a:solidFill>
                  <a:srgbClr val="3366CC"/>
                </a:solidFill>
              </a:rPr>
              <a:t>High risk activities</a:t>
            </a:r>
            <a:r>
              <a:rPr lang="en-US" sz="2000" u="sng"/>
              <a:t> </a:t>
            </a:r>
            <a:r>
              <a:rPr lang="en-US" sz="2000"/>
              <a:t>– A set of high risk activities should have been identified as part of the initial risk profiling exercise.</a:t>
            </a:r>
          </a:p>
          <a:p>
            <a:pPr marL="914400" lvl="1" indent="-457200" eaLnBrk="1" hangingPunct="1">
              <a:spcBef>
                <a:spcPct val="50000"/>
              </a:spcBef>
              <a:buFontTx/>
              <a:buBlip>
                <a:blip r:embed="rId2"/>
              </a:buBlip>
            </a:pPr>
            <a:r>
              <a:rPr lang="en-US" sz="2000" u="sng">
                <a:solidFill>
                  <a:srgbClr val="3366CC"/>
                </a:solidFill>
              </a:rPr>
              <a:t>Activities using critical resources</a:t>
            </a:r>
            <a:r>
              <a:rPr lang="en-US" sz="2000"/>
              <a:t> – activities can be critical because they are very expensive.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284</a:t>
            </a:fld>
            <a:endParaRPr lang="en-US"/>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228600" y="8382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Getting the project back to target</a:t>
            </a:r>
          </a:p>
        </p:txBody>
      </p:sp>
      <p:sp>
        <p:nvSpPr>
          <p:cNvPr id="628739" name="Text Box 3"/>
          <p:cNvSpPr txBox="1">
            <a:spLocks noChangeArrowheads="1"/>
          </p:cNvSpPr>
          <p:nvPr/>
        </p:nvSpPr>
        <p:spPr bwMode="auto">
          <a:xfrm>
            <a:off x="304800" y="19812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Shorten the Critical path</a:t>
            </a:r>
          </a:p>
        </p:txBody>
      </p:sp>
      <p:sp>
        <p:nvSpPr>
          <p:cNvPr id="628740" name="Text Box 4"/>
          <p:cNvSpPr txBox="1">
            <a:spLocks noChangeArrowheads="1"/>
          </p:cNvSpPr>
          <p:nvPr/>
        </p:nvSpPr>
        <p:spPr bwMode="auto">
          <a:xfrm>
            <a:off x="304800" y="2590800"/>
            <a:ext cx="7620000" cy="1463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 The overall duration of the project is determined by the current critical path, so speeding up non critical path activities will not being forward a project completion date.</a:t>
            </a:r>
          </a:p>
          <a:p>
            <a:pPr marL="914400" lvl="1" indent="-457200" eaLnBrk="1" hangingPunct="1">
              <a:spcBef>
                <a:spcPct val="50000"/>
              </a:spcBef>
            </a:pPr>
            <a:endParaRPr lang="en-US" sz="2000"/>
          </a:p>
        </p:txBody>
      </p:sp>
      <p:sp>
        <p:nvSpPr>
          <p:cNvPr id="628741" name="Text Box 5"/>
          <p:cNvSpPr txBox="1">
            <a:spLocks noChangeArrowheads="1"/>
          </p:cNvSpPr>
          <p:nvPr/>
        </p:nvSpPr>
        <p:spPr bwMode="auto">
          <a:xfrm>
            <a:off x="533400" y="37338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Reconsider the precedence requirements</a:t>
            </a:r>
          </a:p>
        </p:txBody>
      </p:sp>
      <p:sp>
        <p:nvSpPr>
          <p:cNvPr id="628742" name="Text Box 6"/>
          <p:cNvSpPr txBox="1">
            <a:spLocks noChangeArrowheads="1"/>
          </p:cNvSpPr>
          <p:nvPr/>
        </p:nvSpPr>
        <p:spPr bwMode="auto">
          <a:xfrm>
            <a:off x="395288" y="4437063"/>
            <a:ext cx="7620000" cy="13112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Consider the constraints by which some activities have to be differed pending completion to others. The original project network could most probably have been drawn up assuming ideal conditions and normal working practices.</a:t>
            </a:r>
          </a:p>
        </p:txBody>
      </p:sp>
      <p:sp>
        <p:nvSpPr>
          <p:cNvPr id="7" name="Slide Number Placeholder 6"/>
          <p:cNvSpPr>
            <a:spLocks noGrp="1"/>
          </p:cNvSpPr>
          <p:nvPr>
            <p:ph type="sldNum" sz="quarter" idx="12"/>
          </p:nvPr>
        </p:nvSpPr>
        <p:spPr/>
        <p:txBody>
          <a:bodyPr/>
          <a:lstStyle/>
          <a:p>
            <a:fld id="{9E8B4CD9-37CD-4032-B64A-C50AADCC52D6}" type="slidenum">
              <a:rPr lang="en-US" smtClean="0"/>
              <a:pPr/>
              <a:t>285</a:t>
            </a:fld>
            <a:endParaRPr lang="en-US"/>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286</a:t>
            </a:fld>
            <a:endParaRPr lang="en-US"/>
          </a:p>
        </p:txBody>
      </p:sp>
      <p:sp>
        <p:nvSpPr>
          <p:cNvPr id="3" name="TextBox 2"/>
          <p:cNvSpPr txBox="1"/>
          <p:nvPr/>
        </p:nvSpPr>
        <p:spPr>
          <a:xfrm>
            <a:off x="755576" y="2780928"/>
            <a:ext cx="2155270" cy="369332"/>
          </a:xfrm>
          <a:prstGeom prst="rect">
            <a:avLst/>
          </a:prstGeom>
          <a:noFill/>
        </p:spPr>
        <p:txBody>
          <a:bodyPr wrap="none" rtlCol="0">
            <a:spAutoFit/>
          </a:bodyPr>
          <a:lstStyle/>
          <a:p>
            <a:r>
              <a:rPr lang="en-IN" dirty="0"/>
              <a:t>20PW34 SHYAM S</a:t>
            </a:r>
            <a:endParaRPr lang="en-US"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a:t>
            </a:r>
          </a:p>
        </p:txBody>
      </p:sp>
      <p:sp>
        <p:nvSpPr>
          <p:cNvPr id="629763" name="Text Box 3"/>
          <p:cNvSpPr txBox="1">
            <a:spLocks noChangeArrowheads="1"/>
          </p:cNvSpPr>
          <p:nvPr/>
        </p:nvSpPr>
        <p:spPr bwMode="auto">
          <a:xfrm>
            <a:off x="-252413" y="1412875"/>
            <a:ext cx="7620001"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Configuration librarian’s role</a:t>
            </a:r>
          </a:p>
        </p:txBody>
      </p:sp>
      <p:sp>
        <p:nvSpPr>
          <p:cNvPr id="629764" name="Text Box 4"/>
          <p:cNvSpPr txBox="1">
            <a:spLocks noChangeArrowheads="1"/>
          </p:cNvSpPr>
          <p:nvPr/>
        </p:nvSpPr>
        <p:spPr bwMode="auto">
          <a:xfrm>
            <a:off x="323850" y="1916113"/>
            <a:ext cx="8382000" cy="55784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dirty="0"/>
              <a:t>Control changes and documentations ought to be responsibility of someone who may variously be named the configuration librarian, the configuration manager </a:t>
            </a:r>
            <a:r>
              <a:rPr lang="en-US" sz="2000"/>
              <a:t>or </a:t>
            </a:r>
            <a:r>
              <a:rPr lang="en-US" sz="2000" smtClean="0"/>
              <a:t>project </a:t>
            </a:r>
            <a:r>
              <a:rPr lang="en-US" sz="2000" dirty="0"/>
              <a:t>librarian. Among the persons duties would be:</a:t>
            </a:r>
          </a:p>
          <a:p>
            <a:pPr marL="914400" lvl="1" indent="-457200" eaLnBrk="1" hangingPunct="1">
              <a:spcBef>
                <a:spcPct val="50000"/>
              </a:spcBef>
              <a:buFontTx/>
              <a:buBlip>
                <a:blip r:embed="rId2"/>
              </a:buBlip>
            </a:pPr>
            <a:r>
              <a:rPr lang="en-US" sz="2000" dirty="0"/>
              <a:t>The identification of all items that are subjected to change control.</a:t>
            </a:r>
          </a:p>
          <a:p>
            <a:pPr marL="914400" lvl="1" indent="-457200" eaLnBrk="1" hangingPunct="1">
              <a:spcBef>
                <a:spcPct val="50000"/>
              </a:spcBef>
              <a:buFontTx/>
              <a:buBlip>
                <a:blip r:embed="rId2"/>
              </a:buBlip>
            </a:pPr>
            <a:r>
              <a:rPr lang="en-US" sz="2000" dirty="0"/>
              <a:t>The establishment and maintenance of the central repository of the master copies of all project documentations and software products.</a:t>
            </a:r>
          </a:p>
          <a:p>
            <a:pPr marL="914400" lvl="1" indent="-457200" eaLnBrk="1" hangingPunct="1">
              <a:spcBef>
                <a:spcPct val="50000"/>
              </a:spcBef>
              <a:buFontTx/>
              <a:buBlip>
                <a:blip r:embed="rId2"/>
              </a:buBlip>
            </a:pPr>
            <a:r>
              <a:rPr lang="en-US" sz="2000" dirty="0"/>
              <a:t>Settling up and running of formal set of procedures to deal with changes.</a:t>
            </a:r>
          </a:p>
          <a:p>
            <a:pPr marL="914400" lvl="1" indent="-457200" eaLnBrk="1" hangingPunct="1">
              <a:spcBef>
                <a:spcPct val="50000"/>
              </a:spcBef>
              <a:buFontTx/>
              <a:buBlip>
                <a:blip r:embed="rId2"/>
              </a:buBlip>
            </a:pPr>
            <a:r>
              <a:rPr lang="en-US" sz="2000" dirty="0"/>
              <a:t>The maintenance of records of  who has access to which library item and the status of each librarian item.</a:t>
            </a:r>
          </a:p>
          <a:p>
            <a:pPr marL="914400" lvl="1" indent="-457200" eaLnBrk="1" hangingPunct="1">
              <a:spcBef>
                <a:spcPct val="50000"/>
              </a:spcBef>
              <a:buFontTx/>
              <a:buBlip>
                <a:blip r:embed="rId2"/>
              </a:buBlip>
            </a:pPr>
            <a:endParaRPr lang="en-US" sz="2000" dirty="0"/>
          </a:p>
          <a:p>
            <a:pPr marL="914400" lvl="1" indent="-457200" eaLnBrk="1" hangingPunct="1">
              <a:spcBef>
                <a:spcPct val="50000"/>
              </a:spcBef>
            </a:pPr>
            <a:endParaRPr lang="en-US" sz="2000" dirty="0"/>
          </a:p>
        </p:txBody>
      </p:sp>
      <p:sp>
        <p:nvSpPr>
          <p:cNvPr id="5" name="Slide Number Placeholder 4"/>
          <p:cNvSpPr>
            <a:spLocks noGrp="1"/>
          </p:cNvSpPr>
          <p:nvPr>
            <p:ph type="sldNum" sz="quarter" idx="12"/>
          </p:nvPr>
        </p:nvSpPr>
        <p:spPr/>
        <p:txBody>
          <a:bodyPr/>
          <a:lstStyle/>
          <a:p>
            <a:fld id="{9E8B4CD9-37CD-4032-B64A-C50AADCC52D6}" type="slidenum">
              <a:rPr lang="en-US" smtClean="0"/>
              <a:pPr/>
              <a:t>287</a:t>
            </a:fld>
            <a:endParaRPr lang="en-US"/>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a:t>
            </a:r>
          </a:p>
        </p:txBody>
      </p:sp>
      <p:sp>
        <p:nvSpPr>
          <p:cNvPr id="630787" name="Text Box 3"/>
          <p:cNvSpPr txBox="1">
            <a:spLocks noChangeArrowheads="1"/>
          </p:cNvSpPr>
          <p:nvPr/>
        </p:nvSpPr>
        <p:spPr bwMode="auto">
          <a:xfrm>
            <a:off x="395288" y="1341438"/>
            <a:ext cx="8382000" cy="51212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A simple change control procedure for operational systems might have following steps:</a:t>
            </a:r>
          </a:p>
          <a:p>
            <a:pPr marL="914400" lvl="1" indent="-457200" eaLnBrk="1" hangingPunct="1">
              <a:spcBef>
                <a:spcPct val="50000"/>
              </a:spcBef>
              <a:buFontTx/>
              <a:buBlip>
                <a:blip r:embed="rId2"/>
              </a:buBlip>
            </a:pPr>
            <a:r>
              <a:rPr lang="en-US" sz="2000"/>
              <a:t>One or more users might perceive a need for a modification to a system and ask for a change request to be passed to the development staff.</a:t>
            </a:r>
          </a:p>
          <a:p>
            <a:pPr marL="914400" lvl="1" indent="-457200" eaLnBrk="1" hangingPunct="1">
              <a:spcBef>
                <a:spcPct val="50000"/>
              </a:spcBef>
              <a:buFontTx/>
              <a:buBlip>
                <a:blip r:embed="rId2"/>
              </a:buBlip>
            </a:pPr>
            <a:r>
              <a:rPr lang="en-US" sz="2000"/>
              <a:t>The user management consider the change request and if they approve it to the development manager. </a:t>
            </a:r>
          </a:p>
          <a:p>
            <a:pPr marL="914400" lvl="1" indent="-457200" eaLnBrk="1" hangingPunct="1">
              <a:spcBef>
                <a:spcPct val="50000"/>
              </a:spcBef>
              <a:buFontTx/>
              <a:buBlip>
                <a:blip r:embed="rId2"/>
              </a:buBlip>
            </a:pPr>
            <a:r>
              <a:rPr lang="en-US" sz="2000"/>
              <a:t>The development management delegate a member of staff to look at the request and to report on the particular practicality and cost of carrying out the changes.</a:t>
            </a:r>
          </a:p>
          <a:p>
            <a:pPr marL="914400" lvl="1" indent="-457200" eaLnBrk="1" hangingPunct="1">
              <a:spcBef>
                <a:spcPct val="50000"/>
              </a:spcBef>
              <a:buFontTx/>
              <a:buBlip>
                <a:blip r:embed="rId2"/>
              </a:buBlip>
            </a:pPr>
            <a:r>
              <a:rPr lang="en-US" sz="2000"/>
              <a:t>The development management report back to the user management on the findings and the user management decide whether in view to the cost quoted, they wish to go ahead.</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288</a:t>
            </a:fld>
            <a:endParaRPr lang="en-US"/>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304800" y="1736725"/>
            <a:ext cx="8382000" cy="4511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One or more developers are authorized to .take copies of the master products that are to be modified</a:t>
            </a:r>
          </a:p>
          <a:p>
            <a:pPr marL="914400" lvl="1" indent="-457200" eaLnBrk="1" hangingPunct="1">
              <a:spcBef>
                <a:spcPct val="50000"/>
              </a:spcBef>
              <a:buFontTx/>
              <a:buBlip>
                <a:blip r:embed="rId2"/>
              </a:buBlip>
            </a:pPr>
            <a:r>
              <a:rPr lang="en-US" sz="2000"/>
              <a:t>The copies are modified. In case of software components this would involve modifying the code and recompiling and testing</a:t>
            </a:r>
          </a:p>
          <a:p>
            <a:pPr marL="914400" lvl="1" indent="-457200" eaLnBrk="1" hangingPunct="1">
              <a:spcBef>
                <a:spcPct val="50000"/>
              </a:spcBef>
              <a:buFontTx/>
              <a:buBlip>
                <a:blip r:embed="rId2"/>
              </a:buBlip>
            </a:pPr>
            <a:r>
              <a:rPr lang="en-US" sz="2000"/>
              <a:t>When the development of new versions of the product has been completed , the user management will be notified and copies of the software will be released for the user acceptance testing.</a:t>
            </a:r>
          </a:p>
          <a:p>
            <a:pPr marL="914400" lvl="1" indent="-457200" eaLnBrk="1" hangingPunct="1">
              <a:spcBef>
                <a:spcPct val="50000"/>
              </a:spcBef>
              <a:buFontTx/>
              <a:buBlip>
                <a:blip r:embed="rId2"/>
              </a:buBlip>
            </a:pPr>
            <a:r>
              <a:rPr lang="en-US" sz="2000"/>
              <a:t>When the user is satisfied that the products are adequate, they will authorize their operational release. The master copies of the configuration items will be replaced.</a:t>
            </a:r>
          </a:p>
          <a:p>
            <a:pPr marL="914400" lvl="1" indent="-457200" eaLnBrk="1" hangingPunct="1">
              <a:spcBef>
                <a:spcPct val="50000"/>
              </a:spcBef>
            </a:pPr>
            <a:endParaRPr lang="en-US" sz="2000"/>
          </a:p>
          <a:p>
            <a:pPr marL="914400" lvl="1" indent="-457200" eaLnBrk="1" hangingPunct="1">
              <a:spcBef>
                <a:spcPct val="50000"/>
              </a:spcBef>
            </a:pPr>
            <a:endParaRPr lang="en-US" sz="2000"/>
          </a:p>
        </p:txBody>
      </p:sp>
      <p:sp>
        <p:nvSpPr>
          <p:cNvPr id="631811" name="Text Box 3"/>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 (contd)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289</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solidFill>
                  <a:srgbClr val="009999"/>
                </a:solidFill>
                <a:latin typeface="Trebuchet MS" pitchFamily="34" charset="0"/>
              </a:rPr>
              <a:t>Introduction</a:t>
            </a:r>
          </a:p>
        </p:txBody>
      </p:sp>
      <p:sp>
        <p:nvSpPr>
          <p:cNvPr id="62467" name="Rectangle 3"/>
          <p:cNvSpPr>
            <a:spLocks noGrp="1" noChangeArrowheads="1"/>
          </p:cNvSpPr>
          <p:nvPr>
            <p:ph type="body" idx="1"/>
          </p:nvPr>
        </p:nvSpPr>
        <p:spPr/>
        <p:txBody>
          <a:bodyPr/>
          <a:lstStyle/>
          <a:p>
            <a:pPr>
              <a:buFontTx/>
              <a:buNone/>
            </a:pPr>
            <a:r>
              <a:rPr lang="en-US"/>
              <a:t> </a:t>
            </a:r>
          </a:p>
          <a:p>
            <a:r>
              <a:rPr lang="en-US" sz="2400"/>
              <a:t>AIM – To provide a framework of basic steps in Project Planning and control.</a:t>
            </a:r>
          </a:p>
          <a:p>
            <a:pPr>
              <a:buFontTx/>
              <a:buNone/>
            </a:pPr>
            <a:endParaRPr lang="en-US" sz="2400"/>
          </a:p>
          <a:p>
            <a:r>
              <a:rPr lang="en-US" sz="2400"/>
              <a:t>Outline of various activities involved in each step of Project Planning.</a:t>
            </a:r>
          </a:p>
          <a:p>
            <a:pPr>
              <a:buFontTx/>
              <a:buNone/>
            </a:pPr>
            <a:endParaRPr lang="en-US" sz="2400"/>
          </a:p>
          <a:p>
            <a:endParaRPr lang="en-US">
              <a:latin typeface="Trebuchet MS" pitchFamily="34" charset="0"/>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29</a:t>
            </a:fld>
            <a:endParaRPr lang="en-US"/>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Changes in scope of a system</a:t>
            </a:r>
          </a:p>
        </p:txBody>
      </p:sp>
      <p:sp>
        <p:nvSpPr>
          <p:cNvPr id="632835" name="Text Box 3"/>
          <p:cNvSpPr txBox="1">
            <a:spLocks noChangeArrowheads="1"/>
          </p:cNvSpPr>
          <p:nvPr/>
        </p:nvSpPr>
        <p:spPr bwMode="auto">
          <a:xfrm>
            <a:off x="304800" y="1736725"/>
            <a:ext cx="8382000" cy="2987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A common occurrence with IS development projects is for the size of system gradually to increase.</a:t>
            </a:r>
          </a:p>
          <a:p>
            <a:pPr marL="914400" lvl="1" indent="-457200" eaLnBrk="1" hangingPunct="1">
              <a:spcBef>
                <a:spcPct val="50000"/>
              </a:spcBef>
              <a:buFontTx/>
              <a:buBlip>
                <a:blip r:embed="rId2"/>
              </a:buBlip>
            </a:pPr>
            <a:r>
              <a:rPr lang="en-US" sz="2000"/>
              <a:t>One cause for this is changes to requirements that are requested by users.</a:t>
            </a:r>
          </a:p>
          <a:p>
            <a:pPr marL="914400" lvl="1" indent="-457200" eaLnBrk="1" hangingPunct="1">
              <a:spcBef>
                <a:spcPct val="50000"/>
              </a:spcBef>
              <a:buFontTx/>
              <a:buBlip>
                <a:blip r:embed="rId2"/>
              </a:buBlip>
            </a:pPr>
            <a:r>
              <a:rPr lang="en-US" sz="2000"/>
              <a:t>The scope of the project needs to be carefully monitored and controlled. One way is to re estimate the system size in terms of SLOC or function points at key mile stones.</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290</a:t>
            </a:fld>
            <a:endParaRPr lang="en-US"/>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latin typeface="Trebuchet MS" pitchFamily="34" charset="0"/>
              </a:rPr>
              <a:t>	 </a:t>
            </a:r>
            <a:r>
              <a:rPr lang="en-US">
                <a:latin typeface="Trebuchet MS" pitchFamily="34" charset="0"/>
              </a:rPr>
              <a:t>Managing Contracts</a:t>
            </a:r>
          </a:p>
        </p:txBody>
      </p:sp>
      <p:sp>
        <p:nvSpPr>
          <p:cNvPr id="31744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291</a:t>
            </a:fld>
            <a:endParaRPr lang="en-US"/>
          </a:p>
        </p:txBody>
      </p:sp>
      <p:sp>
        <p:nvSpPr>
          <p:cNvPr id="6" name="TextBox 5"/>
          <p:cNvSpPr txBox="1"/>
          <p:nvPr/>
        </p:nvSpPr>
        <p:spPr>
          <a:xfrm>
            <a:off x="1907704" y="4077072"/>
            <a:ext cx="4019114" cy="369332"/>
          </a:xfrm>
          <a:prstGeom prst="rect">
            <a:avLst/>
          </a:prstGeom>
          <a:noFill/>
        </p:spPr>
        <p:txBody>
          <a:bodyPr wrap="none" rtlCol="0">
            <a:spAutoFit/>
          </a:bodyPr>
          <a:lstStyle/>
          <a:p>
            <a:r>
              <a:rPr lang="en-IN" dirty="0"/>
              <a:t>20PW35 SWETHA MURALIDHARAN</a:t>
            </a:r>
            <a:endParaRPr lang="en-US" dirty="0"/>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solidFill>
                  <a:srgbClr val="008080"/>
                </a:solidFill>
              </a:rPr>
              <a:t>Types of Contract</a:t>
            </a:r>
          </a:p>
        </p:txBody>
      </p:sp>
      <p:sp>
        <p:nvSpPr>
          <p:cNvPr id="318467" name="Rectangle 3"/>
          <p:cNvSpPr>
            <a:spLocks noGrp="1" noChangeArrowheads="1"/>
          </p:cNvSpPr>
          <p:nvPr>
            <p:ph type="body" idx="1"/>
          </p:nvPr>
        </p:nvSpPr>
        <p:spPr/>
        <p:txBody>
          <a:bodyPr/>
          <a:lstStyle/>
          <a:p>
            <a:pPr>
              <a:buFontTx/>
              <a:buNone/>
            </a:pPr>
            <a:r>
              <a:rPr lang="en-US" sz="2400" b="1">
                <a:solidFill>
                  <a:srgbClr val="0066FF"/>
                </a:solidFill>
              </a:rPr>
              <a:t>Supply of completed software:</a:t>
            </a:r>
          </a:p>
          <a:p>
            <a:pPr lvl="1"/>
            <a:r>
              <a:rPr lang="en-US" sz="2400"/>
              <a:t>A </a:t>
            </a:r>
            <a:r>
              <a:rPr lang="en-US" sz="2400" i="1"/>
              <a:t>bespoke</a:t>
            </a:r>
            <a:r>
              <a:rPr lang="en-US" sz="2400"/>
              <a:t> system, that is, a system developed from scratch for one customer.</a:t>
            </a:r>
          </a:p>
          <a:p>
            <a:pPr lvl="1"/>
            <a:r>
              <a:rPr lang="en-US" sz="2400" i="1"/>
              <a:t>Off-the-shelf, </a:t>
            </a:r>
            <a:r>
              <a:rPr lang="en-US" sz="2400"/>
              <a:t>which you buy ‘as is’ – this is sometimes referred to as shrink-wrapped s/w.</a:t>
            </a:r>
          </a:p>
          <a:p>
            <a:pPr lvl="1"/>
            <a:r>
              <a:rPr lang="en-US" sz="2400" i="1"/>
              <a:t>Customized off-the-shelf </a:t>
            </a:r>
            <a:r>
              <a:rPr lang="en-US" sz="2400"/>
              <a:t>(COTS) s/w – this is a basic core system, which is modified to meet the needs of a particular customer. </a:t>
            </a:r>
          </a:p>
          <a:p>
            <a:pPr>
              <a:buFontTx/>
              <a:buNone/>
            </a:pPr>
            <a:r>
              <a:rPr lang="en-US" sz="2400" b="1">
                <a:solidFill>
                  <a:srgbClr val="0066FF"/>
                </a:solidFill>
              </a:rPr>
              <a:t>Payment based:</a:t>
            </a:r>
          </a:p>
          <a:p>
            <a:pPr lvl="1"/>
            <a:r>
              <a:rPr lang="en-US" sz="2400"/>
              <a:t>Fixed price contracts</a:t>
            </a:r>
          </a:p>
          <a:p>
            <a:pPr lvl="1"/>
            <a:r>
              <a:rPr lang="en-US" sz="2400"/>
              <a:t>Time and material contracts</a:t>
            </a:r>
          </a:p>
          <a:p>
            <a:pPr lvl="1"/>
            <a:r>
              <a:rPr lang="en-US" sz="2400"/>
              <a:t>Fixed price per delivered unit contracts.</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292</a:t>
            </a:fld>
            <a:endParaRPr lang="en-US"/>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293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3784" y="188641"/>
            <a:ext cx="8962712" cy="568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solidFill>
                  <a:srgbClr val="008080"/>
                </a:solidFill>
              </a:rPr>
              <a:t>Fixed Price Contracts</a:t>
            </a:r>
          </a:p>
        </p:txBody>
      </p:sp>
      <p:sp>
        <p:nvSpPr>
          <p:cNvPr id="319491" name="Rectangle 3"/>
          <p:cNvSpPr>
            <a:spLocks noGrp="1" noChangeArrowheads="1"/>
          </p:cNvSpPr>
          <p:nvPr>
            <p:ph type="body" idx="1"/>
          </p:nvPr>
        </p:nvSpPr>
        <p:spPr/>
        <p:txBody>
          <a:bodyPr/>
          <a:lstStyle/>
          <a:p>
            <a:pPr>
              <a:lnSpc>
                <a:spcPct val="90000"/>
              </a:lnSpc>
              <a:buFontTx/>
              <a:buNone/>
            </a:pPr>
            <a:r>
              <a:rPr lang="en-US" sz="2400"/>
              <a:t>    Price is fixed when the contract is signed. If there are no changes in the contract terms, this is the price to be paid on completion of work.</a:t>
            </a:r>
          </a:p>
          <a:p>
            <a:pPr>
              <a:lnSpc>
                <a:spcPct val="90000"/>
              </a:lnSpc>
            </a:pPr>
            <a:endParaRPr lang="en-US" sz="2400"/>
          </a:p>
          <a:p>
            <a:pPr>
              <a:lnSpc>
                <a:spcPct val="90000"/>
              </a:lnSpc>
              <a:buFontTx/>
              <a:buNone/>
            </a:pPr>
            <a:r>
              <a:rPr lang="en-US" sz="2400" b="1">
                <a:solidFill>
                  <a:srgbClr val="0066FF"/>
                </a:solidFill>
              </a:rPr>
              <a:t>Advantages:</a:t>
            </a:r>
          </a:p>
          <a:p>
            <a:pPr lvl="1">
              <a:lnSpc>
                <a:spcPct val="90000"/>
              </a:lnSpc>
            </a:pPr>
            <a:r>
              <a:rPr lang="en-US" sz="2400"/>
              <a:t>Known Customer Expenditure.</a:t>
            </a:r>
          </a:p>
          <a:p>
            <a:pPr lvl="1">
              <a:lnSpc>
                <a:spcPct val="90000"/>
              </a:lnSpc>
            </a:pPr>
            <a:r>
              <a:rPr lang="en-US" sz="2400"/>
              <a:t>Supplier motivation.</a:t>
            </a:r>
          </a:p>
          <a:p>
            <a:pPr lvl="1">
              <a:lnSpc>
                <a:spcPct val="90000"/>
              </a:lnSpc>
            </a:pPr>
            <a:r>
              <a:rPr lang="en-US" sz="2400"/>
              <a:t>Higher prices to allow for contingency.</a:t>
            </a:r>
          </a:p>
          <a:p>
            <a:pPr lvl="1">
              <a:lnSpc>
                <a:spcPct val="90000"/>
              </a:lnSpc>
            </a:pPr>
            <a:r>
              <a:rPr lang="en-US" sz="2400"/>
              <a:t>Difficulties in modifying requirements.</a:t>
            </a:r>
          </a:p>
          <a:p>
            <a:pPr lvl="1">
              <a:lnSpc>
                <a:spcPct val="90000"/>
              </a:lnSpc>
            </a:pPr>
            <a:r>
              <a:rPr lang="en-US" sz="2400"/>
              <a:t>Upward pressure on the cost of changes.</a:t>
            </a:r>
          </a:p>
          <a:p>
            <a:pPr lvl="1">
              <a:lnSpc>
                <a:spcPct val="90000"/>
              </a:lnSpc>
            </a:pPr>
            <a:r>
              <a:rPr lang="en-US" sz="2400"/>
              <a:t>Threat to system quality.</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294</a:t>
            </a:fld>
            <a:endParaRPr lang="en-US"/>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solidFill>
                  <a:srgbClr val="008080"/>
                </a:solidFill>
              </a:rPr>
              <a:t>Time and Material Contract</a:t>
            </a:r>
          </a:p>
        </p:txBody>
      </p:sp>
      <p:sp>
        <p:nvSpPr>
          <p:cNvPr id="320515" name="Rectangle 3"/>
          <p:cNvSpPr>
            <a:spLocks noGrp="1" noChangeArrowheads="1"/>
          </p:cNvSpPr>
          <p:nvPr>
            <p:ph type="body" idx="1"/>
          </p:nvPr>
        </p:nvSpPr>
        <p:spPr/>
        <p:txBody>
          <a:bodyPr/>
          <a:lstStyle/>
          <a:p>
            <a:pPr>
              <a:buFontTx/>
              <a:buBlip>
                <a:blip r:embed="rId2"/>
              </a:buBlip>
            </a:pPr>
            <a:r>
              <a:rPr lang="en-US" sz="2400"/>
              <a:t>The contractor is charged at a fixed rate per unit of effort.</a:t>
            </a:r>
          </a:p>
          <a:p>
            <a:pPr>
              <a:buFontTx/>
              <a:buBlip>
                <a:blip r:embed="rId2"/>
              </a:buBlip>
            </a:pPr>
            <a:r>
              <a:rPr lang="en-US" sz="2400"/>
              <a:t>E.g.: salary per hour</a:t>
            </a:r>
          </a:p>
          <a:p>
            <a:pPr>
              <a:buFontTx/>
              <a:buNone/>
            </a:pPr>
            <a:r>
              <a:rPr lang="en-US" sz="2400" b="1">
                <a:solidFill>
                  <a:srgbClr val="0066FF"/>
                </a:solidFill>
              </a:rPr>
              <a:t>Advantages:</a:t>
            </a:r>
          </a:p>
          <a:p>
            <a:pPr lvl="1"/>
            <a:r>
              <a:rPr lang="en-US" sz="2400"/>
              <a:t>Ease of changing requirements.</a:t>
            </a:r>
          </a:p>
          <a:p>
            <a:pPr lvl="1"/>
            <a:r>
              <a:rPr lang="en-US" sz="2400"/>
              <a:t>Lack of price pressure.</a:t>
            </a:r>
          </a:p>
          <a:p>
            <a:pPr lvl="1"/>
            <a:r>
              <a:rPr lang="en-US" sz="2400"/>
              <a:t>Customer liability.</a:t>
            </a:r>
          </a:p>
          <a:p>
            <a:pPr lvl="1"/>
            <a:r>
              <a:rPr lang="en-US" sz="2400"/>
              <a:t>Lack of incentives for supplier.</a:t>
            </a:r>
          </a:p>
          <a:p>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295</a:t>
            </a:fld>
            <a:endParaRPr lang="en-US"/>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solidFill>
                  <a:srgbClr val="008080"/>
                </a:solidFill>
              </a:rPr>
              <a:t>Fixed price per unit delivered contract</a:t>
            </a:r>
          </a:p>
        </p:txBody>
      </p:sp>
      <p:sp>
        <p:nvSpPr>
          <p:cNvPr id="321539" name="Rectangle 3"/>
          <p:cNvSpPr>
            <a:spLocks noGrp="1" noChangeArrowheads="1"/>
          </p:cNvSpPr>
          <p:nvPr>
            <p:ph type="body" idx="1"/>
          </p:nvPr>
        </p:nvSpPr>
        <p:spPr/>
        <p:txBody>
          <a:bodyPr/>
          <a:lstStyle/>
          <a:p>
            <a:pPr>
              <a:lnSpc>
                <a:spcPct val="80000"/>
              </a:lnSpc>
              <a:buFontTx/>
              <a:buBlip>
                <a:blip r:embed="rId2"/>
              </a:buBlip>
            </a:pPr>
            <a:r>
              <a:rPr lang="en-US" sz="2400"/>
              <a:t>Often associated with functional point (FP) counting.</a:t>
            </a:r>
          </a:p>
          <a:p>
            <a:pPr>
              <a:lnSpc>
                <a:spcPct val="80000"/>
              </a:lnSpc>
              <a:buFontTx/>
              <a:buBlip>
                <a:blip r:embed="rId2"/>
              </a:buBlip>
            </a:pPr>
            <a:r>
              <a:rPr lang="en-US" sz="2400"/>
              <a:t>The size of the system to be delivered is calculated and estimated at the outset of the project.</a:t>
            </a:r>
          </a:p>
          <a:p>
            <a:pPr>
              <a:lnSpc>
                <a:spcPct val="80000"/>
              </a:lnSpc>
              <a:buFontTx/>
              <a:buBlip>
                <a:blip r:embed="rId2"/>
              </a:buBlip>
            </a:pPr>
            <a:r>
              <a:rPr lang="en-US" sz="2400"/>
              <a:t>Size is based on lines of code.</a:t>
            </a:r>
          </a:p>
          <a:p>
            <a:pPr>
              <a:lnSpc>
                <a:spcPct val="80000"/>
              </a:lnSpc>
              <a:buFontTx/>
              <a:buNone/>
            </a:pPr>
            <a:r>
              <a:rPr lang="en-US" sz="2400" b="1">
                <a:solidFill>
                  <a:srgbClr val="0066FF"/>
                </a:solidFill>
              </a:rPr>
              <a:t>Advantages:</a:t>
            </a:r>
          </a:p>
          <a:p>
            <a:pPr lvl="1">
              <a:lnSpc>
                <a:spcPct val="80000"/>
              </a:lnSpc>
            </a:pPr>
            <a:r>
              <a:rPr lang="en-US" sz="2400"/>
              <a:t>Customer understanding</a:t>
            </a:r>
          </a:p>
          <a:p>
            <a:pPr lvl="1">
              <a:lnSpc>
                <a:spcPct val="80000"/>
              </a:lnSpc>
            </a:pPr>
            <a:r>
              <a:rPr lang="en-US" sz="2400"/>
              <a:t>Comparability</a:t>
            </a:r>
          </a:p>
          <a:p>
            <a:pPr lvl="1">
              <a:lnSpc>
                <a:spcPct val="80000"/>
              </a:lnSpc>
            </a:pPr>
            <a:r>
              <a:rPr lang="en-US" sz="2400"/>
              <a:t>Emerging functionality</a:t>
            </a:r>
          </a:p>
          <a:p>
            <a:pPr lvl="1">
              <a:lnSpc>
                <a:spcPct val="80000"/>
              </a:lnSpc>
            </a:pPr>
            <a:r>
              <a:rPr lang="en-US" sz="2400"/>
              <a:t>Supplier Efficiency</a:t>
            </a:r>
          </a:p>
          <a:p>
            <a:pPr lvl="1">
              <a:lnSpc>
                <a:spcPct val="80000"/>
              </a:lnSpc>
            </a:pPr>
            <a:r>
              <a:rPr lang="en-US" sz="2400"/>
              <a:t>Life cycle range</a:t>
            </a:r>
          </a:p>
          <a:p>
            <a:pPr lvl="1">
              <a:lnSpc>
                <a:spcPct val="80000"/>
              </a:lnSpc>
            </a:pPr>
            <a:r>
              <a:rPr lang="en-US" sz="2400"/>
              <a:t>Difficulties with s/w size measurements </a:t>
            </a:r>
          </a:p>
          <a:p>
            <a:pPr lvl="1">
              <a:lnSpc>
                <a:spcPct val="80000"/>
              </a:lnSpc>
            </a:pPr>
            <a:r>
              <a:rPr lang="en-US" sz="2400"/>
              <a:t>Changing requirements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296</a:t>
            </a:fld>
            <a:endParaRPr lang="en-US"/>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solidFill>
                  <a:srgbClr val="008080"/>
                </a:solidFill>
              </a:rPr>
              <a:t>More Classification</a:t>
            </a:r>
          </a:p>
        </p:txBody>
      </p:sp>
      <p:sp>
        <p:nvSpPr>
          <p:cNvPr id="322563" name="Rectangle 3"/>
          <p:cNvSpPr>
            <a:spLocks noGrp="1" noChangeArrowheads="1"/>
          </p:cNvSpPr>
          <p:nvPr>
            <p:ph type="body" idx="1"/>
          </p:nvPr>
        </p:nvSpPr>
        <p:spPr/>
        <p:txBody>
          <a:bodyPr/>
          <a:lstStyle/>
          <a:p>
            <a:pPr>
              <a:buFontTx/>
              <a:buBlip>
                <a:blip r:embed="rId2"/>
              </a:buBlip>
            </a:pPr>
            <a:r>
              <a:rPr lang="en-US" sz="2400"/>
              <a:t>Based on the approach in selection of contractors:</a:t>
            </a:r>
          </a:p>
          <a:p>
            <a:pPr lvl="1">
              <a:buFontTx/>
              <a:buNone/>
            </a:pPr>
            <a:r>
              <a:rPr lang="en-US" sz="2400" b="1">
                <a:solidFill>
                  <a:srgbClr val="0066FF"/>
                </a:solidFill>
              </a:rPr>
              <a:t>Open tendering process</a:t>
            </a:r>
          </a:p>
          <a:p>
            <a:pPr lvl="2">
              <a:buFontTx/>
              <a:buNone/>
            </a:pPr>
            <a:r>
              <a:rPr lang="en-US" sz="2400"/>
              <a:t>   Any supplier can bid to the supply the goods and services. Furthermore all bids that are compliant with the original condition laid down in the invitation to the tender must be considered and evaluated in the same way as all others.</a:t>
            </a:r>
          </a:p>
          <a:p>
            <a:pPr lvl="1">
              <a:buFontTx/>
              <a:buNone/>
            </a:pPr>
            <a:r>
              <a:rPr lang="en-US" sz="2400" b="1">
                <a:solidFill>
                  <a:srgbClr val="0066FF"/>
                </a:solidFill>
              </a:rPr>
              <a:t>Restricted tendering process</a:t>
            </a:r>
          </a:p>
          <a:p>
            <a:pPr lvl="2">
              <a:buFontTx/>
              <a:buNone/>
            </a:pPr>
            <a:r>
              <a:rPr lang="en-US" sz="2400"/>
              <a:t>Very similar to open tendering, except that its open only to restricted number of vendors, to submit.</a:t>
            </a:r>
          </a:p>
          <a:p>
            <a:pPr lvl="1">
              <a:buFontTx/>
              <a:buNone/>
            </a:pPr>
            <a:endParaRPr lang="en-US" sz="2400"/>
          </a:p>
          <a:p>
            <a:pPr lvl="1">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297</a:t>
            </a:fld>
            <a:endParaRPr lang="en-US"/>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solidFill>
                  <a:srgbClr val="008080"/>
                </a:solidFill>
              </a:rPr>
              <a:t>More Classification…</a:t>
            </a:r>
          </a:p>
        </p:txBody>
      </p:sp>
      <p:sp>
        <p:nvSpPr>
          <p:cNvPr id="323587" name="Rectangle 3"/>
          <p:cNvSpPr>
            <a:spLocks noGrp="1" noChangeArrowheads="1"/>
          </p:cNvSpPr>
          <p:nvPr>
            <p:ph type="body" idx="1"/>
          </p:nvPr>
        </p:nvSpPr>
        <p:spPr/>
        <p:txBody>
          <a:bodyPr/>
          <a:lstStyle/>
          <a:p>
            <a:pPr>
              <a:buFontTx/>
              <a:buBlip>
                <a:blip r:embed="rId2"/>
              </a:buBlip>
            </a:pPr>
            <a:r>
              <a:rPr lang="en-US" sz="2400"/>
              <a:t>Negotiated process</a:t>
            </a:r>
          </a:p>
          <a:p>
            <a:pPr lvl="1"/>
            <a:r>
              <a:rPr lang="en-US" sz="2400"/>
              <a:t>Restricted tendering is not suitable for certain cases.</a:t>
            </a:r>
          </a:p>
          <a:p>
            <a:pPr lvl="1"/>
            <a:r>
              <a:rPr lang="en-US" sz="2400"/>
              <a:t>E.g. s/w system developed by third party. Customer wants to make certain extensions to it. But the usual tender process in tedious and time consuming. </a:t>
            </a:r>
          </a:p>
          <a:p>
            <a:pPr lvl="1"/>
            <a:r>
              <a:rPr lang="en-US" sz="2400"/>
              <a:t>So will have to be negotiated with Vendors and resolved. </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298</a:t>
            </a:fld>
            <a:endParaRPr lang="en-US"/>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solidFill>
                  <a:srgbClr val="008080"/>
                </a:solidFill>
              </a:rPr>
              <a:t>Stages In Contract Placement</a:t>
            </a:r>
          </a:p>
        </p:txBody>
      </p:sp>
      <p:sp>
        <p:nvSpPr>
          <p:cNvPr id="634883" name="Rectangle 3"/>
          <p:cNvSpPr>
            <a:spLocks noGrp="1" noChangeArrowheads="1"/>
          </p:cNvSpPr>
          <p:nvPr>
            <p:ph type="body" idx="1"/>
          </p:nvPr>
        </p:nvSpPr>
        <p:spPr/>
        <p:txBody>
          <a:bodyPr/>
          <a:lstStyle/>
          <a:p>
            <a:pPr>
              <a:lnSpc>
                <a:spcPct val="80000"/>
              </a:lnSpc>
              <a:buFont typeface="Wingdings" pitchFamily="2" charset="2"/>
              <a:buChar char="Ø"/>
            </a:pPr>
            <a:r>
              <a:rPr lang="en-US" sz="300" b="1">
                <a:solidFill>
                  <a:srgbClr val="D60093"/>
                </a:solidFill>
              </a:rPr>
              <a:t> </a:t>
            </a:r>
            <a:r>
              <a:rPr lang="en-US" sz="2800" b="1">
                <a:solidFill>
                  <a:srgbClr val="0066FF"/>
                </a:solidFill>
              </a:rPr>
              <a:t>Requirement Analysis</a:t>
            </a:r>
            <a:r>
              <a:rPr lang="en-US" sz="2400" b="1">
                <a:solidFill>
                  <a:srgbClr val="0066FF"/>
                </a:solidFill>
              </a:rPr>
              <a:t> </a:t>
            </a:r>
          </a:p>
          <a:p>
            <a:pPr>
              <a:lnSpc>
                <a:spcPct val="80000"/>
              </a:lnSpc>
              <a:buFont typeface="Wingdings" pitchFamily="2" charset="2"/>
              <a:buNone/>
            </a:pPr>
            <a:endParaRPr lang="en-US" sz="2400" b="1">
              <a:solidFill>
                <a:srgbClr val="0066FF"/>
              </a:solidFill>
            </a:endParaRPr>
          </a:p>
          <a:p>
            <a:pPr lvl="1">
              <a:lnSpc>
                <a:spcPct val="80000"/>
              </a:lnSpc>
              <a:buClr>
                <a:schemeClr val="tx1"/>
              </a:buClr>
              <a:buFontTx/>
              <a:buBlip>
                <a:blip r:embed="rId2"/>
              </a:buBlip>
            </a:pPr>
            <a:r>
              <a:rPr lang="en-US" sz="2000"/>
              <a:t>Clear set of requirements from the customers</a:t>
            </a:r>
          </a:p>
          <a:p>
            <a:pPr lvl="1">
              <a:lnSpc>
                <a:spcPct val="80000"/>
              </a:lnSpc>
              <a:buClr>
                <a:schemeClr val="tx1"/>
              </a:buClr>
              <a:buFontTx/>
              <a:buBlip>
                <a:blip r:embed="rId2"/>
              </a:buBlip>
            </a:pPr>
            <a:endParaRPr lang="en-US" sz="2000"/>
          </a:p>
          <a:p>
            <a:pPr lvl="1" algn="just">
              <a:lnSpc>
                <a:spcPct val="80000"/>
              </a:lnSpc>
              <a:buClr>
                <a:schemeClr val="tx1"/>
              </a:buClr>
              <a:buFontTx/>
              <a:buBlip>
                <a:blip r:embed="rId2"/>
              </a:buBlip>
            </a:pPr>
            <a:r>
              <a:rPr lang="en-US" sz="2000"/>
              <a:t>External Consultant can also be brought to draw up requirements, but the resulting requirements should again be reviewed</a:t>
            </a:r>
          </a:p>
          <a:p>
            <a:pPr lvl="1">
              <a:lnSpc>
                <a:spcPct val="80000"/>
              </a:lnSpc>
              <a:buClr>
                <a:schemeClr val="tx1"/>
              </a:buClr>
              <a:buFontTx/>
              <a:buBlip>
                <a:blip r:embed="rId2"/>
              </a:buBlip>
            </a:pPr>
            <a:endParaRPr lang="en-US" sz="2000"/>
          </a:p>
          <a:p>
            <a:pPr lvl="1">
              <a:lnSpc>
                <a:spcPct val="80000"/>
              </a:lnSpc>
              <a:buClr>
                <a:schemeClr val="tx1"/>
              </a:buClr>
              <a:buFontTx/>
              <a:buBlip>
                <a:blip r:embed="rId2"/>
              </a:buBlip>
            </a:pPr>
            <a:r>
              <a:rPr lang="en-US" sz="2000"/>
              <a:t>Requirement document (or operational requirement) must include the following</a:t>
            </a:r>
          </a:p>
          <a:p>
            <a:pPr lvl="1">
              <a:lnSpc>
                <a:spcPct val="80000"/>
              </a:lnSpc>
              <a:buClr>
                <a:schemeClr val="tx1"/>
              </a:buClr>
              <a:buFontTx/>
              <a:buBlip>
                <a:blip r:embed="rId2"/>
              </a:buBlip>
            </a:pPr>
            <a:endParaRPr lang="en-US" sz="2000"/>
          </a:p>
          <a:p>
            <a:pPr lvl="2">
              <a:lnSpc>
                <a:spcPct val="80000"/>
              </a:lnSpc>
              <a:buClr>
                <a:schemeClr val="tx1"/>
              </a:buClr>
              <a:buFont typeface="Wingdings" pitchFamily="2" charset="2"/>
              <a:buBlip>
                <a:blip r:embed="rId2"/>
              </a:buBlip>
            </a:pPr>
            <a:r>
              <a:rPr lang="en-US" sz="2000"/>
              <a:t>Functions needed to be carried out</a:t>
            </a:r>
          </a:p>
          <a:p>
            <a:pPr lvl="2">
              <a:lnSpc>
                <a:spcPct val="80000"/>
              </a:lnSpc>
              <a:buClr>
                <a:schemeClr val="tx1"/>
              </a:buClr>
              <a:buFont typeface="Wingdings" pitchFamily="2" charset="2"/>
              <a:buBlip>
                <a:blip r:embed="rId2"/>
              </a:buBlip>
            </a:pPr>
            <a:r>
              <a:rPr lang="en-US" sz="2000"/>
              <a:t>Input/Output of the functions</a:t>
            </a:r>
          </a:p>
          <a:p>
            <a:pPr lvl="2">
              <a:lnSpc>
                <a:spcPct val="80000"/>
              </a:lnSpc>
              <a:buClr>
                <a:schemeClr val="tx1"/>
              </a:buClr>
              <a:buFont typeface="Wingdings" pitchFamily="2" charset="2"/>
              <a:buBlip>
                <a:blip r:embed="rId2"/>
              </a:buBlip>
            </a:pPr>
            <a:r>
              <a:rPr lang="en-US" sz="2000"/>
              <a:t>Standards with which there should be compliance</a:t>
            </a:r>
          </a:p>
          <a:p>
            <a:pPr lvl="2" algn="just">
              <a:lnSpc>
                <a:spcPct val="80000"/>
              </a:lnSpc>
              <a:buClr>
                <a:schemeClr val="tx1"/>
              </a:buClr>
              <a:buFont typeface="Wingdings" pitchFamily="2" charset="2"/>
              <a:buBlip>
                <a:blip r:embed="rId2"/>
              </a:buBlip>
            </a:pPr>
            <a:r>
              <a:rPr lang="en-US" sz="2000"/>
              <a:t>Quality requirements like response times, reliability, usability        and    maintainability</a:t>
            </a:r>
          </a:p>
          <a:p>
            <a:pPr>
              <a:lnSpc>
                <a:spcPct val="80000"/>
              </a:lnSpc>
              <a:buClr>
                <a:schemeClr val="tx1"/>
              </a:buClr>
              <a:buFont typeface="Wingdings" pitchFamily="2" charset="2"/>
              <a:buChar char="ü"/>
            </a:pPr>
            <a:endParaRPr lang="en-US" sz="2000"/>
          </a:p>
          <a:p>
            <a:pPr>
              <a:lnSpc>
                <a:spcPct val="80000"/>
              </a:lnSpc>
              <a:buClr>
                <a:schemeClr val="tx1"/>
              </a:buClr>
            </a:pPr>
            <a:endParaRPr lang="en-US" sz="2000" b="1"/>
          </a:p>
          <a:p>
            <a:pPr>
              <a:lnSpc>
                <a:spcPct val="80000"/>
              </a:lnSpc>
              <a:buClr>
                <a:schemeClr val="tx1"/>
              </a:buClr>
              <a:buFontTx/>
              <a:buNone/>
            </a:pPr>
            <a:r>
              <a:rPr lang="en-US" sz="300" b="1">
                <a:solidFill>
                  <a:srgbClr val="D60093"/>
                </a:solidFill>
              </a:rPr>
              <a:t> 		</a:t>
            </a:r>
          </a:p>
          <a:p>
            <a:pPr>
              <a:lnSpc>
                <a:spcPct val="80000"/>
              </a:lnSpc>
              <a:buClr>
                <a:schemeClr val="tx1"/>
              </a:buClr>
            </a:pPr>
            <a:endParaRPr lang="en-US" sz="300" b="1">
              <a:solidFill>
                <a:srgbClr val="D60093"/>
              </a:solidFill>
            </a:endParaRPr>
          </a:p>
          <a:p>
            <a:pPr lvl="1">
              <a:lnSpc>
                <a:spcPct val="80000"/>
              </a:lnSpc>
              <a:buClr>
                <a:schemeClr val="tx1"/>
              </a:buClr>
              <a:buFontTx/>
              <a:buChar char="•"/>
            </a:pPr>
            <a:endParaRPr lang="en-US" sz="400" b="1">
              <a:solidFill>
                <a:srgbClr val="D60093"/>
              </a:solidFill>
            </a:endParaRPr>
          </a:p>
          <a:p>
            <a:pPr>
              <a:lnSpc>
                <a:spcPct val="80000"/>
              </a:lnSpc>
              <a:buFontTx/>
              <a:buNone/>
            </a:pPr>
            <a:endParaRPr lang="en-US" sz="300" b="1">
              <a:solidFill>
                <a:srgbClr val="D60093"/>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299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Introduction To SPM</a:t>
            </a:r>
          </a:p>
        </p:txBody>
      </p:sp>
      <p:sp>
        <p:nvSpPr>
          <p:cNvPr id="4" name="Slide Number Placeholder 3"/>
          <p:cNvSpPr>
            <a:spLocks noGrp="1"/>
          </p:cNvSpPr>
          <p:nvPr>
            <p:ph type="sldNum" sz="quarter" idx="4"/>
          </p:nvPr>
        </p:nvSpPr>
        <p:spPr/>
        <p:txBody>
          <a:bodyPr/>
          <a:lstStyle/>
          <a:p>
            <a:fld id="{76DD514B-AE19-40C5-AAC7-52E665368E0C}" type="slidenum">
              <a:rPr lang="en-US" smtClean="0"/>
              <a:pPr/>
              <a:t>3</a:t>
            </a:fld>
            <a:endParaRPr lang="en-US"/>
          </a:p>
        </p:txBody>
      </p:sp>
      <p:sp>
        <p:nvSpPr>
          <p:cNvPr id="400386" name="AutoShape 2" descr="http://academiccbcs.psgtech/WfAttStudPhoto.as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30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142976" y="214290"/>
            <a:ext cx="6461784" cy="6357982"/>
          </a:xfrm>
          <a:prstGeom prst="rect">
            <a:avLst/>
          </a:prstGeom>
          <a:noFill/>
          <a:ln w="9525">
            <a:noFill/>
            <a:miter lim="800000"/>
            <a:headEnd/>
            <a:tailEnd/>
          </a:ln>
          <a:effectLst/>
        </p:spPr>
      </p:pic>
      <p:sp>
        <p:nvSpPr>
          <p:cNvPr id="5" name="TextBox 4"/>
          <p:cNvSpPr txBox="1"/>
          <p:nvPr/>
        </p:nvSpPr>
        <p:spPr>
          <a:xfrm>
            <a:off x="928662" y="214290"/>
            <a:ext cx="2813591" cy="369332"/>
          </a:xfrm>
          <a:prstGeom prst="rect">
            <a:avLst/>
          </a:prstGeom>
          <a:noFill/>
        </p:spPr>
        <p:txBody>
          <a:bodyPr wrap="none" rtlCol="0">
            <a:spAutoFit/>
          </a:bodyPr>
          <a:lstStyle/>
          <a:p>
            <a:r>
              <a:rPr lang="en-US" dirty="0" smtClean="0"/>
              <a:t>An overview </a:t>
            </a:r>
            <a:r>
              <a:rPr lang="en-US" smtClean="0"/>
              <a:t>of Step Wise</a:t>
            </a:r>
            <a:endParaRPr lang="en-US"/>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1"/>
          </p:nvPr>
        </p:nvSpPr>
        <p:spPr/>
        <p:txBody>
          <a:bodyPr/>
          <a:lstStyle/>
          <a:p>
            <a:pPr lvl="1">
              <a:buClr>
                <a:schemeClr val="tx1"/>
              </a:buClr>
              <a:buFontTx/>
              <a:buChar char="•"/>
            </a:pPr>
            <a:endParaRPr lang="en-US" sz="2800" b="1">
              <a:solidFill>
                <a:srgbClr val="0066FF"/>
              </a:solidFill>
            </a:endParaRPr>
          </a:p>
          <a:p>
            <a:pPr lvl="1">
              <a:buClr>
                <a:schemeClr val="tx1"/>
              </a:buClr>
              <a:buFontTx/>
              <a:buBlip>
                <a:blip r:embed="rId2"/>
              </a:buBlip>
            </a:pPr>
            <a:r>
              <a:rPr lang="en-US" sz="2400"/>
              <a:t>Each requirement needed to be identified as</a:t>
            </a:r>
          </a:p>
          <a:p>
            <a:pPr lvl="1">
              <a:buClr>
                <a:schemeClr val="tx1"/>
              </a:buClr>
              <a:buFontTx/>
              <a:buNone/>
            </a:pPr>
            <a:r>
              <a:rPr lang="en-US" sz="2400">
                <a:solidFill>
                  <a:srgbClr val="D60093"/>
                </a:solidFill>
              </a:rPr>
              <a:t>       </a:t>
            </a:r>
          </a:p>
          <a:p>
            <a:pPr lvl="1">
              <a:buClr>
                <a:schemeClr val="tx1"/>
              </a:buClr>
              <a:buFontTx/>
              <a:buNone/>
            </a:pPr>
            <a:r>
              <a:rPr lang="en-US" sz="2400">
                <a:solidFill>
                  <a:srgbClr val="D60093"/>
                </a:solidFill>
              </a:rPr>
              <a:t>     </a:t>
            </a:r>
            <a:r>
              <a:rPr lang="en-US" sz="2400">
                <a:solidFill>
                  <a:srgbClr val="0066FF"/>
                </a:solidFill>
              </a:rPr>
              <a:t>Mandatory:</a:t>
            </a:r>
            <a:r>
              <a:rPr lang="en-US" sz="2400">
                <a:solidFill>
                  <a:srgbClr val="D60093"/>
                </a:solidFill>
              </a:rPr>
              <a:t> </a:t>
            </a:r>
            <a:r>
              <a:rPr lang="en-US" sz="2400"/>
              <a:t>If a proposal does not meet this requirement then the proposal is to be immediately rejected. No further evaluation.</a:t>
            </a:r>
          </a:p>
          <a:p>
            <a:pPr lvl="1">
              <a:buClr>
                <a:schemeClr val="tx1"/>
              </a:buClr>
              <a:buFontTx/>
              <a:buNone/>
            </a:pPr>
            <a:r>
              <a:rPr lang="en-US" sz="2400"/>
              <a:t>  </a:t>
            </a:r>
          </a:p>
          <a:p>
            <a:pPr lvl="1">
              <a:buClr>
                <a:schemeClr val="tx1"/>
              </a:buClr>
              <a:buFontTx/>
              <a:buNone/>
            </a:pPr>
            <a:r>
              <a:rPr lang="en-US" sz="2400"/>
              <a:t>     </a:t>
            </a:r>
            <a:r>
              <a:rPr lang="en-US" sz="2400">
                <a:solidFill>
                  <a:srgbClr val="0066FF"/>
                </a:solidFill>
              </a:rPr>
              <a:t>Desirable  :</a:t>
            </a:r>
            <a:r>
              <a:rPr lang="en-US" sz="2400">
                <a:solidFill>
                  <a:srgbClr val="D60093"/>
                </a:solidFill>
              </a:rPr>
              <a:t> </a:t>
            </a:r>
            <a:r>
              <a:rPr lang="en-US" sz="2400"/>
              <a:t>A proposal might be deficient in this respect, but other features of the proposal could compensate for it.</a:t>
            </a:r>
            <a:endParaRPr lang="en-US" sz="2400">
              <a:solidFill>
                <a:srgbClr val="D60093"/>
              </a:solidFill>
            </a:endParaRPr>
          </a:p>
          <a:p>
            <a:pPr lvl="1">
              <a:buClr>
                <a:schemeClr val="tx1"/>
              </a:buClr>
              <a:buFontTx/>
              <a:buNone/>
            </a:pPr>
            <a:endParaRPr lang="en-US" sz="2400">
              <a:solidFill>
                <a:srgbClr val="D60093"/>
              </a:solidFill>
            </a:endParaRPr>
          </a:p>
          <a:p>
            <a:endParaRPr lang="en-US" sz="2000" b="1">
              <a:solidFill>
                <a:srgbClr val="D60093"/>
              </a:solidFill>
            </a:endParaRPr>
          </a:p>
        </p:txBody>
      </p:sp>
      <p:sp>
        <p:nvSpPr>
          <p:cNvPr id="635907" name="Rectangle 3"/>
          <p:cNvSpPr>
            <a:spLocks noChangeArrowheads="1"/>
          </p:cNvSpPr>
          <p:nvPr/>
        </p:nvSpPr>
        <p:spPr bwMode="auto">
          <a:xfrm>
            <a:off x="0" y="333375"/>
            <a:ext cx="6443663" cy="641350"/>
          </a:xfrm>
          <a:prstGeom prst="rect">
            <a:avLst/>
          </a:prstGeom>
          <a:noFill/>
          <a:ln w="9525">
            <a:noFill/>
            <a:miter lim="800000"/>
            <a:headEnd/>
            <a:tailEnd/>
          </a:ln>
          <a:effectLst/>
        </p:spPr>
        <p:txBody>
          <a:bodyPr>
            <a:spAutoFit/>
          </a:bodyPr>
          <a:lstStyle/>
          <a:p>
            <a:pPr lvl="1">
              <a:spcBef>
                <a:spcPct val="20000"/>
              </a:spcBef>
              <a:buClr>
                <a:schemeClr val="tx1"/>
              </a:buClr>
            </a:pPr>
            <a:r>
              <a:rPr lang="en-US" sz="3600" b="1">
                <a:solidFill>
                  <a:srgbClr val="008080"/>
                </a:solidFill>
              </a:rPr>
              <a:t>Requirement Analysis…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300</a:t>
            </a:fld>
            <a:endParaRPr lang="en-US"/>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p:txBody>
          <a:bodyPr/>
          <a:lstStyle/>
          <a:p>
            <a:pPr>
              <a:buClr>
                <a:srgbClr val="D60093"/>
              </a:buClr>
              <a:buFont typeface="Wingdings" pitchFamily="2" charset="2"/>
              <a:buNone/>
            </a:pPr>
            <a:endParaRPr lang="en-US" sz="2800" b="1">
              <a:solidFill>
                <a:srgbClr val="0066FF"/>
              </a:solidFill>
            </a:endParaRPr>
          </a:p>
          <a:p>
            <a:pPr lvl="1">
              <a:buFontTx/>
              <a:buBlip>
                <a:blip r:embed="rId2"/>
              </a:buBlip>
            </a:pPr>
            <a:r>
              <a:rPr lang="en-US" sz="2400"/>
              <a:t>Draw up plan of how the proposals are to be evaluated</a:t>
            </a:r>
          </a:p>
          <a:p>
            <a:pPr lvl="1">
              <a:buFontTx/>
              <a:buNone/>
            </a:pPr>
            <a:endParaRPr lang="en-US" sz="2400"/>
          </a:p>
          <a:p>
            <a:pPr lvl="1">
              <a:buFontTx/>
              <a:buNone/>
            </a:pPr>
            <a:endParaRPr lang="en-US" sz="2400"/>
          </a:p>
          <a:p>
            <a:pPr lvl="1">
              <a:buFontTx/>
              <a:buBlip>
                <a:blip r:embed="rId2"/>
              </a:buBlip>
            </a:pPr>
            <a:r>
              <a:rPr lang="en-US" sz="2400"/>
              <a:t>Specially written systems are evaluated by proposals, for off-the-shelf applications the system itself is evaluated.</a:t>
            </a:r>
            <a:endParaRPr lang="en-US" sz="2400">
              <a:solidFill>
                <a:srgbClr val="D60093"/>
              </a:solidFill>
            </a:endParaRPr>
          </a:p>
          <a:p>
            <a:pPr>
              <a:buFontTx/>
              <a:buBlip>
                <a:blip r:embed="rId2"/>
              </a:buBlip>
            </a:pPr>
            <a:endParaRPr lang="en-US" sz="2400">
              <a:solidFill>
                <a:srgbClr val="D60093"/>
              </a:solidFill>
            </a:endParaRPr>
          </a:p>
          <a:p>
            <a:pPr lvl="1" algn="just">
              <a:buFontTx/>
              <a:buBlip>
                <a:blip r:embed="rId2"/>
              </a:buBlip>
            </a:pPr>
            <a:endParaRPr lang="en-US" sz="2400"/>
          </a:p>
          <a:p>
            <a:pPr lvl="1" algn="just">
              <a:buFontTx/>
              <a:buBlip>
                <a:blip r:embed="rId2"/>
              </a:buBlip>
            </a:pPr>
            <a:r>
              <a:rPr lang="en-US" sz="2400"/>
              <a:t>A means of checking the mandatory requirements have to be identified</a:t>
            </a:r>
          </a:p>
          <a:p>
            <a:pPr>
              <a:buFontTx/>
              <a:buNone/>
            </a:pPr>
            <a:endParaRPr lang="en-US" sz="2400"/>
          </a:p>
        </p:txBody>
      </p:sp>
      <p:sp>
        <p:nvSpPr>
          <p:cNvPr id="636931" name="Rectangle 3"/>
          <p:cNvSpPr>
            <a:spLocks noChangeArrowheads="1"/>
          </p:cNvSpPr>
          <p:nvPr/>
        </p:nvSpPr>
        <p:spPr bwMode="auto">
          <a:xfrm>
            <a:off x="323850" y="442913"/>
            <a:ext cx="35877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301</a:t>
            </a:fld>
            <a:endParaRPr lang="en-US"/>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body" idx="1"/>
          </p:nvPr>
        </p:nvSpPr>
        <p:spPr/>
        <p:txBody>
          <a:bodyPr/>
          <a:lstStyle/>
          <a:p>
            <a:pPr lvl="1" algn="just">
              <a:buFontTx/>
              <a:buNone/>
            </a:pPr>
            <a:endParaRPr lang="en-US" sz="2800" b="1">
              <a:solidFill>
                <a:srgbClr val="0066FF"/>
              </a:solidFill>
            </a:endParaRPr>
          </a:p>
          <a:p>
            <a:pPr lvl="1" algn="just">
              <a:buFontTx/>
              <a:buBlip>
                <a:blip r:embed="rId2"/>
              </a:buBlip>
            </a:pPr>
            <a:r>
              <a:rPr lang="en-US" sz="2400"/>
              <a:t>Desirable requirements can be evaluated by weighing the quality of one against the other using standards like ISO 9126</a:t>
            </a:r>
          </a:p>
          <a:p>
            <a:pPr>
              <a:buFontTx/>
              <a:buBlip>
                <a:blip r:embed="rId2"/>
              </a:buBlip>
            </a:pPr>
            <a:endParaRPr lang="en-US" sz="2400"/>
          </a:p>
          <a:p>
            <a:pPr lvl="1">
              <a:buFontTx/>
              <a:buBlip>
                <a:blip r:embed="rId2"/>
              </a:buBlip>
            </a:pPr>
            <a:r>
              <a:rPr lang="en-US" sz="2400"/>
              <a:t>‘Value for money’ (price) is also a key criterion for evaluation</a:t>
            </a:r>
          </a:p>
          <a:p>
            <a:pPr>
              <a:buFontTx/>
              <a:buBlip>
                <a:blip r:embed="rId2"/>
              </a:buBlip>
            </a:pPr>
            <a:endParaRPr lang="en-US" sz="2400"/>
          </a:p>
          <a:p>
            <a:pPr lvl="1" algn="just">
              <a:buFontTx/>
              <a:buBlip>
                <a:blip r:embed="rId2"/>
              </a:buBlip>
            </a:pPr>
            <a:r>
              <a:rPr lang="en-US" sz="2400"/>
              <a:t>The costs for the whole life time of the system is taken into account</a:t>
            </a:r>
          </a:p>
          <a:p>
            <a:pPr>
              <a:buFontTx/>
              <a:buBlip>
                <a:blip r:embed="rId2"/>
              </a:buBlip>
            </a:pPr>
            <a:endParaRPr lang="en-US" sz="2800"/>
          </a:p>
          <a:p>
            <a:endParaRPr lang="en-US" sz="2800"/>
          </a:p>
        </p:txBody>
      </p:sp>
      <p:sp>
        <p:nvSpPr>
          <p:cNvPr id="637955" name="Rectangle 3"/>
          <p:cNvSpPr>
            <a:spLocks noChangeArrowheads="1"/>
          </p:cNvSpPr>
          <p:nvPr/>
        </p:nvSpPr>
        <p:spPr bwMode="auto">
          <a:xfrm>
            <a:off x="-252413" y="404813"/>
            <a:ext cx="4502151" cy="585787"/>
          </a:xfrm>
          <a:prstGeom prst="rect">
            <a:avLst/>
          </a:prstGeom>
          <a:noFill/>
          <a:ln w="9525">
            <a:noFill/>
            <a:miter lim="800000"/>
            <a:headEnd/>
            <a:tailEnd/>
          </a:ln>
          <a:effectLst/>
        </p:spPr>
        <p:txBody>
          <a:bodyPr wrap="none">
            <a:spAutoFit/>
          </a:bodyPr>
          <a:lstStyle/>
          <a:p>
            <a:pPr lvl="1">
              <a:lnSpc>
                <a:spcPct val="90000"/>
              </a:lnSpc>
              <a:spcBef>
                <a:spcPct val="20000"/>
              </a:spcBef>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302</a:t>
            </a:fld>
            <a:endParaRPr lang="en-US"/>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20PW36 SWETHA 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303</a:t>
            </a:fld>
            <a:endParaRPr lang="en-US"/>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400" b="1">
              <a:solidFill>
                <a:srgbClr val="0066FF"/>
              </a:solidFill>
            </a:endParaRPr>
          </a:p>
          <a:p>
            <a:pPr lvl="1" algn="just">
              <a:lnSpc>
                <a:spcPct val="80000"/>
              </a:lnSpc>
              <a:buFontTx/>
              <a:buBlip>
                <a:blip r:embed="rId2"/>
              </a:buBlip>
            </a:pPr>
            <a:r>
              <a:rPr lang="en-US" sz="2000" b="1"/>
              <a:t>Issuing the invitation to tender includes requirement document with a supporting letter involving additional info like deadline etc.</a:t>
            </a:r>
          </a:p>
          <a:p>
            <a:pPr lvl="1" algn="just">
              <a:lnSpc>
                <a:spcPct val="80000"/>
              </a:lnSpc>
              <a:buFontTx/>
              <a:buBlip>
                <a:blip r:embed="rId2"/>
              </a:buBlip>
            </a:pPr>
            <a:endParaRPr lang="en-US" sz="2000" b="1"/>
          </a:p>
          <a:p>
            <a:pPr lvl="1" algn="just">
              <a:lnSpc>
                <a:spcPct val="80000"/>
              </a:lnSpc>
              <a:buFontTx/>
              <a:buBlip>
                <a:blip r:embed="rId2"/>
              </a:buBlip>
            </a:pPr>
            <a:r>
              <a:rPr lang="en-US" sz="2000" b="1"/>
              <a:t>The invitation to tender is not an offer but an invitation for suppliers to make an offer.</a:t>
            </a:r>
          </a:p>
          <a:p>
            <a:pPr lvl="1" algn="just">
              <a:lnSpc>
                <a:spcPct val="80000"/>
              </a:lnSpc>
              <a:buFontTx/>
              <a:buBlip>
                <a:blip r:embed="rId2"/>
              </a:buBlip>
            </a:pPr>
            <a:endParaRPr lang="en-US" sz="2000" b="1"/>
          </a:p>
          <a:p>
            <a:pPr lvl="1" algn="just">
              <a:lnSpc>
                <a:spcPct val="80000"/>
              </a:lnSpc>
              <a:buFontTx/>
              <a:buBlip>
                <a:blip r:embed="rId2"/>
              </a:buBlip>
            </a:pPr>
            <a:r>
              <a:rPr lang="en-US" sz="2000" b="1"/>
              <a:t>Customer needs to know the price as well as the way in which the requirements are intended to satisfy (esp. for system developed from scratch)</a:t>
            </a:r>
          </a:p>
          <a:p>
            <a:pPr lvl="1">
              <a:lnSpc>
                <a:spcPct val="80000"/>
              </a:lnSpc>
              <a:buFontTx/>
              <a:buBlip>
                <a:blip r:embed="rId2"/>
              </a:buBlip>
            </a:pPr>
            <a:endParaRPr lang="en-US" sz="2000" b="1"/>
          </a:p>
          <a:p>
            <a:pPr lvl="1" algn="just">
              <a:lnSpc>
                <a:spcPct val="80000"/>
              </a:lnSpc>
              <a:buFontTx/>
              <a:buBlip>
                <a:blip r:embed="rId2"/>
              </a:buBlip>
            </a:pPr>
            <a:r>
              <a:rPr lang="en-US" sz="2000" b="1"/>
              <a:t>In some cases post tender clarifications and negotiations are enough</a:t>
            </a:r>
          </a:p>
          <a:p>
            <a:pPr>
              <a:lnSpc>
                <a:spcPct val="80000"/>
              </a:lnSpc>
              <a:buFontTx/>
              <a:buNone/>
            </a:pPr>
            <a:r>
              <a:rPr lang="en-US" sz="2000" b="1"/>
              <a:t>    </a:t>
            </a:r>
          </a:p>
        </p:txBody>
      </p:sp>
      <p:sp>
        <p:nvSpPr>
          <p:cNvPr id="638979" name="Rectangle 3"/>
          <p:cNvSpPr>
            <a:spLocks noChangeArrowheads="1"/>
          </p:cNvSpPr>
          <p:nvPr/>
        </p:nvSpPr>
        <p:spPr bwMode="auto">
          <a:xfrm>
            <a:off x="250825" y="514350"/>
            <a:ext cx="42989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304</a:t>
            </a:fld>
            <a:endParaRPr lang="en-US"/>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pPr>
              <a:buFontTx/>
              <a:buBlip>
                <a:blip r:embed="rId2"/>
              </a:buBlip>
            </a:pPr>
            <a:r>
              <a:rPr lang="en-US" sz="2400"/>
              <a:t>Two stage tendering process</a:t>
            </a:r>
          </a:p>
          <a:p>
            <a:pPr>
              <a:buFontTx/>
              <a:buNone/>
            </a:pPr>
            <a:r>
              <a:rPr lang="en-US" sz="2400" b="1">
                <a:solidFill>
                  <a:srgbClr val="0066FF"/>
                </a:solidFill>
              </a:rPr>
              <a:t>    First stage</a:t>
            </a:r>
          </a:p>
          <a:p>
            <a:pPr>
              <a:buFontTx/>
              <a:buNone/>
            </a:pPr>
            <a:endParaRPr lang="en-US" sz="2400" b="1">
              <a:solidFill>
                <a:srgbClr val="0066FF"/>
              </a:solidFill>
            </a:endParaRPr>
          </a:p>
          <a:p>
            <a:pPr lvl="1">
              <a:buFontTx/>
              <a:buBlip>
                <a:blip r:embed="rId2"/>
              </a:buBlip>
            </a:pPr>
            <a:r>
              <a:rPr lang="en-US" sz="2000"/>
              <a:t>Technical proposals from the suppliers without quotation of price</a:t>
            </a:r>
          </a:p>
          <a:p>
            <a:pPr lvl="1">
              <a:buFontTx/>
              <a:buBlip>
                <a:blip r:embed="rId2"/>
              </a:buBlip>
            </a:pPr>
            <a:endParaRPr lang="en-US" sz="2000"/>
          </a:p>
          <a:p>
            <a:pPr lvl="1" algn="just">
              <a:buFontTx/>
              <a:buBlip>
                <a:blip r:embed="rId2"/>
              </a:buBlip>
            </a:pPr>
            <a:r>
              <a:rPr lang="en-US" sz="2000"/>
              <a:t>Filtering the proposals based on meeting the mandatory requirements</a:t>
            </a:r>
          </a:p>
          <a:p>
            <a:pPr lvl="1" algn="just">
              <a:buFontTx/>
              <a:buBlip>
                <a:blip r:embed="rId2"/>
              </a:buBlip>
            </a:pPr>
            <a:endParaRPr lang="en-US" sz="2000"/>
          </a:p>
          <a:p>
            <a:pPr lvl="1" algn="just">
              <a:buFontTx/>
              <a:buBlip>
                <a:blip r:embed="rId2"/>
              </a:buBlip>
            </a:pPr>
            <a:r>
              <a:rPr lang="en-US" sz="2000"/>
              <a:t>Discussions with the representative of the selected suppliers with demos and the result of which is </a:t>
            </a:r>
            <a:r>
              <a:rPr lang="en-US" sz="2000" b="1" i="1"/>
              <a:t>Memorandum Of Agreement</a:t>
            </a:r>
            <a:r>
              <a:rPr lang="en-US" sz="2000"/>
              <a:t> with each prospective supplier.</a:t>
            </a:r>
          </a:p>
          <a:p>
            <a:pPr lvl="1" algn="just">
              <a:buFontTx/>
              <a:buBlip>
                <a:blip r:embed="rId2"/>
              </a:buBlip>
            </a:pPr>
            <a:endParaRPr lang="en-US" sz="2000"/>
          </a:p>
          <a:p>
            <a:endParaRPr lang="en-US" sz="2400"/>
          </a:p>
        </p:txBody>
      </p:sp>
      <p:sp>
        <p:nvSpPr>
          <p:cNvPr id="640004" name="Rectangle 4"/>
          <p:cNvSpPr>
            <a:spLocks noChangeArrowheads="1"/>
          </p:cNvSpPr>
          <p:nvPr/>
        </p:nvSpPr>
        <p:spPr bwMode="auto">
          <a:xfrm>
            <a:off x="250825" y="469900"/>
            <a:ext cx="4298950" cy="641350"/>
          </a:xfrm>
          <a:prstGeom prst="rect">
            <a:avLst/>
          </a:prstGeom>
          <a:noFill/>
          <a:ln w="9525">
            <a:noFill/>
            <a:miter lim="800000"/>
            <a:headEnd/>
            <a:tailEnd/>
          </a:ln>
          <a:effectLst/>
        </p:spPr>
        <p:txBody>
          <a:bodyPr wrap="none">
            <a:spAutoFit/>
          </a:bodyPr>
          <a:lstStyle/>
          <a:p>
            <a:pPr>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305</a:t>
            </a:fld>
            <a:endParaRPr lang="en-US"/>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body" idx="1"/>
          </p:nvPr>
        </p:nvSpPr>
        <p:spPr/>
        <p:txBody>
          <a:bodyPr/>
          <a:lstStyle/>
          <a:p>
            <a:pPr>
              <a:lnSpc>
                <a:spcPct val="90000"/>
              </a:lnSpc>
              <a:buFontTx/>
              <a:buNone/>
            </a:pPr>
            <a:endParaRPr lang="en-US" sz="2400" b="1">
              <a:solidFill>
                <a:srgbClr val="0066FF"/>
              </a:solidFill>
            </a:endParaRPr>
          </a:p>
          <a:p>
            <a:pPr lvl="1" algn="just">
              <a:lnSpc>
                <a:spcPct val="90000"/>
              </a:lnSpc>
              <a:buFontTx/>
              <a:buBlip>
                <a:blip r:embed="rId2"/>
              </a:buBlip>
            </a:pPr>
            <a:r>
              <a:rPr lang="en-US" sz="2000" b="1">
                <a:solidFill>
                  <a:srgbClr val="0066FF"/>
                </a:solidFill>
              </a:rPr>
              <a:t>Memorandum Of Agreement</a:t>
            </a:r>
            <a:r>
              <a:rPr lang="en-US" sz="2000" b="1"/>
              <a:t> </a:t>
            </a:r>
            <a:r>
              <a:rPr lang="en-US" sz="2000"/>
              <a:t>is an acceptance by the customer that the proposed solution offered by the supplier meets the requirements.</a:t>
            </a:r>
          </a:p>
          <a:p>
            <a:pPr>
              <a:lnSpc>
                <a:spcPct val="90000"/>
              </a:lnSpc>
            </a:pPr>
            <a:endParaRPr lang="en-US" sz="2000"/>
          </a:p>
          <a:p>
            <a:pPr>
              <a:lnSpc>
                <a:spcPct val="90000"/>
              </a:lnSpc>
              <a:buFontTx/>
              <a:buNone/>
            </a:pPr>
            <a:r>
              <a:rPr lang="en-US" sz="2000">
                <a:solidFill>
                  <a:srgbClr val="D60093"/>
                </a:solidFill>
              </a:rPr>
              <a:t>     </a:t>
            </a:r>
            <a:r>
              <a:rPr lang="en-US" sz="2000" b="1">
                <a:solidFill>
                  <a:srgbClr val="0066FF"/>
                </a:solidFill>
              </a:rPr>
              <a:t>Second Stage</a:t>
            </a:r>
          </a:p>
          <a:p>
            <a:pPr>
              <a:lnSpc>
                <a:spcPct val="90000"/>
              </a:lnSpc>
              <a:buFontTx/>
              <a:buNone/>
            </a:pPr>
            <a:endParaRPr lang="en-US" sz="2000" b="1">
              <a:solidFill>
                <a:srgbClr val="0066FF"/>
              </a:solidFill>
            </a:endParaRPr>
          </a:p>
          <a:p>
            <a:pPr lvl="1" algn="just">
              <a:lnSpc>
                <a:spcPct val="90000"/>
              </a:lnSpc>
              <a:buFontTx/>
              <a:buBlip>
                <a:blip r:embed="rId2"/>
              </a:buBlip>
            </a:pPr>
            <a:r>
              <a:rPr lang="en-US" sz="2000"/>
              <a:t>Tenders are invited from the suppliers who have signed (MoA) and would be concerned with financial terms of the contract.</a:t>
            </a:r>
          </a:p>
          <a:p>
            <a:pPr>
              <a:lnSpc>
                <a:spcPct val="90000"/>
              </a:lnSpc>
              <a:buFontTx/>
              <a:buBlip>
                <a:blip r:embed="rId2"/>
              </a:buBlip>
            </a:pPr>
            <a:endParaRPr lang="en-US" sz="2000"/>
          </a:p>
          <a:p>
            <a:pPr lvl="1">
              <a:lnSpc>
                <a:spcPct val="90000"/>
              </a:lnSpc>
              <a:buFontTx/>
              <a:buBlip>
                <a:blip r:embed="rId2"/>
              </a:buBlip>
            </a:pPr>
            <a:r>
              <a:rPr lang="en-US" sz="2000"/>
              <a:t>In some cases design should also be proposed and the suppliers would be paid for it.</a:t>
            </a:r>
          </a:p>
          <a:p>
            <a:pPr>
              <a:lnSpc>
                <a:spcPct val="90000"/>
              </a:lnSpc>
              <a:buFontTx/>
              <a:buBlip>
                <a:blip r:embed="rId2"/>
              </a:buBlip>
            </a:pPr>
            <a:endParaRPr lang="en-US" sz="2000"/>
          </a:p>
          <a:p>
            <a:pPr lvl="1">
              <a:lnSpc>
                <a:spcPct val="90000"/>
              </a:lnSpc>
              <a:buFontTx/>
              <a:buBlip>
                <a:blip r:embed="rId2"/>
              </a:buBlip>
            </a:pPr>
            <a:r>
              <a:rPr lang="en-US" sz="2000"/>
              <a:t>Final contract is awarded to the most attractive proposal </a:t>
            </a:r>
          </a:p>
        </p:txBody>
      </p:sp>
      <p:sp>
        <p:nvSpPr>
          <p:cNvPr id="641027" name="Rectangle 3"/>
          <p:cNvSpPr>
            <a:spLocks noChangeArrowheads="1"/>
          </p:cNvSpPr>
          <p:nvPr/>
        </p:nvSpPr>
        <p:spPr bwMode="auto">
          <a:xfrm>
            <a:off x="179388" y="514350"/>
            <a:ext cx="4883150" cy="531813"/>
          </a:xfrm>
          <a:prstGeom prst="rect">
            <a:avLst/>
          </a:prstGeom>
          <a:noFill/>
          <a:ln w="9525">
            <a:noFill/>
            <a:miter lim="800000"/>
            <a:headEnd/>
            <a:tailEnd/>
          </a:ln>
          <a:effectLst/>
        </p:spPr>
        <p:txBody>
          <a:bodyPr wrap="none">
            <a:spAutoFit/>
          </a:bodyPr>
          <a:lstStyle/>
          <a:p>
            <a:pPr>
              <a:lnSpc>
                <a:spcPct val="80000"/>
              </a:lnSpc>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306</a:t>
            </a:fld>
            <a:endParaRPr lang="en-US"/>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800" b="1">
              <a:solidFill>
                <a:srgbClr val="0066FF"/>
              </a:solidFill>
            </a:endParaRPr>
          </a:p>
          <a:p>
            <a:pPr>
              <a:lnSpc>
                <a:spcPct val="80000"/>
              </a:lnSpc>
              <a:buClr>
                <a:schemeClr val="tx1"/>
              </a:buClr>
              <a:buFontTx/>
              <a:buBlip>
                <a:blip r:embed="rId2"/>
              </a:buBlip>
            </a:pPr>
            <a:r>
              <a:rPr lang="en-US" sz="2400"/>
              <a:t>Done in a methodical and planned manner</a:t>
            </a:r>
          </a:p>
          <a:p>
            <a:pPr>
              <a:lnSpc>
                <a:spcPct val="80000"/>
              </a:lnSpc>
              <a:buClr>
                <a:schemeClr val="tx1"/>
              </a:buClr>
              <a:buFontTx/>
              <a:buBlip>
                <a:blip r:embed="rId2"/>
              </a:buBlip>
            </a:pPr>
            <a:endParaRPr lang="en-US" sz="2400"/>
          </a:p>
          <a:p>
            <a:pPr>
              <a:lnSpc>
                <a:spcPct val="80000"/>
              </a:lnSpc>
              <a:buFontTx/>
              <a:buBlip>
                <a:blip r:embed="rId2"/>
              </a:buBlip>
            </a:pPr>
            <a:r>
              <a:rPr lang="en-US" sz="2400"/>
              <a:t>Different type of evaluation patterns for different applications</a:t>
            </a:r>
          </a:p>
          <a:p>
            <a:pPr>
              <a:lnSpc>
                <a:spcPct val="80000"/>
              </a:lnSpc>
              <a:buFontTx/>
              <a:buBlip>
                <a:blip r:embed="rId2"/>
              </a:buBlip>
            </a:pPr>
            <a:endParaRPr lang="en-US" sz="2400"/>
          </a:p>
          <a:p>
            <a:pPr algn="just">
              <a:lnSpc>
                <a:spcPct val="80000"/>
              </a:lnSpc>
              <a:buFontTx/>
              <a:buBlip>
                <a:blip r:embed="rId2"/>
              </a:buBlip>
            </a:pPr>
            <a:r>
              <a:rPr lang="en-US" sz="2400"/>
              <a:t>System itself is evaluated for off-the-shelf systems, proposals evaluated for bespoke systems, both system and proposal for COTS</a:t>
            </a:r>
          </a:p>
          <a:p>
            <a:pPr algn="just">
              <a:lnSpc>
                <a:spcPct val="80000"/>
              </a:lnSpc>
            </a:pPr>
            <a:endParaRPr lang="en-US" sz="2400"/>
          </a:p>
          <a:p>
            <a:pPr>
              <a:lnSpc>
                <a:spcPct val="80000"/>
              </a:lnSpc>
              <a:buFontTx/>
              <a:buNone/>
            </a:pPr>
            <a:r>
              <a:rPr lang="en-US" sz="1800" b="1"/>
              <a:t>     </a:t>
            </a:r>
          </a:p>
        </p:txBody>
      </p:sp>
      <p:sp>
        <p:nvSpPr>
          <p:cNvPr id="642051" name="Rectangle 3"/>
          <p:cNvSpPr>
            <a:spLocks noChangeArrowheads="1"/>
          </p:cNvSpPr>
          <p:nvPr/>
        </p:nvSpPr>
        <p:spPr bwMode="auto">
          <a:xfrm>
            <a:off x="323850" y="587375"/>
            <a:ext cx="53911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307</a:t>
            </a:fld>
            <a:endParaRPr lang="en-US"/>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idx="1"/>
          </p:nvPr>
        </p:nvSpPr>
        <p:spPr/>
        <p:txBody>
          <a:bodyPr/>
          <a:lstStyle/>
          <a:p>
            <a:pPr>
              <a:lnSpc>
                <a:spcPct val="90000"/>
              </a:lnSpc>
              <a:buFontTx/>
              <a:buNone/>
            </a:pPr>
            <a:endParaRPr lang="en-US" sz="2800"/>
          </a:p>
          <a:p>
            <a:pPr>
              <a:lnSpc>
                <a:spcPct val="90000"/>
              </a:lnSpc>
              <a:buFontTx/>
              <a:buNone/>
            </a:pPr>
            <a:r>
              <a:rPr lang="en-US" sz="2000"/>
              <a:t>The process of evaluation may include</a:t>
            </a:r>
          </a:p>
          <a:p>
            <a:pPr>
              <a:lnSpc>
                <a:spcPct val="90000"/>
              </a:lnSpc>
              <a:buFontTx/>
              <a:buNone/>
            </a:pPr>
            <a:endParaRPr lang="en-US" sz="2000"/>
          </a:p>
          <a:p>
            <a:pPr algn="just">
              <a:lnSpc>
                <a:spcPct val="90000"/>
              </a:lnSpc>
              <a:buFont typeface="Wingdings" pitchFamily="2" charset="2"/>
              <a:buBlip>
                <a:blip r:embed="rId2"/>
              </a:buBlip>
            </a:pPr>
            <a:r>
              <a:rPr lang="en-US" sz="2000">
                <a:solidFill>
                  <a:srgbClr val="0066FF"/>
                </a:solidFill>
              </a:rPr>
              <a:t>Scrutiny of the proposal documents:</a:t>
            </a:r>
            <a:r>
              <a:rPr lang="en-US" sz="2000"/>
              <a:t> It involves reviewing the proposal documents whether they meet the requirements, clarification on certain points, legal issues.Written, agreed record can be sought.The terms of the contract has to be scrutinized to check the supplier has not excluded pre contract negotiations.</a:t>
            </a:r>
          </a:p>
          <a:p>
            <a:pPr algn="just">
              <a:lnSpc>
                <a:spcPct val="90000"/>
              </a:lnSpc>
              <a:buFont typeface="Wingdings" pitchFamily="2" charset="2"/>
              <a:buBlip>
                <a:blip r:embed="rId2"/>
              </a:buBlip>
            </a:pPr>
            <a:endParaRPr lang="en-US" sz="2000"/>
          </a:p>
          <a:p>
            <a:pPr>
              <a:lnSpc>
                <a:spcPct val="90000"/>
              </a:lnSpc>
              <a:buFont typeface="Wingdings" pitchFamily="2" charset="2"/>
              <a:buBlip>
                <a:blip r:embed="rId2"/>
              </a:buBlip>
            </a:pPr>
            <a:r>
              <a:rPr lang="en-US" sz="2000">
                <a:solidFill>
                  <a:srgbClr val="0066FF"/>
                </a:solidFill>
              </a:rPr>
              <a:t>Interviewing suppliers representatives</a:t>
            </a:r>
          </a:p>
          <a:p>
            <a:pPr algn="just">
              <a:lnSpc>
                <a:spcPct val="90000"/>
              </a:lnSpc>
              <a:buFont typeface="Wingdings" pitchFamily="2" charset="2"/>
              <a:buNone/>
            </a:pPr>
            <a:endParaRPr lang="en-US" sz="2000"/>
          </a:p>
          <a:p>
            <a:pPr algn="just">
              <a:lnSpc>
                <a:spcPct val="90000"/>
              </a:lnSpc>
              <a:buFont typeface="Wingdings" pitchFamily="2" charset="2"/>
              <a:buChar char="ü"/>
            </a:pPr>
            <a:endParaRPr lang="en-US" sz="2000"/>
          </a:p>
          <a:p>
            <a:pPr>
              <a:lnSpc>
                <a:spcPct val="90000"/>
              </a:lnSpc>
            </a:pPr>
            <a:endParaRPr lang="en-US" sz="2000"/>
          </a:p>
        </p:txBody>
      </p:sp>
      <p:sp>
        <p:nvSpPr>
          <p:cNvPr id="643076" name="Rectangle 4"/>
          <p:cNvSpPr>
            <a:spLocks noChangeArrowheads="1"/>
          </p:cNvSpPr>
          <p:nvPr/>
        </p:nvSpPr>
        <p:spPr bwMode="auto">
          <a:xfrm>
            <a:off x="179388" y="420688"/>
            <a:ext cx="5848350" cy="585787"/>
          </a:xfrm>
          <a:prstGeom prst="rect">
            <a:avLst/>
          </a:prstGeom>
          <a:noFill/>
          <a:ln w="9525">
            <a:noFill/>
            <a:miter lim="800000"/>
            <a:headEnd/>
            <a:tailEnd/>
          </a:ln>
          <a:effectLst/>
        </p:spPr>
        <p:txBody>
          <a:bodyPr wrap="none">
            <a:spAutoFit/>
          </a:bodyPr>
          <a:lstStyle/>
          <a:p>
            <a:pPr>
              <a:lnSpc>
                <a:spcPct val="9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308</a:t>
            </a:fld>
            <a:endParaRPr lang="en-US"/>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p:txBody>
          <a:bodyPr/>
          <a:lstStyle/>
          <a:p>
            <a:pPr>
              <a:lnSpc>
                <a:spcPct val="80000"/>
              </a:lnSpc>
              <a:buFont typeface="Wingdings" pitchFamily="2" charset="2"/>
              <a:buNone/>
            </a:pPr>
            <a:endParaRPr lang="en-US" sz="2000" b="1">
              <a:solidFill>
                <a:srgbClr val="0066FF"/>
              </a:solidFill>
            </a:endParaRPr>
          </a:p>
          <a:p>
            <a:pPr>
              <a:lnSpc>
                <a:spcPct val="80000"/>
              </a:lnSpc>
              <a:buFont typeface="Wingdings" pitchFamily="2" charset="2"/>
              <a:buBlip>
                <a:blip r:embed="rId2"/>
              </a:buBlip>
            </a:pPr>
            <a:r>
              <a:rPr lang="en-US" sz="2000">
                <a:solidFill>
                  <a:srgbClr val="0066FF"/>
                </a:solidFill>
              </a:rPr>
              <a:t>Demonstrations:</a:t>
            </a:r>
            <a:r>
              <a:rPr lang="en-US" sz="2000"/>
              <a:t> Demos on the mandatory features can be given by suppliers</a:t>
            </a:r>
          </a:p>
          <a:p>
            <a:pPr>
              <a:lnSpc>
                <a:spcPct val="80000"/>
              </a:lnSpc>
              <a:buFont typeface="Wingdings" pitchFamily="2" charset="2"/>
              <a:buBlip>
                <a:blip r:embed="rId2"/>
              </a:buBlip>
            </a:pPr>
            <a:endParaRPr lang="en-US" sz="2000"/>
          </a:p>
          <a:p>
            <a:pPr algn="just">
              <a:lnSpc>
                <a:spcPct val="80000"/>
              </a:lnSpc>
              <a:buFont typeface="Wingdings" pitchFamily="2" charset="2"/>
              <a:buBlip>
                <a:blip r:embed="rId2"/>
              </a:buBlip>
            </a:pPr>
            <a:r>
              <a:rPr lang="en-US" sz="2000">
                <a:solidFill>
                  <a:srgbClr val="0066FF"/>
                </a:solidFill>
              </a:rPr>
              <a:t>Site visits:</a:t>
            </a:r>
            <a:r>
              <a:rPr lang="en-US" sz="2000"/>
              <a:t> Features like platform dependency could be checked by visits to operational sites.</a:t>
            </a:r>
          </a:p>
          <a:p>
            <a:pPr>
              <a:lnSpc>
                <a:spcPct val="80000"/>
              </a:lnSpc>
              <a:buFont typeface="Wingdings" pitchFamily="2" charset="2"/>
              <a:buBlip>
                <a:blip r:embed="rId2"/>
              </a:buBlip>
            </a:pPr>
            <a:endParaRPr lang="en-US" sz="2000"/>
          </a:p>
          <a:p>
            <a:pPr>
              <a:lnSpc>
                <a:spcPct val="80000"/>
              </a:lnSpc>
              <a:buFont typeface="Wingdings" pitchFamily="2" charset="2"/>
              <a:buBlip>
                <a:blip r:embed="rId2"/>
              </a:buBlip>
            </a:pPr>
            <a:r>
              <a:rPr lang="en-US" sz="2000">
                <a:solidFill>
                  <a:srgbClr val="0066FF"/>
                </a:solidFill>
              </a:rPr>
              <a:t>Practical tests</a:t>
            </a:r>
          </a:p>
          <a:p>
            <a:pPr>
              <a:lnSpc>
                <a:spcPct val="80000"/>
              </a:lnSpc>
              <a:buFont typeface="Wingdings" pitchFamily="2" charset="2"/>
              <a:buBlip>
                <a:blip r:embed="rId2"/>
              </a:buBlip>
            </a:pPr>
            <a:endParaRPr lang="en-US" sz="2000">
              <a:solidFill>
                <a:srgbClr val="0066FF"/>
              </a:solidFill>
            </a:endParaRPr>
          </a:p>
          <a:p>
            <a:pPr algn="just">
              <a:lnSpc>
                <a:spcPct val="80000"/>
              </a:lnSpc>
              <a:buFontTx/>
              <a:buBlip>
                <a:blip r:embed="rId2"/>
              </a:buBlip>
            </a:pPr>
            <a:r>
              <a:rPr lang="en-US" sz="2000"/>
              <a:t>There can be contract department in the organization to check for the correct procedures and legal format of the contract could be checked by a legal expertise.</a:t>
            </a:r>
          </a:p>
        </p:txBody>
      </p:sp>
      <p:sp>
        <p:nvSpPr>
          <p:cNvPr id="644099" name="Rectangle 3"/>
          <p:cNvSpPr>
            <a:spLocks noChangeArrowheads="1"/>
          </p:cNvSpPr>
          <p:nvPr/>
        </p:nvSpPr>
        <p:spPr bwMode="auto">
          <a:xfrm>
            <a:off x="250825" y="442913"/>
            <a:ext cx="58483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309</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solidFill>
                  <a:srgbClr val="009999"/>
                </a:solidFill>
              </a:rPr>
              <a:t>Steps in Project Planning</a:t>
            </a:r>
          </a:p>
        </p:txBody>
      </p:sp>
      <p:sp>
        <p:nvSpPr>
          <p:cNvPr id="63491" name="Rectangle 3"/>
          <p:cNvSpPr>
            <a:spLocks noGrp="1" noChangeArrowheads="1"/>
          </p:cNvSpPr>
          <p:nvPr>
            <p:ph type="body" idx="1"/>
          </p:nvPr>
        </p:nvSpPr>
        <p:spPr>
          <a:xfrm>
            <a:off x="358775" y="2133600"/>
            <a:ext cx="8785225" cy="4406900"/>
          </a:xfrm>
        </p:spPr>
        <p:txBody>
          <a:bodyPr/>
          <a:lstStyle/>
          <a:p>
            <a:pPr>
              <a:buFontTx/>
              <a:buBlip>
                <a:blip r:embed="rId2"/>
              </a:buBlip>
            </a:pPr>
            <a:r>
              <a:rPr lang="en-US" sz="2400" dirty="0">
                <a:solidFill>
                  <a:srgbClr val="3366CC"/>
                </a:solidFill>
              </a:rPr>
              <a:t>Step 0:</a:t>
            </a:r>
            <a:r>
              <a:rPr lang="en-US" sz="2400" dirty="0"/>
              <a:t> Select </a:t>
            </a:r>
            <a:r>
              <a:rPr lang="en-US" sz="2400" dirty="0" smtClean="0"/>
              <a:t>project</a:t>
            </a:r>
          </a:p>
          <a:p>
            <a:pPr>
              <a:buFontTx/>
              <a:buBlip>
                <a:blip r:embed="rId2"/>
              </a:buBlip>
            </a:pPr>
            <a:r>
              <a:rPr lang="en-US" sz="2400" dirty="0" smtClean="0">
                <a:solidFill>
                  <a:srgbClr val="3366CC"/>
                </a:solidFill>
              </a:rPr>
              <a:t>Step </a:t>
            </a:r>
            <a:r>
              <a:rPr lang="en-US" sz="2400" dirty="0">
                <a:solidFill>
                  <a:srgbClr val="3366CC"/>
                </a:solidFill>
              </a:rPr>
              <a:t>1:</a:t>
            </a:r>
            <a:r>
              <a:rPr lang="en-US" sz="2400" dirty="0"/>
              <a:t> Identify project scope and </a:t>
            </a:r>
            <a:r>
              <a:rPr lang="en-US" sz="2400" dirty="0" smtClean="0"/>
              <a:t>objectives</a:t>
            </a:r>
          </a:p>
          <a:p>
            <a:pPr>
              <a:buFontTx/>
              <a:buBlip>
                <a:blip r:embed="rId2"/>
              </a:buBlip>
            </a:pPr>
            <a:r>
              <a:rPr lang="en-US" sz="2400" dirty="0" smtClean="0">
                <a:solidFill>
                  <a:srgbClr val="3366CC"/>
                </a:solidFill>
              </a:rPr>
              <a:t>Step </a:t>
            </a:r>
            <a:r>
              <a:rPr lang="en-US" sz="2400" dirty="0">
                <a:solidFill>
                  <a:srgbClr val="3366CC"/>
                </a:solidFill>
              </a:rPr>
              <a:t>2:</a:t>
            </a:r>
            <a:r>
              <a:rPr lang="en-US" sz="2400" dirty="0"/>
              <a:t> Identify project </a:t>
            </a:r>
            <a:r>
              <a:rPr lang="en-US" sz="2400" dirty="0" smtClean="0"/>
              <a:t>infrastructure       </a:t>
            </a:r>
            <a:endParaRPr lang="en-US" sz="2400" dirty="0"/>
          </a:p>
          <a:p>
            <a:pPr>
              <a:buFontTx/>
              <a:buBlip>
                <a:blip r:embed="rId2"/>
              </a:buBlip>
            </a:pPr>
            <a:r>
              <a:rPr lang="en-US" sz="2400" dirty="0">
                <a:solidFill>
                  <a:srgbClr val="3366CC"/>
                </a:solidFill>
              </a:rPr>
              <a:t>Step 3:</a:t>
            </a:r>
            <a:r>
              <a:rPr lang="en-US" sz="2400" dirty="0"/>
              <a:t> Analyze project characteristics</a:t>
            </a:r>
          </a:p>
          <a:p>
            <a:pPr>
              <a:buFontTx/>
              <a:buBlip>
                <a:blip r:embed="rId2"/>
              </a:buBlip>
            </a:pPr>
            <a:r>
              <a:rPr lang="en-US" sz="2400" dirty="0">
                <a:solidFill>
                  <a:srgbClr val="3366CC"/>
                </a:solidFill>
              </a:rPr>
              <a:t>Step 4:</a:t>
            </a:r>
            <a:r>
              <a:rPr lang="en-US" sz="2400" dirty="0"/>
              <a:t> Identify project product and activities</a:t>
            </a:r>
          </a:p>
          <a:p>
            <a:pPr>
              <a:buFontTx/>
              <a:buBlip>
                <a:blip r:embed="rId2"/>
              </a:buBlip>
            </a:pPr>
            <a:r>
              <a:rPr lang="en-US" sz="2400" dirty="0">
                <a:solidFill>
                  <a:srgbClr val="3366CC"/>
                </a:solidFill>
              </a:rPr>
              <a:t>Step 5:</a:t>
            </a:r>
            <a:r>
              <a:rPr lang="en-US" sz="2400" dirty="0"/>
              <a:t> Estimate effort for each activity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31</a:t>
            </a:fld>
            <a:endParaRPr lang="en-US"/>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solidFill>
                  <a:srgbClr val="008080"/>
                </a:solidFill>
              </a:rPr>
              <a:t>Typical terms of Contract</a:t>
            </a:r>
          </a:p>
        </p:txBody>
      </p:sp>
      <p:sp>
        <p:nvSpPr>
          <p:cNvPr id="324611"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Definitions:</a:t>
            </a:r>
          </a:p>
          <a:p>
            <a:pPr lvl="1">
              <a:lnSpc>
                <a:spcPct val="80000"/>
              </a:lnSpc>
              <a:buFontTx/>
              <a:buNone/>
            </a:pPr>
            <a:r>
              <a:rPr lang="en-US" sz="2400"/>
              <a:t>   Terminology used in the contract document may be defined, example the words ‘client’ and ‘supplier’</a:t>
            </a:r>
          </a:p>
          <a:p>
            <a:pPr>
              <a:lnSpc>
                <a:spcPct val="80000"/>
              </a:lnSpc>
              <a:buFontTx/>
              <a:buBlip>
                <a:blip r:embed="rId2"/>
              </a:buBlip>
            </a:pPr>
            <a:r>
              <a:rPr lang="en-US" sz="2400">
                <a:solidFill>
                  <a:srgbClr val="0066FF"/>
                </a:solidFill>
              </a:rPr>
              <a:t>Form of agreement</a:t>
            </a:r>
          </a:p>
          <a:p>
            <a:pPr lvl="1">
              <a:lnSpc>
                <a:spcPct val="80000"/>
              </a:lnSpc>
              <a:buFontTx/>
              <a:buNone/>
            </a:pPr>
            <a:r>
              <a:rPr lang="en-US" sz="2400"/>
              <a:t>   Is it a contact of sale, a lease, or a license.</a:t>
            </a:r>
          </a:p>
          <a:p>
            <a:pPr>
              <a:lnSpc>
                <a:spcPct val="80000"/>
              </a:lnSpc>
              <a:buFontTx/>
              <a:buBlip>
                <a:blip r:embed="rId2"/>
              </a:buBlip>
            </a:pPr>
            <a:r>
              <a:rPr lang="en-US" sz="2400">
                <a:solidFill>
                  <a:srgbClr val="0066FF"/>
                </a:solidFill>
              </a:rPr>
              <a:t>Goods and service to be supplied</a:t>
            </a:r>
          </a:p>
          <a:p>
            <a:pPr lvl="1">
              <a:lnSpc>
                <a:spcPct val="80000"/>
              </a:lnSpc>
              <a:buFontTx/>
              <a:buNone/>
            </a:pPr>
            <a:r>
              <a:rPr lang="en-US" sz="2400"/>
              <a:t>  All hardware and equipments needed are delivered.</a:t>
            </a:r>
          </a:p>
          <a:p>
            <a:pPr lvl="1">
              <a:lnSpc>
                <a:spcPct val="80000"/>
              </a:lnSpc>
              <a:buFontTx/>
              <a:buNone/>
            </a:pPr>
            <a:r>
              <a:rPr lang="en-US" sz="2400"/>
              <a:t>  Services like, training, documentation, installation, maintenance agreement.</a:t>
            </a:r>
          </a:p>
          <a:p>
            <a:pPr>
              <a:lnSpc>
                <a:spcPct val="80000"/>
              </a:lnSpc>
              <a:buFontTx/>
              <a:buBlip>
                <a:blip r:embed="rId2"/>
              </a:buBlip>
            </a:pPr>
            <a:r>
              <a:rPr lang="en-US" sz="2400">
                <a:solidFill>
                  <a:srgbClr val="0066FF"/>
                </a:solidFill>
              </a:rPr>
              <a:t>Ownership of the S / W</a:t>
            </a:r>
          </a:p>
          <a:p>
            <a:pPr lvl="1">
              <a:lnSpc>
                <a:spcPct val="80000"/>
              </a:lnSpc>
              <a:buFontTx/>
              <a:buNone/>
            </a:pPr>
            <a:r>
              <a:rPr lang="en-US" sz="2400"/>
              <a:t>   Decision on who owns the software. Certain contracts for a particular user, the users owns the license. Else the contractor takes care of the ownership.</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310</a:t>
            </a:fld>
            <a:endParaRPr lang="en-US"/>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solidFill>
                  <a:srgbClr val="008080"/>
                </a:solidFill>
              </a:rPr>
              <a:t>Terms of contract cont…</a:t>
            </a:r>
          </a:p>
        </p:txBody>
      </p:sp>
      <p:sp>
        <p:nvSpPr>
          <p:cNvPr id="326659"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Environment</a:t>
            </a:r>
          </a:p>
          <a:p>
            <a:pPr lvl="1">
              <a:lnSpc>
                <a:spcPct val="80000"/>
              </a:lnSpc>
              <a:buFontTx/>
              <a:buNone/>
            </a:pPr>
            <a:r>
              <a:rPr lang="en-US" sz="2400"/>
              <a:t>   Where physical equipments are to be installed. They include accommodation, electrical supply and h/w and operating system for the s/w.</a:t>
            </a:r>
          </a:p>
          <a:p>
            <a:pPr>
              <a:lnSpc>
                <a:spcPct val="80000"/>
              </a:lnSpc>
              <a:buFontTx/>
              <a:buBlip>
                <a:blip r:embed="rId2"/>
              </a:buBlip>
            </a:pPr>
            <a:r>
              <a:rPr lang="en-US" sz="2400">
                <a:solidFill>
                  <a:srgbClr val="0066FF"/>
                </a:solidFill>
              </a:rPr>
              <a:t>Customer commitment</a:t>
            </a:r>
          </a:p>
          <a:p>
            <a:pPr lvl="1">
              <a:lnSpc>
                <a:spcPct val="80000"/>
              </a:lnSpc>
              <a:buFontTx/>
              <a:buNone/>
            </a:pPr>
            <a:r>
              <a:rPr lang="en-US" sz="2400"/>
              <a:t>   Basic and general facilities had to be provided by the customer.</a:t>
            </a:r>
          </a:p>
          <a:p>
            <a:pPr>
              <a:lnSpc>
                <a:spcPct val="80000"/>
              </a:lnSpc>
              <a:buFontTx/>
              <a:buBlip>
                <a:blip r:embed="rId2"/>
              </a:buBlip>
            </a:pPr>
            <a:r>
              <a:rPr lang="en-US" sz="2400">
                <a:solidFill>
                  <a:srgbClr val="0066FF"/>
                </a:solidFill>
              </a:rPr>
              <a:t>Acceptance procedure</a:t>
            </a:r>
          </a:p>
          <a:p>
            <a:pPr lvl="1">
              <a:lnSpc>
                <a:spcPct val="80000"/>
              </a:lnSpc>
              <a:buFontTx/>
              <a:buNone/>
            </a:pPr>
            <a:r>
              <a:rPr lang="en-US" sz="2400"/>
              <a:t>   Accept a delivered system only after it has under gone the user acceptance testing.</a:t>
            </a:r>
          </a:p>
          <a:p>
            <a:pPr>
              <a:lnSpc>
                <a:spcPct val="80000"/>
              </a:lnSpc>
              <a:buFontTx/>
              <a:buBlip>
                <a:blip r:embed="rId2"/>
              </a:buBlip>
            </a:pPr>
            <a:r>
              <a:rPr lang="en-US" sz="2400">
                <a:solidFill>
                  <a:srgbClr val="0066FF"/>
                </a:solidFill>
              </a:rPr>
              <a:t>Standards</a:t>
            </a:r>
          </a:p>
          <a:p>
            <a:pPr lvl="1">
              <a:lnSpc>
                <a:spcPct val="80000"/>
              </a:lnSpc>
              <a:buFontTx/>
              <a:buNone/>
            </a:pPr>
            <a:r>
              <a:rPr lang="en-US" sz="2400"/>
              <a:t>   Standards with which the goods and services should comply.</a:t>
            </a:r>
          </a:p>
          <a:p>
            <a:pPr lvl="1">
              <a:lnSpc>
                <a:spcPct val="80000"/>
              </a:lnSpc>
              <a:buFontTx/>
              <a:buNone/>
            </a:pPr>
            <a:r>
              <a:rPr lang="en-US" sz="2400"/>
              <a:t>   E.g. ISO 12207 talks about standards regarding the s/w life cycle and documentation.</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311</a:t>
            </a:fld>
            <a:endParaRPr lang="en-US"/>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solidFill>
                  <a:srgbClr val="008080"/>
                </a:solidFill>
              </a:rPr>
              <a:t>Terms of contract cont…</a:t>
            </a:r>
          </a:p>
        </p:txBody>
      </p:sp>
      <p:sp>
        <p:nvSpPr>
          <p:cNvPr id="327683" name="Rectangle 3"/>
          <p:cNvSpPr>
            <a:spLocks noGrp="1" noChangeArrowheads="1"/>
          </p:cNvSpPr>
          <p:nvPr>
            <p:ph type="body" idx="1"/>
          </p:nvPr>
        </p:nvSpPr>
        <p:spPr/>
        <p:txBody>
          <a:bodyPr/>
          <a:lstStyle/>
          <a:p>
            <a:pPr>
              <a:buFontTx/>
              <a:buBlip>
                <a:blip r:embed="rId2"/>
              </a:buBlip>
            </a:pPr>
            <a:r>
              <a:rPr lang="en-US" sz="2500">
                <a:solidFill>
                  <a:srgbClr val="0066FF"/>
                </a:solidFill>
              </a:rPr>
              <a:t>Project and quality management</a:t>
            </a:r>
          </a:p>
          <a:p>
            <a:pPr lvl="1">
              <a:buFontTx/>
              <a:buNone/>
            </a:pPr>
            <a:r>
              <a:rPr lang="en-US" sz="2100"/>
              <a:t>    Arrangements for the management of the project must be agreed.</a:t>
            </a:r>
          </a:p>
          <a:p>
            <a:pPr lvl="1">
              <a:buFontTx/>
              <a:buNone/>
            </a:pPr>
            <a:r>
              <a:rPr lang="en-US" sz="2100"/>
              <a:t>   Contract should require the appropriate ISO 9000 series standards</a:t>
            </a:r>
          </a:p>
          <a:p>
            <a:pPr>
              <a:buFontTx/>
              <a:buBlip>
                <a:blip r:embed="rId2"/>
              </a:buBlip>
            </a:pPr>
            <a:r>
              <a:rPr lang="en-US" sz="2500">
                <a:solidFill>
                  <a:srgbClr val="0066FF"/>
                </a:solidFill>
              </a:rPr>
              <a:t>Timetable</a:t>
            </a:r>
          </a:p>
          <a:p>
            <a:pPr lvl="1">
              <a:buFontTx/>
              <a:buNone/>
            </a:pPr>
            <a:r>
              <a:rPr lang="en-US" sz="2100"/>
              <a:t>    Provides a schedule of when the key parts of the project should be completed.</a:t>
            </a:r>
          </a:p>
          <a:p>
            <a:pPr>
              <a:buFontTx/>
              <a:buBlip>
                <a:blip r:embed="rId2"/>
              </a:buBlip>
            </a:pPr>
            <a:r>
              <a:rPr lang="en-US" sz="2500">
                <a:solidFill>
                  <a:srgbClr val="0066FF"/>
                </a:solidFill>
              </a:rPr>
              <a:t>Price and payment method</a:t>
            </a:r>
          </a:p>
          <a:p>
            <a:pPr lvl="1">
              <a:buFontTx/>
              <a:buNone/>
            </a:pPr>
            <a:r>
              <a:rPr lang="en-US" sz="2100"/>
              <a:t>   Supplier’s desire to be able to meet the costs as they are incurred needs to be balanced by the customers requirement to ensure that goods and services are satisfactory before parting with money.</a:t>
            </a:r>
          </a:p>
          <a:p>
            <a:pPr lvl="1">
              <a:buFontTx/>
              <a:buBlip>
                <a:blip r:embed="rId2"/>
              </a:buBlip>
            </a:pPr>
            <a:endParaRPr lang="en-US" sz="2100"/>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312</a:t>
            </a:fld>
            <a:endParaRPr lang="en-US"/>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chemeClr val="tx1"/>
                </a:solidFill>
                <a:latin typeface="Trebuchet MS" pitchFamily="34" charset="0"/>
              </a:rPr>
              <a:t>Managing People and </a:t>
            </a:r>
            <a:br>
              <a:rPr lang="en-US">
                <a:solidFill>
                  <a:schemeClr val="tx1"/>
                </a:solidFill>
                <a:latin typeface="Trebuchet MS" pitchFamily="34" charset="0"/>
              </a:rPr>
            </a:br>
            <a:r>
              <a:rPr lang="en-US">
                <a:solidFill>
                  <a:schemeClr val="tx1"/>
                </a:solidFill>
                <a:latin typeface="Trebuchet MS" pitchFamily="34" charset="0"/>
              </a:rPr>
              <a:t>       Organizing teams</a:t>
            </a:r>
            <a:br>
              <a:rPr lang="en-US">
                <a:solidFill>
                  <a:schemeClr val="tx1"/>
                </a:solidFill>
                <a:latin typeface="Trebuchet MS" pitchFamily="34" charset="0"/>
              </a:rPr>
            </a:br>
            <a:endParaRPr lang="en-US">
              <a:solidFill>
                <a:schemeClr val="tx1"/>
              </a:solidFill>
              <a:latin typeface="Trebuchet MS" pitchFamily="34" charset="0"/>
            </a:endParaRPr>
          </a:p>
        </p:txBody>
      </p:sp>
      <p:sp>
        <p:nvSpPr>
          <p:cNvPr id="325635"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313</a:t>
            </a:fld>
            <a:endParaRPr lang="en-US"/>
          </a:p>
        </p:txBody>
      </p:sp>
      <p:sp>
        <p:nvSpPr>
          <p:cNvPr id="6" name="TextBox 5"/>
          <p:cNvSpPr txBox="1"/>
          <p:nvPr/>
        </p:nvSpPr>
        <p:spPr>
          <a:xfrm>
            <a:off x="1835696" y="4437112"/>
            <a:ext cx="2732479" cy="646331"/>
          </a:xfrm>
          <a:prstGeom prst="rect">
            <a:avLst/>
          </a:prstGeom>
          <a:noFill/>
        </p:spPr>
        <p:txBody>
          <a:bodyPr wrap="none" rtlCol="0">
            <a:spAutoFit/>
          </a:bodyPr>
          <a:lstStyle/>
          <a:p>
            <a:r>
              <a:rPr lang="en-IN" dirty="0"/>
              <a:t>20PW37 HARINI SHRI </a:t>
            </a:r>
            <a:r>
              <a:rPr lang="en-IN" dirty="0" smtClean="0"/>
              <a:t>T</a:t>
            </a:r>
          </a:p>
          <a:p>
            <a:r>
              <a:rPr lang="en-IN" dirty="0"/>
              <a:t>20PW39 TRISHA M</a:t>
            </a:r>
            <a:endParaRPr lang="en-US" dirty="0"/>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27545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Project leader can encourage effective group working and decision making while balancing this,where needed,by purposeful leadership.</a:t>
            </a:r>
          </a:p>
          <a:p>
            <a:pPr marL="342900" indent="-342900">
              <a:spcBef>
                <a:spcPct val="20000"/>
              </a:spcBef>
              <a:buFontTx/>
              <a:buBlip>
                <a:blip r:embed="rId2"/>
              </a:buBlip>
            </a:pPr>
            <a:r>
              <a:rPr lang="en-US" sz="2400"/>
              <a:t>Although perhaps having little control over organizational structure, the project leader needs to be aware of its implications.</a:t>
            </a:r>
          </a:p>
          <a:p>
            <a:pPr marL="342900" indent="-342900">
              <a:spcBef>
                <a:spcPct val="20000"/>
              </a:spcBef>
              <a:buFontTx/>
              <a:buBlip>
                <a:blip r:embed="rId2"/>
              </a:buBlip>
            </a:pPr>
            <a:r>
              <a:rPr lang="en-US" sz="2400"/>
              <a:t>The scope and nature of activities can be set in a way that will enhance staff motivation.</a:t>
            </a:r>
          </a:p>
          <a:p>
            <a:pPr marL="342900" indent="-342900">
              <a:spcBef>
                <a:spcPct val="20000"/>
              </a:spcBef>
              <a:buFontTx/>
              <a:buBlip>
                <a:blip r:embed="rId2"/>
              </a:buBlip>
            </a:pPr>
            <a:r>
              <a:rPr lang="en-US" sz="2400"/>
              <a:t>Many risks to project success relate to staffing.</a:t>
            </a:r>
          </a:p>
          <a:p>
            <a:pPr marL="342900" indent="-342900">
              <a:spcBef>
                <a:spcPct val="20000"/>
              </a:spcBef>
              <a:buFontTx/>
              <a:buBlip>
                <a:blip r:embed="rId2"/>
              </a:buBlip>
            </a:pPr>
            <a:r>
              <a:rPr lang="en-US" sz="2400"/>
              <a:t>The qualities of individual members of staff should be taken into account when allocating staff to activities.</a:t>
            </a:r>
          </a:p>
          <a:p>
            <a:pPr marL="342900" indent="-342900">
              <a:spcBef>
                <a:spcPct val="20000"/>
              </a:spcBef>
            </a:pPr>
            <a:endParaRPr lang="en-US" sz="2500"/>
          </a:p>
        </p:txBody>
      </p:sp>
      <p:sp>
        <p:nvSpPr>
          <p:cNvPr id="4" name="Slide Number Placeholder 3"/>
          <p:cNvSpPr>
            <a:spLocks noGrp="1"/>
          </p:cNvSpPr>
          <p:nvPr>
            <p:ph type="sldNum" sz="quarter" idx="12"/>
          </p:nvPr>
        </p:nvSpPr>
        <p:spPr/>
        <p:txBody>
          <a:bodyPr/>
          <a:lstStyle/>
          <a:p>
            <a:fld id="{9E8B4CD9-37CD-4032-B64A-C50AADCC52D6}" type="slidenum">
              <a:rPr lang="en-US" smtClean="0"/>
              <a:pPr/>
              <a:t>314</a:t>
            </a:fld>
            <a:endParaRPr lang="en-US"/>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Understanding behaviour</a:t>
            </a:r>
          </a:p>
        </p:txBody>
      </p:sp>
      <p:sp>
        <p:nvSpPr>
          <p:cNvPr id="27648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Handling of people is one of most important aspects of project management.</a:t>
            </a:r>
          </a:p>
          <a:p>
            <a:pPr marL="342900" indent="-342900">
              <a:spcBef>
                <a:spcPct val="20000"/>
              </a:spcBef>
              <a:buFontTx/>
              <a:buBlip>
                <a:blip r:embed="rId2"/>
              </a:buBlip>
            </a:pPr>
            <a:r>
              <a:rPr lang="en-US" sz="2400"/>
              <a:t>OB(Organizational Behaviour) has evolved theories that try to explain people’s behaviour and that tend to be structured ‘If A is the situation then B is likely to result’.</a:t>
            </a:r>
          </a:p>
          <a:p>
            <a:pPr marL="342900" indent="-342900">
              <a:spcBef>
                <a:spcPct val="20000"/>
              </a:spcBef>
              <a:buFontTx/>
              <a:buBlip>
                <a:blip r:embed="rId2"/>
              </a:buBlip>
            </a:pPr>
            <a:r>
              <a:rPr lang="en-US" sz="2400"/>
              <a:t>Attempt are then made to observe behaviour where variables for A and B are measured and a statistical relationship between the two variables is sought.</a:t>
            </a:r>
          </a:p>
          <a:p>
            <a:pPr marL="342900" indent="-342900">
              <a:spcBef>
                <a:spcPct val="20000"/>
              </a:spcBef>
              <a:buFontTx/>
              <a:buBlip>
                <a:blip r:embed="rId2"/>
              </a:buBlip>
            </a:pPr>
            <a:r>
              <a:rPr lang="en-US" sz="2400"/>
              <a:t>In real world, it is difficult to decide which set of research findings is relevant.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315</a:t>
            </a:fld>
            <a:endParaRPr lang="en-US"/>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50825"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750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7508"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Taylor has three basic objectives:</a:t>
            </a:r>
          </a:p>
          <a:p>
            <a:pPr marL="342900" indent="-342900">
              <a:spcBef>
                <a:spcPct val="20000"/>
              </a:spcBef>
              <a:buFontTx/>
              <a:buBlip>
                <a:blip r:embed="rId2"/>
              </a:buBlip>
            </a:pPr>
            <a:r>
              <a:rPr lang="en-US" sz="2400"/>
              <a:t>To select the best person for the job;</a:t>
            </a:r>
          </a:p>
          <a:p>
            <a:pPr marL="342900" indent="-342900">
              <a:spcBef>
                <a:spcPct val="20000"/>
              </a:spcBef>
              <a:buFontTx/>
              <a:buBlip>
                <a:blip r:embed="rId2"/>
              </a:buBlip>
            </a:pPr>
            <a:r>
              <a:rPr lang="en-US" sz="2400"/>
              <a:t>To instruct such people in the best methods;</a:t>
            </a:r>
          </a:p>
          <a:p>
            <a:pPr marL="342900" indent="-342900">
              <a:spcBef>
                <a:spcPct val="20000"/>
              </a:spcBef>
              <a:buFontTx/>
              <a:buBlip>
                <a:blip r:embed="rId2"/>
              </a:buBlip>
            </a:pPr>
            <a:r>
              <a:rPr lang="en-US" sz="2400"/>
              <a:t>To give incentives in the form of higher wages to the best workers.</a:t>
            </a:r>
          </a:p>
          <a:p>
            <a:pPr marL="342900" indent="-342900">
              <a:spcBef>
                <a:spcPct val="20000"/>
              </a:spcBef>
              <a:buFontTx/>
              <a:buChar char="•"/>
            </a:pPr>
            <a:endParaRPr lang="en-US" sz="2400"/>
          </a:p>
          <a:p>
            <a:pPr marL="342900" indent="-342900">
              <a:spcBef>
                <a:spcPct val="20000"/>
              </a:spcBef>
            </a:pPr>
            <a:r>
              <a:rPr lang="en-US" sz="2400"/>
              <a:t>   ‘Taylorism’ is often represented as crude and mechanistic these days.</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316</a:t>
            </a:fld>
            <a:endParaRPr lang="en-US"/>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179388"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853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8532"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State of mind of workers influence their productivity.</a:t>
            </a:r>
          </a:p>
          <a:p>
            <a:pPr marL="342900" indent="-342900">
              <a:spcBef>
                <a:spcPct val="20000"/>
              </a:spcBef>
            </a:pPr>
            <a:endParaRPr lang="en-US" sz="2400"/>
          </a:p>
          <a:p>
            <a:pPr marL="342900" indent="-342900">
              <a:spcBef>
                <a:spcPct val="20000"/>
              </a:spcBef>
            </a:pPr>
            <a:r>
              <a:rPr lang="en-US" sz="2400" b="1">
                <a:solidFill>
                  <a:srgbClr val="0066FF"/>
                </a:solidFill>
              </a:rPr>
              <a:t>Theory X</a:t>
            </a:r>
          </a:p>
          <a:p>
            <a:pPr marL="342900" indent="-342900">
              <a:spcBef>
                <a:spcPct val="20000"/>
              </a:spcBef>
            </a:pPr>
            <a:r>
              <a:rPr lang="en-US" sz="2400" b="1"/>
              <a:t>    The cash-oriented view of work of some managers.This attitude is labelled as Theory X,which holds that:</a:t>
            </a:r>
          </a:p>
          <a:p>
            <a:pPr marL="342900" indent="-342900">
              <a:spcBef>
                <a:spcPct val="20000"/>
              </a:spcBef>
            </a:pPr>
            <a:endParaRPr lang="en-US" sz="2400" b="1"/>
          </a:p>
          <a:p>
            <a:pPr marL="342900" indent="-342900">
              <a:spcBef>
                <a:spcPct val="20000"/>
              </a:spcBef>
              <a:buFontTx/>
              <a:buBlip>
                <a:blip r:embed="rId2"/>
              </a:buBlip>
            </a:pPr>
            <a:r>
              <a:rPr lang="en-US" sz="2400"/>
              <a:t>The average human has an innate dislike of work;</a:t>
            </a:r>
          </a:p>
          <a:p>
            <a:pPr marL="342900" indent="-342900">
              <a:spcBef>
                <a:spcPct val="20000"/>
              </a:spcBef>
              <a:buFontTx/>
              <a:buBlip>
                <a:blip r:embed="rId2"/>
              </a:buBlip>
            </a:pPr>
            <a:r>
              <a:rPr lang="en-US" sz="2400"/>
              <a:t>There is a need therefore for coercion,direction and control;</a:t>
            </a:r>
          </a:p>
          <a:p>
            <a:pPr marL="342900" indent="-342900">
              <a:spcBef>
                <a:spcPct val="20000"/>
              </a:spcBef>
              <a:buFontTx/>
              <a:buBlip>
                <a:blip r:embed="rId2"/>
              </a:buBlip>
            </a:pPr>
            <a:r>
              <a:rPr lang="en-US" sz="2400"/>
              <a:t>People tend to avoid responsibility.</a:t>
            </a:r>
          </a:p>
          <a:p>
            <a:pPr marL="342900" indent="-342900">
              <a:spcBef>
                <a:spcPct val="20000"/>
              </a:spcBef>
            </a:pPr>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317</a:t>
            </a:fld>
            <a:endParaRPr lang="en-US"/>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955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9556" name="Rectangle 4"/>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Theory Y</a:t>
            </a:r>
          </a:p>
          <a:p>
            <a:pPr marL="342900" indent="-342900">
              <a:spcBef>
                <a:spcPct val="20000"/>
              </a:spcBef>
            </a:pPr>
            <a:r>
              <a:rPr lang="en-US" sz="2400" b="1"/>
              <a:t>    People in their place of work.This attitude is labelled as Theory Y,which holds that:</a:t>
            </a:r>
          </a:p>
          <a:p>
            <a:pPr marL="342900" indent="-342900">
              <a:spcBef>
                <a:spcPct val="20000"/>
              </a:spcBef>
              <a:buFontTx/>
              <a:buBlip>
                <a:blip r:embed="rId2"/>
              </a:buBlip>
            </a:pPr>
            <a:r>
              <a:rPr lang="en-US" sz="2400"/>
              <a:t>Work is as natural as rest or play;</a:t>
            </a:r>
          </a:p>
          <a:p>
            <a:pPr marL="342900" indent="-342900">
              <a:spcBef>
                <a:spcPct val="20000"/>
              </a:spcBef>
              <a:buFontTx/>
              <a:buBlip>
                <a:blip r:embed="rId2"/>
              </a:buBlip>
            </a:pPr>
            <a:r>
              <a:rPr lang="en-US" sz="2400"/>
              <a:t>External control and coercion are not the only ways of bringing about effort directed towards the company’s ends;</a:t>
            </a:r>
          </a:p>
          <a:p>
            <a:pPr marL="342900" indent="-342900">
              <a:spcBef>
                <a:spcPct val="20000"/>
              </a:spcBef>
              <a:buFontTx/>
              <a:buBlip>
                <a:blip r:embed="rId2"/>
              </a:buBlip>
            </a:pPr>
            <a:r>
              <a:rPr lang="en-US" sz="2400"/>
              <a:t>Commitment to objectives is a function of the rewards associated with their achievement;</a:t>
            </a:r>
          </a:p>
          <a:p>
            <a:pPr marL="342900" indent="-342900">
              <a:spcBef>
                <a:spcPct val="20000"/>
              </a:spcBef>
              <a:buFontTx/>
              <a:buBlip>
                <a:blip r:embed="rId2"/>
              </a:buBlip>
            </a:pPr>
            <a:r>
              <a:rPr lang="en-US" sz="2400"/>
              <a:t>The average human can learn to accept and further seek responsibility;</a:t>
            </a:r>
          </a:p>
          <a:p>
            <a:pPr marL="342900" indent="-342900">
              <a:spcBef>
                <a:spcPct val="20000"/>
              </a:spcBef>
              <a:buFontTx/>
              <a:buBlip>
                <a:blip r:embed="rId2"/>
              </a:buBlip>
            </a:pPr>
            <a:r>
              <a:rPr lang="en-US" sz="2400"/>
              <a:t>The capacity to exercise imagination and other creative qualities is widely distributed.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318</a:t>
            </a:fld>
            <a:endParaRPr lang="en-US"/>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Selecting the right person for the job</a:t>
            </a:r>
          </a:p>
        </p:txBody>
      </p:sp>
      <p:sp>
        <p:nvSpPr>
          <p:cNvPr id="280579" name="Rectangle 3"/>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One of the biggest differences in software development performance is between individuals.</a:t>
            </a:r>
          </a:p>
          <a:p>
            <a:pPr marL="342900" indent="-342900">
              <a:spcBef>
                <a:spcPct val="20000"/>
              </a:spcBef>
            </a:pPr>
            <a:endParaRPr lang="en-US" sz="2400"/>
          </a:p>
          <a:p>
            <a:pPr marL="342900" indent="-342900">
              <a:spcBef>
                <a:spcPct val="20000"/>
              </a:spcBef>
            </a:pPr>
            <a:r>
              <a:rPr lang="en-US" sz="2400"/>
              <a:t>    </a:t>
            </a:r>
            <a:r>
              <a:rPr lang="en-US" sz="2400" b="1">
                <a:solidFill>
                  <a:srgbClr val="3366FF"/>
                </a:solidFill>
              </a:rPr>
              <a:t>What sort of characteristics should the company look for? Should they go for experienced programmer or new graduate?</a:t>
            </a:r>
          </a:p>
          <a:p>
            <a:pPr marL="342900" indent="-342900">
              <a:spcBef>
                <a:spcPct val="20000"/>
              </a:spcBef>
            </a:pPr>
            <a:endParaRPr lang="en-US" sz="2400" b="1">
              <a:solidFill>
                <a:srgbClr val="3366FF"/>
              </a:solidFill>
            </a:endParaRPr>
          </a:p>
          <a:p>
            <a:pPr marL="342900" indent="-342900">
              <a:spcBef>
                <a:spcPct val="20000"/>
              </a:spcBef>
              <a:buFontTx/>
              <a:buBlip>
                <a:blip r:embed="rId2"/>
              </a:buBlip>
            </a:pPr>
            <a:r>
              <a:rPr lang="en-US" sz="2400"/>
              <a:t>It is dangerous to generalize but American researcher Cheney found that the most important influence on programmer productivity seemed to be experience. </a:t>
            </a:r>
          </a:p>
          <a:p>
            <a:pPr marL="342900" indent="-342900">
              <a:spcBef>
                <a:spcPct val="20000"/>
              </a:spcBef>
            </a:pPr>
            <a:endParaRPr lang="en-US" sz="2400"/>
          </a:p>
          <a:p>
            <a:pPr marL="342900" indent="-342900">
              <a:spcBef>
                <a:spcPct val="20000"/>
              </a:spcBef>
            </a:pPr>
            <a:r>
              <a:rPr lang="en-US" sz="2400">
                <a:solidFill>
                  <a:srgbClr val="3366FF"/>
                </a:solidFill>
              </a:rPr>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319</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solidFill>
                  <a:srgbClr val="009999"/>
                </a:solidFill>
              </a:rPr>
              <a:t>Steps in Project Planning</a:t>
            </a:r>
          </a:p>
        </p:txBody>
      </p:sp>
      <p:sp>
        <p:nvSpPr>
          <p:cNvPr id="64515" name="Rectangle 3"/>
          <p:cNvSpPr>
            <a:spLocks noGrp="1" noChangeArrowheads="1"/>
          </p:cNvSpPr>
          <p:nvPr>
            <p:ph type="body" idx="1"/>
          </p:nvPr>
        </p:nvSpPr>
        <p:spPr>
          <a:xfrm>
            <a:off x="358775" y="2205038"/>
            <a:ext cx="8785225" cy="4652962"/>
          </a:xfrm>
        </p:spPr>
        <p:txBody>
          <a:bodyPr/>
          <a:lstStyle/>
          <a:p>
            <a:pPr>
              <a:buFontTx/>
              <a:buBlip>
                <a:blip r:embed="rId2"/>
              </a:buBlip>
            </a:pPr>
            <a:r>
              <a:rPr lang="en-US" sz="2400">
                <a:solidFill>
                  <a:srgbClr val="3366CC"/>
                </a:solidFill>
              </a:rPr>
              <a:t>Step 6:</a:t>
            </a:r>
            <a:r>
              <a:rPr lang="en-US" sz="2400"/>
              <a:t> Identify activity risks</a:t>
            </a:r>
          </a:p>
          <a:p>
            <a:pPr>
              <a:buFontTx/>
              <a:buBlip>
                <a:blip r:embed="rId2"/>
              </a:buBlip>
            </a:pPr>
            <a:r>
              <a:rPr lang="en-US" sz="2400">
                <a:solidFill>
                  <a:srgbClr val="3366CC"/>
                </a:solidFill>
              </a:rPr>
              <a:t>Step 7:</a:t>
            </a:r>
            <a:r>
              <a:rPr lang="en-US" sz="2400"/>
              <a:t> Allocate resources</a:t>
            </a:r>
          </a:p>
          <a:p>
            <a:pPr>
              <a:buFontTx/>
              <a:buBlip>
                <a:blip r:embed="rId2"/>
              </a:buBlip>
            </a:pPr>
            <a:r>
              <a:rPr lang="en-US" sz="2400">
                <a:solidFill>
                  <a:srgbClr val="3366CC"/>
                </a:solidFill>
              </a:rPr>
              <a:t>Step 8:</a:t>
            </a:r>
            <a:r>
              <a:rPr lang="en-US" sz="2400"/>
              <a:t> Review/publicize plan</a:t>
            </a:r>
          </a:p>
          <a:p>
            <a:pPr>
              <a:buFontTx/>
              <a:buBlip>
                <a:blip r:embed="rId2"/>
              </a:buBlip>
            </a:pPr>
            <a:r>
              <a:rPr lang="en-US" sz="2400">
                <a:solidFill>
                  <a:srgbClr val="3366CC"/>
                </a:solidFill>
              </a:rPr>
              <a:t>Step 9:</a:t>
            </a:r>
            <a:r>
              <a:rPr lang="en-US" sz="2400"/>
              <a:t> Execute plan</a:t>
            </a:r>
          </a:p>
          <a:p>
            <a:pPr>
              <a:buFontTx/>
              <a:buBlip>
                <a:blip r:embed="rId2"/>
              </a:buBlip>
            </a:pPr>
            <a:r>
              <a:rPr lang="en-US" sz="2400">
                <a:solidFill>
                  <a:srgbClr val="3366CC"/>
                </a:solidFill>
              </a:rPr>
              <a:t>Step 10:</a:t>
            </a:r>
            <a:r>
              <a:rPr lang="en-US" sz="2400"/>
              <a:t> Lower levels of planning</a:t>
            </a:r>
          </a:p>
          <a:p>
            <a:pPr>
              <a:buFontTx/>
              <a:buBlip>
                <a:blip r:embed="rId2"/>
              </a:buBlip>
            </a:pPr>
            <a:endParaRPr lang="en-US" sz="2400"/>
          </a:p>
          <a:p>
            <a:pP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32</a:t>
            </a:fld>
            <a:endParaRPr lang="en-US"/>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body" idx="1"/>
          </p:nvPr>
        </p:nvSpPr>
        <p:spPr/>
        <p:txBody>
          <a:bodyPr/>
          <a:lstStyle/>
          <a:p>
            <a:pPr>
              <a:buFontTx/>
              <a:buNone/>
            </a:pPr>
            <a:r>
              <a:rPr lang="en-US" sz="2400" b="1">
                <a:solidFill>
                  <a:srgbClr val="3366FF"/>
                </a:solidFill>
              </a:rPr>
              <a:t>A general approach:</a:t>
            </a:r>
            <a:endParaRPr lang="en-US" sz="2400">
              <a:solidFill>
                <a:srgbClr val="3366FF"/>
              </a:solidFill>
            </a:endParaRPr>
          </a:p>
          <a:p>
            <a:pPr>
              <a:buFontTx/>
              <a:buBlip>
                <a:blip r:embed="rId2"/>
              </a:buBlip>
            </a:pPr>
            <a:r>
              <a:rPr lang="en-US" sz="2400" b="1">
                <a:solidFill>
                  <a:srgbClr val="0066FF"/>
                </a:solidFill>
              </a:rPr>
              <a:t>Create a job specification</a:t>
            </a:r>
          </a:p>
          <a:p>
            <a:pPr>
              <a:buFontTx/>
              <a:buNone/>
            </a:pPr>
            <a:r>
              <a:rPr lang="en-US" sz="2400"/>
              <a:t>    Formally or informally the requirements of the job need to be documented.</a:t>
            </a:r>
          </a:p>
          <a:p>
            <a:pPr>
              <a:buFontTx/>
              <a:buBlip>
                <a:blip r:embed="rId2"/>
              </a:buBlip>
            </a:pPr>
            <a:r>
              <a:rPr lang="en-US" sz="2400" b="1">
                <a:solidFill>
                  <a:srgbClr val="0066FF"/>
                </a:solidFill>
              </a:rPr>
              <a:t>Create a job holder profile</a:t>
            </a:r>
          </a:p>
          <a:p>
            <a:pPr>
              <a:buFontTx/>
              <a:buNone/>
            </a:pPr>
            <a:r>
              <a:rPr lang="en-US" sz="2400"/>
              <a:t>    Using the job specification, a profile of the sort of person who would be needed to carry out the job is constructed</a:t>
            </a:r>
            <a:r>
              <a:rPr lang="en-US"/>
              <a:t>.</a:t>
            </a:r>
          </a:p>
          <a:p>
            <a:endParaRPr lang="en-US"/>
          </a:p>
        </p:txBody>
      </p:sp>
      <p:sp>
        <p:nvSpPr>
          <p:cNvPr id="281603"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320</a:t>
            </a:fld>
            <a:endParaRPr lang="en-US"/>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idx="1"/>
          </p:nvPr>
        </p:nvSpPr>
        <p:spPr/>
        <p:txBody>
          <a:bodyPr/>
          <a:lstStyle/>
          <a:p>
            <a:pPr>
              <a:lnSpc>
                <a:spcPct val="80000"/>
              </a:lnSpc>
              <a:buFontTx/>
              <a:buBlip>
                <a:blip r:embed="rId2"/>
              </a:buBlip>
            </a:pPr>
            <a:r>
              <a:rPr lang="en-US" sz="2400" b="1">
                <a:solidFill>
                  <a:srgbClr val="0066FF"/>
                </a:solidFill>
              </a:rPr>
              <a:t>Obtain applicants</a:t>
            </a:r>
          </a:p>
          <a:p>
            <a:pPr>
              <a:lnSpc>
                <a:spcPct val="80000"/>
              </a:lnSpc>
              <a:buFontTx/>
              <a:buNone/>
            </a:pPr>
            <a:r>
              <a:rPr lang="en-US" sz="2400"/>
              <a:t>   Advertisements with enough information would be placed to allow an element of self-elimination and to obtain realistic candidates.</a:t>
            </a:r>
          </a:p>
          <a:p>
            <a:pPr>
              <a:lnSpc>
                <a:spcPct val="80000"/>
              </a:lnSpc>
              <a:buFontTx/>
              <a:buBlip>
                <a:blip r:embed="rId2"/>
              </a:buBlip>
            </a:pPr>
            <a:r>
              <a:rPr lang="en-US" sz="2400" b="1">
                <a:solidFill>
                  <a:srgbClr val="0066FF"/>
                </a:solidFill>
              </a:rPr>
              <a:t>Examine Curricula vitae</a:t>
            </a:r>
          </a:p>
          <a:p>
            <a:pPr>
              <a:lnSpc>
                <a:spcPct val="80000"/>
              </a:lnSpc>
              <a:buFontTx/>
              <a:buNone/>
            </a:pPr>
            <a:r>
              <a:rPr lang="en-US" sz="2400"/>
              <a:t>   CV should be read carefully and compared with the job holder profile.</a:t>
            </a:r>
          </a:p>
          <a:p>
            <a:pPr>
              <a:lnSpc>
                <a:spcPct val="80000"/>
              </a:lnSpc>
              <a:buFontTx/>
              <a:buBlip>
                <a:blip r:embed="rId2"/>
              </a:buBlip>
            </a:pPr>
            <a:r>
              <a:rPr lang="en-US" sz="2400" b="1">
                <a:solidFill>
                  <a:srgbClr val="0066FF"/>
                </a:solidFill>
              </a:rPr>
              <a:t>Interviews</a:t>
            </a:r>
          </a:p>
          <a:p>
            <a:pPr>
              <a:lnSpc>
                <a:spcPct val="80000"/>
              </a:lnSpc>
              <a:buFontTx/>
              <a:buNone/>
            </a:pPr>
            <a:r>
              <a:rPr lang="en-US" sz="2400"/>
              <a:t>    A number of selection techniques can be adopted. Formal scoring system for the qualities being judged should be devised. Interviews can be either technical or general.    </a:t>
            </a:r>
          </a:p>
          <a:p>
            <a:pPr>
              <a:lnSpc>
                <a:spcPct val="80000"/>
              </a:lnSpc>
              <a:buFontTx/>
              <a:buNone/>
            </a:pPr>
            <a:r>
              <a:rPr lang="en-US" sz="2400"/>
              <a:t>    </a:t>
            </a:r>
          </a:p>
          <a:p>
            <a:pPr>
              <a:lnSpc>
                <a:spcPct val="80000"/>
              </a:lnSpc>
              <a:buFontTx/>
              <a:buBlip>
                <a:blip r:embed="rId2"/>
              </a:buBlip>
            </a:pPr>
            <a:endParaRPr lang="en-US" sz="2400"/>
          </a:p>
        </p:txBody>
      </p:sp>
      <p:sp>
        <p:nvSpPr>
          <p:cNvPr id="282627"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321</a:t>
            </a:fld>
            <a:endParaRPr lang="en-US"/>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20PW40 VIJAY KRISHNA D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322</a:t>
            </a:fld>
            <a:endParaRPr lang="en-US"/>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solidFill>
                  <a:srgbClr val="008080"/>
                </a:solidFill>
              </a:rPr>
              <a:t>Instruction in the best methods</a:t>
            </a:r>
          </a:p>
        </p:txBody>
      </p:sp>
      <p:sp>
        <p:nvSpPr>
          <p:cNvPr id="283651" name="Rectangle 3"/>
          <p:cNvSpPr>
            <a:spLocks noGrp="1" noChangeArrowheads="1"/>
          </p:cNvSpPr>
          <p:nvPr>
            <p:ph type="body" idx="1"/>
          </p:nvPr>
        </p:nvSpPr>
        <p:spPr/>
        <p:txBody>
          <a:bodyPr/>
          <a:lstStyle/>
          <a:p>
            <a:pPr>
              <a:buFontTx/>
              <a:buBlip>
                <a:blip r:embed="rId2"/>
              </a:buBlip>
            </a:pPr>
            <a:r>
              <a:rPr lang="en-US" sz="2400"/>
              <a:t>When a new member of the team is recruited, the team leader need to plan his induction very carefully.</a:t>
            </a:r>
          </a:p>
          <a:p>
            <a:pPr>
              <a:buFontTx/>
              <a:buBlip>
                <a:blip r:embed="rId2"/>
              </a:buBlip>
            </a:pPr>
            <a:r>
              <a:rPr lang="en-US" sz="2400"/>
              <a:t>Team leader should assess the training needs of his team members.</a:t>
            </a:r>
          </a:p>
          <a:p>
            <a:pPr>
              <a:buFontTx/>
              <a:buBlip>
                <a:blip r:embed="rId2"/>
              </a:buBlip>
            </a:pPr>
            <a:r>
              <a:rPr lang="en-US" sz="2400"/>
              <a:t>Training needs profile is drawn up for each staff before considering specific courses.</a:t>
            </a:r>
          </a:p>
          <a:p>
            <a:pPr>
              <a:buFontTx/>
              <a:buBlip>
                <a:blip r:embed="rId2"/>
              </a:buBlip>
            </a:pPr>
            <a:r>
              <a:rPr lang="en-US" sz="2400"/>
              <a:t>The methods learnt during the training need to be actually applied. Reviews and inspections should help to ensure this.</a:t>
            </a: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323</a:t>
            </a:fld>
            <a:endParaRPr lang="en-US"/>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solidFill>
                  <a:srgbClr val="008080"/>
                </a:solidFill>
              </a:rPr>
              <a:t>Motivation</a:t>
            </a:r>
          </a:p>
        </p:txBody>
      </p:sp>
      <p:sp>
        <p:nvSpPr>
          <p:cNvPr id="284675" name="Rectangle 3"/>
          <p:cNvSpPr>
            <a:spLocks noGrp="1" noChangeArrowheads="1"/>
          </p:cNvSpPr>
          <p:nvPr>
            <p:ph type="body" idx="1"/>
          </p:nvPr>
        </p:nvSpPr>
        <p:spPr/>
        <p:txBody>
          <a:bodyPr/>
          <a:lstStyle/>
          <a:p>
            <a:pPr>
              <a:buFontTx/>
              <a:buNone/>
            </a:pPr>
            <a:r>
              <a:rPr lang="en-US" sz="2400" b="1"/>
              <a:t>There are several models of motivation.</a:t>
            </a:r>
          </a:p>
          <a:p>
            <a:pPr>
              <a:buFontTx/>
              <a:buNone/>
            </a:pPr>
            <a:r>
              <a:rPr lang="en-US" sz="2400" b="1">
                <a:solidFill>
                  <a:srgbClr val="0066FF"/>
                </a:solidFill>
              </a:rPr>
              <a:t>The Taylorist model</a:t>
            </a:r>
          </a:p>
          <a:p>
            <a:pPr>
              <a:buFontTx/>
              <a:buBlip>
                <a:blip r:embed="rId2"/>
              </a:buBlip>
            </a:pPr>
            <a:r>
              <a:rPr lang="en-US" sz="2400"/>
              <a:t>Taylor’s viewpoint is reflected in the use of piece-rates in manufacturing industries and sales bonuses amongst sales force.</a:t>
            </a:r>
          </a:p>
          <a:p>
            <a:pPr>
              <a:buFontTx/>
              <a:buBlip>
                <a:blip r:embed="rId2"/>
              </a:buBlip>
            </a:pPr>
            <a:r>
              <a:rPr lang="en-US" sz="2400"/>
              <a:t>Radical changes in work practices have to be preceded by a move from piece-rates to day-rates.</a:t>
            </a:r>
          </a:p>
          <a:p>
            <a:pPr>
              <a:buFontTx/>
              <a:buBlip>
                <a:blip r:embed="rId2"/>
              </a:buBlip>
            </a:pPr>
            <a:r>
              <a:rPr lang="en-US" sz="2400"/>
              <a:t>In a company, a reward system that makes excessive distinctions between co-workers can be damaging to morale and eventually to productivity.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324</a:t>
            </a:fld>
            <a:endParaRPr lang="en-US"/>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solidFill>
                  <a:srgbClr val="008080"/>
                </a:solidFill>
              </a:rPr>
              <a:t>Motivation…</a:t>
            </a:r>
          </a:p>
        </p:txBody>
      </p:sp>
      <p:sp>
        <p:nvSpPr>
          <p:cNvPr id="285699" name="Rectangle 3"/>
          <p:cNvSpPr>
            <a:spLocks noGrp="1" noChangeArrowheads="1"/>
          </p:cNvSpPr>
          <p:nvPr>
            <p:ph type="body" idx="1"/>
          </p:nvPr>
        </p:nvSpPr>
        <p:spPr/>
        <p:txBody>
          <a:bodyPr/>
          <a:lstStyle/>
          <a:p>
            <a:pPr>
              <a:buFontTx/>
              <a:buNone/>
            </a:pPr>
            <a:r>
              <a:rPr lang="en-US" sz="2400" b="1">
                <a:solidFill>
                  <a:srgbClr val="0066FF"/>
                </a:solidFill>
              </a:rPr>
              <a:t>Maslow’s hierarchy of needs</a:t>
            </a:r>
          </a:p>
          <a:p>
            <a:pPr>
              <a:buFontTx/>
              <a:buBlip>
                <a:blip r:embed="rId2"/>
              </a:buBlip>
            </a:pPr>
            <a:r>
              <a:rPr lang="en-US" sz="2400"/>
              <a:t>Abraham Maslow, a an American psychologist, suggested that there is a hierarchy of needs.</a:t>
            </a:r>
          </a:p>
          <a:p>
            <a:pPr>
              <a:buFontTx/>
              <a:buBlip>
                <a:blip r:embed="rId2"/>
              </a:buBlip>
            </a:pPr>
            <a:r>
              <a:rPr lang="en-US" sz="2400"/>
              <a:t>As lower level of needs are satisfied then gradually higher level needs will emerge.</a:t>
            </a:r>
          </a:p>
          <a:p>
            <a:pPr>
              <a:buFontTx/>
              <a:buBlip>
                <a:blip r:embed="rId2"/>
              </a:buBlip>
            </a:pPr>
            <a:r>
              <a:rPr lang="en-US" sz="2400"/>
              <a:t>Project Leader must realize that people are likely to be motivated by different things at different stages of their life.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325</a:t>
            </a:fld>
            <a:endParaRPr lang="en-US"/>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solidFill>
                  <a:srgbClr val="008080"/>
                </a:solidFill>
              </a:rPr>
              <a:t>Motivation…</a:t>
            </a:r>
          </a:p>
        </p:txBody>
      </p:sp>
      <p:sp>
        <p:nvSpPr>
          <p:cNvPr id="286723" name="Rectangle 3"/>
          <p:cNvSpPr>
            <a:spLocks noGrp="1" noChangeArrowheads="1"/>
          </p:cNvSpPr>
          <p:nvPr>
            <p:ph type="body" idx="1"/>
          </p:nvPr>
        </p:nvSpPr>
        <p:spPr/>
        <p:txBody>
          <a:bodyPr/>
          <a:lstStyle/>
          <a:p>
            <a:pPr>
              <a:buFontTx/>
              <a:buNone/>
            </a:pPr>
            <a:r>
              <a:rPr lang="en-US" sz="2400" b="1">
                <a:solidFill>
                  <a:srgbClr val="0066FF"/>
                </a:solidFill>
              </a:rPr>
              <a:t>Herzberg’s two-factor theory</a:t>
            </a:r>
          </a:p>
          <a:p>
            <a:pPr>
              <a:buFontTx/>
              <a:buNone/>
            </a:pPr>
            <a:r>
              <a:rPr lang="en-US" sz="2400" b="1">
                <a:solidFill>
                  <a:srgbClr val="0066FF"/>
                </a:solidFill>
              </a:rPr>
              <a:t>    </a:t>
            </a:r>
            <a:r>
              <a:rPr lang="en-US" sz="2400"/>
              <a:t>Certain things about a job might make the employee dissatisfied. If the causes of this dissatisfaction are removed, this does not necessarily make the job more exciting.</a:t>
            </a:r>
          </a:p>
          <a:p>
            <a:pPr>
              <a:buFontTx/>
              <a:buBlip>
                <a:blip r:embed="rId2"/>
              </a:buBlip>
            </a:pPr>
            <a:r>
              <a:rPr lang="en-US" sz="2400" b="1">
                <a:solidFill>
                  <a:srgbClr val="0066FF"/>
                </a:solidFill>
              </a:rPr>
              <a:t>Hygiene or maintenance factors</a:t>
            </a:r>
          </a:p>
          <a:p>
            <a:pPr>
              <a:buFontTx/>
              <a:buNone/>
            </a:pPr>
            <a:r>
              <a:rPr lang="en-US" sz="2400"/>
              <a:t>    The level of pay or the working conditions;</a:t>
            </a:r>
          </a:p>
          <a:p>
            <a:pPr>
              <a:buFontTx/>
              <a:buBlip>
                <a:blip r:embed="rId2"/>
              </a:buBlip>
            </a:pPr>
            <a:r>
              <a:rPr lang="en-US" sz="2400" b="1">
                <a:solidFill>
                  <a:srgbClr val="0066FF"/>
                </a:solidFill>
              </a:rPr>
              <a:t>Motivators</a:t>
            </a:r>
          </a:p>
          <a:p>
            <a:pPr>
              <a:buFontTx/>
              <a:buNone/>
            </a:pPr>
            <a:r>
              <a:rPr lang="en-US" sz="2400"/>
              <a:t>    These make the employee feel that the job is worthwhile, like a sense of achievement or the nature of work itself.</a:t>
            </a:r>
          </a:p>
          <a:p>
            <a:pPr>
              <a:buFontTx/>
              <a:buNone/>
            </a:pPr>
            <a:endParaRPr lang="en-US" sz="2400"/>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326</a:t>
            </a:fld>
            <a:endParaRPr lang="en-US"/>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noFill/>
          <a:ln/>
        </p:spPr>
        <p:txBody>
          <a:bodyPr/>
          <a:lstStyle/>
          <a:p>
            <a:r>
              <a:rPr lang="en-US">
                <a:solidFill>
                  <a:srgbClr val="008080"/>
                </a:solidFill>
              </a:rPr>
              <a:t>Motivation…</a:t>
            </a:r>
          </a:p>
        </p:txBody>
      </p:sp>
      <p:sp>
        <p:nvSpPr>
          <p:cNvPr id="287747" name="Rectangle 3"/>
          <p:cNvSpPr>
            <a:spLocks noGrp="1" noChangeArrowheads="1"/>
          </p:cNvSpPr>
          <p:nvPr>
            <p:ph type="body" idx="1"/>
          </p:nvPr>
        </p:nvSpPr>
        <p:spPr>
          <a:xfrm>
            <a:off x="358775" y="1412875"/>
            <a:ext cx="8785225" cy="4406900"/>
          </a:xfrm>
          <a:noFill/>
          <a:ln/>
        </p:spPr>
        <p:txBody>
          <a:bodyPr/>
          <a:lstStyle/>
          <a:p>
            <a:pPr>
              <a:lnSpc>
                <a:spcPct val="90000"/>
              </a:lnSpc>
              <a:buFontTx/>
              <a:buNone/>
            </a:pPr>
            <a:r>
              <a:rPr lang="en-US" sz="2400" b="1">
                <a:solidFill>
                  <a:srgbClr val="0066FF"/>
                </a:solidFill>
              </a:rPr>
              <a:t>The expectancy theory of motivation</a:t>
            </a:r>
          </a:p>
          <a:p>
            <a:pPr>
              <a:lnSpc>
                <a:spcPct val="90000"/>
              </a:lnSpc>
              <a:buFontTx/>
              <a:buNone/>
            </a:pPr>
            <a:r>
              <a:rPr lang="en-US" sz="2400" b="1"/>
              <a:t>     </a:t>
            </a:r>
            <a:r>
              <a:rPr lang="en-US" sz="2400"/>
              <a:t>A model developed by vroom and his colleagues identifies three influences on motivation:</a:t>
            </a:r>
          </a:p>
          <a:p>
            <a:pPr>
              <a:lnSpc>
                <a:spcPct val="90000"/>
              </a:lnSpc>
              <a:buFontTx/>
              <a:buBlip>
                <a:blip r:embed="rId2"/>
              </a:buBlip>
            </a:pPr>
            <a:r>
              <a:rPr lang="en-US" sz="2400" b="1">
                <a:solidFill>
                  <a:srgbClr val="0066FF"/>
                </a:solidFill>
              </a:rPr>
              <a:t>Expectancy</a:t>
            </a:r>
          </a:p>
          <a:p>
            <a:pPr>
              <a:lnSpc>
                <a:spcPct val="90000"/>
              </a:lnSpc>
              <a:buFontTx/>
              <a:buNone/>
            </a:pPr>
            <a:r>
              <a:rPr lang="en-US" sz="2400"/>
              <a:t>    the belief that working together will lead to a better performance;</a:t>
            </a:r>
          </a:p>
          <a:p>
            <a:pPr>
              <a:lnSpc>
                <a:spcPct val="90000"/>
              </a:lnSpc>
              <a:buFontTx/>
              <a:buBlip>
                <a:blip r:embed="rId2"/>
              </a:buBlip>
            </a:pPr>
            <a:r>
              <a:rPr lang="en-US" sz="2400" b="1">
                <a:solidFill>
                  <a:srgbClr val="0066FF"/>
                </a:solidFill>
              </a:rPr>
              <a:t>Instrumentality</a:t>
            </a:r>
          </a:p>
          <a:p>
            <a:pPr>
              <a:lnSpc>
                <a:spcPct val="90000"/>
              </a:lnSpc>
              <a:buFontTx/>
              <a:buNone/>
            </a:pPr>
            <a:r>
              <a:rPr lang="en-US" sz="2400"/>
              <a:t>   The belief that better performance will be rewarded;</a:t>
            </a:r>
          </a:p>
          <a:p>
            <a:pPr>
              <a:lnSpc>
                <a:spcPct val="90000"/>
              </a:lnSpc>
              <a:buFontTx/>
              <a:buBlip>
                <a:blip r:embed="rId2"/>
              </a:buBlip>
            </a:pPr>
            <a:r>
              <a:rPr lang="en-US" sz="2400" b="1">
                <a:solidFill>
                  <a:srgbClr val="0066FF"/>
                </a:solidFill>
              </a:rPr>
              <a:t>Perceived value</a:t>
            </a:r>
          </a:p>
          <a:p>
            <a:pPr>
              <a:lnSpc>
                <a:spcPct val="90000"/>
              </a:lnSpc>
              <a:buFontTx/>
              <a:buNone/>
            </a:pPr>
            <a:r>
              <a:rPr lang="en-US" sz="2400"/>
              <a:t>    perceived value of the resulting reward.</a:t>
            </a:r>
          </a:p>
          <a:p>
            <a:pPr>
              <a:lnSpc>
                <a:spcPct val="90000"/>
              </a:lnSpc>
              <a:buFontTx/>
              <a:buNone/>
            </a:pPr>
            <a:r>
              <a:rPr lang="en-US" sz="2400"/>
              <a:t>    Motivation will be high when all three factors are high. A zero level for any one of the factors can lead to a lack of motivation.</a:t>
            </a:r>
          </a:p>
          <a:p>
            <a:pPr>
              <a:lnSpc>
                <a:spcPct val="90000"/>
              </a:lnSpc>
              <a:buFontTx/>
              <a:buNone/>
            </a:pPr>
            <a:endParaRPr lang="en-US" sz="2400"/>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327</a:t>
            </a:fld>
            <a:endParaRPr lang="en-US"/>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body" idx="1"/>
          </p:nvPr>
        </p:nvSpPr>
        <p:spPr>
          <a:xfrm>
            <a:off x="179388" y="1412875"/>
            <a:ext cx="8785225" cy="4406900"/>
          </a:xfrm>
        </p:spPr>
        <p:txBody>
          <a:bodyPr/>
          <a:lstStyle/>
          <a:p>
            <a:pPr>
              <a:lnSpc>
                <a:spcPct val="90000"/>
              </a:lnSpc>
              <a:buFontTx/>
              <a:buNone/>
            </a:pPr>
            <a:r>
              <a:rPr lang="en-US" sz="2400" b="1">
                <a:solidFill>
                  <a:srgbClr val="0066FF"/>
                </a:solidFill>
              </a:rPr>
              <a:t>The Oldham-Hackman job characteristics model</a:t>
            </a:r>
          </a:p>
          <a:p>
            <a:pPr>
              <a:lnSpc>
                <a:spcPct val="90000"/>
              </a:lnSpc>
              <a:buFontTx/>
              <a:buNone/>
            </a:pPr>
            <a:r>
              <a:rPr lang="en-US" sz="2400"/>
              <a:t>Satisfaction of a job is based on five factors.</a:t>
            </a:r>
          </a:p>
          <a:p>
            <a:pPr>
              <a:lnSpc>
                <a:spcPct val="90000"/>
              </a:lnSpc>
              <a:buFontTx/>
              <a:buNone/>
            </a:pPr>
            <a:endParaRPr lang="en-US" sz="2400"/>
          </a:p>
          <a:p>
            <a:pPr>
              <a:lnSpc>
                <a:spcPct val="90000"/>
              </a:lnSpc>
              <a:buFontTx/>
              <a:buBlip>
                <a:blip r:embed="rId2"/>
              </a:buBlip>
            </a:pPr>
            <a:r>
              <a:rPr lang="en-US" sz="2400" b="1">
                <a:solidFill>
                  <a:srgbClr val="0066FF"/>
                </a:solidFill>
              </a:rPr>
              <a:t>Skill variety</a:t>
            </a:r>
          </a:p>
          <a:p>
            <a:pPr>
              <a:lnSpc>
                <a:spcPct val="90000"/>
              </a:lnSpc>
              <a:buFontTx/>
              <a:buNone/>
            </a:pPr>
            <a:r>
              <a:rPr lang="en-US" sz="2400"/>
              <a:t>    The number of different skills that the job holder has the opportunity to exercise;</a:t>
            </a:r>
          </a:p>
          <a:p>
            <a:pPr>
              <a:lnSpc>
                <a:spcPct val="90000"/>
              </a:lnSpc>
              <a:buFontTx/>
              <a:buBlip>
                <a:blip r:embed="rId2"/>
              </a:buBlip>
            </a:pPr>
            <a:r>
              <a:rPr lang="en-US" sz="2400" b="1">
                <a:solidFill>
                  <a:srgbClr val="0066FF"/>
                </a:solidFill>
              </a:rPr>
              <a:t>Task identity</a:t>
            </a:r>
          </a:p>
          <a:p>
            <a:pPr>
              <a:lnSpc>
                <a:spcPct val="90000"/>
              </a:lnSpc>
              <a:buFontTx/>
              <a:buNone/>
            </a:pPr>
            <a:r>
              <a:rPr lang="en-US" sz="2400" b="1"/>
              <a:t>   </a:t>
            </a:r>
            <a:r>
              <a:rPr lang="en-US" sz="2400"/>
              <a:t> The degree to which your work and its results are    identifiable as belonging to you;</a:t>
            </a:r>
          </a:p>
          <a:p>
            <a:pPr>
              <a:lnSpc>
                <a:spcPct val="90000"/>
              </a:lnSpc>
              <a:buFontTx/>
              <a:buBlip>
                <a:blip r:embed="rId2"/>
              </a:buBlip>
            </a:pPr>
            <a:r>
              <a:rPr lang="en-US" sz="2400" b="1">
                <a:solidFill>
                  <a:srgbClr val="0066FF"/>
                </a:solidFill>
              </a:rPr>
              <a:t>Task significance</a:t>
            </a:r>
          </a:p>
          <a:p>
            <a:pPr>
              <a:lnSpc>
                <a:spcPct val="90000"/>
              </a:lnSpc>
              <a:buFontTx/>
              <a:buNone/>
            </a:pPr>
            <a:r>
              <a:rPr lang="en-US" sz="2400" b="1"/>
              <a:t>    </a:t>
            </a:r>
            <a:r>
              <a:rPr lang="en-US" sz="2400"/>
              <a:t>The degree to which your work and its results are identifiable as belonging to you.</a:t>
            </a:r>
          </a:p>
          <a:p>
            <a:pPr>
              <a:lnSpc>
                <a:spcPct val="90000"/>
              </a:lnSpc>
              <a:buFontTx/>
              <a:buNone/>
            </a:pPr>
            <a:endParaRPr lang="en-US" sz="2400"/>
          </a:p>
        </p:txBody>
      </p:sp>
      <p:sp>
        <p:nvSpPr>
          <p:cNvPr id="288771"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328</a:t>
            </a:fld>
            <a:endParaRPr lang="en-US"/>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p:txBody>
          <a:bodyPr/>
          <a:lstStyle/>
          <a:p>
            <a:pPr>
              <a:buFontTx/>
              <a:buBlip>
                <a:blip r:embed="rId2"/>
              </a:buBlip>
            </a:pPr>
            <a:r>
              <a:rPr lang="en-US" sz="2400" b="1">
                <a:solidFill>
                  <a:srgbClr val="0066FF"/>
                </a:solidFill>
              </a:rPr>
              <a:t>Autonomy</a:t>
            </a:r>
          </a:p>
          <a:p>
            <a:pPr>
              <a:buFontTx/>
              <a:buNone/>
            </a:pPr>
            <a:r>
              <a:rPr lang="en-US" sz="2400"/>
              <a:t>    The discretion you have about the way that you do the job;</a:t>
            </a:r>
          </a:p>
          <a:p>
            <a:pPr>
              <a:buFontTx/>
              <a:buBlip>
                <a:blip r:embed="rId2"/>
              </a:buBlip>
            </a:pPr>
            <a:r>
              <a:rPr lang="en-US" sz="2400" b="1">
                <a:solidFill>
                  <a:srgbClr val="0066FF"/>
                </a:solidFill>
              </a:rPr>
              <a:t>Feedback</a:t>
            </a:r>
          </a:p>
          <a:p>
            <a:pPr>
              <a:buFontTx/>
              <a:buNone/>
            </a:pPr>
            <a:r>
              <a:rPr lang="en-US" sz="2400"/>
              <a:t>    The information you get back about the results of your work.</a:t>
            </a:r>
          </a:p>
          <a:p>
            <a:pPr>
              <a:buFontTx/>
              <a:buNone/>
            </a:pPr>
            <a:endParaRPr lang="en-US" sz="2400"/>
          </a:p>
          <a:p>
            <a:pPr>
              <a:buFontTx/>
              <a:buNone/>
            </a:pPr>
            <a:r>
              <a:rPr lang="en-US" sz="2400"/>
              <a:t>    In practical terms, activities should be designed so that, where possible, staff follow the progress of a particular product and feel personally associated with it. </a:t>
            </a:r>
          </a:p>
          <a:p>
            <a:pPr>
              <a:buFontTx/>
              <a:buNone/>
            </a:pPr>
            <a:endParaRPr lang="en-US" sz="2400"/>
          </a:p>
          <a:p>
            <a:endParaRPr lang="en-US" sz="2400"/>
          </a:p>
        </p:txBody>
      </p:sp>
      <p:sp>
        <p:nvSpPr>
          <p:cNvPr id="289795"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329</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20PW06 CHANDRASEHAR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33</a:t>
            </a:fld>
            <a:endParaRPr lang="en-US"/>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06375" y="138113"/>
            <a:ext cx="7966075" cy="846137"/>
          </a:xfrm>
        </p:spPr>
        <p:txBody>
          <a:bodyPr/>
          <a:lstStyle/>
          <a:p>
            <a:r>
              <a:rPr lang="en-US">
                <a:solidFill>
                  <a:srgbClr val="008080"/>
                </a:solidFill>
              </a:rPr>
              <a:t>Methods of improving motivation</a:t>
            </a:r>
          </a:p>
        </p:txBody>
      </p:sp>
      <p:sp>
        <p:nvSpPr>
          <p:cNvPr id="290819" name="Rectangle 3"/>
          <p:cNvSpPr>
            <a:spLocks noGrp="1" noChangeArrowheads="1"/>
          </p:cNvSpPr>
          <p:nvPr>
            <p:ph type="body" idx="1"/>
          </p:nvPr>
        </p:nvSpPr>
        <p:spPr/>
        <p:txBody>
          <a:bodyPr/>
          <a:lstStyle/>
          <a:p>
            <a:pPr>
              <a:buFontTx/>
              <a:buBlip>
                <a:blip r:embed="rId2"/>
              </a:buBlip>
            </a:pPr>
            <a:r>
              <a:rPr lang="en-US" sz="2400" b="1">
                <a:solidFill>
                  <a:srgbClr val="0066FF"/>
                </a:solidFill>
              </a:rPr>
              <a:t>Setting specific goals</a:t>
            </a:r>
          </a:p>
          <a:p>
            <a:pPr>
              <a:buFontTx/>
              <a:buNone/>
            </a:pPr>
            <a:r>
              <a:rPr lang="en-US" sz="2400"/>
              <a:t>    Involving staff in the setting of goals helps to gain acceptance for them.</a:t>
            </a:r>
          </a:p>
          <a:p>
            <a:pPr>
              <a:buFontTx/>
              <a:buBlip>
                <a:blip r:embed="rId2"/>
              </a:buBlip>
            </a:pPr>
            <a:r>
              <a:rPr lang="en-US" sz="2400" b="1">
                <a:solidFill>
                  <a:srgbClr val="0066FF"/>
                </a:solidFill>
              </a:rPr>
              <a:t>Providing feedback</a:t>
            </a:r>
          </a:p>
          <a:p>
            <a:pPr>
              <a:buFontTx/>
              <a:buNone/>
            </a:pPr>
            <a:r>
              <a:rPr lang="en-US" sz="2400"/>
              <a:t>    Not only do the goals have to be set but staff have to have regular feedback about how they are progressing.</a:t>
            </a:r>
          </a:p>
          <a:p>
            <a:pPr>
              <a:buFontTx/>
              <a:buBlip>
                <a:blip r:embed="rId2"/>
              </a:buBlip>
            </a:pPr>
            <a:r>
              <a:rPr lang="en-US" sz="2400" b="1">
                <a:solidFill>
                  <a:srgbClr val="0066FF"/>
                </a:solidFill>
              </a:rPr>
              <a:t>Job design</a:t>
            </a:r>
          </a:p>
          <a:p>
            <a:pPr>
              <a:buFontTx/>
              <a:buNone/>
            </a:pPr>
            <a:r>
              <a:rPr lang="en-US" sz="2400"/>
              <a:t>    Jobs can be altered to make them more interesting and give staff more feeling of responsibility.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330</a:t>
            </a:fld>
            <a:endParaRPr lang="en-US"/>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p:txBody>
          <a:bodyPr/>
          <a:lstStyle/>
          <a:p>
            <a:pPr>
              <a:buFontTx/>
              <a:buNone/>
            </a:pPr>
            <a:r>
              <a:rPr lang="en-US" sz="2400" b="1">
                <a:solidFill>
                  <a:srgbClr val="0066FF"/>
                </a:solidFill>
              </a:rPr>
              <a:t>Two measures are often used to enhance job-design.</a:t>
            </a:r>
          </a:p>
          <a:p>
            <a:pPr>
              <a:buFontTx/>
              <a:buNone/>
            </a:pPr>
            <a:endParaRPr lang="en-US" sz="2400" b="1">
              <a:solidFill>
                <a:srgbClr val="0066FF"/>
              </a:solidFill>
            </a:endParaRPr>
          </a:p>
          <a:p>
            <a:pPr>
              <a:buFontTx/>
              <a:buBlip>
                <a:blip r:embed="rId2"/>
              </a:buBlip>
            </a:pPr>
            <a:r>
              <a:rPr lang="en-US" sz="2400" b="1">
                <a:solidFill>
                  <a:srgbClr val="0066FF"/>
                </a:solidFill>
              </a:rPr>
              <a:t>Job enlargement</a:t>
            </a:r>
          </a:p>
          <a:p>
            <a:pPr>
              <a:buFontTx/>
              <a:buNone/>
            </a:pPr>
            <a:r>
              <a:rPr lang="en-US" sz="2400"/>
              <a:t>    The scope of the job is increased so that the member of staff carries out a wider range of activities.</a:t>
            </a:r>
          </a:p>
          <a:p>
            <a:pPr>
              <a:buFontTx/>
              <a:buBlip>
                <a:blip r:embed="rId2"/>
              </a:buBlip>
            </a:pPr>
            <a:r>
              <a:rPr lang="en-US" sz="2400" b="1">
                <a:solidFill>
                  <a:srgbClr val="0066FF"/>
                </a:solidFill>
              </a:rPr>
              <a:t>Job enrichment</a:t>
            </a:r>
          </a:p>
          <a:p>
            <a:pPr>
              <a:buFontTx/>
              <a:buNone/>
            </a:pPr>
            <a:r>
              <a:rPr lang="en-US" sz="2400"/>
              <a:t>    Job is changed so that the holder carries out tasks that are normally done at a higher, managerial level.</a:t>
            </a:r>
          </a:p>
          <a:p>
            <a:endParaRPr lang="en-US"/>
          </a:p>
        </p:txBody>
      </p:sp>
      <p:sp>
        <p:nvSpPr>
          <p:cNvPr id="291843" name="Rectangle 3"/>
          <p:cNvSpPr>
            <a:spLocks noGrp="1" noChangeArrowheads="1"/>
          </p:cNvSpPr>
          <p:nvPr>
            <p:ph type="title"/>
          </p:nvPr>
        </p:nvSpPr>
        <p:spPr>
          <a:xfrm>
            <a:off x="206375" y="138113"/>
            <a:ext cx="7966075" cy="846137"/>
          </a:xfrm>
          <a:noFill/>
          <a:ln/>
        </p:spPr>
        <p:txBody>
          <a:bodyPr/>
          <a:lstStyle/>
          <a:p>
            <a:r>
              <a:rPr lang="en-US">
                <a:solidFill>
                  <a:srgbClr val="008080"/>
                </a:solidFill>
              </a:rPr>
              <a:t>Methods of improving 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331</a:t>
            </a:fld>
            <a:endParaRPr lang="en-US"/>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solidFill>
                  <a:srgbClr val="008080"/>
                </a:solidFill>
              </a:rPr>
              <a:t>Working in groups</a:t>
            </a:r>
          </a:p>
        </p:txBody>
      </p:sp>
      <p:sp>
        <p:nvSpPr>
          <p:cNvPr id="299011" name="Rectangle 3"/>
          <p:cNvSpPr>
            <a:spLocks noGrp="1" noChangeArrowheads="1"/>
          </p:cNvSpPr>
          <p:nvPr>
            <p:ph type="body" idx="1"/>
          </p:nvPr>
        </p:nvSpPr>
        <p:spPr/>
        <p:txBody>
          <a:bodyPr/>
          <a:lstStyle/>
          <a:p>
            <a:pPr>
              <a:buFontTx/>
              <a:buBlip>
                <a:blip r:embed="rId2"/>
              </a:buBlip>
            </a:pPr>
            <a:r>
              <a:rPr lang="en-US" sz="2400"/>
              <a:t>Any software project involves working in groups which many people find it difficult.</a:t>
            </a:r>
          </a:p>
          <a:p>
            <a:pPr>
              <a:buFontTx/>
              <a:buBlip>
                <a:blip r:embed="rId2"/>
              </a:buBlip>
            </a:pPr>
            <a:r>
              <a:rPr lang="en-US" sz="2400"/>
              <a:t>Formal groups can be subdivided into command groups.</a:t>
            </a:r>
          </a:p>
          <a:p>
            <a:pPr>
              <a:buFontTx/>
              <a:buBlip>
                <a:blip r:embed="rId2"/>
              </a:buBlip>
            </a:pPr>
            <a:r>
              <a:rPr lang="en-US" sz="2400"/>
              <a:t>Command groups are departmental groupings which reflect the formal management structure </a:t>
            </a:r>
          </a:p>
          <a:p>
            <a:pPr>
              <a:buFontTx/>
              <a:buBlip>
                <a:blip r:embed="rId2"/>
              </a:buBlip>
            </a:pPr>
            <a:r>
              <a:rPr lang="en-US" sz="2400"/>
              <a:t>Task groups set up to deal with specific tasks. they call on people from different command groups and would typically be disbanded once the task has been completed.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332</a:t>
            </a:fld>
            <a:endParaRPr lang="en-US"/>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solidFill>
                  <a:srgbClr val="008080"/>
                </a:solidFill>
              </a:rPr>
              <a:t>Becoming a team</a:t>
            </a:r>
          </a:p>
        </p:txBody>
      </p:sp>
      <p:sp>
        <p:nvSpPr>
          <p:cNvPr id="300035" name="Rectangle 3"/>
          <p:cNvSpPr>
            <a:spLocks noGrp="1" noChangeArrowheads="1"/>
          </p:cNvSpPr>
          <p:nvPr>
            <p:ph type="body" idx="1"/>
          </p:nvPr>
        </p:nvSpPr>
        <p:spPr/>
        <p:txBody>
          <a:bodyPr/>
          <a:lstStyle/>
          <a:p>
            <a:pPr>
              <a:lnSpc>
                <a:spcPct val="90000"/>
              </a:lnSpc>
              <a:buFontTx/>
              <a:buNone/>
            </a:pPr>
            <a:r>
              <a:rPr lang="en-US" sz="2400"/>
              <a:t>Teams go through five basic stages of development:</a:t>
            </a:r>
          </a:p>
          <a:p>
            <a:pPr>
              <a:lnSpc>
                <a:spcPct val="90000"/>
              </a:lnSpc>
              <a:buFontTx/>
              <a:buNone/>
            </a:pPr>
            <a:endParaRPr lang="en-US" sz="2400"/>
          </a:p>
          <a:p>
            <a:pPr>
              <a:lnSpc>
                <a:spcPct val="90000"/>
              </a:lnSpc>
              <a:buFontTx/>
              <a:buNone/>
            </a:pPr>
            <a:r>
              <a:rPr lang="en-US" sz="2000" b="1"/>
              <a:t>	</a:t>
            </a:r>
            <a:r>
              <a:rPr lang="en-US" sz="2000" b="1">
                <a:solidFill>
                  <a:srgbClr val="0066FF"/>
                </a:solidFill>
              </a:rPr>
              <a:t>Forming</a:t>
            </a:r>
            <a:r>
              <a:rPr lang="en-US" sz="2000"/>
              <a:t>-the members of the group get to know each other and try to set up some ground rules about behaviour.	</a:t>
            </a:r>
          </a:p>
          <a:p>
            <a:pPr>
              <a:lnSpc>
                <a:spcPct val="90000"/>
              </a:lnSpc>
              <a:buFontTx/>
              <a:buNone/>
            </a:pPr>
            <a:r>
              <a:rPr lang="en-US" sz="2000" b="1"/>
              <a:t>	</a:t>
            </a:r>
            <a:r>
              <a:rPr lang="en-US" sz="2000" b="1">
                <a:solidFill>
                  <a:srgbClr val="0066FF"/>
                </a:solidFill>
              </a:rPr>
              <a:t>Storming</a:t>
            </a:r>
            <a:r>
              <a:rPr lang="en-US" sz="2000"/>
              <a:t>- conflicts arise as various members of the group try to exert leadership and the group’s methods of operation are being 	   	   established.</a:t>
            </a:r>
          </a:p>
          <a:p>
            <a:pPr>
              <a:lnSpc>
                <a:spcPct val="90000"/>
              </a:lnSpc>
              <a:buFontTx/>
              <a:buNone/>
            </a:pPr>
            <a:r>
              <a:rPr lang="en-US" sz="2000" b="1"/>
              <a:t>	</a:t>
            </a:r>
            <a:r>
              <a:rPr lang="en-US" sz="2000" b="1">
                <a:solidFill>
                  <a:srgbClr val="0066FF"/>
                </a:solidFill>
              </a:rPr>
              <a:t>Norming</a:t>
            </a:r>
            <a:r>
              <a:rPr lang="en-US" sz="2000"/>
              <a:t>-conflicts are largely settled and a feeling of group identity emerges.</a:t>
            </a:r>
          </a:p>
          <a:p>
            <a:pPr>
              <a:lnSpc>
                <a:spcPct val="90000"/>
              </a:lnSpc>
              <a:buFontTx/>
              <a:buNone/>
            </a:pPr>
            <a:r>
              <a:rPr lang="en-US" sz="2000" b="1"/>
              <a:t>	</a:t>
            </a:r>
            <a:r>
              <a:rPr lang="en-US" sz="2000" b="1">
                <a:solidFill>
                  <a:srgbClr val="0066FF"/>
                </a:solidFill>
              </a:rPr>
              <a:t>Performing</a:t>
            </a:r>
            <a:r>
              <a:rPr lang="en-US" sz="2000"/>
              <a:t>-the emphasis is now on the tasks at hand.</a:t>
            </a:r>
          </a:p>
          <a:p>
            <a:pPr>
              <a:lnSpc>
                <a:spcPct val="90000"/>
              </a:lnSpc>
              <a:buFontTx/>
              <a:buNone/>
            </a:pPr>
            <a:r>
              <a:rPr lang="en-US" sz="2000" b="1"/>
              <a:t>	</a:t>
            </a:r>
            <a:r>
              <a:rPr lang="en-US" sz="2000" b="1">
                <a:solidFill>
                  <a:srgbClr val="0066FF"/>
                </a:solidFill>
              </a:rPr>
              <a:t>Adjourning</a:t>
            </a:r>
            <a:r>
              <a:rPr lang="en-US" sz="2000"/>
              <a:t>-the group disbands.</a:t>
            </a:r>
          </a:p>
          <a:p>
            <a:pPr>
              <a:lnSpc>
                <a:spcPct val="90000"/>
              </a:lnSpc>
              <a:buFontTx/>
              <a:buNone/>
            </a:pPr>
            <a:endParaRPr lang="en-US" sz="2000"/>
          </a:p>
          <a:p>
            <a:pPr>
              <a:lnSpc>
                <a:spcPct val="90000"/>
              </a:lnSpc>
              <a:buFontTx/>
              <a:buNone/>
            </a:pPr>
            <a:r>
              <a:rPr lang="en-US" sz="2000"/>
              <a:t>According to belbin,a team needs a balance of different types of people </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333</a:t>
            </a:fld>
            <a:endParaRPr lang="en-US"/>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1059" name="Rectangle 3"/>
          <p:cNvSpPr>
            <a:spLocks noGrp="1" noChangeArrowheads="1"/>
          </p:cNvSpPr>
          <p:nvPr>
            <p:ph type="body" idx="1"/>
          </p:nvPr>
        </p:nvSpPr>
        <p:spPr/>
        <p:txBody>
          <a:bodyPr/>
          <a:lstStyle/>
          <a:p>
            <a:pPr>
              <a:buFontTx/>
              <a:buNone/>
            </a:pPr>
            <a:r>
              <a:rPr lang="en-US" sz="2000"/>
              <a:t>	</a:t>
            </a:r>
            <a:r>
              <a:rPr lang="en-US" sz="2000" b="1">
                <a:solidFill>
                  <a:srgbClr val="0066FF"/>
                </a:solidFill>
              </a:rPr>
              <a:t>The chair </a:t>
            </a:r>
            <a:r>
              <a:rPr lang="en-US" sz="2000"/>
              <a:t>-leader good at running meetings,calm,strong but tolerant</a:t>
            </a:r>
          </a:p>
          <a:p>
            <a:pPr>
              <a:buFontTx/>
              <a:buNone/>
            </a:pPr>
            <a:r>
              <a:rPr lang="en-US" sz="2000" b="1"/>
              <a:t>	</a:t>
            </a:r>
            <a:r>
              <a:rPr lang="en-US" sz="2000" b="1">
                <a:solidFill>
                  <a:srgbClr val="0066FF"/>
                </a:solidFill>
              </a:rPr>
              <a:t>The plant </a:t>
            </a:r>
            <a:r>
              <a:rPr lang="en-US" sz="2000"/>
              <a:t>-very good at generating ideas and potential solutions for problems</a:t>
            </a:r>
          </a:p>
          <a:p>
            <a:pPr>
              <a:buFontTx/>
              <a:buNone/>
            </a:pPr>
            <a:r>
              <a:rPr lang="en-US" sz="2000"/>
              <a:t>	</a:t>
            </a:r>
            <a:r>
              <a:rPr lang="en-US" sz="2000" b="1">
                <a:solidFill>
                  <a:srgbClr val="0066FF"/>
                </a:solidFill>
              </a:rPr>
              <a:t>The monitor-evaluator</a:t>
            </a:r>
            <a:r>
              <a:rPr lang="en-US" sz="2000"/>
              <a:t> good at evaluating ideas and helping to select the best one</a:t>
            </a:r>
          </a:p>
          <a:p>
            <a:pPr>
              <a:buFontTx/>
              <a:buNone/>
            </a:pPr>
            <a:r>
              <a:rPr lang="en-US" sz="2000">
                <a:solidFill>
                  <a:srgbClr val="0066FF"/>
                </a:solidFill>
              </a:rPr>
              <a:t>	</a:t>
            </a:r>
            <a:r>
              <a:rPr lang="en-US" sz="2000" b="1">
                <a:solidFill>
                  <a:srgbClr val="0066FF"/>
                </a:solidFill>
              </a:rPr>
              <a:t>The shaper</a:t>
            </a:r>
            <a:r>
              <a:rPr lang="en-US" sz="2000"/>
              <a:t>-helps to direct the team’s attention to the important issues</a:t>
            </a:r>
          </a:p>
          <a:p>
            <a:pPr>
              <a:buFontTx/>
              <a:buNone/>
            </a:pPr>
            <a:r>
              <a:rPr lang="en-US" sz="2000">
                <a:solidFill>
                  <a:srgbClr val="0066FF"/>
                </a:solidFill>
              </a:rPr>
              <a:t>	</a:t>
            </a:r>
            <a:r>
              <a:rPr lang="en-US" sz="2000" b="1">
                <a:solidFill>
                  <a:srgbClr val="0066FF"/>
                </a:solidFill>
              </a:rPr>
              <a:t>The team worker</a:t>
            </a:r>
            <a:r>
              <a:rPr lang="en-US" sz="2000"/>
              <a:t>-skilled at creating a good working environment</a:t>
            </a:r>
          </a:p>
          <a:p>
            <a:pPr>
              <a:buFontTx/>
              <a:buNone/>
            </a:pPr>
            <a:r>
              <a:rPr lang="en-US" sz="2000" b="1">
                <a:solidFill>
                  <a:srgbClr val="0066FF"/>
                </a:solidFill>
              </a:rPr>
              <a:t>	The resource investigator</a:t>
            </a:r>
            <a:r>
              <a:rPr lang="en-US" sz="2000"/>
              <a:t>-finding resources in terms of both physical resources and information</a:t>
            </a:r>
          </a:p>
          <a:p>
            <a:pPr>
              <a:buFontTx/>
              <a:buNone/>
            </a:pPr>
            <a:r>
              <a:rPr lang="en-US" sz="2000">
                <a:solidFill>
                  <a:srgbClr val="0066FF"/>
                </a:solidFill>
              </a:rPr>
              <a:t>	</a:t>
            </a:r>
            <a:r>
              <a:rPr lang="en-US" sz="2000" b="1">
                <a:solidFill>
                  <a:srgbClr val="0066FF"/>
                </a:solidFill>
              </a:rPr>
              <a:t>The completer-finisher</a:t>
            </a:r>
            <a:r>
              <a:rPr lang="en-US" sz="2000"/>
              <a:t>-Good at completing tasks</a:t>
            </a:r>
          </a:p>
          <a:p>
            <a:pPr>
              <a:buFontTx/>
              <a:buNone/>
            </a:pPr>
            <a:r>
              <a:rPr lang="en-US" sz="2000" b="1">
                <a:solidFill>
                  <a:srgbClr val="0066FF"/>
                </a:solidFill>
              </a:rPr>
              <a:t>	The company worker</a:t>
            </a:r>
            <a:r>
              <a:rPr lang="en-US" sz="2000"/>
              <a:t>-A good team player who is willing to undertake less attractive tasks if hey are needed for team success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334</a:t>
            </a:fld>
            <a:endParaRPr lang="en-US"/>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2083" name="Rectangle 3"/>
          <p:cNvSpPr>
            <a:spLocks noGrp="1" noChangeArrowheads="1"/>
          </p:cNvSpPr>
          <p:nvPr>
            <p:ph type="body" idx="1"/>
          </p:nvPr>
        </p:nvSpPr>
        <p:spPr/>
        <p:txBody>
          <a:bodyPr/>
          <a:lstStyle/>
          <a:p>
            <a:pPr>
              <a:buFontTx/>
              <a:buBlip>
                <a:blip r:embed="rId2"/>
              </a:buBlip>
            </a:pPr>
            <a:r>
              <a:rPr lang="en-US" sz="2400">
                <a:solidFill>
                  <a:srgbClr val="0066FF"/>
                </a:solidFill>
              </a:rPr>
              <a:t>To be a good team member :</a:t>
            </a:r>
          </a:p>
          <a:p>
            <a:pPr lvl="2">
              <a:buFontTx/>
              <a:buBlip>
                <a:blip r:embed="rId3"/>
              </a:buBlip>
            </a:pPr>
            <a:r>
              <a:rPr lang="en-US" sz="2000"/>
              <a:t>time your interventions</a:t>
            </a:r>
          </a:p>
          <a:p>
            <a:pPr lvl="2">
              <a:buFontTx/>
              <a:buBlip>
                <a:blip r:embed="rId3"/>
              </a:buBlip>
            </a:pPr>
            <a:r>
              <a:rPr lang="en-US" sz="2000"/>
              <a:t>be flexible</a:t>
            </a:r>
          </a:p>
          <a:p>
            <a:pPr lvl="2">
              <a:buFontTx/>
              <a:buBlip>
                <a:blip r:embed="rId3"/>
              </a:buBlip>
            </a:pPr>
            <a:r>
              <a:rPr lang="en-US" sz="2000"/>
              <a:t>be restrained</a:t>
            </a:r>
          </a:p>
          <a:p>
            <a:pPr lvl="2">
              <a:buFontTx/>
              <a:buBlip>
                <a:blip r:embed="rId3"/>
              </a:buBlip>
            </a:pPr>
            <a:r>
              <a:rPr lang="en-US" sz="2000"/>
              <a:t>keep the common goals of the team in mind all the time</a:t>
            </a:r>
          </a:p>
          <a:p>
            <a:pPr lvl="2"/>
            <a:endParaRPr lang="en-US" sz="2000"/>
          </a:p>
          <a:p>
            <a:pPr>
              <a:buFontTx/>
              <a:buBlip>
                <a:blip r:embed="rId2"/>
              </a:buBlip>
            </a:pPr>
            <a:r>
              <a:rPr lang="en-US" sz="2400">
                <a:solidFill>
                  <a:srgbClr val="0066FF"/>
                </a:solidFill>
              </a:rPr>
              <a:t>Group Performance</a:t>
            </a:r>
          </a:p>
          <a:p>
            <a:pPr>
              <a:buFontTx/>
              <a:buNone/>
            </a:pPr>
            <a:r>
              <a:rPr lang="en-US" sz="2000"/>
              <a:t>	A manager of IBM was quoted as saying:' Some work yields better results if carried out as a team while some things are slowed down if the work is compartmentalized on an individual basis’.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335</a:t>
            </a:fld>
            <a:endParaRPr lang="en-US"/>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3107" name="Rectangle 3"/>
          <p:cNvSpPr>
            <a:spLocks noGrp="1" noChangeArrowheads="1"/>
          </p:cNvSpPr>
          <p:nvPr>
            <p:ph type="body" idx="1"/>
          </p:nvPr>
        </p:nvSpPr>
        <p:spPr>
          <a:xfrm>
            <a:off x="0" y="1628775"/>
            <a:ext cx="8785225" cy="4824413"/>
          </a:xfrm>
        </p:spPr>
        <p:txBody>
          <a:bodyPr/>
          <a:lstStyle/>
          <a:p>
            <a:pPr>
              <a:buFontTx/>
              <a:buNone/>
            </a:pPr>
            <a:r>
              <a:rPr lang="en-US" sz="2400"/>
              <a:t>Group tasks can be categorized into</a:t>
            </a:r>
          </a:p>
          <a:p>
            <a:pPr>
              <a:buFontTx/>
              <a:buNone/>
            </a:pPr>
            <a:r>
              <a:rPr lang="en-US" sz="2400" b="1">
                <a:solidFill>
                  <a:srgbClr val="0066FF"/>
                </a:solidFill>
              </a:rPr>
              <a:t>		Additive tasks</a:t>
            </a:r>
            <a:r>
              <a:rPr lang="en-US" sz="2400"/>
              <a:t>-are where the efforts of each participant 	are added together to get the final result.</a:t>
            </a:r>
          </a:p>
          <a:p>
            <a:pPr lvl="1">
              <a:buFontTx/>
              <a:buNone/>
            </a:pPr>
            <a:r>
              <a:rPr lang="en-US" sz="2400" b="1">
                <a:solidFill>
                  <a:srgbClr val="0066FF"/>
                </a:solidFill>
              </a:rPr>
              <a:t>		Compensatory tasks</a:t>
            </a:r>
            <a:r>
              <a:rPr lang="en-US" sz="2400"/>
              <a:t>-the judgements of individual 	group members are pooled so that errors by some group 	members are compensated for by the inputs from others.</a:t>
            </a:r>
          </a:p>
          <a:p>
            <a:pPr>
              <a:buFontTx/>
              <a:buNone/>
            </a:pPr>
            <a:r>
              <a:rPr lang="en-US" sz="2400" b="1">
                <a:solidFill>
                  <a:srgbClr val="0066FF"/>
                </a:solidFill>
              </a:rPr>
              <a:t>		Disjunctive tasks</a:t>
            </a:r>
            <a:r>
              <a:rPr lang="en-US" sz="2400" b="1"/>
              <a:t>-</a:t>
            </a:r>
            <a:r>
              <a:rPr lang="en-US" sz="2400"/>
              <a:t>the effectiveness of the group 	depends on:</a:t>
            </a:r>
          </a:p>
          <a:p>
            <a:pPr lvl="2"/>
            <a:r>
              <a:rPr lang="en-US" sz="2000"/>
              <a:t>someone coming up with the right answer.</a:t>
            </a:r>
          </a:p>
          <a:p>
            <a:pPr lvl="2"/>
            <a:r>
              <a:rPr lang="en-US" sz="2000"/>
              <a:t>the others recognizing it as being correct.</a:t>
            </a:r>
          </a:p>
          <a:p>
            <a:pPr>
              <a:buFontTx/>
              <a:buNone/>
            </a:pPr>
            <a:r>
              <a:rPr lang="en-US" sz="2400" b="1">
                <a:solidFill>
                  <a:srgbClr val="0066FF"/>
                </a:solidFill>
              </a:rPr>
              <a:t>		Conjunctive tasks</a:t>
            </a:r>
            <a:r>
              <a:rPr lang="en-US" sz="2400" b="1"/>
              <a:t>-</a:t>
            </a:r>
            <a:r>
              <a:rPr lang="en-US" sz="2400"/>
              <a:t>are where progress is governed by 	the rate of the slowest performer. The overall task is not 	completed until every participant's work is complete.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336</a:t>
            </a:fld>
            <a:endParaRPr lang="en-US"/>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20PW01 ABISHEK A</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337</a:t>
            </a:fld>
            <a:endParaRPr lang="en-US"/>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solidFill>
                  <a:srgbClr val="008080"/>
                </a:solidFill>
              </a:rPr>
              <a:t>Decision making</a:t>
            </a:r>
          </a:p>
        </p:txBody>
      </p:sp>
      <p:sp>
        <p:nvSpPr>
          <p:cNvPr id="304131" name="Rectangle 3"/>
          <p:cNvSpPr>
            <a:spLocks noGrp="1" noChangeArrowheads="1"/>
          </p:cNvSpPr>
          <p:nvPr>
            <p:ph type="body" idx="1"/>
          </p:nvPr>
        </p:nvSpPr>
        <p:spPr/>
        <p:txBody>
          <a:bodyPr/>
          <a:lstStyle/>
          <a:p>
            <a:pPr>
              <a:lnSpc>
                <a:spcPct val="90000"/>
              </a:lnSpc>
              <a:buFontTx/>
              <a:buNone/>
            </a:pPr>
            <a:r>
              <a:rPr lang="en-US" sz="2400"/>
              <a:t>Decisions can be categorized as being</a:t>
            </a:r>
          </a:p>
          <a:p>
            <a:pPr>
              <a:lnSpc>
                <a:spcPct val="90000"/>
              </a:lnSpc>
              <a:buFontTx/>
              <a:buNone/>
            </a:pPr>
            <a:r>
              <a:rPr lang="en-US" sz="2400">
                <a:solidFill>
                  <a:srgbClr val="0066FF"/>
                </a:solidFill>
              </a:rPr>
              <a:t>	</a:t>
            </a:r>
            <a:r>
              <a:rPr lang="en-US" sz="2400" b="1">
                <a:solidFill>
                  <a:srgbClr val="0066FF"/>
                </a:solidFill>
              </a:rPr>
              <a:t>Structured</a:t>
            </a:r>
            <a:r>
              <a:rPr lang="en-US" sz="2400"/>
              <a:t>-simple, routine decisions where rules can be applied in a straightforward way</a:t>
            </a:r>
          </a:p>
          <a:p>
            <a:pPr>
              <a:lnSpc>
                <a:spcPct val="90000"/>
              </a:lnSpc>
              <a:buFontTx/>
              <a:buNone/>
            </a:pPr>
            <a:r>
              <a:rPr lang="en-US" sz="2400">
                <a:solidFill>
                  <a:srgbClr val="0066FF"/>
                </a:solidFill>
              </a:rPr>
              <a:t>	</a:t>
            </a:r>
            <a:r>
              <a:rPr lang="en-US" sz="2400" b="1">
                <a:solidFill>
                  <a:srgbClr val="0066FF"/>
                </a:solidFill>
              </a:rPr>
              <a:t>Unstructured</a:t>
            </a:r>
            <a:r>
              <a:rPr lang="en-US" sz="2400"/>
              <a:t>-more complex and often requiring a degree of creativity</a:t>
            </a:r>
          </a:p>
          <a:p>
            <a:pPr>
              <a:lnSpc>
                <a:spcPct val="90000"/>
              </a:lnSpc>
              <a:buFontTx/>
              <a:buNone/>
            </a:pPr>
            <a:r>
              <a:rPr lang="en-US" sz="2400"/>
              <a:t>Some mental obstacles to good decision making</a:t>
            </a:r>
          </a:p>
          <a:p>
            <a:pPr>
              <a:lnSpc>
                <a:spcPct val="90000"/>
              </a:lnSpc>
              <a:buFontTx/>
              <a:buNone/>
            </a:pPr>
            <a:r>
              <a:rPr lang="en-US" sz="2400">
                <a:solidFill>
                  <a:srgbClr val="0066FF"/>
                </a:solidFill>
              </a:rPr>
              <a:t>	</a:t>
            </a:r>
            <a:r>
              <a:rPr lang="en-US" sz="2400" b="1">
                <a:solidFill>
                  <a:srgbClr val="0066FF"/>
                </a:solidFill>
              </a:rPr>
              <a:t>Faulty heuristics</a:t>
            </a:r>
            <a:r>
              <a:rPr lang="en-US" sz="2400"/>
              <a:t>-Heuristics means rules of thumb. There are dangers in it.</a:t>
            </a:r>
          </a:p>
          <a:p>
            <a:pPr>
              <a:lnSpc>
                <a:spcPct val="90000"/>
              </a:lnSpc>
              <a:buFontTx/>
              <a:buNone/>
            </a:pPr>
            <a:r>
              <a:rPr lang="en-US" sz="2400"/>
              <a:t>		They are based only on information that is to hand and 	this can be misleading.</a:t>
            </a:r>
          </a:p>
          <a:p>
            <a:pPr>
              <a:lnSpc>
                <a:spcPct val="90000"/>
              </a:lnSpc>
              <a:buFontTx/>
              <a:buNone/>
            </a:pPr>
            <a:r>
              <a:rPr lang="en-US" sz="2400"/>
              <a:t>		They are based on stereotypes.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338</a:t>
            </a:fld>
            <a:endParaRPr lang="en-US"/>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solidFill>
                  <a:srgbClr val="008080"/>
                </a:solidFill>
              </a:rPr>
              <a:t>Decision making</a:t>
            </a:r>
            <a:r>
              <a:rPr lang="en-US" sz="2000">
                <a:solidFill>
                  <a:srgbClr val="008080"/>
                </a:solidFill>
              </a:rPr>
              <a:t>…</a:t>
            </a:r>
          </a:p>
        </p:txBody>
      </p:sp>
      <p:sp>
        <p:nvSpPr>
          <p:cNvPr id="305155" name="Rectangle 3"/>
          <p:cNvSpPr>
            <a:spLocks noGrp="1" noChangeArrowheads="1"/>
          </p:cNvSpPr>
          <p:nvPr>
            <p:ph type="body" idx="1"/>
          </p:nvPr>
        </p:nvSpPr>
        <p:spPr>
          <a:xfrm>
            <a:off x="250825" y="1652588"/>
            <a:ext cx="8712200" cy="4584700"/>
          </a:xfrm>
        </p:spPr>
        <p:txBody>
          <a:bodyPr/>
          <a:lstStyle/>
          <a:p>
            <a:pPr>
              <a:buFontTx/>
              <a:buNone/>
            </a:pPr>
            <a:r>
              <a:rPr lang="en-US" sz="2400"/>
              <a:t>	</a:t>
            </a:r>
            <a:r>
              <a:rPr lang="en-US" sz="2400" b="1">
                <a:solidFill>
                  <a:srgbClr val="0066FF"/>
                </a:solidFill>
              </a:rPr>
              <a:t>Escalation of commitment</a:t>
            </a:r>
            <a:r>
              <a:rPr lang="en-US" sz="2400"/>
              <a:t>-once a decision is made it is increasingly difficult to alter it even in the face of evidence that it is wrong.</a:t>
            </a:r>
          </a:p>
          <a:p>
            <a:pPr>
              <a:buFontTx/>
              <a:buNone/>
            </a:pPr>
            <a:r>
              <a:rPr lang="en-US" sz="2400"/>
              <a:t>	</a:t>
            </a:r>
            <a:r>
              <a:rPr lang="en-US" sz="2400" b="1">
                <a:solidFill>
                  <a:srgbClr val="0066FF"/>
                </a:solidFill>
              </a:rPr>
              <a:t>Information overload</a:t>
            </a:r>
            <a:r>
              <a:rPr lang="en-US" sz="2400"/>
              <a:t>-presenting with too much data is also a mental obstacle for good decision making.</a:t>
            </a:r>
          </a:p>
          <a:p>
            <a:pPr>
              <a:buFontTx/>
              <a:buNone/>
            </a:pPr>
            <a:r>
              <a:rPr lang="en-US" sz="2400"/>
              <a:t>	</a:t>
            </a:r>
            <a:r>
              <a:rPr lang="en-US" sz="2400" b="1">
                <a:solidFill>
                  <a:srgbClr val="0066FF"/>
                </a:solidFill>
              </a:rPr>
              <a:t>Group Decision Making</a:t>
            </a:r>
          </a:p>
          <a:p>
            <a:pPr lvl="1">
              <a:buFontTx/>
              <a:buBlip>
                <a:blip r:embed="rId2"/>
              </a:buBlip>
            </a:pPr>
            <a:r>
              <a:rPr lang="en-US" sz="2400"/>
              <a:t>With a project team, different specialists and points of view can be brought together.</a:t>
            </a:r>
          </a:p>
          <a:p>
            <a:pPr lvl="1">
              <a:buFontTx/>
              <a:buBlip>
                <a:blip r:embed="rId2"/>
              </a:buBlip>
            </a:pPr>
            <a:r>
              <a:rPr lang="en-US" sz="2400"/>
              <a:t>Research show that groups are better at solving complex problems where the members of the group have complementary skills and expertise.</a:t>
            </a:r>
          </a:p>
          <a:p>
            <a:pPr>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339</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solidFill>
                  <a:srgbClr val="3366CC"/>
                </a:solidFill>
              </a:rPr>
              <a:t>Step 0:</a:t>
            </a:r>
            <a:r>
              <a:rPr lang="en-US"/>
              <a:t> </a:t>
            </a:r>
            <a:r>
              <a:rPr lang="en-US">
                <a:solidFill>
                  <a:srgbClr val="009999"/>
                </a:solidFill>
              </a:rPr>
              <a:t>Select project</a:t>
            </a:r>
          </a:p>
        </p:txBody>
      </p:sp>
      <p:sp>
        <p:nvSpPr>
          <p:cNvPr id="65539" name="Rectangle 3"/>
          <p:cNvSpPr>
            <a:spLocks noGrp="1" noChangeArrowheads="1"/>
          </p:cNvSpPr>
          <p:nvPr>
            <p:ph type="body" idx="1"/>
          </p:nvPr>
        </p:nvSpPr>
        <p:spPr>
          <a:xfrm>
            <a:off x="358775" y="1773238"/>
            <a:ext cx="8785225" cy="4406900"/>
          </a:xfrm>
        </p:spPr>
        <p:txBody>
          <a:bodyPr/>
          <a:lstStyle/>
          <a:p>
            <a:pPr>
              <a:buFontTx/>
              <a:buBlip>
                <a:blip r:embed="rId2"/>
              </a:buBlip>
            </a:pPr>
            <a:r>
              <a:rPr lang="en-US" sz="2400"/>
              <a:t>Step outside the main project planning process</a:t>
            </a:r>
          </a:p>
          <a:p>
            <a:pPr>
              <a:buFontTx/>
              <a:buNone/>
            </a:pPr>
            <a:endParaRPr lang="en-US" sz="2400"/>
          </a:p>
          <a:p>
            <a:pPr>
              <a:buFontTx/>
              <a:buBlip>
                <a:blip r:embed="rId2"/>
              </a:buBlip>
            </a:pPr>
            <a:r>
              <a:rPr lang="en-US" sz="2400"/>
              <a:t>Projects are not initiated out of thin air!! </a:t>
            </a:r>
          </a:p>
          <a:p>
            <a:pPr>
              <a:buFontTx/>
              <a:buBlip>
                <a:blip r:embed="rId2"/>
              </a:buBlip>
            </a:pPr>
            <a:endParaRPr lang="en-US" sz="2400"/>
          </a:p>
          <a:p>
            <a:pPr>
              <a:buFontTx/>
              <a:buBlip>
                <a:blip r:embed="rId2"/>
              </a:buBlip>
            </a:pPr>
            <a:r>
              <a:rPr lang="en-US" sz="2400"/>
              <a:t>Some activity has to take place before deciding that the project is worth undertaking.</a:t>
            </a:r>
          </a:p>
          <a:p>
            <a:pPr>
              <a:buFontTx/>
              <a:buBlip>
                <a:blip r:embed="rId2"/>
              </a:buBlip>
            </a:pPr>
            <a:endParaRPr lang="en-US" sz="2400"/>
          </a:p>
          <a:p>
            <a:pPr>
              <a:buFontTx/>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34</a:t>
            </a:fld>
            <a:endParaRPr lang="en-US"/>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6179" name="Rectangle 3"/>
          <p:cNvSpPr>
            <a:spLocks noGrp="1" noChangeArrowheads="1"/>
          </p:cNvSpPr>
          <p:nvPr>
            <p:ph type="body" idx="1"/>
          </p:nvPr>
        </p:nvSpPr>
        <p:spPr>
          <a:xfrm>
            <a:off x="177800" y="1652588"/>
            <a:ext cx="8785225" cy="4872037"/>
          </a:xfrm>
        </p:spPr>
        <p:txBody>
          <a:bodyPr/>
          <a:lstStyle/>
          <a:p>
            <a:pPr lvl="1">
              <a:lnSpc>
                <a:spcPct val="80000"/>
              </a:lnSpc>
              <a:buFontTx/>
              <a:buBlip>
                <a:blip r:embed="rId2"/>
              </a:buBlip>
            </a:pPr>
            <a:r>
              <a:rPr lang="en-US" sz="2000"/>
              <a:t>Groups are less effective when dealing with poorly structured problems, which needs creative solutions.</a:t>
            </a:r>
          </a:p>
          <a:p>
            <a:pPr lvl="1">
              <a:lnSpc>
                <a:spcPct val="80000"/>
              </a:lnSpc>
              <a:buFontTx/>
              <a:buBlip>
                <a:blip r:embed="rId2"/>
              </a:buBlip>
            </a:pPr>
            <a:r>
              <a:rPr lang="en-US" sz="2000"/>
              <a:t>Prototyping and participatory approaches such as JAD(Joint Application Development) might be adopted to get the involvement of the end users</a:t>
            </a:r>
          </a:p>
          <a:p>
            <a:pPr lvl="1">
              <a:lnSpc>
                <a:spcPct val="80000"/>
              </a:lnSpc>
              <a:buFontTx/>
              <a:buNone/>
            </a:pPr>
            <a:r>
              <a:rPr lang="en-US" sz="2000"/>
              <a:t>	</a:t>
            </a:r>
            <a:r>
              <a:rPr lang="en-US" sz="2000" b="1">
                <a:solidFill>
                  <a:srgbClr val="0066FF"/>
                </a:solidFill>
              </a:rPr>
              <a:t>Obstacles to good group decision making</a:t>
            </a:r>
          </a:p>
          <a:p>
            <a:pPr lvl="1">
              <a:lnSpc>
                <a:spcPct val="80000"/>
              </a:lnSpc>
              <a:buFontTx/>
              <a:buNone/>
            </a:pPr>
            <a:r>
              <a:rPr lang="en-US" sz="2000"/>
              <a:t>	Some drawbacks are,</a:t>
            </a:r>
          </a:p>
          <a:p>
            <a:pPr lvl="2">
              <a:lnSpc>
                <a:spcPct val="80000"/>
              </a:lnSpc>
            </a:pPr>
            <a:r>
              <a:rPr lang="en-US"/>
              <a:t>It is time consuming.</a:t>
            </a:r>
          </a:p>
          <a:p>
            <a:pPr lvl="2">
              <a:lnSpc>
                <a:spcPct val="80000"/>
              </a:lnSpc>
            </a:pPr>
            <a:r>
              <a:rPr lang="en-US"/>
              <a:t>It can stir up conflicts within the group.</a:t>
            </a:r>
          </a:p>
          <a:p>
            <a:pPr lvl="2">
              <a:lnSpc>
                <a:spcPct val="80000"/>
              </a:lnSpc>
            </a:pPr>
            <a:r>
              <a:rPr lang="en-US"/>
              <a:t>Decisions can be unduly influenced by dominant members of the group.</a:t>
            </a:r>
          </a:p>
          <a:p>
            <a:pPr lvl="2">
              <a:lnSpc>
                <a:spcPct val="80000"/>
              </a:lnSpc>
            </a:pPr>
            <a:r>
              <a:rPr lang="en-US"/>
              <a:t>People will modify the personal judgements to conform to group norms.</a:t>
            </a:r>
          </a:p>
          <a:p>
            <a:pPr lvl="2">
              <a:lnSpc>
                <a:spcPct val="80000"/>
              </a:lnSpc>
            </a:pPr>
            <a:r>
              <a:rPr lang="en-US"/>
              <a:t>People in a group often make decisions that carry more risk than when they have to make the decisions on their own. This is called as </a:t>
            </a:r>
            <a:r>
              <a:rPr lang="en-US" b="1"/>
              <a:t>risky shift</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340</a:t>
            </a:fld>
            <a:endParaRPr lang="en-US"/>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7203" name="Rectangle 3"/>
          <p:cNvSpPr>
            <a:spLocks noGrp="1" noChangeArrowheads="1"/>
          </p:cNvSpPr>
          <p:nvPr>
            <p:ph type="body" idx="1"/>
          </p:nvPr>
        </p:nvSpPr>
        <p:spPr/>
        <p:txBody>
          <a:bodyPr/>
          <a:lstStyle/>
          <a:p>
            <a:pPr>
              <a:lnSpc>
                <a:spcPct val="90000"/>
              </a:lnSpc>
              <a:buFontTx/>
              <a:buNone/>
            </a:pPr>
            <a:r>
              <a:rPr lang="en-US" sz="2400" b="1"/>
              <a:t>	</a:t>
            </a:r>
            <a:r>
              <a:rPr lang="en-US" sz="2400" b="1">
                <a:solidFill>
                  <a:srgbClr val="0066FF"/>
                </a:solidFill>
              </a:rPr>
              <a:t>Measures to reduce the drawbacks of group decision making</a:t>
            </a:r>
          </a:p>
          <a:p>
            <a:pPr>
              <a:lnSpc>
                <a:spcPct val="90000"/>
              </a:lnSpc>
              <a:buFontTx/>
              <a:buNone/>
            </a:pPr>
            <a:r>
              <a:rPr lang="en-US" sz="2400"/>
              <a:t>	</a:t>
            </a:r>
            <a:r>
              <a:rPr lang="en-US" sz="2000"/>
              <a:t>The Delphi technique makes this more efficient by training members to follow a set of procedure. The following is the procedure:</a:t>
            </a:r>
          </a:p>
          <a:p>
            <a:pPr>
              <a:lnSpc>
                <a:spcPct val="90000"/>
              </a:lnSpc>
              <a:buFontTx/>
              <a:buBlip>
                <a:blip r:embed="rId2"/>
              </a:buBlip>
            </a:pPr>
            <a:r>
              <a:rPr lang="en-US" sz="2000"/>
              <a:t>The cooperation of a number of experts is enlisted</a:t>
            </a:r>
          </a:p>
          <a:p>
            <a:pPr>
              <a:lnSpc>
                <a:spcPct val="90000"/>
              </a:lnSpc>
              <a:buFontTx/>
              <a:buBlip>
                <a:blip r:embed="rId2"/>
              </a:buBlip>
            </a:pPr>
            <a:r>
              <a:rPr lang="en-US" sz="2000"/>
              <a:t>The problem is presented to the experts</a:t>
            </a:r>
          </a:p>
          <a:p>
            <a:pPr>
              <a:lnSpc>
                <a:spcPct val="90000"/>
              </a:lnSpc>
              <a:buFontTx/>
              <a:buBlip>
                <a:blip r:embed="rId2"/>
              </a:buBlip>
            </a:pPr>
            <a:r>
              <a:rPr lang="en-US" sz="2000"/>
              <a:t>The experts record their recommendations</a:t>
            </a:r>
          </a:p>
          <a:p>
            <a:pPr>
              <a:lnSpc>
                <a:spcPct val="90000"/>
              </a:lnSpc>
              <a:buFontTx/>
              <a:buBlip>
                <a:blip r:embed="rId2"/>
              </a:buBlip>
            </a:pPr>
            <a:r>
              <a:rPr lang="en-US" sz="2000"/>
              <a:t>These recommendations are collated and reproduced</a:t>
            </a:r>
          </a:p>
          <a:p>
            <a:pPr>
              <a:lnSpc>
                <a:spcPct val="90000"/>
              </a:lnSpc>
              <a:buFontTx/>
              <a:buBlip>
                <a:blip r:embed="rId2"/>
              </a:buBlip>
            </a:pPr>
            <a:r>
              <a:rPr lang="en-US" sz="2000"/>
              <a:t>The collected responses are recirculated</a:t>
            </a:r>
          </a:p>
          <a:p>
            <a:pPr>
              <a:lnSpc>
                <a:spcPct val="90000"/>
              </a:lnSpc>
              <a:buFontTx/>
              <a:buBlip>
                <a:blip r:embed="rId2"/>
              </a:buBlip>
            </a:pPr>
            <a:r>
              <a:rPr lang="en-US" sz="2000"/>
              <a:t>The experts comment on the ideas of others.</a:t>
            </a:r>
          </a:p>
          <a:p>
            <a:pPr>
              <a:lnSpc>
                <a:spcPct val="90000"/>
              </a:lnSpc>
              <a:buFontTx/>
              <a:buBlip>
                <a:blip r:embed="rId2"/>
              </a:buBlip>
            </a:pPr>
            <a:r>
              <a:rPr lang="en-US" sz="2000"/>
              <a:t>If the leader detects a consensus then the process is stopped, otherwise comments are recirculated to the experts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341</a:t>
            </a:fld>
            <a:endParaRPr lang="en-US"/>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LEADER SHIP STYLES</a:t>
            </a:r>
            <a:endParaRPr lang="en-IN"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342</a:t>
            </a:fld>
            <a:endParaRPr lang="en-US"/>
          </a:p>
        </p:txBody>
      </p:sp>
      <p:pic>
        <p:nvPicPr>
          <p:cNvPr id="7" name="Picture 6"/>
          <p:cNvPicPr>
            <a:picLocks noChangeAspect="1"/>
          </p:cNvPicPr>
          <p:nvPr/>
        </p:nvPicPr>
        <p:blipFill>
          <a:blip r:embed="rId2"/>
          <a:stretch>
            <a:fillRect/>
          </a:stretch>
        </p:blipFill>
        <p:spPr>
          <a:xfrm>
            <a:off x="395537" y="1484784"/>
            <a:ext cx="1728192" cy="2158091"/>
          </a:xfrm>
          <a:prstGeom prst="rect">
            <a:avLst/>
          </a:prstGeom>
        </p:spPr>
      </p:pic>
      <p:pic>
        <p:nvPicPr>
          <p:cNvPr id="8" name="Picture 7"/>
          <p:cNvPicPr>
            <a:picLocks noChangeAspect="1"/>
          </p:cNvPicPr>
          <p:nvPr/>
        </p:nvPicPr>
        <p:blipFill>
          <a:blip r:embed="rId3"/>
          <a:stretch>
            <a:fillRect/>
          </a:stretch>
        </p:blipFill>
        <p:spPr>
          <a:xfrm>
            <a:off x="2555776" y="1506716"/>
            <a:ext cx="3028950" cy="1944216"/>
          </a:xfrm>
          <a:prstGeom prst="rect">
            <a:avLst/>
          </a:prstGeom>
        </p:spPr>
      </p:pic>
      <p:pic>
        <p:nvPicPr>
          <p:cNvPr id="9" name="Picture 8"/>
          <p:cNvPicPr>
            <a:picLocks noChangeAspect="1"/>
          </p:cNvPicPr>
          <p:nvPr/>
        </p:nvPicPr>
        <p:blipFill>
          <a:blip r:embed="rId4"/>
          <a:stretch>
            <a:fillRect/>
          </a:stretch>
        </p:blipFill>
        <p:spPr>
          <a:xfrm>
            <a:off x="6016773" y="1859756"/>
            <a:ext cx="2619375" cy="1743075"/>
          </a:xfrm>
          <a:prstGeom prst="rect">
            <a:avLst/>
          </a:prstGeom>
        </p:spPr>
      </p:pic>
      <p:pic>
        <p:nvPicPr>
          <p:cNvPr id="10" name="Picture 9"/>
          <p:cNvPicPr>
            <a:picLocks noChangeAspect="1"/>
          </p:cNvPicPr>
          <p:nvPr/>
        </p:nvPicPr>
        <p:blipFill>
          <a:blip r:embed="rId5"/>
          <a:stretch>
            <a:fillRect/>
          </a:stretch>
        </p:blipFill>
        <p:spPr>
          <a:xfrm>
            <a:off x="395537" y="4165341"/>
            <a:ext cx="2664295" cy="1847850"/>
          </a:xfrm>
          <a:prstGeom prst="rect">
            <a:avLst/>
          </a:prstGeom>
        </p:spPr>
      </p:pic>
      <p:pic>
        <p:nvPicPr>
          <p:cNvPr id="11" name="Picture 10"/>
          <p:cNvPicPr>
            <a:picLocks noChangeAspect="1"/>
          </p:cNvPicPr>
          <p:nvPr/>
        </p:nvPicPr>
        <p:blipFill>
          <a:blip r:embed="rId6"/>
          <a:stretch>
            <a:fillRect/>
          </a:stretch>
        </p:blipFill>
        <p:spPr>
          <a:xfrm>
            <a:off x="3563888" y="3957266"/>
            <a:ext cx="1743075" cy="2619375"/>
          </a:xfrm>
          <a:prstGeom prst="rect">
            <a:avLst/>
          </a:prstGeom>
        </p:spPr>
      </p:pic>
      <p:pic>
        <p:nvPicPr>
          <p:cNvPr id="12" name="Picture 11"/>
          <p:cNvPicPr>
            <a:picLocks noChangeAspect="1"/>
          </p:cNvPicPr>
          <p:nvPr/>
        </p:nvPicPr>
        <p:blipFill>
          <a:blip r:embed="rId7"/>
          <a:stretch>
            <a:fillRect/>
          </a:stretch>
        </p:blipFill>
        <p:spPr>
          <a:xfrm>
            <a:off x="5811019" y="4037991"/>
            <a:ext cx="2857500" cy="1600200"/>
          </a:xfrm>
          <a:prstGeom prst="rect">
            <a:avLst/>
          </a:prstGeom>
        </p:spPr>
      </p:pic>
    </p:spTree>
    <p:extLst>
      <p:ext uri="{BB962C8B-B14F-4D97-AF65-F5344CB8AC3E}">
        <p14:creationId xmlns:p14="http://schemas.microsoft.com/office/powerpoint/2010/main" val="56851054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5CA9C09B-FF3A-4D41-B5CA-3C68A851D5B2}" type="slidenum">
              <a:rPr lang="en-US" smtClean="0"/>
              <a:pPr/>
              <a:t>343</a:t>
            </a:fld>
            <a:endParaRPr lang="en-US"/>
          </a:p>
        </p:txBody>
      </p:sp>
      <p:pic>
        <p:nvPicPr>
          <p:cNvPr id="5" name="Picture 4"/>
          <p:cNvPicPr>
            <a:picLocks noChangeAspect="1"/>
          </p:cNvPicPr>
          <p:nvPr/>
        </p:nvPicPr>
        <p:blipFill>
          <a:blip r:embed="rId2"/>
          <a:stretch>
            <a:fillRect/>
          </a:stretch>
        </p:blipFill>
        <p:spPr>
          <a:xfrm>
            <a:off x="611560" y="1659730"/>
            <a:ext cx="3024336" cy="2705373"/>
          </a:xfrm>
          <a:prstGeom prst="rect">
            <a:avLst/>
          </a:prstGeom>
        </p:spPr>
      </p:pic>
      <p:pic>
        <p:nvPicPr>
          <p:cNvPr id="6" name="Picture 5"/>
          <p:cNvPicPr>
            <a:picLocks noChangeAspect="1"/>
          </p:cNvPicPr>
          <p:nvPr/>
        </p:nvPicPr>
        <p:blipFill>
          <a:blip r:embed="rId3"/>
          <a:stretch>
            <a:fillRect/>
          </a:stretch>
        </p:blipFill>
        <p:spPr>
          <a:xfrm>
            <a:off x="5148064" y="2238645"/>
            <a:ext cx="2791197" cy="2486499"/>
          </a:xfrm>
          <a:prstGeom prst="rect">
            <a:avLst/>
          </a:prstGeom>
        </p:spPr>
      </p:pic>
    </p:spTree>
    <p:extLst>
      <p:ext uri="{BB962C8B-B14F-4D97-AF65-F5344CB8AC3E}">
        <p14:creationId xmlns:p14="http://schemas.microsoft.com/office/powerpoint/2010/main" val="359219651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solidFill>
                  <a:srgbClr val="008080"/>
                </a:solidFill>
              </a:rPr>
              <a:t>Leadership</a:t>
            </a:r>
          </a:p>
        </p:txBody>
      </p:sp>
      <p:sp>
        <p:nvSpPr>
          <p:cNvPr id="308227" name="Rectangle 3"/>
          <p:cNvSpPr>
            <a:spLocks noGrp="1" noChangeArrowheads="1"/>
          </p:cNvSpPr>
          <p:nvPr>
            <p:ph type="body" idx="1"/>
          </p:nvPr>
        </p:nvSpPr>
        <p:spPr/>
        <p:txBody>
          <a:bodyPr/>
          <a:lstStyle/>
          <a:p>
            <a:pPr>
              <a:lnSpc>
                <a:spcPct val="90000"/>
              </a:lnSpc>
              <a:buFontTx/>
              <a:buBlip>
                <a:blip r:embed="rId2"/>
              </a:buBlip>
            </a:pPr>
            <a:r>
              <a:rPr lang="en-US" sz="2000"/>
              <a:t>Leadership is based on some kind of authority or power, although leaders do not necessarily have much formal authority.</a:t>
            </a:r>
          </a:p>
          <a:p>
            <a:pPr>
              <a:lnSpc>
                <a:spcPct val="90000"/>
              </a:lnSpc>
              <a:buFontTx/>
              <a:buBlip>
                <a:blip r:embed="rId2"/>
              </a:buBlip>
            </a:pPr>
            <a:r>
              <a:rPr lang="en-US" sz="2000"/>
              <a:t>This power comes from either the person’s position</a:t>
            </a:r>
            <a:r>
              <a:rPr lang="en-US" sz="2000" b="1"/>
              <a:t>(position power) </a:t>
            </a:r>
            <a:r>
              <a:rPr lang="en-US" sz="2000"/>
              <a:t>or from the person’s individual qualities</a:t>
            </a:r>
            <a:r>
              <a:rPr lang="en-US" sz="2000" b="1"/>
              <a:t>(personal power)</a:t>
            </a:r>
          </a:p>
          <a:p>
            <a:pPr>
              <a:lnSpc>
                <a:spcPct val="90000"/>
              </a:lnSpc>
              <a:buFontTx/>
              <a:buBlip>
                <a:blip r:embed="rId2"/>
              </a:buBlip>
            </a:pPr>
            <a:endParaRPr lang="en-US" sz="2000" b="1"/>
          </a:p>
          <a:p>
            <a:pPr>
              <a:lnSpc>
                <a:spcPct val="90000"/>
              </a:lnSpc>
              <a:buFontTx/>
              <a:buBlip>
                <a:blip r:embed="rId2"/>
              </a:buBlip>
            </a:pPr>
            <a:r>
              <a:rPr lang="en-US" sz="2000" b="1">
                <a:solidFill>
                  <a:srgbClr val="0066FF"/>
                </a:solidFill>
              </a:rPr>
              <a:t>Position Power is further analysed  as</a:t>
            </a:r>
          </a:p>
          <a:p>
            <a:pPr>
              <a:lnSpc>
                <a:spcPct val="90000"/>
              </a:lnSpc>
              <a:buFontTx/>
              <a:buBlip>
                <a:blip r:embed="rId2"/>
              </a:buBlip>
            </a:pPr>
            <a:r>
              <a:rPr lang="en-US" sz="2000" b="1">
                <a:solidFill>
                  <a:srgbClr val="0066FF"/>
                </a:solidFill>
              </a:rPr>
              <a:t>coercive power</a:t>
            </a:r>
            <a:r>
              <a:rPr lang="en-US" sz="2000"/>
              <a:t>-the ability to force someone to do something by threatening punishment</a:t>
            </a:r>
          </a:p>
          <a:p>
            <a:pPr>
              <a:lnSpc>
                <a:spcPct val="90000"/>
              </a:lnSpc>
              <a:buFontTx/>
              <a:buBlip>
                <a:blip r:embed="rId2"/>
              </a:buBlip>
            </a:pPr>
            <a:r>
              <a:rPr lang="en-US" sz="2000" b="1">
                <a:solidFill>
                  <a:srgbClr val="0066FF"/>
                </a:solidFill>
              </a:rPr>
              <a:t>connection power</a:t>
            </a:r>
            <a:r>
              <a:rPr lang="en-US" sz="2000"/>
              <a:t>-which is based on having access to those who have power</a:t>
            </a:r>
          </a:p>
          <a:p>
            <a:pPr>
              <a:lnSpc>
                <a:spcPct val="90000"/>
              </a:lnSpc>
              <a:buFontTx/>
              <a:buBlip>
                <a:blip r:embed="rId2"/>
              </a:buBlip>
            </a:pPr>
            <a:r>
              <a:rPr lang="en-US" sz="2000" b="1">
                <a:solidFill>
                  <a:srgbClr val="0066FF"/>
                </a:solidFill>
              </a:rPr>
              <a:t>legitimate power</a:t>
            </a:r>
            <a:r>
              <a:rPr lang="en-US" sz="2000"/>
              <a:t>-which is based on a person’s title conferring a special status</a:t>
            </a:r>
          </a:p>
          <a:p>
            <a:pPr>
              <a:lnSpc>
                <a:spcPct val="90000"/>
              </a:lnSpc>
              <a:buFontTx/>
              <a:buBlip>
                <a:blip r:embed="rId2"/>
              </a:buBlip>
            </a:pPr>
            <a:r>
              <a:rPr lang="en-US" sz="2000" b="1">
                <a:solidFill>
                  <a:srgbClr val="0066FF"/>
                </a:solidFill>
              </a:rPr>
              <a:t>reward power</a:t>
            </a:r>
            <a:r>
              <a:rPr lang="en-US" sz="2000"/>
              <a:t>-where the holder can confer rewards on those who carry out tasks to their satisfaction</a:t>
            </a:r>
          </a:p>
          <a:p>
            <a:pPr>
              <a:lnSpc>
                <a:spcPct val="90000"/>
              </a:lnSpc>
              <a:buFontTx/>
              <a:buBlip>
                <a:blip r:embed="rId2"/>
              </a:buBlip>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344</a:t>
            </a:fld>
            <a:endParaRPr lang="en-US"/>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09251" name="Rectangle 3"/>
          <p:cNvSpPr>
            <a:spLocks noGrp="1" noChangeArrowheads="1"/>
          </p:cNvSpPr>
          <p:nvPr>
            <p:ph type="body" idx="1"/>
          </p:nvPr>
        </p:nvSpPr>
        <p:spPr>
          <a:xfrm>
            <a:off x="0" y="1557338"/>
            <a:ext cx="8785225" cy="4895850"/>
          </a:xfrm>
        </p:spPr>
        <p:txBody>
          <a:bodyPr/>
          <a:lstStyle/>
          <a:p>
            <a:pPr>
              <a:lnSpc>
                <a:spcPct val="90000"/>
              </a:lnSpc>
              <a:buFontTx/>
              <a:buNone/>
            </a:pPr>
            <a:r>
              <a:rPr lang="en-US" sz="2000" b="1">
                <a:solidFill>
                  <a:srgbClr val="0066FF"/>
                </a:solidFill>
              </a:rPr>
              <a:t>Personal power can be analysed into</a:t>
            </a:r>
          </a:p>
          <a:p>
            <a:pPr>
              <a:lnSpc>
                <a:spcPct val="90000"/>
              </a:lnSpc>
              <a:buFontTx/>
              <a:buBlip>
                <a:blip r:embed="rId2"/>
              </a:buBlip>
            </a:pPr>
            <a:r>
              <a:rPr lang="en-US" sz="2000" b="1"/>
              <a:t>Expert power</a:t>
            </a:r>
            <a:r>
              <a:rPr lang="en-US" sz="2000"/>
              <a:t>-which comes from being the person who is able to do a specialized task</a:t>
            </a:r>
          </a:p>
          <a:p>
            <a:pPr>
              <a:lnSpc>
                <a:spcPct val="90000"/>
              </a:lnSpc>
              <a:buFontTx/>
              <a:buBlip>
                <a:blip r:embed="rId2"/>
              </a:buBlip>
            </a:pPr>
            <a:r>
              <a:rPr lang="en-US" sz="2000" b="1"/>
              <a:t>Information power</a:t>
            </a:r>
            <a:r>
              <a:rPr lang="en-US" sz="2000"/>
              <a:t>-where the holder has access to information that others do not</a:t>
            </a:r>
          </a:p>
          <a:p>
            <a:pPr>
              <a:lnSpc>
                <a:spcPct val="90000"/>
              </a:lnSpc>
              <a:buFontTx/>
              <a:buBlip>
                <a:blip r:embed="rId2"/>
              </a:buBlip>
            </a:pPr>
            <a:r>
              <a:rPr lang="en-US" sz="2000" b="1"/>
              <a:t>Referent power</a:t>
            </a:r>
            <a:r>
              <a:rPr lang="en-US" sz="2000"/>
              <a:t>-which is based on the personal attractiveness of the leader</a:t>
            </a:r>
          </a:p>
          <a:p>
            <a:pPr>
              <a:lnSpc>
                <a:spcPct val="90000"/>
              </a:lnSpc>
              <a:buFontTx/>
              <a:buNone/>
            </a:pPr>
            <a:endParaRPr lang="en-US" sz="2000"/>
          </a:p>
          <a:p>
            <a:pPr>
              <a:lnSpc>
                <a:spcPct val="90000"/>
              </a:lnSpc>
              <a:buFontTx/>
              <a:buNone/>
            </a:pPr>
            <a:r>
              <a:rPr lang="en-US" sz="2000" b="1">
                <a:solidFill>
                  <a:srgbClr val="0066FF"/>
                </a:solidFill>
              </a:rPr>
              <a:t>Leadership styles</a:t>
            </a:r>
          </a:p>
          <a:p>
            <a:pPr>
              <a:lnSpc>
                <a:spcPct val="90000"/>
              </a:lnSpc>
              <a:buFontTx/>
              <a:buNone/>
            </a:pPr>
            <a:r>
              <a:rPr lang="en-US" sz="2000" b="1"/>
              <a:t>	</a:t>
            </a:r>
            <a:r>
              <a:rPr lang="en-US" sz="2000"/>
              <a:t>It is measured on two axes: </a:t>
            </a:r>
            <a:r>
              <a:rPr lang="en-US" sz="2000" b="1"/>
              <a:t>directive</a:t>
            </a:r>
            <a:r>
              <a:rPr lang="en-US" sz="2000"/>
              <a:t> vs. </a:t>
            </a:r>
            <a:r>
              <a:rPr lang="en-US" sz="2000" b="1"/>
              <a:t>permissive </a:t>
            </a:r>
            <a:r>
              <a:rPr lang="en-US" sz="2000"/>
              <a:t>and </a:t>
            </a:r>
            <a:r>
              <a:rPr lang="en-US" sz="2000" b="1"/>
              <a:t>autocratic</a:t>
            </a:r>
            <a:r>
              <a:rPr lang="en-US" sz="2000"/>
              <a:t> vs. </a:t>
            </a:r>
            <a:r>
              <a:rPr lang="en-US" sz="2000" b="1"/>
              <a:t>democratic.</a:t>
            </a:r>
          </a:p>
          <a:p>
            <a:pPr>
              <a:lnSpc>
                <a:spcPct val="90000"/>
              </a:lnSpc>
              <a:buFontTx/>
              <a:buBlip>
                <a:blip r:embed="rId2"/>
              </a:buBlip>
            </a:pPr>
            <a:r>
              <a:rPr lang="en-US" sz="2000"/>
              <a:t>Directive autocrat-makes decision alone with close supervision on their implementation</a:t>
            </a:r>
          </a:p>
          <a:p>
            <a:pPr>
              <a:lnSpc>
                <a:spcPct val="90000"/>
              </a:lnSpc>
              <a:buFontTx/>
              <a:buBlip>
                <a:blip r:embed="rId2"/>
              </a:buBlip>
            </a:pPr>
            <a:r>
              <a:rPr lang="en-US" sz="2000"/>
              <a:t>Permissive autocrat-makes decision alone but gives subordinates latitude in implementation.</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345</a:t>
            </a:fld>
            <a:endParaRPr lang="en-US"/>
          </a:p>
        </p:txBody>
      </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10275" name="Rectangle 3"/>
          <p:cNvSpPr>
            <a:spLocks noGrp="1" noChangeArrowheads="1"/>
          </p:cNvSpPr>
          <p:nvPr>
            <p:ph type="body" idx="1"/>
          </p:nvPr>
        </p:nvSpPr>
        <p:spPr/>
        <p:txBody>
          <a:bodyPr/>
          <a:lstStyle/>
          <a:p>
            <a:pPr>
              <a:lnSpc>
                <a:spcPct val="90000"/>
              </a:lnSpc>
              <a:buFontTx/>
              <a:buBlip>
                <a:blip r:embed="rId2"/>
              </a:buBlip>
            </a:pPr>
            <a:r>
              <a:rPr lang="en-US" sz="2000" b="1">
                <a:solidFill>
                  <a:srgbClr val="0066FF"/>
                </a:solidFill>
              </a:rPr>
              <a:t>Directive democrat</a:t>
            </a:r>
            <a:r>
              <a:rPr lang="en-US" sz="2000"/>
              <a:t>-makes decisions participatively but closely supervises their implementation.</a:t>
            </a:r>
          </a:p>
          <a:p>
            <a:pPr>
              <a:lnSpc>
                <a:spcPct val="90000"/>
              </a:lnSpc>
              <a:buFontTx/>
              <a:buBlip>
                <a:blip r:embed="rId2"/>
              </a:buBlip>
            </a:pPr>
            <a:r>
              <a:rPr lang="en-US" sz="2000" b="1">
                <a:solidFill>
                  <a:srgbClr val="0066FF"/>
                </a:solidFill>
              </a:rPr>
              <a:t>Permissive democrat</a:t>
            </a:r>
            <a:r>
              <a:rPr lang="en-US" sz="2000"/>
              <a:t>-makes decisions participatively and gives subordinates latitude in implementation.</a:t>
            </a:r>
          </a:p>
          <a:p>
            <a:pPr>
              <a:lnSpc>
                <a:spcPct val="90000"/>
              </a:lnSpc>
              <a:buFontTx/>
              <a:buBlip>
                <a:blip r:embed="rId2"/>
              </a:buBlip>
            </a:pPr>
            <a:endParaRPr lang="en-US" sz="2000"/>
          </a:p>
          <a:p>
            <a:pPr>
              <a:lnSpc>
                <a:spcPct val="90000"/>
              </a:lnSpc>
              <a:buFontTx/>
              <a:buBlip>
                <a:blip r:embed="rId2"/>
              </a:buBlip>
            </a:pPr>
            <a:r>
              <a:rPr lang="en-US" sz="2000"/>
              <a:t>A manger will either be task oriented or people oriented.</a:t>
            </a:r>
          </a:p>
          <a:p>
            <a:pPr>
              <a:lnSpc>
                <a:spcPct val="90000"/>
              </a:lnSpc>
              <a:buFontTx/>
              <a:buBlip>
                <a:blip r:embed="rId2"/>
              </a:buBlip>
            </a:pPr>
            <a:r>
              <a:rPr lang="en-US" sz="2000" b="1">
                <a:solidFill>
                  <a:srgbClr val="0066FF"/>
                </a:solidFill>
              </a:rPr>
              <a:t>task oriented</a:t>
            </a:r>
            <a:r>
              <a:rPr lang="en-US" sz="2000"/>
              <a:t>-extent to which the execution of the task at hand is paramount. where there is a high degree of uncertainity ,subordinates will seek guidance from above and welcome a task oriented management style.</a:t>
            </a:r>
          </a:p>
          <a:p>
            <a:pPr>
              <a:lnSpc>
                <a:spcPct val="90000"/>
              </a:lnSpc>
              <a:buFontTx/>
              <a:buBlip>
                <a:blip r:embed="rId2"/>
              </a:buBlip>
            </a:pPr>
            <a:r>
              <a:rPr lang="en-US" sz="2000" b="1">
                <a:solidFill>
                  <a:srgbClr val="0066FF"/>
                </a:solidFill>
              </a:rPr>
              <a:t>people oriented</a:t>
            </a:r>
            <a:r>
              <a:rPr lang="en-US" sz="2000"/>
              <a:t>-degree to which the manager is concerned about the people involved. People oriented managers are better where staff can control the work they do and know what to do without referring matters to their line managers.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346</a:t>
            </a:fld>
            <a:endParaRPr lang="en-US"/>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20PW02 AKASH A</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347</a:t>
            </a:fld>
            <a:endParaRPr lang="en-US"/>
          </a:p>
        </p:txBody>
      </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solidFill>
                  <a:srgbClr val="008080"/>
                </a:solidFill>
              </a:rPr>
              <a:t>Organizational structures</a:t>
            </a:r>
          </a:p>
        </p:txBody>
      </p:sp>
      <p:sp>
        <p:nvSpPr>
          <p:cNvPr id="311299" name="Rectangle 3"/>
          <p:cNvSpPr>
            <a:spLocks noGrp="1" noChangeArrowheads="1"/>
          </p:cNvSpPr>
          <p:nvPr>
            <p:ph type="body" idx="1"/>
          </p:nvPr>
        </p:nvSpPr>
        <p:spPr/>
        <p:txBody>
          <a:bodyPr/>
          <a:lstStyle/>
          <a:p>
            <a:pPr>
              <a:lnSpc>
                <a:spcPct val="90000"/>
              </a:lnSpc>
              <a:buFontTx/>
              <a:buNone/>
            </a:pPr>
            <a:r>
              <a:rPr lang="en-US" sz="2400" b="1">
                <a:solidFill>
                  <a:srgbClr val="0066FF"/>
                </a:solidFill>
              </a:rPr>
              <a:t>Formal versus informal structures</a:t>
            </a:r>
          </a:p>
          <a:p>
            <a:pPr>
              <a:lnSpc>
                <a:spcPct val="90000"/>
              </a:lnSpc>
            </a:pPr>
            <a:r>
              <a:rPr lang="en-US" sz="2400">
                <a:solidFill>
                  <a:srgbClr val="0066FF"/>
                </a:solidFill>
              </a:rPr>
              <a:t>The </a:t>
            </a:r>
            <a:r>
              <a:rPr lang="en-US" sz="2400" b="1">
                <a:solidFill>
                  <a:srgbClr val="0066FF"/>
                </a:solidFill>
              </a:rPr>
              <a:t>formal structure</a:t>
            </a:r>
            <a:r>
              <a:rPr lang="en-US" sz="2400"/>
              <a:t> is the one that is expressed in the staff hierarchy chart, concerned with authority.</a:t>
            </a:r>
          </a:p>
          <a:p>
            <a:pPr>
              <a:lnSpc>
                <a:spcPct val="90000"/>
              </a:lnSpc>
            </a:pPr>
            <a:r>
              <a:rPr lang="en-US" sz="2400" b="1">
                <a:solidFill>
                  <a:srgbClr val="0066FF"/>
                </a:solidFill>
              </a:rPr>
              <a:t>Informal structure</a:t>
            </a:r>
            <a:r>
              <a:rPr lang="en-US" sz="2400"/>
              <a:t> of contacts and communication that grows up spontaneously among members of staff during the course of work.</a:t>
            </a:r>
          </a:p>
          <a:p>
            <a:pPr>
              <a:lnSpc>
                <a:spcPct val="90000"/>
              </a:lnSpc>
              <a:buFontTx/>
              <a:buNone/>
            </a:pPr>
            <a:r>
              <a:rPr lang="en-US" sz="2400" b="1">
                <a:solidFill>
                  <a:srgbClr val="0066FF"/>
                </a:solidFill>
              </a:rPr>
              <a:t>Hierarchical structure</a:t>
            </a:r>
          </a:p>
          <a:p>
            <a:pPr>
              <a:lnSpc>
                <a:spcPct val="90000"/>
              </a:lnSpc>
            </a:pPr>
            <a:r>
              <a:rPr lang="en-US" sz="2400"/>
              <a:t>Based on the concept of hierarchy. Authority flows from top down through the structure.</a:t>
            </a:r>
          </a:p>
          <a:p>
            <a:pPr>
              <a:lnSpc>
                <a:spcPct val="90000"/>
              </a:lnSpc>
            </a:pPr>
            <a:r>
              <a:rPr lang="en-US" sz="2400"/>
              <a:t>Span of control-the number of people that a manager can effectively control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348</a:t>
            </a:fld>
            <a:endParaRPr lang="en-US"/>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50825" y="404813"/>
            <a:ext cx="7343775" cy="846137"/>
          </a:xfrm>
        </p:spPr>
        <p:txBody>
          <a:bodyPr/>
          <a:lstStyle/>
          <a:p>
            <a:r>
              <a:rPr lang="en-US" sz="3200">
                <a:solidFill>
                  <a:srgbClr val="008080"/>
                </a:solidFill>
              </a:rPr>
              <a:t>Organizational structures</a:t>
            </a:r>
            <a:r>
              <a:rPr lang="en-US" sz="1800">
                <a:solidFill>
                  <a:srgbClr val="008080"/>
                </a:solidFill>
              </a:rPr>
              <a:t>…</a:t>
            </a:r>
            <a:r>
              <a:rPr lang="en-US" sz="3200">
                <a:solidFill>
                  <a:srgbClr val="008080"/>
                </a:solidFill>
              </a:rPr>
              <a:t>	</a:t>
            </a:r>
          </a:p>
        </p:txBody>
      </p:sp>
      <p:sp>
        <p:nvSpPr>
          <p:cNvPr id="312323" name="Rectangle 3"/>
          <p:cNvSpPr>
            <a:spLocks noGrp="1" noChangeArrowheads="1"/>
          </p:cNvSpPr>
          <p:nvPr>
            <p:ph type="body" idx="1"/>
          </p:nvPr>
        </p:nvSpPr>
        <p:spPr/>
        <p:txBody>
          <a:bodyPr/>
          <a:lstStyle/>
          <a:p>
            <a:pPr>
              <a:buFontTx/>
              <a:buNone/>
            </a:pPr>
            <a:r>
              <a:rPr lang="en-US" sz="2000" b="1">
                <a:solidFill>
                  <a:srgbClr val="0066FF"/>
                </a:solidFill>
              </a:rPr>
              <a:t>Staff versus line</a:t>
            </a:r>
          </a:p>
          <a:p>
            <a:pPr>
              <a:buFontTx/>
              <a:buBlip>
                <a:blip r:embed="rId2"/>
              </a:buBlip>
            </a:pPr>
            <a:r>
              <a:rPr lang="en-US" sz="2000"/>
              <a:t>Staff can be subdivided into line workers who actually produce the end product and support staff who carry out supporting roles.</a:t>
            </a:r>
          </a:p>
          <a:p>
            <a:pPr>
              <a:buFontTx/>
              <a:buBlip>
                <a:blip r:embed="rId2"/>
              </a:buBlip>
            </a:pPr>
            <a:r>
              <a:rPr lang="en-US" sz="2000"/>
              <a:t>In a software company, software specialists might be seen as a part of the line.</a:t>
            </a:r>
          </a:p>
          <a:p>
            <a:pPr>
              <a:buFontTx/>
              <a:buBlip>
                <a:blip r:embed="rId2"/>
              </a:buBlip>
            </a:pPr>
            <a:r>
              <a:rPr lang="en-US" sz="2000"/>
              <a:t>In a financial organization, the information systems department can be seen a part of the support staff.</a:t>
            </a:r>
          </a:p>
          <a:p>
            <a:pPr>
              <a:buFontTx/>
              <a:buNone/>
            </a:pPr>
            <a:r>
              <a:rPr lang="en-US" sz="2000" b="1">
                <a:solidFill>
                  <a:srgbClr val="0066FF"/>
                </a:solidFill>
              </a:rPr>
              <a:t>Controlled decentralized groups</a:t>
            </a:r>
          </a:p>
          <a:p>
            <a:pPr>
              <a:buFontTx/>
              <a:buBlip>
                <a:blip r:embed="rId2"/>
              </a:buBlip>
            </a:pPr>
            <a:r>
              <a:rPr lang="en-US" sz="2000"/>
              <a:t>A project team is made of groups under the leadership of senior programmers.</a:t>
            </a:r>
          </a:p>
          <a:p>
            <a:pPr>
              <a:buFontTx/>
              <a:buBlip>
                <a:blip r:embed="rId2"/>
              </a:buBlip>
            </a:pPr>
            <a:r>
              <a:rPr lang="en-US" sz="2000"/>
              <a:t>Within the group there is free communication and a practice of reviewing each others 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349</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06375" y="138113"/>
            <a:ext cx="7343775" cy="1490662"/>
          </a:xfrm>
        </p:spPr>
        <p:txBody>
          <a:bodyPr/>
          <a:lstStyle/>
          <a:p>
            <a:r>
              <a:rPr lang="en-US">
                <a:solidFill>
                  <a:srgbClr val="3366CC"/>
                </a:solidFill>
              </a:rPr>
              <a:t>Step 1:</a:t>
            </a:r>
            <a:r>
              <a:rPr lang="en-US"/>
              <a:t> </a:t>
            </a:r>
            <a:r>
              <a:rPr lang="en-US">
                <a:solidFill>
                  <a:srgbClr val="009999"/>
                </a:solidFill>
              </a:rPr>
              <a:t>Identify project scope and objectives</a:t>
            </a:r>
          </a:p>
        </p:txBody>
      </p:sp>
      <p:sp>
        <p:nvSpPr>
          <p:cNvPr id="66563" name="Rectangle 3"/>
          <p:cNvSpPr>
            <a:spLocks noGrp="1" noChangeArrowheads="1"/>
          </p:cNvSpPr>
          <p:nvPr>
            <p:ph type="body" idx="1"/>
          </p:nvPr>
        </p:nvSpPr>
        <p:spPr>
          <a:xfrm>
            <a:off x="250825" y="2060575"/>
            <a:ext cx="8534400" cy="4406900"/>
          </a:xfrm>
        </p:spPr>
        <p:txBody>
          <a:bodyPr/>
          <a:lstStyle/>
          <a:p>
            <a:pPr marL="552450" indent="-552450">
              <a:buClr>
                <a:srgbClr val="3366CC"/>
              </a:buClr>
              <a:buFontTx/>
              <a:buNone/>
            </a:pPr>
            <a:r>
              <a:rPr lang="en-US" sz="2400">
                <a:solidFill>
                  <a:srgbClr val="3366CC"/>
                </a:solidFill>
              </a:rPr>
              <a:t>1.1 Identify objectives and measures of   effectiveness in meeting them</a:t>
            </a:r>
          </a:p>
          <a:p>
            <a:pPr marL="933450" lvl="1" indent="-476250">
              <a:buClr>
                <a:srgbClr val="3366CC"/>
              </a:buClr>
              <a:buFontTx/>
              <a:buBlip>
                <a:blip r:embed="rId2"/>
              </a:buBlip>
            </a:pPr>
            <a:r>
              <a:rPr lang="en-US" sz="2400"/>
              <a:t>Need for agreed objectives of a project</a:t>
            </a:r>
          </a:p>
          <a:p>
            <a:pPr marL="933450" lvl="1" indent="-476250">
              <a:buClr>
                <a:srgbClr val="3366CC"/>
              </a:buClr>
              <a:buFontTx/>
              <a:buBlip>
                <a:blip r:embed="rId2"/>
              </a:buBlip>
            </a:pPr>
            <a:r>
              <a:rPr lang="en-US" sz="2400"/>
              <a:t>Success lies in achieving the objectives</a:t>
            </a:r>
          </a:p>
          <a:p>
            <a:pPr marL="933450" lvl="1" indent="-476250">
              <a:buClr>
                <a:srgbClr val="3366CC"/>
              </a:buClr>
              <a:buFontTx/>
              <a:buNone/>
            </a:pPr>
            <a:endParaRPr lang="en-US" sz="2400"/>
          </a:p>
          <a:p>
            <a:pPr marL="552450" indent="-552450">
              <a:buClr>
                <a:srgbClr val="3366CC"/>
              </a:buClr>
              <a:buFontTx/>
              <a:buNone/>
            </a:pPr>
            <a:r>
              <a:rPr lang="en-US" sz="2400">
                <a:solidFill>
                  <a:srgbClr val="3366CC"/>
                </a:solidFill>
              </a:rPr>
              <a:t>1.2 Establish a project authority</a:t>
            </a:r>
          </a:p>
          <a:p>
            <a:pPr marL="933450" lvl="1" indent="-476250">
              <a:buClr>
                <a:srgbClr val="3366CC"/>
              </a:buClr>
              <a:buFontTx/>
              <a:buBlip>
                <a:blip r:embed="rId2"/>
              </a:buBlip>
            </a:pPr>
            <a:r>
              <a:rPr lang="en-US" sz="2400"/>
              <a:t>Single overall project authority</a:t>
            </a:r>
          </a:p>
          <a:p>
            <a:pPr marL="933450" lvl="1" indent="-476250">
              <a:buClr>
                <a:srgbClr val="3366CC"/>
              </a:buClr>
              <a:buFontTx/>
              <a:buBlip>
                <a:blip r:embed="rId2"/>
              </a:buBlip>
            </a:pPr>
            <a:r>
              <a:rPr lang="en-US" sz="2400"/>
              <a:t>Unity of purpose among those concerned</a:t>
            </a:r>
          </a:p>
          <a:p>
            <a:pPr marL="552450" indent="-552450">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35</a:t>
            </a:fld>
            <a:endParaRPr lang="en-US"/>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3347" name="Rectangle 3"/>
          <p:cNvSpPr>
            <a:spLocks noGrp="1" noChangeArrowheads="1"/>
          </p:cNvSpPr>
          <p:nvPr>
            <p:ph type="body" idx="1"/>
          </p:nvPr>
        </p:nvSpPr>
        <p:spPr>
          <a:xfrm>
            <a:off x="177800" y="1652588"/>
            <a:ext cx="8785225" cy="5664200"/>
          </a:xfrm>
        </p:spPr>
        <p:txBody>
          <a:bodyPr/>
          <a:lstStyle/>
          <a:p>
            <a:pPr>
              <a:lnSpc>
                <a:spcPct val="80000"/>
              </a:lnSpc>
              <a:buFontTx/>
              <a:buNone/>
            </a:pPr>
            <a:r>
              <a:rPr lang="en-US" sz="2000" b="1">
                <a:solidFill>
                  <a:srgbClr val="0066FF"/>
                </a:solidFill>
              </a:rPr>
              <a:t>Egoless programming</a:t>
            </a:r>
          </a:p>
          <a:p>
            <a:pPr>
              <a:lnSpc>
                <a:spcPct val="80000"/>
              </a:lnSpc>
              <a:buFontTx/>
              <a:buBlip>
                <a:blip r:embed="rId2"/>
              </a:buBlip>
            </a:pPr>
            <a:r>
              <a:rPr lang="en-US" sz="2000"/>
              <a:t>Gerald Weinberg made the revolutionary suggestion that programmers and programming team leaders should read other people’s programs.</a:t>
            </a:r>
          </a:p>
          <a:p>
            <a:pPr>
              <a:lnSpc>
                <a:spcPct val="80000"/>
              </a:lnSpc>
              <a:buFontTx/>
              <a:buBlip>
                <a:blip r:embed="rId2"/>
              </a:buBlip>
            </a:pPr>
            <a:r>
              <a:rPr lang="en-US" sz="2000"/>
              <a:t>Programs would become in effect the common property of the programming group and programming would become egoless.</a:t>
            </a:r>
          </a:p>
          <a:p>
            <a:pPr>
              <a:lnSpc>
                <a:spcPct val="80000"/>
              </a:lnSpc>
              <a:buFontTx/>
              <a:buBlip>
                <a:blip r:embed="rId2"/>
              </a:buBlip>
            </a:pPr>
            <a:r>
              <a:rPr lang="en-US" sz="2000"/>
              <a:t>Peer code reviews are based on this idea</a:t>
            </a:r>
          </a:p>
          <a:p>
            <a:pPr>
              <a:lnSpc>
                <a:spcPct val="80000"/>
              </a:lnSpc>
            </a:pPr>
            <a:endParaRPr lang="en-US" sz="2000"/>
          </a:p>
          <a:p>
            <a:pPr>
              <a:lnSpc>
                <a:spcPct val="80000"/>
              </a:lnSpc>
              <a:buFontTx/>
              <a:buNone/>
            </a:pPr>
            <a:r>
              <a:rPr lang="en-US" sz="2000" b="1">
                <a:solidFill>
                  <a:srgbClr val="0066FF"/>
                </a:solidFill>
              </a:rPr>
              <a:t>Chief programmers team</a:t>
            </a:r>
          </a:p>
          <a:p>
            <a:pPr>
              <a:lnSpc>
                <a:spcPct val="80000"/>
              </a:lnSpc>
              <a:buFontTx/>
              <a:buBlip>
                <a:blip r:embed="rId2"/>
              </a:buBlip>
            </a:pPr>
            <a:r>
              <a:rPr lang="en-US" sz="2000"/>
              <a:t>The chief programmer is the person who defines the 	specialisation,and designs,codes,tests and documents the software.</a:t>
            </a:r>
          </a:p>
          <a:p>
            <a:pPr>
              <a:lnSpc>
                <a:spcPct val="80000"/>
              </a:lnSpc>
              <a:buFontTx/>
              <a:buBlip>
                <a:blip r:embed="rId2"/>
              </a:buBlip>
            </a:pPr>
            <a:r>
              <a:rPr lang="en-US" sz="2000"/>
              <a:t>Copilot-with whom the chief programmer can discuss problems and who writes some code.</a:t>
            </a:r>
          </a:p>
          <a:p>
            <a:pPr>
              <a:lnSpc>
                <a:spcPct val="80000"/>
              </a:lnSpc>
              <a:buFontTx/>
              <a:buBlip>
                <a:blip r:embed="rId2"/>
              </a:buBlip>
            </a:pPr>
            <a:r>
              <a:rPr lang="en-US" sz="2000"/>
              <a:t>They are supported by an Editor who writes up the documentation drafted by the chief programmer and 	Program clerk who maintains the actual code ,and a Tester</a:t>
            </a:r>
          </a:p>
          <a:p>
            <a:pPr>
              <a:lnSpc>
                <a:spcPct val="80000"/>
              </a:lnSpc>
              <a:buFontTx/>
              <a:buBlip>
                <a:blip r:embed="rId2"/>
              </a:buBlip>
            </a:pPr>
            <a:r>
              <a:rPr lang="en-US" sz="2000"/>
              <a:t>Problem is getting hold of really outstanding programmers to carry out the chief programmer role.</a:t>
            </a:r>
          </a:p>
          <a:p>
            <a:pPr>
              <a:lnSpc>
                <a:spcPct val="80000"/>
              </a:lnSpc>
            </a:pPr>
            <a:endParaRPr lang="en-US" sz="2000"/>
          </a:p>
          <a:p>
            <a:pPr>
              <a:lnSpc>
                <a:spcPct val="80000"/>
              </a:lnSpc>
              <a:buFontTx/>
              <a:buNone/>
            </a:pPr>
            <a:r>
              <a:rPr lang="en-US" sz="1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350</a:t>
            </a:fld>
            <a:endParaRPr lang="en-US"/>
          </a:p>
        </p:txBody>
      </p:sp>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4371" name="Rectangle 3"/>
          <p:cNvSpPr>
            <a:spLocks noGrp="1" noChangeArrowheads="1"/>
          </p:cNvSpPr>
          <p:nvPr>
            <p:ph type="body" idx="1"/>
          </p:nvPr>
        </p:nvSpPr>
        <p:spPr/>
        <p:txBody>
          <a:bodyPr/>
          <a:lstStyle/>
          <a:p>
            <a:pPr>
              <a:buFontTx/>
              <a:buNone/>
            </a:pPr>
            <a:r>
              <a:rPr lang="en-US" sz="2400" b="1">
                <a:solidFill>
                  <a:srgbClr val="0066FF"/>
                </a:solidFill>
              </a:rPr>
              <a:t>Centralized versus decentralized group structures</a:t>
            </a:r>
          </a:p>
          <a:p>
            <a:pPr>
              <a:buFontTx/>
              <a:buBlip>
                <a:blip r:embed="rId2"/>
              </a:buBlip>
            </a:pPr>
            <a:r>
              <a:rPr lang="en-US" sz="2400"/>
              <a:t>In a decentralized organization group members would tend to make major decisions collectively and there would be a larger degree of free communication among group members</a:t>
            </a:r>
          </a:p>
          <a:p>
            <a:pPr>
              <a:buFontTx/>
              <a:buBlip>
                <a:blip r:embed="rId2"/>
              </a:buBlip>
            </a:pPr>
            <a:r>
              <a:rPr lang="en-US" sz="2400"/>
              <a:t>Decentralized group tend to work slowly. They are affected by the establishment of group norms and the influence of risky shift. But they are better at dealing with complex problems</a:t>
            </a:r>
          </a:p>
          <a:p>
            <a:pPr>
              <a:buFontTx/>
              <a:buBlip>
                <a:blip r:embed="rId2"/>
              </a:buBlip>
            </a:pPr>
            <a:r>
              <a:rPr lang="en-US" sz="2400"/>
              <a:t>With centralized approach, the group would be broken down into sections. each of which would be directed by a leader.</a:t>
            </a:r>
          </a:p>
          <a:p>
            <a:pPr>
              <a:buFontTx/>
              <a:buBlip>
                <a:blip r:embed="rId2"/>
              </a:buBlip>
            </a:pPr>
            <a:r>
              <a:rPr lang="en-US" sz="2400"/>
              <a:t>It deals more effectively with simple problems.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351</a:t>
            </a:fld>
            <a:endParaRPr lang="en-US"/>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5395" name="Rectangle 3"/>
          <p:cNvSpPr>
            <a:spLocks noGrp="1" noChangeArrowheads="1"/>
          </p:cNvSpPr>
          <p:nvPr>
            <p:ph type="body" idx="1"/>
          </p:nvPr>
        </p:nvSpPr>
        <p:spPr/>
        <p:txBody>
          <a:bodyPr/>
          <a:lstStyle/>
          <a:p>
            <a:pPr>
              <a:lnSpc>
                <a:spcPct val="80000"/>
              </a:lnSpc>
              <a:buFontTx/>
              <a:buNone/>
            </a:pPr>
            <a:r>
              <a:rPr lang="en-US" sz="2000" b="1">
                <a:solidFill>
                  <a:srgbClr val="0066FF"/>
                </a:solidFill>
              </a:rPr>
              <a:t>Departmentalization</a:t>
            </a:r>
          </a:p>
          <a:p>
            <a:pPr>
              <a:lnSpc>
                <a:spcPct val="80000"/>
              </a:lnSpc>
              <a:buFontTx/>
              <a:buNone/>
            </a:pPr>
            <a:r>
              <a:rPr lang="en-US" sz="2000"/>
              <a:t>Functional departmentalization</a:t>
            </a:r>
          </a:p>
          <a:p>
            <a:pPr>
              <a:lnSpc>
                <a:spcPct val="80000"/>
              </a:lnSpc>
              <a:buFontTx/>
              <a:buBlip>
                <a:blip r:embed="rId2"/>
              </a:buBlip>
            </a:pPr>
            <a:r>
              <a:rPr lang="en-US" sz="2000"/>
              <a:t>System analysts might be put in a group separate from the programmers. Programmers would act as a pool from which resources may be drawn for particular tasks.</a:t>
            </a:r>
          </a:p>
          <a:p>
            <a:pPr>
              <a:lnSpc>
                <a:spcPct val="80000"/>
              </a:lnSpc>
              <a:buFontTx/>
              <a:buBlip>
                <a:blip r:embed="rId2"/>
              </a:buBlip>
            </a:pPr>
            <a:r>
              <a:rPr lang="en-US" sz="2000"/>
              <a:t>It can lead to a more effective use of staff.</a:t>
            </a:r>
          </a:p>
          <a:p>
            <a:pPr>
              <a:lnSpc>
                <a:spcPct val="80000"/>
              </a:lnSpc>
              <a:buFontTx/>
              <a:buBlip>
                <a:blip r:embed="rId2"/>
              </a:buBlip>
            </a:pPr>
            <a:r>
              <a:rPr lang="en-US" sz="2000"/>
              <a:t>It also makes it easier for programmers to have careers that are technically oriented</a:t>
            </a:r>
          </a:p>
          <a:p>
            <a:pPr>
              <a:lnSpc>
                <a:spcPct val="80000"/>
              </a:lnSpc>
              <a:buFontTx/>
              <a:buBlip>
                <a:blip r:embed="rId2"/>
              </a:buBlip>
            </a:pPr>
            <a:r>
              <a:rPr lang="en-US" sz="2000"/>
              <a:t>Drawback is that two separate departments can lead to communication problem and also problems with software maintenance</a:t>
            </a:r>
          </a:p>
          <a:p>
            <a:pPr>
              <a:lnSpc>
                <a:spcPct val="80000"/>
              </a:lnSpc>
              <a:buFontTx/>
              <a:buBlip>
                <a:blip r:embed="rId2"/>
              </a:buBlip>
            </a:pPr>
            <a:r>
              <a:rPr lang="en-US" sz="2000"/>
              <a:t>Task oriented approach</a:t>
            </a:r>
          </a:p>
          <a:p>
            <a:pPr>
              <a:lnSpc>
                <a:spcPct val="80000"/>
              </a:lnSpc>
              <a:buFontTx/>
              <a:buBlip>
                <a:blip r:embed="rId2"/>
              </a:buBlip>
            </a:pPr>
            <a:r>
              <a:rPr lang="en-US" sz="2000"/>
              <a:t>Programmers and system analysts are grouped together in one project team.</a:t>
            </a:r>
          </a:p>
          <a:p>
            <a:pPr>
              <a:lnSpc>
                <a:spcPct val="80000"/>
              </a:lnSpc>
              <a:buFontTx/>
              <a:buBlip>
                <a:blip r:embed="rId2"/>
              </a:buBlip>
            </a:pPr>
            <a:r>
              <a:rPr lang="en-US" sz="2000"/>
              <a:t>The project team might be gathered to implement a specific long term project or to service the needs of a particular set of users</a:t>
            </a:r>
          </a:p>
          <a:p>
            <a:pPr>
              <a:lnSpc>
                <a:spcPct val="80000"/>
              </a:lnSpc>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352</a:t>
            </a:fld>
            <a:endParaRPr lang="en-US"/>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6419" name="Rectangle 3"/>
          <p:cNvSpPr>
            <a:spLocks noGrp="1" noChangeArrowheads="1"/>
          </p:cNvSpPr>
          <p:nvPr>
            <p:ph type="body" idx="1"/>
          </p:nvPr>
        </p:nvSpPr>
        <p:spPr/>
        <p:txBody>
          <a:bodyPr/>
          <a:lstStyle/>
          <a:p>
            <a:pPr>
              <a:lnSpc>
                <a:spcPct val="90000"/>
              </a:lnSpc>
              <a:buFontTx/>
              <a:buNone/>
            </a:pPr>
            <a:r>
              <a:rPr lang="en-US" sz="2400">
                <a:solidFill>
                  <a:srgbClr val="0066FF"/>
                </a:solidFill>
              </a:rPr>
              <a:t>Life cycle phase</a:t>
            </a:r>
          </a:p>
          <a:p>
            <a:pPr>
              <a:lnSpc>
                <a:spcPct val="90000"/>
              </a:lnSpc>
            </a:pPr>
            <a:r>
              <a:rPr lang="en-US" sz="2400"/>
              <a:t>A departmentalization where there are separate teams for development and maintenance. </a:t>
            </a:r>
          </a:p>
          <a:p>
            <a:pPr>
              <a:lnSpc>
                <a:spcPct val="90000"/>
              </a:lnSpc>
            </a:pPr>
            <a:r>
              <a:rPr lang="en-US" sz="2400"/>
              <a:t>Some staff concentrate on developing new applications while other teams more oriented towards service and support, deal with maintenance.</a:t>
            </a:r>
          </a:p>
          <a:p>
            <a:pPr>
              <a:lnSpc>
                <a:spcPct val="90000"/>
              </a:lnSpc>
              <a:buFontTx/>
              <a:buNone/>
            </a:pPr>
            <a:r>
              <a:rPr lang="en-US" sz="2400">
                <a:solidFill>
                  <a:srgbClr val="0066FF"/>
                </a:solidFill>
              </a:rPr>
              <a:t>Matrix Structure</a:t>
            </a:r>
          </a:p>
          <a:p>
            <a:pPr>
              <a:lnSpc>
                <a:spcPct val="90000"/>
              </a:lnSpc>
            </a:pPr>
            <a:r>
              <a:rPr lang="en-US" sz="2400"/>
              <a:t>The programmer would have two managers-a project leader who would give day-to-day direction about the work in hand.</a:t>
            </a:r>
          </a:p>
          <a:p>
            <a:pPr>
              <a:lnSpc>
                <a:spcPct val="90000"/>
              </a:lnSpc>
            </a:pPr>
            <a:r>
              <a:rPr lang="en-US" sz="2400"/>
              <a:t>A programming manager who would be concerned about such things as career development.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353</a:t>
            </a:fld>
            <a:endParaRPr lang="en-US"/>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ctrTitle"/>
          </p:nvPr>
        </p:nvSpPr>
        <p:spPr>
          <a:xfrm>
            <a:off x="190500" y="620713"/>
            <a:ext cx="9193213" cy="1293812"/>
          </a:xfrm>
          <a:noFill/>
          <a:ln/>
        </p:spPr>
        <p:txBody>
          <a:bodyPr/>
          <a:lstStyle/>
          <a:p>
            <a:r>
              <a:rPr lang="en-US">
                <a:solidFill>
                  <a:srgbClr val="008080"/>
                </a:solidFill>
              </a:rPr>
              <a:t>SMALL PROJECTS</a:t>
            </a:r>
          </a:p>
        </p:txBody>
      </p:sp>
      <p:sp>
        <p:nvSpPr>
          <p:cNvPr id="4" name="Slide Number Placeholder 3"/>
          <p:cNvSpPr>
            <a:spLocks noGrp="1"/>
          </p:cNvSpPr>
          <p:nvPr>
            <p:ph type="sldNum" sz="quarter" idx="4"/>
          </p:nvPr>
        </p:nvSpPr>
        <p:spPr/>
        <p:txBody>
          <a:bodyPr/>
          <a:lstStyle/>
          <a:p>
            <a:fld id="{76DD514B-AE19-40C5-AAC7-52E665368E0C}" type="slidenum">
              <a:rPr lang="en-US" smtClean="0"/>
              <a:pPr/>
              <a:t>354</a:t>
            </a:fld>
            <a:endParaRPr lang="en-US"/>
          </a:p>
        </p:txBody>
      </p:sp>
      <p:sp>
        <p:nvSpPr>
          <p:cNvPr id="5" name="TextBox 4"/>
          <p:cNvSpPr txBox="1"/>
          <p:nvPr/>
        </p:nvSpPr>
        <p:spPr>
          <a:xfrm>
            <a:off x="2195736" y="2924944"/>
            <a:ext cx="2343462" cy="369332"/>
          </a:xfrm>
          <a:prstGeom prst="rect">
            <a:avLst/>
          </a:prstGeom>
          <a:noFill/>
        </p:spPr>
        <p:txBody>
          <a:bodyPr wrap="none" rtlCol="0">
            <a:spAutoFit/>
          </a:bodyPr>
          <a:lstStyle/>
          <a:p>
            <a:r>
              <a:rPr lang="en-IN" dirty="0"/>
              <a:t>20PW03 AKSHAYA J</a:t>
            </a:r>
            <a:endParaRPr lang="en-US" dirty="0"/>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2" name="Rectangle 8"/>
          <p:cNvSpPr>
            <a:spLocks noChangeArrowheads="1"/>
          </p:cNvSpPr>
          <p:nvPr/>
        </p:nvSpPr>
        <p:spPr bwMode="auto">
          <a:xfrm>
            <a:off x="250825" y="0"/>
            <a:ext cx="4752975"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Introduction</a:t>
            </a:r>
          </a:p>
        </p:txBody>
      </p:sp>
      <p:sp>
        <p:nvSpPr>
          <p:cNvPr id="236553" name="Rectangle 9"/>
          <p:cNvSpPr>
            <a:spLocks noChangeArrowheads="1"/>
          </p:cNvSpPr>
          <p:nvPr/>
        </p:nvSpPr>
        <p:spPr bwMode="auto">
          <a:xfrm>
            <a:off x="358775" y="1916113"/>
            <a:ext cx="8785225" cy="39306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One of the problem faced by the students when</a:t>
            </a:r>
          </a:p>
          <a:p>
            <a:pPr marL="342900" indent="-342900">
              <a:lnSpc>
                <a:spcPct val="140000"/>
              </a:lnSpc>
              <a:spcBef>
                <a:spcPct val="20000"/>
              </a:spcBef>
            </a:pPr>
            <a:r>
              <a:rPr lang="en-US" sz="2400"/>
              <a:t>   planning projects is lack of knowledge in applying </a:t>
            </a:r>
          </a:p>
          <a:p>
            <a:pPr marL="342900" indent="-342900">
              <a:lnSpc>
                <a:spcPct val="140000"/>
              </a:lnSpc>
              <a:spcBef>
                <a:spcPct val="20000"/>
              </a:spcBef>
            </a:pPr>
            <a:r>
              <a:rPr lang="en-US" sz="2400"/>
              <a:t>   techniques learned in software project. </a:t>
            </a:r>
          </a:p>
          <a:p>
            <a:pPr marL="342900" indent="-342900">
              <a:lnSpc>
                <a:spcPct val="140000"/>
              </a:lnSpc>
              <a:spcBef>
                <a:spcPct val="20000"/>
              </a:spcBef>
              <a:buFontTx/>
              <a:buBlip>
                <a:blip r:embed="rId2"/>
              </a:buBlip>
            </a:pPr>
            <a:r>
              <a:rPr lang="en-US" sz="2400"/>
              <a:t>This chapter present an outline of  how the students </a:t>
            </a:r>
          </a:p>
          <a:p>
            <a:pPr marL="342900" indent="-342900">
              <a:lnSpc>
                <a:spcPct val="140000"/>
              </a:lnSpc>
              <a:spcBef>
                <a:spcPct val="20000"/>
              </a:spcBef>
            </a:pPr>
            <a:r>
              <a:rPr lang="en-US" sz="2400"/>
              <a:t>     should set out their Project plan.</a:t>
            </a:r>
            <a:endParaRPr lang="en-US" sz="2500"/>
          </a:p>
        </p:txBody>
      </p:sp>
      <p:sp>
        <p:nvSpPr>
          <p:cNvPr id="4" name="Slide Number Placeholder 3"/>
          <p:cNvSpPr>
            <a:spLocks noGrp="1"/>
          </p:cNvSpPr>
          <p:nvPr>
            <p:ph type="sldNum" sz="quarter" idx="12"/>
          </p:nvPr>
        </p:nvSpPr>
        <p:spPr/>
        <p:txBody>
          <a:bodyPr/>
          <a:lstStyle/>
          <a:p>
            <a:fld id="{C019C360-31DE-47B1-BFE5-CD6032CE41FE}" type="slidenum">
              <a:rPr lang="en-US" smtClean="0"/>
              <a:pPr/>
              <a:t>355</a:t>
            </a:fld>
            <a:endParaRPr lang="en-US"/>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250825" y="26035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Some  problems with student projects</a:t>
            </a:r>
            <a:r>
              <a:rPr lang="en-US" sz="4800" b="1">
                <a:solidFill>
                  <a:srgbClr val="008080"/>
                </a:solidFill>
                <a:latin typeface="Trebuchet MS" pitchFamily="34" charset="0"/>
              </a:rPr>
              <a:t> </a:t>
            </a:r>
          </a:p>
        </p:txBody>
      </p:sp>
      <p:sp>
        <p:nvSpPr>
          <p:cNvPr id="238597" name="Rectangle 5"/>
          <p:cNvSpPr>
            <a:spLocks noChangeArrowheads="1"/>
          </p:cNvSpPr>
          <p:nvPr/>
        </p:nvSpPr>
        <p:spPr bwMode="auto">
          <a:xfrm>
            <a:off x="358775" y="2033588"/>
            <a:ext cx="8785225" cy="48244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r>
              <a:rPr lang="en-US" sz="2400"/>
              <a:t>    Some problems or risks that seem particularly to affect student projects as follows</a:t>
            </a:r>
          </a:p>
          <a:p>
            <a:pPr marL="2057400" lvl="4" indent="-228600">
              <a:lnSpc>
                <a:spcPct val="140000"/>
              </a:lnSpc>
              <a:spcBef>
                <a:spcPct val="20000"/>
              </a:spcBef>
              <a:buFontTx/>
              <a:buBlip>
                <a:blip r:embed="rId2"/>
              </a:buBlip>
            </a:pPr>
            <a:r>
              <a:rPr lang="en-US" sz="2400"/>
              <a:t>Use of unfamiliar tools.</a:t>
            </a:r>
          </a:p>
          <a:p>
            <a:pPr marL="2057400" lvl="4" indent="-228600">
              <a:lnSpc>
                <a:spcPct val="140000"/>
              </a:lnSpc>
              <a:spcBef>
                <a:spcPct val="20000"/>
              </a:spcBef>
              <a:buFontTx/>
              <a:buBlip>
                <a:blip r:embed="rId2"/>
              </a:buBlip>
            </a:pPr>
            <a:r>
              <a:rPr lang="en-US" sz="2400"/>
              <a:t>Uncertain design requirements</a:t>
            </a:r>
          </a:p>
          <a:p>
            <a:pPr marL="2057400" lvl="4" indent="-228600">
              <a:lnSpc>
                <a:spcPct val="140000"/>
              </a:lnSpc>
              <a:spcBef>
                <a:spcPct val="20000"/>
              </a:spcBef>
              <a:buFontTx/>
              <a:buBlip>
                <a:blip r:embed="rId2"/>
              </a:buBlip>
            </a:pPr>
            <a:r>
              <a:rPr lang="en-US" sz="2400"/>
              <a:t>Incomplete systems.</a:t>
            </a:r>
          </a:p>
          <a:p>
            <a:pPr marL="2057400" lvl="4" indent="-228600">
              <a:lnSpc>
                <a:spcPct val="140000"/>
              </a:lnSpc>
              <a:spcBef>
                <a:spcPct val="20000"/>
              </a:spcBef>
              <a:buFontTx/>
              <a:buBlip>
                <a:blip r:embed="rId2"/>
              </a:buBlip>
            </a:pPr>
            <a:r>
              <a:rPr lang="en-US" sz="2400"/>
              <a:t>Lack of commitment from clients.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356</a:t>
            </a:fld>
            <a:endParaRPr lang="en-US"/>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250825" y="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Use of unfamiliar Tools</a:t>
            </a:r>
            <a:r>
              <a:rPr lang="en-US" sz="4800" b="1">
                <a:solidFill>
                  <a:srgbClr val="008080"/>
                </a:solidFill>
                <a:latin typeface="Trebuchet MS" pitchFamily="34" charset="0"/>
              </a:rPr>
              <a:t> </a:t>
            </a:r>
          </a:p>
        </p:txBody>
      </p:sp>
      <p:sp>
        <p:nvSpPr>
          <p:cNvPr id="239622" name="Rectangle 6"/>
          <p:cNvSpPr>
            <a:spLocks noChangeArrowheads="1"/>
          </p:cNvSpPr>
          <p:nvPr/>
        </p:nvSpPr>
        <p:spPr bwMode="auto">
          <a:xfrm>
            <a:off x="250825" y="1557338"/>
            <a:ext cx="8532813" cy="43926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Char char="•"/>
            </a:pPr>
            <a:r>
              <a:rPr lang="en-US" sz="2400"/>
              <a:t>Use of unfamiliar tools during project development  will halt or delay the project progress</a:t>
            </a:r>
          </a:p>
          <a:p>
            <a:pPr marL="342900" indent="-342900">
              <a:lnSpc>
                <a:spcPct val="140000"/>
              </a:lnSpc>
              <a:spcBef>
                <a:spcPct val="20000"/>
              </a:spcBef>
              <a:buFontTx/>
              <a:buChar char="•"/>
            </a:pPr>
            <a:r>
              <a:rPr lang="en-US" sz="2400"/>
              <a:t>To avoid this either familiar tools have to be used or proper time have to be allocated on studying the tool.</a:t>
            </a:r>
          </a:p>
          <a:p>
            <a:pPr marL="342900" indent="-342900">
              <a:lnSpc>
                <a:spcPct val="140000"/>
              </a:lnSpc>
              <a:spcBef>
                <a:spcPct val="20000"/>
              </a:spcBef>
              <a:buFontTx/>
              <a:buChar char="•"/>
            </a:pPr>
            <a:r>
              <a:rPr lang="en-US" sz="2400"/>
              <a:t>The risk of technical problems will be reduced if proper software tools are used.</a:t>
            </a:r>
            <a:r>
              <a:rPr lang="en-US" sz="400"/>
              <a:t> </a:t>
            </a:r>
          </a:p>
          <a:p>
            <a:pPr marL="342900" indent="-342900">
              <a:lnSpc>
                <a:spcPct val="140000"/>
              </a:lnSpc>
              <a:spcBef>
                <a:spcPct val="20000"/>
              </a:spcBef>
            </a:pPr>
            <a:endParaRPr lang="en-US" sz="400"/>
          </a:p>
          <a:p>
            <a:pPr marL="342900" indent="-342900">
              <a:lnSpc>
                <a:spcPct val="14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357</a:t>
            </a:fld>
            <a:endParaRPr lang="en-US"/>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0645" name="Rectangle 5"/>
          <p:cNvSpPr>
            <a:spLocks noChangeArrowheads="1"/>
          </p:cNvSpPr>
          <p:nvPr/>
        </p:nvSpPr>
        <p:spPr bwMode="auto">
          <a:xfrm>
            <a:off x="323850" y="1557338"/>
            <a:ext cx="8532813" cy="4895850"/>
          </a:xfrm>
          <a:prstGeom prst="rect">
            <a:avLst/>
          </a:prstGeom>
          <a:noFill/>
          <a:ln w="9525">
            <a:noFill/>
            <a:miter lim="800000"/>
            <a:headEnd/>
            <a:tailEnd/>
          </a:ln>
          <a:effectLst/>
        </p:spPr>
        <p:txBody>
          <a:bodyPr lIns="91436" tIns="45718" rIns="91436" bIns="45718"/>
          <a:lstStyle/>
          <a:p>
            <a:pPr marL="342900" indent="-342900">
              <a:lnSpc>
                <a:spcPct val="120000"/>
              </a:lnSpc>
              <a:spcBef>
                <a:spcPct val="20000"/>
              </a:spcBef>
              <a:buFontTx/>
              <a:buBlip>
                <a:blip r:embed="rId2"/>
              </a:buBlip>
            </a:pPr>
            <a:r>
              <a:rPr lang="en-US" sz="2400"/>
              <a:t>Project assignments require students to carefully perform  analysis and design of the project.</a:t>
            </a:r>
          </a:p>
          <a:p>
            <a:pPr marL="342900" indent="-342900">
              <a:lnSpc>
                <a:spcPct val="120000"/>
              </a:lnSpc>
              <a:spcBef>
                <a:spcPct val="20000"/>
              </a:spcBef>
              <a:buFontTx/>
              <a:buBlip>
                <a:blip r:embed="rId2"/>
              </a:buBlip>
            </a:pPr>
            <a:r>
              <a:rPr lang="en-US" sz="2400"/>
              <a:t>Example: If 10 weeks is allocated for  the project then it should follow the following schedule</a:t>
            </a:r>
          </a:p>
          <a:p>
            <a:pPr marL="1600200" lvl="3" indent="-228600">
              <a:lnSpc>
                <a:spcPct val="120000"/>
              </a:lnSpc>
              <a:spcBef>
                <a:spcPct val="20000"/>
              </a:spcBef>
              <a:buFontTx/>
              <a:buBlip>
                <a:blip r:embed="rId2"/>
              </a:buBlip>
            </a:pPr>
            <a:r>
              <a:rPr lang="en-US" sz="2400">
                <a:solidFill>
                  <a:srgbClr val="0000FF"/>
                </a:solidFill>
              </a:rPr>
              <a:t>Weeks 1-2:</a:t>
            </a:r>
            <a:r>
              <a:rPr lang="en-US" sz="2400"/>
              <a:t>Analysis</a:t>
            </a:r>
          </a:p>
          <a:p>
            <a:pPr marL="1600200" lvl="3" indent="-228600">
              <a:lnSpc>
                <a:spcPct val="120000"/>
              </a:lnSpc>
              <a:spcBef>
                <a:spcPct val="20000"/>
              </a:spcBef>
              <a:buFontTx/>
              <a:buBlip>
                <a:blip r:embed="rId2"/>
              </a:buBlip>
            </a:pPr>
            <a:r>
              <a:rPr lang="en-US" sz="2400">
                <a:solidFill>
                  <a:srgbClr val="0000FF"/>
                </a:solidFill>
              </a:rPr>
              <a:t>Weeks 3:</a:t>
            </a:r>
            <a:r>
              <a:rPr lang="en-US" sz="2400"/>
              <a:t>Design</a:t>
            </a:r>
          </a:p>
          <a:p>
            <a:pPr marL="1600200" lvl="3" indent="-228600">
              <a:lnSpc>
                <a:spcPct val="120000"/>
              </a:lnSpc>
              <a:spcBef>
                <a:spcPct val="20000"/>
              </a:spcBef>
              <a:buFontTx/>
              <a:buBlip>
                <a:blip r:embed="rId2"/>
              </a:buBlip>
            </a:pPr>
            <a:r>
              <a:rPr lang="en-US" sz="2400">
                <a:solidFill>
                  <a:srgbClr val="0000FF"/>
                </a:solidFill>
              </a:rPr>
              <a:t>Weeks 1-2:</a:t>
            </a:r>
            <a:r>
              <a:rPr lang="en-US" sz="2400"/>
              <a:t>System building</a:t>
            </a:r>
          </a:p>
          <a:p>
            <a:pPr marL="1600200" lvl="3" indent="-228600">
              <a:lnSpc>
                <a:spcPct val="120000"/>
              </a:lnSpc>
              <a:spcBef>
                <a:spcPct val="20000"/>
              </a:spcBef>
              <a:buFontTx/>
              <a:buBlip>
                <a:blip r:embed="rId2"/>
              </a:buBlip>
            </a:pPr>
            <a:r>
              <a:rPr lang="en-US" sz="2400">
                <a:solidFill>
                  <a:srgbClr val="0000FF"/>
                </a:solidFill>
              </a:rPr>
              <a:t>Weeks 1-2:</a:t>
            </a:r>
            <a:r>
              <a:rPr lang="en-US" sz="2400"/>
              <a:t>Testing and evaluation</a:t>
            </a:r>
          </a:p>
          <a:p>
            <a:pPr marL="342900" indent="-342900">
              <a:lnSpc>
                <a:spcPct val="120000"/>
              </a:lnSpc>
              <a:spcBef>
                <a:spcPct val="20000"/>
              </a:spcBef>
              <a:buFontTx/>
              <a:buBlip>
                <a:blip r:embed="rId2"/>
              </a:buBlip>
            </a:pPr>
            <a:r>
              <a:rPr lang="en-US" sz="2400"/>
              <a:t>Actual breakdown will vary depending on the circumstances of a particular project.</a:t>
            </a:r>
          </a:p>
          <a:p>
            <a:pPr marL="342900" indent="-342900">
              <a:lnSpc>
                <a:spcPct val="12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358</a:t>
            </a:fld>
            <a:endParaRPr lang="en-US"/>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1669" name="Rectangle 5"/>
          <p:cNvSpPr>
            <a:spLocks noChangeArrowheads="1"/>
          </p:cNvSpPr>
          <p:nvPr/>
        </p:nvSpPr>
        <p:spPr bwMode="auto">
          <a:xfrm>
            <a:off x="323850" y="2205038"/>
            <a:ext cx="8532813" cy="334010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Have to prepare to delay planning a particular phase of a project until more information become available in detail.</a:t>
            </a:r>
          </a:p>
          <a:p>
            <a:pPr marL="342900" indent="-342900">
              <a:lnSpc>
                <a:spcPct val="140000"/>
              </a:lnSpc>
              <a:spcBef>
                <a:spcPct val="20000"/>
              </a:spcBef>
              <a:buFontTx/>
              <a:buBlip>
                <a:blip r:embed="rId2"/>
              </a:buBlip>
            </a:pPr>
            <a:r>
              <a:rPr lang="en-US" sz="2400"/>
              <a:t>The scope of the application  has to be cut down  to fit the available time.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359</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06375" y="138113"/>
            <a:ext cx="7343775" cy="1203325"/>
          </a:xfrm>
        </p:spPr>
        <p:txBody>
          <a:bodyPr/>
          <a:lstStyle/>
          <a:p>
            <a:r>
              <a:rPr lang="en-US">
                <a:solidFill>
                  <a:srgbClr val="009999"/>
                </a:solidFill>
              </a:rPr>
              <a:t>Cont..</a:t>
            </a:r>
          </a:p>
        </p:txBody>
      </p:sp>
      <p:sp>
        <p:nvSpPr>
          <p:cNvPr id="67587" name="Rectangle 3"/>
          <p:cNvSpPr>
            <a:spLocks noGrp="1" noChangeArrowheads="1"/>
          </p:cNvSpPr>
          <p:nvPr>
            <p:ph type="body" idx="1"/>
          </p:nvPr>
        </p:nvSpPr>
        <p:spPr>
          <a:xfrm>
            <a:off x="179388" y="1412875"/>
            <a:ext cx="8785225" cy="4406900"/>
          </a:xfrm>
        </p:spPr>
        <p:txBody>
          <a:bodyPr/>
          <a:lstStyle/>
          <a:p>
            <a:pPr>
              <a:buClr>
                <a:srgbClr val="3366CC"/>
              </a:buClr>
              <a:buFontTx/>
              <a:buNone/>
            </a:pPr>
            <a:r>
              <a:rPr lang="en-US" sz="2400" dirty="0">
                <a:solidFill>
                  <a:srgbClr val="3366CC"/>
                </a:solidFill>
              </a:rPr>
              <a:t>1.3 Identify all stakeholders in the project and their interests</a:t>
            </a:r>
          </a:p>
          <a:p>
            <a:pPr lvl="1">
              <a:buClr>
                <a:srgbClr val="3366CC"/>
              </a:buClr>
              <a:buFontTx/>
              <a:buBlip>
                <a:blip r:embed="rId2"/>
              </a:buBlip>
            </a:pPr>
            <a:r>
              <a:rPr lang="en-US" sz="2400" dirty="0"/>
              <a:t>Who are the stakeholders?</a:t>
            </a:r>
          </a:p>
          <a:p>
            <a:pPr lvl="1">
              <a:buClr>
                <a:srgbClr val="3366CC"/>
              </a:buClr>
              <a:buFontTx/>
              <a:buBlip>
                <a:blip r:embed="rId2"/>
              </a:buBlip>
            </a:pPr>
            <a:r>
              <a:rPr lang="en-US" sz="2400" dirty="0"/>
              <a:t> All parties who have an interest in the project </a:t>
            </a:r>
          </a:p>
          <a:p>
            <a:pPr>
              <a:buClr>
                <a:srgbClr val="3366CC"/>
              </a:buClr>
              <a:buFontTx/>
              <a:buNone/>
            </a:pPr>
            <a:r>
              <a:rPr lang="en-US" sz="2400" dirty="0">
                <a:solidFill>
                  <a:srgbClr val="3366CC"/>
                </a:solidFill>
              </a:rPr>
              <a:t>1.4 Modify objectives in the light of stakeholder analysis</a:t>
            </a:r>
          </a:p>
          <a:p>
            <a:pPr lvl="1">
              <a:buClr>
                <a:srgbClr val="3366CC"/>
              </a:buClr>
              <a:buFontTx/>
              <a:buBlip>
                <a:blip r:embed="rId2"/>
              </a:buBlip>
            </a:pPr>
            <a:r>
              <a:rPr lang="en-US" sz="2400" dirty="0"/>
              <a:t>Aim is to gain full cooperation of stakeholders</a:t>
            </a:r>
          </a:p>
          <a:p>
            <a:pPr lvl="1">
              <a:buClr>
                <a:srgbClr val="3366CC"/>
              </a:buClr>
              <a:buFontTx/>
              <a:buBlip>
                <a:blip r:embed="rId2"/>
              </a:buBlip>
            </a:pPr>
            <a:r>
              <a:rPr lang="en-US" sz="2400" dirty="0"/>
              <a:t>Modify objectives to achieve </a:t>
            </a:r>
            <a:r>
              <a:rPr lang="en-US" sz="2400" dirty="0" smtClean="0"/>
              <a:t>cooperation</a:t>
            </a:r>
          </a:p>
          <a:p>
            <a:pPr lvl="1">
              <a:buClr>
                <a:srgbClr val="3366CC"/>
              </a:buClr>
              <a:buFontTx/>
              <a:buBlip>
                <a:blip r:embed="rId2"/>
              </a:buBlip>
            </a:pPr>
            <a:r>
              <a:rPr lang="en-US" sz="2400" dirty="0" smtClean="0"/>
              <a:t>Danger of increase in system size..Original objectives may be obscured.</a:t>
            </a:r>
            <a:endParaRPr lang="en-US" sz="2400" dirty="0"/>
          </a:p>
          <a:p>
            <a:pPr>
              <a:buClr>
                <a:srgbClr val="3366CC"/>
              </a:buClr>
              <a:buFontTx/>
              <a:buNone/>
            </a:pPr>
            <a:r>
              <a:rPr lang="en-US" sz="2400" dirty="0">
                <a:solidFill>
                  <a:srgbClr val="3366CC"/>
                </a:solidFill>
              </a:rPr>
              <a:t>1.5 Establish methods of communications with all parties</a:t>
            </a:r>
          </a:p>
          <a:p>
            <a:pPr lvl="1">
              <a:buClr>
                <a:srgbClr val="3366CC"/>
              </a:buClr>
              <a:buFontTx/>
              <a:buBlip>
                <a:blip r:embed="rId2"/>
              </a:buBlip>
            </a:pPr>
            <a:r>
              <a:rPr lang="en-US" sz="2400" dirty="0"/>
              <a:t>Internal staff – straightforward</a:t>
            </a:r>
          </a:p>
          <a:p>
            <a:pPr lvl="1">
              <a:buClr>
                <a:srgbClr val="3366CC"/>
              </a:buClr>
              <a:buFontTx/>
              <a:buBlip>
                <a:blip r:embed="rId2"/>
              </a:buBlip>
            </a:pPr>
            <a:r>
              <a:rPr lang="en-US" sz="2400" dirty="0"/>
              <a:t>External parties – email etc. can be used</a:t>
            </a:r>
          </a:p>
          <a:p>
            <a:pPr lvl="1">
              <a:buClr>
                <a:srgbClr val="3366CC"/>
              </a:buClr>
              <a:buFontTx/>
              <a:buNone/>
            </a:pPr>
            <a:endParaRPr lang="en-US" sz="2400" dirty="0"/>
          </a:p>
          <a:p>
            <a:pPr>
              <a:buClr>
                <a:srgbClr val="3366CC"/>
              </a:buClr>
              <a:buFontTx/>
              <a:buNone/>
            </a:pPr>
            <a:endParaRPr lang="en-US" sz="2000" dirty="0">
              <a:solidFill>
                <a:srgbClr val="3366CC"/>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36</a:t>
            </a:fld>
            <a:endParaRPr lang="en-US"/>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ChangeArrowheads="1"/>
          </p:cNvSpPr>
          <p:nvPr/>
        </p:nvSpPr>
        <p:spPr bwMode="auto">
          <a:xfrm>
            <a:off x="250825" y="71438"/>
            <a:ext cx="65532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Incomplete Systems</a:t>
            </a:r>
          </a:p>
        </p:txBody>
      </p:sp>
      <p:sp>
        <p:nvSpPr>
          <p:cNvPr id="242694" name="Rectangle 6"/>
          <p:cNvSpPr>
            <a:spLocks noChangeArrowheads="1"/>
          </p:cNvSpPr>
          <p:nvPr/>
        </p:nvSpPr>
        <p:spPr bwMode="auto">
          <a:xfrm>
            <a:off x="0" y="1212850"/>
            <a:ext cx="8532813" cy="4392613"/>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Sometimes students simply run out of time and so</a:t>
            </a:r>
          </a:p>
          <a:p>
            <a:pPr marL="342900" indent="-342900">
              <a:spcBef>
                <a:spcPct val="20000"/>
              </a:spcBef>
            </a:pPr>
            <a:r>
              <a:rPr lang="en-US" sz="2400"/>
              <a:t>    do not have a working system to demonstrate.</a:t>
            </a:r>
          </a:p>
          <a:p>
            <a:pPr marL="342900" indent="-342900">
              <a:spcBef>
                <a:spcPct val="20000"/>
              </a:spcBef>
              <a:buFontTx/>
              <a:buBlip>
                <a:blip r:embed="rId2"/>
              </a:buBlip>
            </a:pPr>
            <a:r>
              <a:rPr lang="en-US" sz="2400"/>
              <a:t>To avoid that the following schedule can be used which break down the work  into increments</a:t>
            </a:r>
          </a:p>
          <a:p>
            <a:pPr marL="1600200" lvl="3" indent="-228600">
              <a:spcBef>
                <a:spcPct val="20000"/>
              </a:spcBef>
              <a:buFontTx/>
              <a:buBlip>
                <a:blip r:embed="rId2"/>
              </a:buBlip>
            </a:pPr>
            <a:r>
              <a:rPr lang="en-US" sz="2400">
                <a:solidFill>
                  <a:srgbClr val="0000FF"/>
                </a:solidFill>
              </a:rPr>
              <a:t>Weeks 1-2:</a:t>
            </a:r>
            <a:r>
              <a:rPr lang="en-US" sz="2400"/>
              <a:t>Analysis</a:t>
            </a:r>
          </a:p>
          <a:p>
            <a:pPr marL="1600200" lvl="3" indent="-228600">
              <a:spcBef>
                <a:spcPct val="20000"/>
              </a:spcBef>
              <a:buFontTx/>
              <a:buBlip>
                <a:blip r:embed="rId2"/>
              </a:buBlip>
            </a:pPr>
            <a:r>
              <a:rPr lang="en-US" sz="2400">
                <a:solidFill>
                  <a:srgbClr val="0000FF"/>
                </a:solidFill>
              </a:rPr>
              <a:t>Weeks 3:</a:t>
            </a:r>
            <a:r>
              <a:rPr lang="en-US" sz="2400"/>
              <a:t>Design increment 1</a:t>
            </a:r>
          </a:p>
          <a:p>
            <a:pPr marL="1600200" lvl="3" indent="-228600">
              <a:spcBef>
                <a:spcPct val="20000"/>
              </a:spcBef>
              <a:buFontTx/>
              <a:buBlip>
                <a:blip r:embed="rId2"/>
              </a:buBlip>
            </a:pPr>
            <a:r>
              <a:rPr lang="en-US" sz="2400">
                <a:solidFill>
                  <a:srgbClr val="0000FF"/>
                </a:solidFill>
              </a:rPr>
              <a:t>Weeks 4:</a:t>
            </a:r>
            <a:r>
              <a:rPr lang="en-US" sz="2400"/>
              <a:t>Build/Test increment 1</a:t>
            </a:r>
          </a:p>
          <a:p>
            <a:pPr marL="1600200" lvl="3" indent="-228600">
              <a:spcBef>
                <a:spcPct val="20000"/>
              </a:spcBef>
              <a:buFontTx/>
              <a:buBlip>
                <a:blip r:embed="rId2"/>
              </a:buBlip>
            </a:pPr>
            <a:r>
              <a:rPr lang="en-US" sz="2400">
                <a:solidFill>
                  <a:srgbClr val="0000FF"/>
                </a:solidFill>
              </a:rPr>
              <a:t>Weeks 5:</a:t>
            </a:r>
            <a:r>
              <a:rPr lang="en-US" sz="2400"/>
              <a:t>Design increment 2</a:t>
            </a:r>
          </a:p>
          <a:p>
            <a:pPr marL="1600200" lvl="3" indent="-228600">
              <a:spcBef>
                <a:spcPct val="20000"/>
              </a:spcBef>
              <a:buFontTx/>
              <a:buBlip>
                <a:blip r:embed="rId2"/>
              </a:buBlip>
            </a:pPr>
            <a:r>
              <a:rPr lang="en-US" sz="2400">
                <a:solidFill>
                  <a:srgbClr val="0000FF"/>
                </a:solidFill>
              </a:rPr>
              <a:t>Weeks 6:</a:t>
            </a:r>
            <a:r>
              <a:rPr lang="en-US" sz="2400"/>
              <a:t>Build/Test increment 2</a:t>
            </a:r>
          </a:p>
          <a:p>
            <a:pPr marL="1600200" lvl="3" indent="-228600">
              <a:spcBef>
                <a:spcPct val="20000"/>
              </a:spcBef>
              <a:buFontTx/>
              <a:buBlip>
                <a:blip r:embed="rId2"/>
              </a:buBlip>
            </a:pPr>
            <a:r>
              <a:rPr lang="en-US" sz="2400">
                <a:solidFill>
                  <a:srgbClr val="0000FF"/>
                </a:solidFill>
              </a:rPr>
              <a:t>Weeks 7:</a:t>
            </a:r>
            <a:r>
              <a:rPr lang="en-US" sz="2400"/>
              <a:t>Design increment 3</a:t>
            </a:r>
          </a:p>
          <a:p>
            <a:pPr marL="1600200" lvl="3" indent="-228600">
              <a:spcBef>
                <a:spcPct val="20000"/>
              </a:spcBef>
              <a:buFontTx/>
              <a:buBlip>
                <a:blip r:embed="rId2"/>
              </a:buBlip>
            </a:pPr>
            <a:r>
              <a:rPr lang="en-US" sz="2400">
                <a:solidFill>
                  <a:srgbClr val="0000FF"/>
                </a:solidFill>
              </a:rPr>
              <a:t>Weeks 8:</a:t>
            </a:r>
            <a:r>
              <a:rPr lang="en-US" sz="2400"/>
              <a:t>Build/Test increment 3</a:t>
            </a:r>
          </a:p>
          <a:p>
            <a:pPr marL="1600200" lvl="3" indent="-228600">
              <a:spcBef>
                <a:spcPct val="20000"/>
              </a:spcBef>
              <a:buFontTx/>
              <a:buBlip>
                <a:blip r:embed="rId2"/>
              </a:buBlip>
            </a:pPr>
            <a:r>
              <a:rPr lang="en-US" sz="2400">
                <a:solidFill>
                  <a:srgbClr val="0000FF"/>
                </a:solidFill>
              </a:rPr>
              <a:t>Weeks 9:</a:t>
            </a:r>
            <a:r>
              <a:rPr lang="en-US" sz="2400"/>
              <a:t>Evaluate complete  system</a:t>
            </a:r>
          </a:p>
          <a:p>
            <a:pPr marL="1600200" lvl="3" indent="-228600">
              <a:spcBef>
                <a:spcPct val="20000"/>
              </a:spcBef>
              <a:buFontTx/>
              <a:buBlip>
                <a:blip r:embed="rId2"/>
              </a:buBlip>
            </a:pPr>
            <a:r>
              <a:rPr lang="en-US" sz="2400">
                <a:solidFill>
                  <a:srgbClr val="0000FF"/>
                </a:solidFill>
              </a:rPr>
              <a:t>Weeks 10:</a:t>
            </a:r>
            <a:r>
              <a:rPr lang="en-US" sz="2400"/>
              <a:t>Writing up/contingency</a:t>
            </a:r>
            <a:endParaRPr lang="en-US" sz="1500"/>
          </a:p>
          <a:p>
            <a:pPr marL="342900" indent="-342900">
              <a:spcBef>
                <a:spcPct val="20000"/>
              </a:spcBef>
              <a:buFontTx/>
              <a:buBlip>
                <a:blip r:embed="rId2"/>
              </a:buBlip>
            </a:pPr>
            <a:endParaRPr lang="en-US" sz="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360</a:t>
            </a:fld>
            <a:endParaRPr lang="en-US"/>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361</a:t>
            </a:fld>
            <a:endParaRPr lang="en-US"/>
          </a:p>
        </p:txBody>
      </p:sp>
      <p:sp>
        <p:nvSpPr>
          <p:cNvPr id="6" name="Content Placeholder 2"/>
          <p:cNvSpPr txBox="1">
            <a:spLocks/>
          </p:cNvSpPr>
          <p:nvPr/>
        </p:nvSpPr>
        <p:spPr>
          <a:xfrm>
            <a:off x="177800" y="1652588"/>
            <a:ext cx="8785225" cy="4406900"/>
          </a:xfrm>
          <a:prstGeom prst="rect">
            <a:avLst/>
          </a:prstGeom>
        </p:spPr>
        <p:txBody>
          <a:bodyPr/>
          <a:lst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pPr>
              <a:buFontTx/>
              <a:buNone/>
            </a:pPr>
            <a:r>
              <a:rPr lang="en-IN" dirty="0"/>
              <a:t>20PW04 ANIRUDH BALAKRISHNAN</a:t>
            </a:r>
            <a:endParaRPr lang="en-US" kern="0" dirty="0"/>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3717"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3718" name="Rectangle 6"/>
          <p:cNvSpPr>
            <a:spLocks noChangeArrowheads="1"/>
          </p:cNvSpPr>
          <p:nvPr/>
        </p:nvSpPr>
        <p:spPr bwMode="auto">
          <a:xfrm>
            <a:off x="0" y="1412875"/>
            <a:ext cx="8532813" cy="4392613"/>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pPr>
            <a:r>
              <a:rPr lang="en-US" sz="2400"/>
              <a:t>   In this section we shall discuss what should be there in the  project planning document .It is suggested that the plan for small projects being done for outside clients should follow</a:t>
            </a:r>
          </a:p>
          <a:p>
            <a:pPr marL="342900" indent="-342900">
              <a:lnSpc>
                <a:spcPct val="95000"/>
              </a:lnSpc>
              <a:spcBef>
                <a:spcPct val="20000"/>
              </a:spcBef>
            </a:pPr>
            <a:r>
              <a:rPr lang="en-US" sz="2400"/>
              <a:t>    the following formats.</a:t>
            </a:r>
          </a:p>
          <a:p>
            <a:pPr marL="2057400" lvl="4" indent="-228600">
              <a:lnSpc>
                <a:spcPct val="95000"/>
              </a:lnSpc>
              <a:spcBef>
                <a:spcPct val="20000"/>
              </a:spcBef>
              <a:buFontTx/>
              <a:buBlip>
                <a:blip r:embed="rId2"/>
              </a:buBlip>
            </a:pPr>
            <a:r>
              <a:rPr lang="en-US" sz="2400"/>
              <a:t>Introduction</a:t>
            </a:r>
          </a:p>
          <a:p>
            <a:pPr marL="2057400" lvl="4" indent="-228600">
              <a:lnSpc>
                <a:spcPct val="95000"/>
              </a:lnSpc>
              <a:spcBef>
                <a:spcPct val="20000"/>
              </a:spcBef>
              <a:buFontTx/>
              <a:buBlip>
                <a:blip r:embed="rId2"/>
              </a:buBlip>
            </a:pPr>
            <a:r>
              <a:rPr lang="en-US" sz="2400"/>
              <a:t>Background</a:t>
            </a:r>
          </a:p>
          <a:p>
            <a:pPr marL="2057400" lvl="4" indent="-228600">
              <a:lnSpc>
                <a:spcPct val="95000"/>
              </a:lnSpc>
              <a:spcBef>
                <a:spcPct val="20000"/>
              </a:spcBef>
              <a:buFontTx/>
              <a:buBlip>
                <a:blip r:embed="rId2"/>
              </a:buBlip>
            </a:pPr>
            <a:r>
              <a:rPr lang="en-US" sz="2400"/>
              <a:t>Objectives of the projects</a:t>
            </a:r>
          </a:p>
          <a:p>
            <a:pPr marL="2057400" lvl="4" indent="-228600">
              <a:lnSpc>
                <a:spcPct val="95000"/>
              </a:lnSpc>
              <a:spcBef>
                <a:spcPct val="20000"/>
              </a:spcBef>
              <a:buFontTx/>
              <a:buBlip>
                <a:blip r:embed="rId2"/>
              </a:buBlip>
            </a:pPr>
            <a:r>
              <a:rPr lang="en-US" sz="2400"/>
              <a:t>Constraints</a:t>
            </a:r>
          </a:p>
          <a:p>
            <a:pPr marL="2057400" lvl="4" indent="-228600">
              <a:lnSpc>
                <a:spcPct val="95000"/>
              </a:lnSpc>
              <a:spcBef>
                <a:spcPct val="20000"/>
              </a:spcBef>
              <a:buFontTx/>
              <a:buBlip>
                <a:blip r:embed="rId2"/>
              </a:buBlip>
            </a:pPr>
            <a:r>
              <a:rPr lang="en-US" sz="2400"/>
              <a:t>Methods/technology to be used</a:t>
            </a:r>
          </a:p>
          <a:p>
            <a:pPr marL="2057400" lvl="4" indent="-228600">
              <a:lnSpc>
                <a:spcPct val="95000"/>
              </a:lnSpc>
              <a:spcBef>
                <a:spcPct val="20000"/>
              </a:spcBef>
              <a:buFontTx/>
              <a:buBlip>
                <a:blip r:embed="rId2"/>
              </a:buBlip>
            </a:pPr>
            <a:r>
              <a:rPr lang="en-US" sz="2400"/>
              <a:t>Project products</a:t>
            </a:r>
          </a:p>
          <a:p>
            <a:pPr marL="2057400" lvl="4" indent="-228600">
              <a:lnSpc>
                <a:spcPct val="95000"/>
              </a:lnSpc>
              <a:spcBef>
                <a:spcPct val="20000"/>
              </a:spcBef>
              <a:buFontTx/>
              <a:buBlip>
                <a:blip r:embed="rId2"/>
              </a:buBlip>
            </a:pPr>
            <a:r>
              <a:rPr lang="en-US" sz="2400"/>
              <a:t>Activities</a:t>
            </a:r>
          </a:p>
          <a:p>
            <a:pPr marL="2057400" lvl="4" indent="-228600">
              <a:lnSpc>
                <a:spcPct val="95000"/>
              </a:lnSpc>
              <a:spcBef>
                <a:spcPct val="20000"/>
              </a:spcBef>
              <a:buFontTx/>
              <a:buBlip>
                <a:blip r:embed="rId2"/>
              </a:buBlip>
            </a:pPr>
            <a:r>
              <a:rPr lang="en-US" sz="2400"/>
              <a:t>Resources</a:t>
            </a:r>
          </a:p>
          <a:p>
            <a:pPr marL="2057400" lvl="4" indent="-228600">
              <a:lnSpc>
                <a:spcPct val="95000"/>
              </a:lnSpc>
              <a:spcBef>
                <a:spcPct val="20000"/>
              </a:spcBef>
              <a:buFontTx/>
              <a:buBlip>
                <a:blip r:embed="rId2"/>
              </a:buBlip>
            </a:pPr>
            <a:r>
              <a:rPr lang="en-US" sz="2400"/>
              <a:t>Risk analysis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362</a:t>
            </a:fld>
            <a:endParaRPr lang="en-US"/>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474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4743" name="Rectangle 7"/>
          <p:cNvSpPr>
            <a:spLocks noChangeArrowheads="1"/>
          </p:cNvSpPr>
          <p:nvPr/>
        </p:nvSpPr>
        <p:spPr bwMode="auto">
          <a:xfrm>
            <a:off x="0" y="1628775"/>
            <a:ext cx="8532813" cy="4392613"/>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INTRODUCTION  </a:t>
            </a:r>
          </a:p>
          <a:p>
            <a:pPr marL="342900" indent="-342900">
              <a:lnSpc>
                <a:spcPct val="140000"/>
              </a:lnSpc>
              <a:spcBef>
                <a:spcPct val="20000"/>
              </a:spcBef>
            </a:pPr>
            <a:r>
              <a:rPr lang="en-US" sz="2400"/>
              <a:t>    The introduction to the project plan should include the following</a:t>
            </a:r>
          </a:p>
          <a:p>
            <a:pPr marL="2057400" lvl="4" indent="-228600">
              <a:lnSpc>
                <a:spcPct val="140000"/>
              </a:lnSpc>
              <a:spcBef>
                <a:spcPct val="20000"/>
              </a:spcBef>
              <a:buFontTx/>
              <a:buBlip>
                <a:blip r:embed="rId2"/>
              </a:buBlip>
            </a:pPr>
            <a:r>
              <a:rPr lang="en-US" sz="2400"/>
              <a:t>Identity of clients</a:t>
            </a:r>
          </a:p>
          <a:p>
            <a:pPr marL="2057400" lvl="4" indent="-228600">
              <a:lnSpc>
                <a:spcPct val="140000"/>
              </a:lnSpc>
              <a:spcBef>
                <a:spcPct val="20000"/>
              </a:spcBef>
              <a:buFontTx/>
              <a:buBlip>
                <a:blip r:embed="rId2"/>
              </a:buBlip>
            </a:pPr>
            <a:r>
              <a:rPr lang="en-US" sz="2400"/>
              <a:t>Short description of project</a:t>
            </a:r>
          </a:p>
          <a:p>
            <a:pPr marL="2057400" lvl="4" indent="-228600">
              <a:lnSpc>
                <a:spcPct val="140000"/>
              </a:lnSpc>
              <a:spcBef>
                <a:spcPct val="20000"/>
              </a:spcBef>
              <a:buFontTx/>
              <a:buBlip>
                <a:blip r:embed="rId2"/>
              </a:buBlip>
            </a:pPr>
            <a:r>
              <a:rPr lang="en-US" sz="2400"/>
              <a:t>Objectives of the projects</a:t>
            </a:r>
          </a:p>
          <a:p>
            <a:pPr marL="2057400" lvl="4" indent="-228600">
              <a:lnSpc>
                <a:spcPct val="140000"/>
              </a:lnSpc>
              <a:spcBef>
                <a:spcPct val="20000"/>
              </a:spcBef>
              <a:buFontTx/>
              <a:buBlip>
                <a:blip r:embed="rId2"/>
              </a:buBlip>
            </a:pPr>
            <a:r>
              <a:rPr lang="en-US" sz="2400"/>
              <a:t>Identity  of the project authority</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363</a:t>
            </a:fld>
            <a:endParaRPr lang="en-US"/>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5765"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5766" name="Rectangle 6"/>
          <p:cNvSpPr>
            <a:spLocks noChangeArrowheads="1"/>
          </p:cNvSpPr>
          <p:nvPr/>
        </p:nvSpPr>
        <p:spPr bwMode="auto">
          <a:xfrm>
            <a:off x="71438" y="1557338"/>
            <a:ext cx="86042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BACKGROUND</a:t>
            </a:r>
          </a:p>
          <a:p>
            <a:pPr marL="342900" indent="-342900">
              <a:lnSpc>
                <a:spcPct val="110000"/>
              </a:lnSpc>
              <a:spcBef>
                <a:spcPct val="20000"/>
              </a:spcBef>
            </a:pPr>
            <a:r>
              <a:rPr lang="en-US" sz="2400"/>
              <a:t>    This includes</a:t>
            </a:r>
          </a:p>
          <a:p>
            <a:pPr marL="2057400" lvl="4" indent="-228600">
              <a:lnSpc>
                <a:spcPct val="110000"/>
              </a:lnSpc>
              <a:spcBef>
                <a:spcPct val="20000"/>
              </a:spcBef>
              <a:buFontTx/>
              <a:buBlip>
                <a:blip r:embed="rId2"/>
              </a:buBlip>
            </a:pPr>
            <a:r>
              <a:rPr lang="en-US" sz="2400"/>
              <a:t>Relevant information about the client’s   business</a:t>
            </a:r>
          </a:p>
          <a:p>
            <a:pPr marL="2057400" lvl="4" indent="-228600">
              <a:lnSpc>
                <a:spcPct val="110000"/>
              </a:lnSpc>
              <a:spcBef>
                <a:spcPct val="20000"/>
              </a:spcBef>
              <a:buFontTx/>
              <a:buBlip>
                <a:blip r:embed="rId2"/>
              </a:buBlip>
            </a:pPr>
            <a:r>
              <a:rPr lang="en-US" sz="2400"/>
              <a:t>Description of the existing software/hardware environment</a:t>
            </a:r>
          </a:p>
          <a:p>
            <a:pPr marL="2057400" lvl="4" indent="-228600">
              <a:lnSpc>
                <a:spcPct val="110000"/>
              </a:lnSpc>
              <a:spcBef>
                <a:spcPct val="20000"/>
              </a:spcBef>
              <a:buFontTx/>
              <a:buBlip>
                <a:blip r:embed="rId2"/>
              </a:buBlip>
            </a:pPr>
            <a:r>
              <a:rPr lang="en-US" sz="2400"/>
              <a:t>Circumstances or problems leading to the current project </a:t>
            </a:r>
          </a:p>
          <a:p>
            <a:pPr marL="2057400" lvl="4" indent="-228600">
              <a:lnSpc>
                <a:spcPct val="110000"/>
              </a:lnSpc>
              <a:spcBef>
                <a:spcPct val="20000"/>
              </a:spcBef>
              <a:buFontTx/>
              <a:buBlip>
                <a:blip r:embed="rId2"/>
              </a:buBlip>
            </a:pPr>
            <a:r>
              <a:rPr lang="en-US" sz="2400"/>
              <a:t>Work already carried out in the area of the project</a:t>
            </a:r>
          </a:p>
          <a:p>
            <a:pPr marL="2057400" lvl="4" indent="-228600">
              <a:lnSpc>
                <a:spcPct val="110000"/>
              </a:lnSpc>
              <a:spcBef>
                <a:spcPct val="20000"/>
              </a:spcBef>
              <a:buFontTx/>
              <a:buBlip>
                <a:blip r:embed="rId2"/>
              </a:buBlip>
            </a:pPr>
            <a:r>
              <a:rPr lang="en-US" sz="2400"/>
              <a:t>Stakeholders in the projects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364</a:t>
            </a:fld>
            <a:endParaRPr lang="en-US"/>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250825" y="71438"/>
            <a:ext cx="7273925"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498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4982" name="Rectangle 6"/>
          <p:cNvSpPr>
            <a:spLocks noChangeArrowheads="1"/>
          </p:cNvSpPr>
          <p:nvPr/>
        </p:nvSpPr>
        <p:spPr bwMode="auto">
          <a:xfrm>
            <a:off x="0" y="1341438"/>
            <a:ext cx="8604250" cy="4967287"/>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3"/>
              </a:buBlip>
            </a:pPr>
            <a:r>
              <a:rPr lang="en-US" sz="2400" b="1">
                <a:solidFill>
                  <a:srgbClr val="0000FF"/>
                </a:solidFill>
              </a:rPr>
              <a:t>OBJECTIVES OF THE PROJECT</a:t>
            </a:r>
          </a:p>
          <a:p>
            <a:pPr marL="342900" indent="-342900">
              <a:spcBef>
                <a:spcPct val="20000"/>
              </a:spcBef>
              <a:buFontTx/>
              <a:buBlip>
                <a:blip r:embed="rId2"/>
              </a:buBlip>
            </a:pPr>
            <a:r>
              <a:rPr lang="en-US" sz="2400"/>
              <a:t>It might be already have been defined in terms of reference document.</a:t>
            </a:r>
          </a:p>
          <a:p>
            <a:pPr marL="342900" indent="-342900">
              <a:spcBef>
                <a:spcPct val="20000"/>
              </a:spcBef>
              <a:buFontTx/>
              <a:buBlip>
                <a:blip r:embed="rId2"/>
              </a:buBlip>
            </a:pPr>
            <a:r>
              <a:rPr lang="en-US" sz="2400"/>
              <a:t>The objectives must define what is to be achieved and the method of measuring the extent of that achievement. </a:t>
            </a:r>
          </a:p>
          <a:p>
            <a:pPr marL="342900" indent="-342900">
              <a:spcBef>
                <a:spcPct val="20000"/>
              </a:spcBef>
              <a:buFontTx/>
              <a:buBlip>
                <a:blip r:embed="rId2"/>
              </a:buBlip>
            </a:pPr>
            <a:r>
              <a:rPr lang="en-US" sz="2400"/>
              <a:t>This document is the part of benefit of the client, the objectives from the client’s viewpoint should have the emphasis here.  Circumstances or problems leading to the current project </a:t>
            </a:r>
          </a:p>
          <a:p>
            <a:pPr marL="342900" indent="-342900">
              <a:spcBef>
                <a:spcPct val="20000"/>
              </a:spcBef>
              <a:buFontTx/>
              <a:buBlip>
                <a:blip r:embed="rId2"/>
              </a:buBlip>
            </a:pPr>
            <a:r>
              <a:rPr lang="en-US" sz="2400"/>
              <a:t>Students should recognize the distinction between the project objectives and their personal objective</a:t>
            </a:r>
          </a:p>
          <a:p>
            <a:pPr marL="342900" indent="-342900">
              <a:spcBef>
                <a:spcPct val="20000"/>
              </a:spcBef>
              <a:buFontTx/>
              <a:buBlip>
                <a:blip r:embed="rId2"/>
              </a:buBlip>
            </a:pPr>
            <a:r>
              <a:rPr lang="en-US" sz="2400"/>
              <a:t>In case of several objectives an order of priority should be given to them.</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365</a:t>
            </a:fld>
            <a:endParaRPr lang="en-US"/>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6790"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CONSTRAINTS</a:t>
            </a:r>
          </a:p>
          <a:p>
            <a:pPr marL="342900" indent="-342900">
              <a:lnSpc>
                <a:spcPct val="140000"/>
              </a:lnSpc>
              <a:spcBef>
                <a:spcPct val="20000"/>
              </a:spcBef>
            </a:pPr>
            <a:r>
              <a:rPr lang="en-US" sz="2400"/>
              <a:t>    This is convenient to merge this into the project objective .Constraints includes</a:t>
            </a:r>
          </a:p>
          <a:p>
            <a:pPr marL="1600200" lvl="3" indent="-228600">
              <a:lnSpc>
                <a:spcPct val="140000"/>
              </a:lnSpc>
              <a:spcBef>
                <a:spcPct val="20000"/>
              </a:spcBef>
              <a:buFontTx/>
              <a:buBlip>
                <a:blip r:embed="rId3"/>
              </a:buBlip>
            </a:pPr>
            <a:r>
              <a:rPr lang="en-US" sz="2400"/>
              <a:t>Externally imposed time scales</a:t>
            </a:r>
          </a:p>
          <a:p>
            <a:pPr marL="1600200" lvl="3" indent="-228600">
              <a:lnSpc>
                <a:spcPct val="140000"/>
              </a:lnSpc>
              <a:spcBef>
                <a:spcPct val="20000"/>
              </a:spcBef>
              <a:buFontTx/>
              <a:buBlip>
                <a:blip r:embed="rId3"/>
              </a:buBlip>
            </a:pPr>
            <a:r>
              <a:rPr lang="en-US" sz="2400"/>
              <a:t>Legal requirements</a:t>
            </a:r>
          </a:p>
          <a:p>
            <a:pPr marL="1600200" lvl="3" indent="-228600">
              <a:lnSpc>
                <a:spcPct val="140000"/>
              </a:lnSpc>
              <a:spcBef>
                <a:spcPct val="20000"/>
              </a:spcBef>
              <a:buFontTx/>
              <a:buBlip>
                <a:blip r:embed="rId3"/>
              </a:buBlip>
            </a:pPr>
            <a:r>
              <a:rPr lang="en-US" sz="2400"/>
              <a:t>Specific standards</a:t>
            </a:r>
          </a:p>
          <a:p>
            <a:pPr marL="1600200" lvl="3" indent="-228600">
              <a:lnSpc>
                <a:spcPct val="140000"/>
              </a:lnSpc>
              <a:spcBef>
                <a:spcPct val="20000"/>
              </a:spcBef>
              <a:buFontTx/>
              <a:buBlip>
                <a:blip r:embed="rId3"/>
              </a:buBlip>
            </a:pPr>
            <a:r>
              <a:rPr lang="en-US" sz="2400"/>
              <a:t>Limitations on the people who can be approached for information</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366</a:t>
            </a:fld>
            <a:endParaRPr lang="en-US"/>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293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METHODS/TECHNOLOGY TO BE USED</a:t>
            </a:r>
          </a:p>
          <a:p>
            <a:pPr marL="342900" indent="-342900">
              <a:lnSpc>
                <a:spcPct val="140000"/>
              </a:lnSpc>
              <a:spcBef>
                <a:spcPct val="20000"/>
              </a:spcBef>
              <a:buFontTx/>
              <a:buBlip>
                <a:blip r:embed="rId3"/>
              </a:buBlip>
            </a:pPr>
            <a:r>
              <a:rPr lang="en-US" sz="2400"/>
              <a:t>The part of the projects will involve the selection of most appropriate technologies and methods</a:t>
            </a:r>
          </a:p>
          <a:p>
            <a:pPr marL="342900" indent="-342900">
              <a:lnSpc>
                <a:spcPct val="140000"/>
              </a:lnSpc>
              <a:spcBef>
                <a:spcPct val="20000"/>
              </a:spcBef>
              <a:buFontTx/>
              <a:buBlip>
                <a:blip r:embed="rId3"/>
              </a:buBlip>
            </a:pPr>
            <a:r>
              <a:rPr lang="en-US" sz="2400"/>
              <a:t> some cases it is needed to  specify the general approach </a:t>
            </a:r>
          </a:p>
          <a:p>
            <a:pPr marL="342900" indent="-342900">
              <a:lnSpc>
                <a:spcPct val="140000"/>
              </a:lnSpc>
              <a:spcBef>
                <a:spcPct val="20000"/>
              </a:spcBef>
            </a:pPr>
            <a:r>
              <a:rPr lang="en-US" sz="2400"/>
              <a:t>    for instance the use of SSADM or SSM approach.</a:t>
            </a:r>
          </a:p>
          <a:p>
            <a:pPr marL="342900" indent="-342900">
              <a:lnSpc>
                <a:spcPct val="140000"/>
              </a:lnSpc>
              <a:spcBef>
                <a:spcPct val="20000"/>
              </a:spcBef>
              <a:buFontTx/>
              <a:buBlip>
                <a:blip r:embed="rId3"/>
              </a:buBlip>
            </a:pPr>
            <a:r>
              <a:rPr lang="en-US" sz="2400"/>
              <a:t>The training and other resource requirements that result from the decisions should be noted.</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367</a:t>
            </a:fld>
            <a:endParaRPr lang="en-US"/>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781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PROJECT PRODUCT</a:t>
            </a:r>
          </a:p>
          <a:p>
            <a:pPr marL="1143000" lvl="2" indent="-228600">
              <a:lnSpc>
                <a:spcPct val="140000"/>
              </a:lnSpc>
              <a:spcBef>
                <a:spcPct val="20000"/>
              </a:spcBef>
              <a:buFontTx/>
              <a:buBlip>
                <a:blip r:embed="rId2"/>
              </a:buBlip>
            </a:pPr>
            <a:r>
              <a:rPr lang="en-US" sz="2400"/>
              <a:t>This is a list of all the products or deliverables that the project will produce, such as software modules, documentation, user guides and reports</a:t>
            </a:r>
          </a:p>
          <a:p>
            <a:pPr marL="1143000" lvl="2" indent="-228600">
              <a:lnSpc>
                <a:spcPct val="140000"/>
              </a:lnSpc>
              <a:spcBef>
                <a:spcPct val="20000"/>
              </a:spcBef>
              <a:buFontTx/>
              <a:buBlip>
                <a:blip r:embed="rId2"/>
              </a:buBlip>
            </a:pPr>
            <a:r>
              <a:rPr lang="en-US" sz="2400"/>
              <a:t>Intermediate products, such as design documents , should be included</a:t>
            </a:r>
          </a:p>
        </p:txBody>
      </p:sp>
      <p:sp>
        <p:nvSpPr>
          <p:cNvPr id="247815" name="Rectangle 7"/>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368</a:t>
            </a:fld>
            <a:endParaRPr lang="en-US"/>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9861" name="Rectangle 5"/>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ACTIVITIES</a:t>
            </a:r>
          </a:p>
          <a:p>
            <a:pPr marL="342900" indent="-342900">
              <a:lnSpc>
                <a:spcPct val="110000"/>
              </a:lnSpc>
              <a:spcBef>
                <a:spcPct val="20000"/>
              </a:spcBef>
            </a:pPr>
            <a:r>
              <a:rPr lang="en-US" sz="2400"/>
              <a:t>This is a list of the main activities that the project will involve.</a:t>
            </a:r>
          </a:p>
          <a:p>
            <a:pPr marL="342900" indent="-342900">
              <a:lnSpc>
                <a:spcPct val="110000"/>
              </a:lnSpc>
              <a:spcBef>
                <a:spcPct val="20000"/>
              </a:spcBef>
            </a:pPr>
            <a:r>
              <a:rPr lang="en-US" sz="2400"/>
              <a:t>For each activity, define</a:t>
            </a:r>
          </a:p>
          <a:p>
            <a:pPr marL="1143000" lvl="2" indent="-228600">
              <a:lnSpc>
                <a:spcPct val="110000"/>
              </a:lnSpc>
              <a:spcBef>
                <a:spcPct val="20000"/>
              </a:spcBef>
              <a:buFontTx/>
              <a:buBlip>
                <a:blip r:embed="rId2"/>
              </a:buBlip>
            </a:pPr>
            <a:r>
              <a:rPr lang="en-US" sz="2400"/>
              <a:t>Pre-requisites</a:t>
            </a:r>
          </a:p>
          <a:p>
            <a:pPr marL="1143000" lvl="2" indent="-228600">
              <a:lnSpc>
                <a:spcPct val="110000"/>
              </a:lnSpc>
              <a:spcBef>
                <a:spcPct val="20000"/>
              </a:spcBef>
              <a:buFontTx/>
              <a:buBlip>
                <a:blip r:embed="rId2"/>
              </a:buBlip>
            </a:pPr>
            <a:r>
              <a:rPr lang="en-US" sz="2400"/>
              <a:t>Dependent activities</a:t>
            </a:r>
          </a:p>
          <a:p>
            <a:pPr marL="1143000" lvl="2" indent="-228600">
              <a:lnSpc>
                <a:spcPct val="110000"/>
              </a:lnSpc>
              <a:spcBef>
                <a:spcPct val="20000"/>
              </a:spcBef>
              <a:buFontTx/>
              <a:buBlip>
                <a:blip r:embed="rId2"/>
              </a:buBlip>
            </a:pPr>
            <a:r>
              <a:rPr lang="en-US" sz="2400"/>
              <a:t>Estimated time/effort</a:t>
            </a:r>
          </a:p>
          <a:p>
            <a:pPr marL="1143000" lvl="2" indent="-228600">
              <a:lnSpc>
                <a:spcPct val="110000"/>
              </a:lnSpc>
              <a:spcBef>
                <a:spcPct val="20000"/>
              </a:spcBef>
              <a:buFontTx/>
              <a:buBlip>
                <a:blip r:embed="rId2"/>
              </a:buBlip>
            </a:pPr>
            <a:r>
              <a:rPr lang="en-US" sz="2400"/>
              <a:t>Quality checks</a:t>
            </a:r>
          </a:p>
          <a:p>
            <a:pPr marL="1143000" lvl="2" indent="-228600">
              <a:lnSpc>
                <a:spcPct val="110000"/>
              </a:lnSpc>
              <a:spcBef>
                <a:spcPct val="20000"/>
              </a:spcBef>
            </a:pPr>
            <a:endParaRPr lang="en-US" sz="2400"/>
          </a:p>
          <a:p>
            <a:pPr marL="1143000" lvl="2" indent="-228600">
              <a:lnSpc>
                <a:spcPct val="110000"/>
              </a:lnSpc>
              <a:spcBef>
                <a:spcPct val="20000"/>
              </a:spcBef>
            </a:pPr>
            <a:r>
              <a:rPr lang="en-US" sz="2400"/>
              <a:t>PERT or Gantt charts may be used but are often not needed</a:t>
            </a:r>
          </a:p>
        </p:txBody>
      </p:sp>
      <p:sp>
        <p:nvSpPr>
          <p:cNvPr id="249862"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369</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549275"/>
            <a:ext cx="8675688" cy="792163"/>
          </a:xfrm>
        </p:spPr>
        <p:txBody>
          <a:bodyPr/>
          <a:lstStyle/>
          <a:p>
            <a:r>
              <a:rPr lang="en-US">
                <a:solidFill>
                  <a:srgbClr val="3366CC"/>
                </a:solidFill>
              </a:rPr>
              <a:t>Step 2:</a:t>
            </a:r>
            <a:r>
              <a:rPr lang="en-US"/>
              <a:t> </a:t>
            </a:r>
            <a:r>
              <a:rPr lang="en-US">
                <a:solidFill>
                  <a:srgbClr val="009999"/>
                </a:solidFill>
              </a:rPr>
              <a:t>Identify project infrastructure</a:t>
            </a:r>
            <a:r>
              <a:rPr lang="en-US"/>
              <a:t/>
            </a:r>
            <a:br>
              <a:rPr lang="en-US"/>
            </a:br>
            <a:endParaRPr lang="en-US"/>
          </a:p>
        </p:txBody>
      </p:sp>
      <p:sp>
        <p:nvSpPr>
          <p:cNvPr id="69635" name="Rectangle 3"/>
          <p:cNvSpPr>
            <a:spLocks noGrp="1" noChangeArrowheads="1"/>
          </p:cNvSpPr>
          <p:nvPr>
            <p:ph type="body" idx="1"/>
          </p:nvPr>
        </p:nvSpPr>
        <p:spPr>
          <a:xfrm>
            <a:off x="35496" y="1124744"/>
            <a:ext cx="8785225" cy="4406900"/>
          </a:xfrm>
        </p:spPr>
        <p:txBody>
          <a:bodyPr/>
          <a:lstStyle/>
          <a:p>
            <a:pPr>
              <a:buClr>
                <a:srgbClr val="3366CC"/>
              </a:buClr>
              <a:buFontTx/>
              <a:buNone/>
            </a:pPr>
            <a:r>
              <a:rPr lang="en-US" sz="2400" dirty="0">
                <a:solidFill>
                  <a:srgbClr val="3366CC"/>
                </a:solidFill>
              </a:rPr>
              <a:t>2.1</a:t>
            </a:r>
            <a:r>
              <a:rPr lang="en-US" dirty="0">
                <a:solidFill>
                  <a:srgbClr val="3366CC"/>
                </a:solidFill>
              </a:rPr>
              <a:t> </a:t>
            </a:r>
            <a:r>
              <a:rPr lang="en-US" sz="2400" dirty="0">
                <a:solidFill>
                  <a:srgbClr val="3366CC"/>
                </a:solidFill>
              </a:rPr>
              <a:t>Identify relationship between the project and strategic planning</a:t>
            </a:r>
          </a:p>
          <a:p>
            <a:pPr lvl="1">
              <a:buClr>
                <a:srgbClr val="3366CC"/>
              </a:buClr>
              <a:buFontTx/>
              <a:buBlip>
                <a:blip r:embed="rId2"/>
              </a:buBlip>
            </a:pPr>
            <a:r>
              <a:rPr lang="en-US" sz="2400" dirty="0"/>
              <a:t>Identify projects and order of carrying them out</a:t>
            </a:r>
          </a:p>
          <a:p>
            <a:pPr lvl="1">
              <a:buClr>
                <a:srgbClr val="3366CC"/>
              </a:buClr>
              <a:buFontTx/>
              <a:buBlip>
                <a:blip r:embed="rId2"/>
              </a:buBlip>
            </a:pPr>
            <a:r>
              <a:rPr lang="en-US" sz="2400" dirty="0"/>
              <a:t>Establish framework to fit the new system</a:t>
            </a:r>
          </a:p>
          <a:p>
            <a:pPr lvl="1">
              <a:buClr>
                <a:srgbClr val="3366CC"/>
              </a:buClr>
              <a:buFontTx/>
              <a:buNone/>
            </a:pPr>
            <a:r>
              <a:rPr lang="en-US" sz="2400" dirty="0"/>
              <a:t>   Ex: Hardware and Software standards</a:t>
            </a:r>
          </a:p>
          <a:p>
            <a:pPr lvl="1">
              <a:buClr>
                <a:srgbClr val="3366CC"/>
              </a:buClr>
              <a:buFontTx/>
              <a:buBlip>
                <a:blip r:embed="rId2"/>
              </a:buBlip>
            </a:pPr>
            <a:r>
              <a:rPr lang="en-US" sz="2400" dirty="0"/>
              <a:t>Strategic decisions should be documented</a:t>
            </a:r>
          </a:p>
          <a:p>
            <a:pPr lvl="1">
              <a:buClr>
                <a:srgbClr val="3366CC"/>
              </a:buClr>
              <a:buFontTx/>
              <a:buNone/>
            </a:pPr>
            <a:endParaRPr lang="en-US" sz="2400" dirty="0"/>
          </a:p>
          <a:p>
            <a:pPr>
              <a:buClr>
                <a:srgbClr val="3366CC"/>
              </a:buClr>
              <a:buFontTx/>
              <a:buNone/>
            </a:pPr>
            <a:r>
              <a:rPr lang="en-US" sz="2400" dirty="0">
                <a:solidFill>
                  <a:srgbClr val="3366CC"/>
                </a:solidFill>
              </a:rPr>
              <a:t>2.2 Identify installation standards and procedures</a:t>
            </a:r>
          </a:p>
          <a:p>
            <a:pPr lvl="1">
              <a:buClr>
                <a:srgbClr val="3366CC"/>
              </a:buClr>
              <a:buFontTx/>
              <a:buBlip>
                <a:blip r:embed="rId2"/>
              </a:buBlip>
            </a:pPr>
            <a:r>
              <a:rPr lang="en-US" sz="2400" dirty="0"/>
              <a:t>Change control &amp; configuration management standards</a:t>
            </a:r>
          </a:p>
          <a:p>
            <a:pPr lvl="1">
              <a:buClr>
                <a:srgbClr val="3366CC"/>
              </a:buClr>
              <a:buFontTx/>
              <a:buBlip>
                <a:blip r:embed="rId2"/>
              </a:buBlip>
            </a:pPr>
            <a:r>
              <a:rPr lang="en-US" sz="2400" dirty="0"/>
              <a:t>Quality standards &amp; procedure </a:t>
            </a:r>
            <a:r>
              <a:rPr lang="en-US" sz="2400" dirty="0" smtClean="0"/>
              <a:t>manual</a:t>
            </a:r>
          </a:p>
          <a:p>
            <a:pPr lvl="1">
              <a:buClr>
                <a:srgbClr val="3366CC"/>
              </a:buClr>
              <a:buFontTx/>
              <a:buBlip>
                <a:blip r:embed="rId2"/>
              </a:buBlip>
            </a:pPr>
            <a:r>
              <a:rPr lang="en-US" sz="2400" dirty="0" smtClean="0"/>
              <a:t>A measurement </a:t>
            </a:r>
            <a:r>
              <a:rPr lang="en-US" sz="2400" dirty="0" err="1" smtClean="0"/>
              <a:t>programme</a:t>
            </a:r>
            <a:r>
              <a:rPr lang="en-US" sz="2400" dirty="0" smtClean="0"/>
              <a:t> to find project status</a:t>
            </a:r>
          </a:p>
          <a:p>
            <a:pPr lvl="1">
              <a:buClr>
                <a:srgbClr val="3366CC"/>
              </a:buClr>
              <a:buFontTx/>
              <a:buBlip>
                <a:blip r:embed="rId2"/>
              </a:buBlip>
            </a:pPr>
            <a:r>
              <a:rPr lang="en-US" sz="2400" dirty="0" smtClean="0"/>
              <a:t>P.M should control project activities </a:t>
            </a:r>
          </a:p>
          <a:p>
            <a:pPr lvl="1">
              <a:buClr>
                <a:srgbClr val="3366CC"/>
              </a:buClr>
              <a:buFontTx/>
              <a:buBlip>
                <a:blip r:embed="rId2"/>
              </a:buBlip>
            </a:pPr>
            <a:r>
              <a:rPr lang="en-US" sz="2400" dirty="0" err="1" smtClean="0"/>
              <a:t>Eg</a:t>
            </a:r>
            <a:r>
              <a:rPr lang="en-US" sz="2400" dirty="0" smtClean="0"/>
              <a:t>. Time sheets for work done by team members</a:t>
            </a:r>
            <a:endParaRPr lang="en-US" sz="2400" dirty="0"/>
          </a:p>
          <a:p>
            <a:pPr lvl="1">
              <a:buClr>
                <a:srgbClr val="3366CC"/>
              </a:buClr>
              <a:buFontTx/>
              <a:buNone/>
            </a:pPr>
            <a:endParaRPr lang="en-US"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37</a:t>
            </a:fld>
            <a:endParaRPr lang="en-US"/>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0885" name="Rectangle 5"/>
          <p:cNvSpPr>
            <a:spLocks noChangeArrowheads="1"/>
          </p:cNvSpPr>
          <p:nvPr/>
        </p:nvSpPr>
        <p:spPr bwMode="auto">
          <a:xfrm>
            <a:off x="0" y="1268413"/>
            <a:ext cx="8820150" cy="5589587"/>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buFontTx/>
              <a:buBlip>
                <a:blip r:embed="rId3"/>
              </a:buBlip>
            </a:pPr>
            <a:r>
              <a:rPr lang="en-US" sz="2400" b="1">
                <a:solidFill>
                  <a:srgbClr val="0000FF"/>
                </a:solidFill>
              </a:rPr>
              <a:t>RESOURCES</a:t>
            </a:r>
          </a:p>
          <a:p>
            <a:pPr marL="342900" indent="-342900">
              <a:lnSpc>
                <a:spcPct val="95000"/>
              </a:lnSpc>
              <a:spcBef>
                <a:spcPct val="20000"/>
              </a:spcBef>
            </a:pPr>
            <a:r>
              <a:rPr lang="en-US" sz="2400"/>
              <a:t>This includes staff time, accommodation and hardware/software requirements .</a:t>
            </a:r>
          </a:p>
          <a:p>
            <a:pPr marL="342900" indent="-342900">
              <a:lnSpc>
                <a:spcPct val="95000"/>
              </a:lnSpc>
              <a:spcBef>
                <a:spcPct val="20000"/>
              </a:spcBef>
              <a:buFontTx/>
              <a:buBlip>
                <a:blip r:embed="rId3"/>
              </a:buBlip>
            </a:pPr>
            <a:r>
              <a:rPr lang="en-US" sz="2400" b="1">
                <a:solidFill>
                  <a:srgbClr val="0000FF"/>
                </a:solidFill>
              </a:rPr>
              <a:t>RISK ANALYSIS</a:t>
            </a:r>
          </a:p>
          <a:p>
            <a:pPr marL="342900" indent="-342900">
              <a:lnSpc>
                <a:spcPct val="95000"/>
              </a:lnSpc>
              <a:spcBef>
                <a:spcPct val="20000"/>
              </a:spcBef>
            </a:pPr>
            <a:r>
              <a:rPr lang="en-US" sz="2400"/>
              <a:t>Identify the main things that can be seen as possible going wrong. This includes</a:t>
            </a:r>
          </a:p>
          <a:p>
            <a:pPr marL="1143000" lvl="2" indent="-228600">
              <a:lnSpc>
                <a:spcPct val="95000"/>
              </a:lnSpc>
              <a:spcBef>
                <a:spcPct val="20000"/>
              </a:spcBef>
              <a:buFontTx/>
              <a:buBlip>
                <a:blip r:embed="rId2"/>
              </a:buBlip>
            </a:pPr>
            <a:r>
              <a:rPr lang="en-US" sz="2400"/>
              <a:t>Unavailability of resources</a:t>
            </a:r>
          </a:p>
          <a:p>
            <a:pPr marL="1143000" lvl="2" indent="-228600">
              <a:lnSpc>
                <a:spcPct val="95000"/>
              </a:lnSpc>
              <a:spcBef>
                <a:spcPct val="20000"/>
              </a:spcBef>
              <a:buFontTx/>
              <a:buBlip>
                <a:blip r:embed="rId2"/>
              </a:buBlip>
            </a:pPr>
            <a:r>
              <a:rPr lang="en-US" sz="2400"/>
              <a:t>Unavailability of key client personnel</a:t>
            </a:r>
          </a:p>
          <a:p>
            <a:pPr marL="1143000" lvl="2" indent="-228600">
              <a:lnSpc>
                <a:spcPct val="95000"/>
              </a:lnSpc>
              <a:spcBef>
                <a:spcPct val="20000"/>
              </a:spcBef>
              <a:buFontTx/>
              <a:buBlip>
                <a:blip r:embed="rId2"/>
              </a:buBlip>
            </a:pPr>
            <a:r>
              <a:rPr lang="en-US" sz="2400"/>
              <a:t>Technical problems</a:t>
            </a:r>
          </a:p>
          <a:p>
            <a:pPr marL="342900" indent="-342900">
              <a:lnSpc>
                <a:spcPct val="95000"/>
              </a:lnSpc>
              <a:spcBef>
                <a:spcPct val="20000"/>
              </a:spcBef>
            </a:pPr>
            <a:r>
              <a:rPr lang="en-US" sz="2400"/>
              <a:t>A priority can be given to each risk by allocating a probability rating(1-10)  .Multiplying the two together gives an overall </a:t>
            </a:r>
          </a:p>
          <a:p>
            <a:pPr marL="342900" indent="-342900">
              <a:lnSpc>
                <a:spcPct val="95000"/>
              </a:lnSpc>
              <a:spcBef>
                <a:spcPct val="20000"/>
              </a:spcBef>
            </a:pPr>
            <a:r>
              <a:rPr lang="en-US" sz="2400"/>
              <a:t>Score for priority purpose</a:t>
            </a:r>
          </a:p>
        </p:txBody>
      </p:sp>
      <p:sp>
        <p:nvSpPr>
          <p:cNvPr id="250886"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370</a:t>
            </a:fld>
            <a:endParaRPr lang="en-US"/>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1909" name="Rectangle 5"/>
          <p:cNvSpPr>
            <a:spLocks noChangeArrowheads="1"/>
          </p:cNvSpPr>
          <p:nvPr/>
        </p:nvSpPr>
        <p:spPr bwMode="auto">
          <a:xfrm>
            <a:off x="0" y="476250"/>
            <a:ext cx="8820150" cy="5589588"/>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Blip>
                <a:blip r:embed="rId2"/>
              </a:buBlip>
            </a:pPr>
            <a:r>
              <a:rPr lang="en-US" sz="2400"/>
              <a:t>Take care when using techniques or tools that are completely new to the project</a:t>
            </a:r>
          </a:p>
          <a:p>
            <a:pPr marL="342900" indent="-342900">
              <a:lnSpc>
                <a:spcPct val="140000"/>
              </a:lnSpc>
              <a:spcBef>
                <a:spcPct val="20000"/>
              </a:spcBef>
              <a:buFontTx/>
              <a:buBlip>
                <a:blip r:embed="rId2"/>
              </a:buBlip>
            </a:pPr>
            <a:r>
              <a:rPr lang="en-US" sz="2400"/>
              <a:t>Students should have to adjust the scope of the project to fit the time available</a:t>
            </a:r>
          </a:p>
          <a:p>
            <a:pPr marL="342900" indent="-342900">
              <a:lnSpc>
                <a:spcPct val="140000"/>
              </a:lnSpc>
              <a:spcBef>
                <a:spcPct val="20000"/>
              </a:spcBef>
              <a:buFontTx/>
              <a:buBlip>
                <a:blip r:embed="rId2"/>
              </a:buBlip>
            </a:pPr>
            <a:r>
              <a:rPr lang="en-US" sz="2400"/>
              <a:t>Take steps to maintain the commitment of the client to  the students  ‘free’ project</a:t>
            </a:r>
          </a:p>
          <a:p>
            <a:pPr marL="342900" indent="-342900">
              <a:lnSpc>
                <a:spcPct val="140000"/>
              </a:lnSpc>
              <a:spcBef>
                <a:spcPct val="20000"/>
              </a:spcBef>
              <a:buFontTx/>
              <a:buBlip>
                <a:blip r:embed="rId2"/>
              </a:buBlip>
            </a:pPr>
            <a:r>
              <a:rPr lang="en-US" sz="2400"/>
              <a:t>Recognize the distinction between the project objectives and the students personal objective</a:t>
            </a:r>
          </a:p>
          <a:p>
            <a:pPr marL="342900" indent="-342900">
              <a:lnSpc>
                <a:spcPct val="140000"/>
              </a:lnSpc>
              <a:spcBef>
                <a:spcPct val="20000"/>
              </a:spcBef>
              <a:buFontTx/>
              <a:buBlip>
                <a:blip r:embed="rId2"/>
              </a:buBlip>
            </a:pPr>
            <a:r>
              <a:rPr lang="en-US" sz="2400"/>
              <a:t>Avoid planning activities for which there is no tangible result – like ‘familiarization’</a:t>
            </a:r>
          </a:p>
        </p:txBody>
      </p:sp>
      <p:sp>
        <p:nvSpPr>
          <p:cNvPr id="251910" name="Rectangle 6"/>
          <p:cNvSpPr>
            <a:spLocks noChangeArrowheads="1"/>
          </p:cNvSpPr>
          <p:nvPr/>
        </p:nvSpPr>
        <p:spPr bwMode="auto">
          <a:xfrm>
            <a:off x="250825" y="71438"/>
            <a:ext cx="6985000" cy="9810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Conclusion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371</a:t>
            </a:fld>
            <a:endParaRPr lang="en-US"/>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180975" y="692150"/>
            <a:ext cx="9193213" cy="1293813"/>
          </a:xfrm>
          <a:noFill/>
          <a:ln/>
        </p:spPr>
        <p:txBody>
          <a:bodyPr/>
          <a:lstStyle/>
          <a:p>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Case </a:t>
            </a:r>
            <a:r>
              <a:rPr lang="en-US" dirty="0">
                <a:solidFill>
                  <a:srgbClr val="008080"/>
                </a:solidFill>
              </a:rPr>
              <a:t>Study </a:t>
            </a:r>
            <a:r>
              <a:rPr lang="en-US" dirty="0" smtClean="0">
                <a:solidFill>
                  <a:srgbClr val="008080"/>
                </a:solidFill>
              </a:rPr>
              <a:t>Exercise</a:t>
            </a:r>
            <a:br>
              <a:rPr lang="en-US" dirty="0" smtClean="0">
                <a:solidFill>
                  <a:srgbClr val="008080"/>
                </a:solidFill>
              </a:rPr>
            </a:br>
            <a:r>
              <a:rPr lang="en-US" smtClean="0">
                <a:solidFill>
                  <a:srgbClr val="008080"/>
                </a:solidFill>
              </a:rPr>
              <a:t>        </a:t>
            </a:r>
            <a:r>
              <a:rPr lang="en-US" sz="3000" dirty="0" smtClean="0">
                <a:solidFill>
                  <a:srgbClr val="008080"/>
                </a:solidFill>
              </a:rPr>
              <a:t/>
            </a:r>
            <a:br>
              <a:rPr lang="en-US" sz="3000" dirty="0" smtClean="0">
                <a:solidFill>
                  <a:srgbClr val="008080"/>
                </a:solidFill>
              </a:rPr>
            </a:br>
            <a:r>
              <a:rPr lang="en-US" dirty="0" smtClean="0">
                <a:solidFill>
                  <a:srgbClr val="008080"/>
                </a:solidFill>
              </a:rPr>
              <a:t>                </a:t>
            </a:r>
            <a:br>
              <a:rPr lang="en-US" dirty="0" smtClean="0">
                <a:solidFill>
                  <a:srgbClr val="008080"/>
                </a:solidFill>
              </a:rPr>
            </a:br>
            <a:endParaRPr lang="en-US" dirty="0">
              <a:solidFill>
                <a:srgbClr val="008080"/>
              </a:solidFill>
            </a:endParaRPr>
          </a:p>
        </p:txBody>
      </p:sp>
      <p:sp>
        <p:nvSpPr>
          <p:cNvPr id="257027"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372</a:t>
            </a:fld>
            <a:endParaRPr lang="en-US"/>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endParaRPr lang="en-US" sz="3600" b="1">
              <a:solidFill>
                <a:srgbClr val="008080"/>
              </a:solidFill>
            </a:endParaRPr>
          </a:p>
          <a:p>
            <a:endParaRPr lang="en-US" sz="3600" b="1">
              <a:solidFill>
                <a:srgbClr val="008080"/>
              </a:solidFill>
            </a:endParaRPr>
          </a:p>
          <a:p>
            <a:r>
              <a:rPr lang="en-US" sz="3600" b="1">
                <a:solidFill>
                  <a:srgbClr val="008080"/>
                </a:solidFill>
              </a:rPr>
              <a:t>Case Study – 1 </a:t>
            </a:r>
          </a:p>
          <a:p>
            <a:endParaRPr lang="en-US" sz="3600" b="1">
              <a:solidFill>
                <a:srgbClr val="008080"/>
              </a:solidFill>
            </a:endParaRPr>
          </a:p>
          <a:p>
            <a:r>
              <a:rPr lang="en-US" sz="2800" b="1">
                <a:solidFill>
                  <a:srgbClr val="3366FF"/>
                </a:solidFill>
              </a:rPr>
              <a:t>Title: THE PROJECT WAS THREE YEARS LATE: BUT AN INCREDIBLE SUCCESS!!</a:t>
            </a:r>
          </a:p>
          <a:p>
            <a:endParaRPr lang="en-US" sz="2800" b="1">
              <a:solidFill>
                <a:srgbClr val="3366FF"/>
              </a:solidFill>
            </a:endParaRPr>
          </a:p>
        </p:txBody>
      </p:sp>
      <p:sp>
        <p:nvSpPr>
          <p:cNvPr id="258051" name="Rectangle 3"/>
          <p:cNvSpPr>
            <a:spLocks noChangeArrowheads="1"/>
          </p:cNvSpPr>
          <p:nvPr/>
        </p:nvSpPr>
        <p:spPr bwMode="auto">
          <a:xfrm>
            <a:off x="0" y="2133600"/>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a:t>      	</a:t>
            </a:r>
          </a:p>
          <a:p>
            <a:pPr marL="342900" indent="-342900">
              <a:spcBef>
                <a:spcPct val="20000"/>
              </a:spcBef>
            </a:pPr>
            <a:r>
              <a:rPr lang="en-US"/>
              <a:t>		</a:t>
            </a:r>
            <a:r>
              <a:rPr lang="en-US" sz="2400"/>
              <a:t>It started like any other project. We had a scope statement, a diverse team, a list of interested contractors, and the enthusiastic support of management. We even had binders with an indexed list of the plans deemed essential for successful projects: communication, change management, risk management, and all the others. And although we had challenging cost and schedule requirements, we knew we had an excellent plan. Nothing could prevent us from delivering this project on time and under budget. At least, that is what we thought!</a:t>
            </a:r>
          </a:p>
          <a:p>
            <a:pPr marL="342900" indent="-342900">
              <a:spcBef>
                <a:spcPct val="20000"/>
              </a:spcBef>
            </a:pPr>
            <a:r>
              <a:rPr lang="en-US" sz="2400"/>
              <a:t>    		</a:t>
            </a: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373</a:t>
            </a:fld>
            <a:endParaRPr lang="en-US"/>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5907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5907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a:t>   		We had hardly started when trouble struck. The first hint of a problem came in the form of questions about our spending curve. The company was concerned about its overall capital spending and it was looking for opportunities  to delay major expenditures into the next fiscal year. We were able to oblige initially. We reassessed our schedule and proudly offered a new plan with the most expensive scope deferred to late in the project. The best news was that we would still meet our original cost and schedule commitments.</a:t>
            </a:r>
          </a:p>
          <a:p>
            <a:pPr marL="342900" indent="-342900">
              <a:spcBef>
                <a:spcPct val="20000"/>
              </a:spcBef>
            </a:pPr>
            <a:r>
              <a:rPr lang="en-US" sz="2400"/>
              <a:t>    		Our excitement was short lived. No sooner had we submitted our new plan than we were asked to reduce our early spending even more. In fact, each new plan drew the same request. Eventually, we had to admit we could no</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374</a:t>
            </a:fld>
            <a:endParaRPr lang="en-US"/>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009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010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longer complete the project on time. That is when the second   </a:t>
            </a:r>
          </a:p>
          <a:p>
            <a:pPr marL="342900" indent="-342900"/>
            <a:r>
              <a:rPr lang="en-US" sz="2400"/>
              <a:t>   blow struck. We were informed the project was no longer a   </a:t>
            </a:r>
          </a:p>
          <a:p>
            <a:pPr marL="342900" indent="-342900"/>
            <a:r>
              <a:rPr lang="en-US" sz="2400"/>
              <a:t>   top priority. In fact, some members of management were </a:t>
            </a:r>
          </a:p>
          <a:p>
            <a:pPr marL="342900" indent="-342900"/>
            <a:r>
              <a:rPr lang="en-US" sz="2400"/>
              <a:t>   advocating our project be canceled. Morale within the</a:t>
            </a:r>
          </a:p>
          <a:p>
            <a:pPr marL="342900" indent="-342900"/>
            <a:r>
              <a:rPr lang="en-US" sz="2400"/>
              <a:t>   project team plummeted to a new low. Just a few short    </a:t>
            </a:r>
          </a:p>
          <a:p>
            <a:pPr marL="342900" indent="-342900"/>
            <a:r>
              <a:rPr lang="en-US" sz="2400"/>
              <a:t>   weeks earlier, our project had been priority #1. Success was  </a:t>
            </a:r>
          </a:p>
          <a:p>
            <a:pPr marL="342900" indent="-342900"/>
            <a:r>
              <a:rPr lang="en-US" sz="2400"/>
              <a:t>   guaranteed. Now we were on the verge of being shut down.</a:t>
            </a:r>
          </a:p>
          <a:p>
            <a:pPr marL="342900" indent="-342900"/>
            <a:r>
              <a:rPr lang="en-US" sz="2400"/>
              <a:t>	Our project was intended to increase production by</a:t>
            </a:r>
          </a:p>
          <a:p>
            <a:pPr marL="342900" indent="-342900"/>
            <a:r>
              <a:rPr lang="en-US" sz="2400"/>
              <a:t>   modifying each of our 21 paper machines at four    </a:t>
            </a:r>
          </a:p>
          <a:p>
            <a:pPr marL="342900" indent="-342900"/>
            <a:r>
              <a:rPr lang="en-US" sz="2400"/>
              <a:t>   manufacturing plants located throughout the USA. Generally,  </a:t>
            </a:r>
          </a:p>
          <a:p>
            <a:pPr marL="342900" indent="-342900"/>
            <a:r>
              <a:rPr lang="en-US" sz="2400"/>
              <a:t>   we were to install control devices designed to reduce defects </a:t>
            </a:r>
          </a:p>
          <a:p>
            <a:pPr marL="342900" indent="-342900"/>
            <a:r>
              <a:rPr lang="en-US" sz="2400"/>
              <a:t>   and allow us to speed up the machines. Some of the  </a:t>
            </a:r>
          </a:p>
          <a:p>
            <a:pPr marL="342900" indent="-342900"/>
            <a:r>
              <a:rPr lang="en-US" sz="2400"/>
              <a:t>   technology was new, even unproven, but our technical </a:t>
            </a:r>
          </a:p>
          <a:p>
            <a:pPr marL="342900" indent="-342900"/>
            <a:r>
              <a:rPr lang="en-US" sz="2400"/>
              <a:t>   experts assured us it would work as intended.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375</a:t>
            </a:fld>
            <a:endParaRPr lang="en-US"/>
          </a:p>
        </p:txBody>
      </p:sp>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112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112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 no brainer” they called it. And so we had developed a </a:t>
            </a:r>
          </a:p>
          <a:p>
            <a:pPr marL="342900" indent="-342900"/>
            <a:r>
              <a:rPr lang="en-US" sz="2400"/>
              <a:t>  comprehensive list of which devices were to be installed on </a:t>
            </a:r>
          </a:p>
          <a:p>
            <a:pPr marL="342900" indent="-342900"/>
            <a:r>
              <a:rPr lang="en-US" sz="2400"/>
              <a:t>  which machines, and how much additional production we </a:t>
            </a:r>
          </a:p>
          <a:p>
            <a:pPr marL="342900" indent="-342900"/>
            <a:r>
              <a:rPr lang="en-US" sz="2400"/>
              <a:t>  could expect from each.</a:t>
            </a:r>
          </a:p>
          <a:p>
            <a:pPr marL="342900" indent="-342900"/>
            <a:r>
              <a:rPr lang="en-US" sz="2400"/>
              <a:t>	However, our sales volume was not developing as </a:t>
            </a:r>
          </a:p>
          <a:p>
            <a:pPr marL="342900" indent="-342900"/>
            <a:r>
              <a:rPr lang="en-US" sz="2400"/>
              <a:t>  anticipated. And as disappointing monthly sales reports </a:t>
            </a:r>
          </a:p>
          <a:p>
            <a:pPr marL="342900" indent="-342900"/>
            <a:r>
              <a:rPr lang="en-US" sz="2400"/>
              <a:t>  continued to accumulate, management became increasingly </a:t>
            </a:r>
          </a:p>
          <a:p>
            <a:pPr marL="342900" indent="-342900"/>
            <a:r>
              <a:rPr lang="en-US" sz="2400"/>
              <a:t>  reluctant to spend any money on increasing production. </a:t>
            </a:r>
          </a:p>
          <a:p>
            <a:pPr marL="342900" indent="-342900"/>
            <a:r>
              <a:rPr lang="en-US" sz="2400"/>
              <a:t>  Eventually we were ordered to put the project on hold, but to </a:t>
            </a:r>
          </a:p>
          <a:p>
            <a:pPr marL="342900" indent="-342900"/>
            <a:r>
              <a:rPr lang="en-US" sz="2400"/>
              <a:t>  be ready to restart at any moment.</a:t>
            </a:r>
          </a:p>
          <a:p>
            <a:pPr marL="342900" indent="-342900"/>
            <a:r>
              <a:rPr lang="en-US" sz="2400"/>
              <a:t>	It was time for a new strategy. And since we were no </a:t>
            </a:r>
          </a:p>
          <a:p>
            <a:pPr marL="342900" indent="-342900"/>
            <a:r>
              <a:rPr lang="en-US" sz="2400"/>
              <a:t>  longer under a time constraint we decided to reduce our risk </a:t>
            </a:r>
          </a:p>
          <a:p>
            <a:pPr marL="342900" indent="-342900"/>
            <a:r>
              <a:rPr lang="en-US" sz="2400"/>
              <a:t>  by prototyping each of the technologies included in the original </a:t>
            </a:r>
          </a:p>
          <a:p>
            <a:pPr marL="342900" indent="-342900"/>
            <a:r>
              <a:rPr lang="en-US" sz="2400"/>
              <a:t>  scope. We installed and tested each device on a different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376</a:t>
            </a:fld>
            <a:endParaRPr lang="en-US"/>
          </a:p>
        </p:txBody>
      </p:sp>
    </p:spTree>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214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214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paper machine. To our surprise, some did not work as </a:t>
            </a:r>
          </a:p>
          <a:p>
            <a:pPr marL="342900" indent="-342900"/>
            <a:r>
              <a:rPr lang="en-US" sz="2400"/>
              <a:t>   intended. They were not the key to increasing the production </a:t>
            </a:r>
          </a:p>
          <a:p>
            <a:pPr marL="342900" indent="-342900"/>
            <a:r>
              <a:rPr lang="en-US" sz="2400"/>
              <a:t>   rate we expected. Some even had the opposite effect. They </a:t>
            </a:r>
          </a:p>
          <a:p>
            <a:pPr marL="342900" indent="-342900"/>
            <a:r>
              <a:rPr lang="en-US" sz="2400"/>
              <a:t>   produced unintended side effects that caused a decrease in </a:t>
            </a:r>
          </a:p>
          <a:p>
            <a:pPr marL="342900" indent="-342900"/>
            <a:r>
              <a:rPr lang="en-US" sz="2400"/>
              <a:t>   production. But fortunately, not all were failures. Some </a:t>
            </a:r>
          </a:p>
          <a:p>
            <a:pPr marL="342900" indent="-342900"/>
            <a:r>
              <a:rPr lang="en-US" sz="2400"/>
              <a:t>   worked much better than we expected, enabling us to </a:t>
            </a:r>
          </a:p>
          <a:p>
            <a:pPr marL="342900" indent="-342900"/>
            <a:r>
              <a:rPr lang="en-US" sz="2400"/>
              <a:t>   increase the production rate by two or three times the amount </a:t>
            </a:r>
          </a:p>
          <a:p>
            <a:pPr marL="342900" indent="-342900"/>
            <a:r>
              <a:rPr lang="en-US" sz="2400"/>
              <a:t>   we had initially estimated. </a:t>
            </a:r>
          </a:p>
          <a:p>
            <a:pPr marL="342900" indent="-342900"/>
            <a:r>
              <a:rPr lang="en-US" sz="2400"/>
              <a:t>   	The obvious solution at this point was to modify our </a:t>
            </a:r>
          </a:p>
          <a:p>
            <a:pPr marL="342900" indent="-342900"/>
            <a:r>
              <a:rPr lang="en-US" sz="2400"/>
              <a:t>   scope. Clearly, we could achieve the same overall production </a:t>
            </a:r>
          </a:p>
          <a:p>
            <a:pPr marL="342900" indent="-342900"/>
            <a:r>
              <a:rPr lang="en-US" sz="2400"/>
              <a:t>   increase by just installing the devices that worked better than </a:t>
            </a:r>
          </a:p>
          <a:p>
            <a:pPr marL="342900" indent="-342900"/>
            <a:r>
              <a:rPr lang="en-US" sz="2400"/>
              <a:t>   expected and abandoning the others. But an even better </a:t>
            </a:r>
          </a:p>
          <a:p>
            <a:pPr marL="342900" indent="-342900"/>
            <a:r>
              <a:rPr lang="en-US" sz="2400"/>
              <a:t>   strategy began to emerge. As the technical experts analyzed </a:t>
            </a:r>
          </a:p>
          <a:p>
            <a:pPr marL="342900" indent="-342900"/>
            <a:r>
              <a:rPr lang="en-US" sz="2400"/>
              <a:t>   the results of our prototypes, new ideas arose. The experts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377</a:t>
            </a:fld>
            <a:endParaRPr lang="en-US"/>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3171"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317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identified modifications that could work even better than the </a:t>
            </a:r>
          </a:p>
          <a:p>
            <a:pPr marL="342900" indent="-342900"/>
            <a:r>
              <a:rPr lang="en-US" sz="2400"/>
              <a:t>   devices that had proven successful. And so we prototyped </a:t>
            </a:r>
          </a:p>
          <a:p>
            <a:pPr marL="342900" indent="-342900"/>
            <a:r>
              <a:rPr lang="en-US" sz="2400"/>
              <a:t>   these ideas too. And as we now expected, some worked and </a:t>
            </a:r>
          </a:p>
          <a:p>
            <a:pPr marL="342900" indent="-342900"/>
            <a:r>
              <a:rPr lang="en-US" sz="2400"/>
              <a:t>   some did not. And the results prompted even more ideas.</a:t>
            </a:r>
          </a:p>
          <a:p>
            <a:pPr marL="342900" indent="-342900"/>
            <a:r>
              <a:rPr lang="en-US" sz="2400"/>
              <a:t>	Eventually, the company’s sales began to recover and </a:t>
            </a:r>
          </a:p>
          <a:p>
            <a:pPr marL="342900" indent="-342900"/>
            <a:r>
              <a:rPr lang="en-US" sz="2400"/>
              <a:t>  management started asking for increased production. By this </a:t>
            </a:r>
          </a:p>
          <a:p>
            <a:pPr marL="342900" indent="-342900"/>
            <a:r>
              <a:rPr lang="en-US" sz="2400"/>
              <a:t>  time, we had a menu of proven technologies ready for </a:t>
            </a:r>
          </a:p>
          <a:p>
            <a:pPr marL="342900" indent="-342900"/>
            <a:r>
              <a:rPr lang="en-US" sz="2400"/>
              <a:t>  installation. And we were therefore able to quickly reapply the </a:t>
            </a:r>
          </a:p>
          <a:p>
            <a:pPr marL="342900" indent="-342900"/>
            <a:r>
              <a:rPr lang="en-US" sz="2400"/>
              <a:t>  modifications that provided the best return on investment.</a:t>
            </a:r>
          </a:p>
          <a:p>
            <a:pPr marL="342900" indent="-342900"/>
            <a:r>
              <a:rPr lang="en-US" sz="2400"/>
              <a:t>	But we now had a proven strategy and we resisted the </a:t>
            </a:r>
          </a:p>
          <a:p>
            <a:pPr marL="342900" indent="-342900"/>
            <a:r>
              <a:rPr lang="en-US" sz="2400"/>
              <a:t>  temptation to deviate. We continued to encourage new ideas, </a:t>
            </a:r>
          </a:p>
          <a:p>
            <a:pPr marL="342900" indent="-342900"/>
            <a:r>
              <a:rPr lang="en-US" sz="2400"/>
              <a:t>  but then insisted on testing them on a single paper machine </a:t>
            </a:r>
          </a:p>
          <a:p>
            <a:pPr marL="342900" indent="-342900"/>
            <a:r>
              <a:rPr lang="en-US" sz="2400"/>
              <a:t>  before declaring them ready for reapplication.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378</a:t>
            </a:fld>
            <a:endParaRPr lang="en-US"/>
          </a:p>
        </p:txBody>
      </p:sp>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4195"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419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We eventually ran out of money five years after the </a:t>
            </a:r>
          </a:p>
          <a:p>
            <a:pPr marL="342900" indent="-342900"/>
            <a:r>
              <a:rPr lang="en-US" sz="2400"/>
              <a:t>  project was initially authorized, and more than three years   </a:t>
            </a:r>
          </a:p>
          <a:p>
            <a:pPr marL="342900" indent="-342900"/>
            <a:r>
              <a:rPr lang="en-US" sz="2400"/>
              <a:t>  after our original completion date. But by this time, we had </a:t>
            </a:r>
          </a:p>
          <a:p>
            <a:pPr marL="342900" indent="-342900"/>
            <a:r>
              <a:rPr lang="en-US" sz="2400"/>
              <a:t>  added three times the production increase we had initially </a:t>
            </a:r>
          </a:p>
          <a:p>
            <a:pPr marL="342900" indent="-342900"/>
            <a:r>
              <a:rPr lang="en-US" sz="2400"/>
              <a:t>  promised. We still had to complete all the paper work to</a:t>
            </a:r>
          </a:p>
          <a:p>
            <a:pPr marL="342900" indent="-342900"/>
            <a:r>
              <a:rPr lang="en-US" sz="2400"/>
              <a:t>  changed the scope and missed our completion date, of </a:t>
            </a:r>
          </a:p>
          <a:p>
            <a:pPr marL="342900" indent="-342900"/>
            <a:r>
              <a:rPr lang="en-US" sz="2400"/>
              <a:t>  course, but nobody really cared. The real project objective </a:t>
            </a:r>
          </a:p>
          <a:p>
            <a:pPr marL="342900" indent="-342900"/>
            <a:r>
              <a:rPr lang="en-US" sz="2400"/>
              <a:t>  was to increase production at an affordable cost, and we had </a:t>
            </a:r>
          </a:p>
          <a:p>
            <a:pPr marL="342900" indent="-342900"/>
            <a:r>
              <a:rPr lang="en-US" sz="2400"/>
              <a:t>  succeeded beyond our wildest dreams.</a:t>
            </a:r>
          </a:p>
          <a:p>
            <a:pPr marL="342900" indent="-342900"/>
            <a:r>
              <a:rPr lang="en-US" sz="2400"/>
              <a:t>	Real evidence of success came when the company </a:t>
            </a:r>
          </a:p>
          <a:p>
            <a:pPr marL="342900" indent="-342900"/>
            <a:r>
              <a:rPr lang="en-US" sz="2400"/>
              <a:t>   asked us to submit the paper work to initiate another project. </a:t>
            </a:r>
          </a:p>
          <a:p>
            <a:pPr marL="342900" indent="-342900"/>
            <a:r>
              <a:rPr lang="en-US" sz="2400"/>
              <a:t>  This time, we admitted our scope was a guess and sure to be </a:t>
            </a:r>
          </a:p>
          <a:p>
            <a:pPr marL="342900" indent="-342900"/>
            <a:r>
              <a:rPr lang="en-US" sz="2400"/>
              <a:t>  wrong. But management did not care. They just told us to </a:t>
            </a:r>
          </a:p>
          <a:p>
            <a:pPr marL="342900" indent="-342900"/>
            <a:r>
              <a:rPr lang="en-US" sz="2400"/>
              <a:t>  continue with the same approach, and gave us the amount we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379</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solidFill>
                  <a:srgbClr val="009999"/>
                </a:solidFill>
              </a:rPr>
              <a:t>Cont..</a:t>
            </a:r>
          </a:p>
        </p:txBody>
      </p:sp>
      <p:sp>
        <p:nvSpPr>
          <p:cNvPr id="7065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2.3 Identify Project team organization</a:t>
            </a:r>
          </a:p>
          <a:p>
            <a:pPr lvl="1">
              <a:buClr>
                <a:srgbClr val="3366CC"/>
              </a:buClr>
              <a:buFontTx/>
              <a:buBlip>
                <a:blip r:embed="rId2"/>
              </a:buBlip>
            </a:pPr>
            <a:r>
              <a:rPr lang="en-US" sz="2400" dirty="0"/>
              <a:t>By the Project leader</a:t>
            </a:r>
          </a:p>
          <a:p>
            <a:pPr lvl="1">
              <a:buClr>
                <a:srgbClr val="3366CC"/>
              </a:buClr>
              <a:buFontTx/>
              <a:buBlip>
                <a:blip r:embed="rId2"/>
              </a:buBlip>
            </a:pPr>
            <a:r>
              <a:rPr lang="en-US" sz="2400" dirty="0"/>
              <a:t>High level managerial decisions are </a:t>
            </a:r>
            <a:r>
              <a:rPr lang="en-US" sz="2400" dirty="0" smtClean="0"/>
              <a:t>taken</a:t>
            </a:r>
          </a:p>
          <a:p>
            <a:pPr lvl="1">
              <a:buClr>
                <a:srgbClr val="3366CC"/>
              </a:buClr>
              <a:buNone/>
            </a:pPr>
            <a:r>
              <a:rPr lang="en-US" sz="2400" dirty="0" smtClean="0"/>
              <a:t>Project Manager should have control over project team</a:t>
            </a:r>
          </a:p>
          <a:p>
            <a:pPr lvl="1">
              <a:buClr>
                <a:srgbClr val="3366CC"/>
              </a:buClr>
              <a:buNone/>
            </a:pPr>
            <a:r>
              <a:rPr lang="en-US" sz="2400" u="sng" dirty="0" smtClean="0"/>
              <a:t>Example of High level Managerial decision</a:t>
            </a:r>
          </a:p>
          <a:p>
            <a:pPr marL="914400" lvl="1" indent="-457200">
              <a:buClr>
                <a:srgbClr val="3366CC"/>
              </a:buClr>
              <a:buAutoNum type="arabicPeriod"/>
            </a:pPr>
            <a:r>
              <a:rPr lang="en-US" sz="2400" dirty="0" smtClean="0"/>
              <a:t>Testing group should be independent</a:t>
            </a:r>
          </a:p>
          <a:p>
            <a:pPr marL="914400" lvl="1" indent="-457200">
              <a:buClr>
                <a:srgbClr val="3366CC"/>
              </a:buClr>
              <a:buAutoNum type="arabicPeriod"/>
            </a:pPr>
            <a:r>
              <a:rPr lang="en-US" sz="2400" dirty="0" smtClean="0"/>
              <a:t> Programmers and system analysts will be in different</a:t>
            </a:r>
          </a:p>
          <a:p>
            <a:pPr lvl="1">
              <a:buClr>
                <a:srgbClr val="3366CC"/>
              </a:buClr>
              <a:buNone/>
            </a:pPr>
            <a:r>
              <a:rPr lang="en-US" sz="2400" dirty="0" smtClean="0"/>
              <a:t>      groups </a:t>
            </a:r>
            <a:endParaRPr lang="en-US" sz="2400" dirty="0"/>
          </a:p>
          <a:p>
            <a:pPr lvl="1">
              <a:buClr>
                <a:srgbClr val="3366CC"/>
              </a:buCl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38</a:t>
            </a:fld>
            <a:endParaRPr lang="en-US"/>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5219"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522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requested. It was the easiest project approval I ever </a:t>
            </a:r>
          </a:p>
          <a:p>
            <a:pPr marL="342900" indent="-342900"/>
            <a:r>
              <a:rPr lang="en-US" sz="2400"/>
              <a:t>  experienced. </a:t>
            </a:r>
          </a:p>
          <a:p>
            <a:pPr marL="342900" indent="-342900"/>
            <a:r>
              <a:rPr lang="en-US" sz="2400"/>
              <a:t>	Clearly, if we had treated this as a traditional project we </a:t>
            </a:r>
          </a:p>
          <a:p>
            <a:pPr marL="342900" indent="-342900"/>
            <a:r>
              <a:rPr lang="en-US" sz="2400"/>
              <a:t>  would have failed. We would have achieved our initial cost </a:t>
            </a:r>
          </a:p>
          <a:p>
            <a:pPr marL="342900" indent="-342900"/>
            <a:r>
              <a:rPr lang="en-US" sz="2400"/>
              <a:t>  and schedule commitments, but produced only a fraction of </a:t>
            </a:r>
          </a:p>
          <a:p>
            <a:pPr marL="342900" indent="-342900"/>
            <a:r>
              <a:rPr lang="en-US" sz="2400"/>
              <a:t>  the production increase we promised. Fortunately, unexpected   </a:t>
            </a:r>
          </a:p>
          <a:p>
            <a:pPr marL="342900" indent="-342900"/>
            <a:r>
              <a:rPr lang="en-US" sz="2400"/>
              <a:t>  problems arose and we were forced to develop a strategy </a:t>
            </a:r>
          </a:p>
          <a:p>
            <a:pPr marL="342900" indent="-342900"/>
            <a:r>
              <a:rPr lang="en-US" sz="2400"/>
              <a:t>  much more appropriate for the situation. And we delivered </a:t>
            </a:r>
          </a:p>
          <a:p>
            <a:pPr marL="342900" indent="-342900"/>
            <a:r>
              <a:rPr lang="en-US" sz="2400"/>
              <a:t>  what the company really wanted: additional production at an </a:t>
            </a:r>
          </a:p>
          <a:p>
            <a:pPr marL="342900" indent="-342900"/>
            <a:r>
              <a:rPr lang="en-US" sz="2400"/>
              <a:t>  affordable cost.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380</a:t>
            </a:fld>
            <a:endParaRPr lang="en-US"/>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381</a:t>
            </a:fld>
            <a:endParaRPr lang="en-US"/>
          </a:p>
        </p:txBody>
      </p:sp>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r>
              <a:rPr lang="en-US" sz="3600" b="1">
                <a:solidFill>
                  <a:srgbClr val="008080"/>
                </a:solidFill>
              </a:rPr>
              <a:t>Case Study – 2 </a:t>
            </a:r>
          </a:p>
          <a:p>
            <a:r>
              <a:rPr lang="en-US" sz="2800" b="1">
                <a:solidFill>
                  <a:srgbClr val="3366FF"/>
                </a:solidFill>
              </a:rPr>
              <a:t>Title: Learning from Experience</a:t>
            </a:r>
          </a:p>
          <a:p>
            <a:endParaRPr lang="en-US" sz="2800" b="1">
              <a:solidFill>
                <a:srgbClr val="3366FF"/>
              </a:solidFill>
            </a:endParaRPr>
          </a:p>
        </p:txBody>
      </p:sp>
      <p:sp>
        <p:nvSpPr>
          <p:cNvPr id="266243" name="Rectangle 3"/>
          <p:cNvSpPr>
            <a:spLocks noChangeArrowheads="1"/>
          </p:cNvSpPr>
          <p:nvPr/>
        </p:nvSpPr>
        <p:spPr bwMode="auto">
          <a:xfrm>
            <a:off x="0" y="1557338"/>
            <a:ext cx="8785225" cy="4406900"/>
          </a:xfrm>
          <a:prstGeom prst="rect">
            <a:avLst/>
          </a:prstGeom>
          <a:noFill/>
          <a:ln w="9525">
            <a:noFill/>
            <a:miter lim="800000"/>
            <a:headEnd/>
            <a:tailEnd/>
          </a:ln>
          <a:effectLst/>
        </p:spPr>
        <p:txBody>
          <a:bodyPr lIns="91436" tIns="45718" rIns="91436" bIns="45718"/>
          <a:lstStyle/>
          <a:p>
            <a:pPr marL="342900" indent="-342900"/>
            <a:r>
              <a:rPr lang="en-US" sz="2400"/>
              <a:t>  Dr. Alex Laufer</a:t>
            </a:r>
          </a:p>
          <a:p>
            <a:pPr marL="342900" indent="-342900"/>
            <a:endParaRPr lang="en-US" sz="2400"/>
          </a:p>
          <a:p>
            <a:pPr marL="342900" indent="-342900"/>
            <a:r>
              <a:rPr lang="en-US" sz="2400"/>
              <a:t>	I was confused and didn't know how to react when Jim </a:t>
            </a:r>
          </a:p>
          <a:p>
            <a:pPr marL="342900" indent="-342900"/>
            <a:r>
              <a:rPr lang="en-US" sz="2400"/>
              <a:t>   Carroll, proudly presented me with his "Nine Elements for </a:t>
            </a:r>
          </a:p>
          <a:p>
            <a:pPr marL="342900" indent="-342900"/>
            <a:r>
              <a:rPr lang="en-US" sz="2400"/>
              <a:t>   Project Success," the product of two years arduous labor. </a:t>
            </a:r>
          </a:p>
          <a:p>
            <a:pPr marL="342900" indent="-342900"/>
            <a:r>
              <a:rPr lang="en-US" sz="2400"/>
              <a:t>   These nine elements were presented as a well-accepted </a:t>
            </a:r>
          </a:p>
          <a:p>
            <a:pPr marL="342900" indent="-342900"/>
            <a:r>
              <a:rPr lang="en-US" sz="2400"/>
              <a:t>   model, as if they were based on solid findings, and were </a:t>
            </a:r>
          </a:p>
          <a:p>
            <a:pPr marL="342900" indent="-342900"/>
            <a:r>
              <a:rPr lang="en-US" sz="2400"/>
              <a:t>   meant to serve as guidelines for the successful management </a:t>
            </a:r>
          </a:p>
          <a:p>
            <a:pPr marL="342900" indent="-342900"/>
            <a:r>
              <a:rPr lang="en-US" sz="2400"/>
              <a:t>   of capital projects. To my mind, however, the nine elements </a:t>
            </a:r>
          </a:p>
          <a:p>
            <a:pPr marL="342900" indent="-342900"/>
            <a:r>
              <a:rPr lang="en-US" sz="2400"/>
              <a:t>   were based on weak hypotheses and were clearly deficient. </a:t>
            </a:r>
          </a:p>
          <a:p>
            <a:pPr marL="342900" indent="-342900"/>
            <a:r>
              <a:rPr lang="en-US" sz="2400"/>
              <a:t>	Jim, President of Flour Daniel/Morrison Knudsen, LLC, </a:t>
            </a:r>
          </a:p>
          <a:p>
            <a:pPr marL="342900" indent="-342900"/>
            <a:r>
              <a:rPr lang="en-US" sz="2400"/>
              <a:t>  was at the time, February 1988, serving on the Construction </a:t>
            </a:r>
          </a:p>
          <a:p>
            <a:pPr marL="342900" indent="-342900"/>
            <a:r>
              <a:rPr lang="en-US" sz="2400"/>
              <a:t>  Industry Institute (CII) Project Organization task force. When I </a:t>
            </a:r>
          </a:p>
          <a:p>
            <a:pPr marL="342900" indent="-342900"/>
            <a:r>
              <a:rPr lang="en-US" sz="2400"/>
              <a:t>  was first invited to join this task force, it was just after it had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382</a:t>
            </a:fld>
            <a:endParaRPr lang="en-US"/>
          </a:p>
        </p:txBody>
      </p:sp>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726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726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experienced a breakthrough. In one of its most productive </a:t>
            </a:r>
          </a:p>
          <a:p>
            <a:pPr marL="342900" indent="-342900"/>
            <a:r>
              <a:rPr lang="en-US" sz="2400"/>
              <a:t>  meetings, the task force was able to identify the "Nine </a:t>
            </a:r>
          </a:p>
          <a:p>
            <a:pPr marL="342900" indent="-342900"/>
            <a:r>
              <a:rPr lang="en-US" sz="2400"/>
              <a:t>  Elements for Project Success." The task force then appointed </a:t>
            </a:r>
          </a:p>
          <a:p>
            <a:pPr marL="342900" indent="-342900"/>
            <a:r>
              <a:rPr lang="en-US" sz="2400"/>
              <a:t>  a small team of five members, headed by Jim, to produce a </a:t>
            </a:r>
          </a:p>
          <a:p>
            <a:pPr marL="342900" indent="-342900"/>
            <a:r>
              <a:rPr lang="en-US" sz="2400"/>
              <a:t>  handbook for practitioners that would thoroughly explain each </a:t>
            </a:r>
          </a:p>
          <a:p>
            <a:pPr marL="342900" indent="-342900"/>
            <a:r>
              <a:rPr lang="en-US" sz="2400"/>
              <a:t>  of these nine elements.</a:t>
            </a:r>
          </a:p>
          <a:p>
            <a:pPr marL="342900" indent="-342900"/>
            <a:r>
              <a:rPr lang="en-US" sz="2400"/>
              <a:t>	I just could not accept the "Nine Elements for Project </a:t>
            </a:r>
          </a:p>
          <a:p>
            <a:pPr marL="342900" indent="-342900"/>
            <a:r>
              <a:rPr lang="en-US" sz="2400"/>
              <a:t>  Success." First, they did not cover very important areas of </a:t>
            </a:r>
          </a:p>
          <a:p>
            <a:pPr marL="342900" indent="-342900"/>
            <a:r>
              <a:rPr lang="en-US" sz="2400"/>
              <a:t>  capital projects. Second, they were stated as the "one-best-</a:t>
            </a:r>
          </a:p>
          <a:p>
            <a:pPr marL="342900" indent="-342900"/>
            <a:r>
              <a:rPr lang="en-US" sz="2400"/>
              <a:t>  way" principles, completely ignoring the rich variety of project </a:t>
            </a:r>
          </a:p>
          <a:p>
            <a:pPr marL="342900" indent="-342900"/>
            <a:r>
              <a:rPr lang="en-US" sz="2400"/>
              <a:t>  contexts stemming from the different environments, </a:t>
            </a:r>
          </a:p>
          <a:p>
            <a:pPr marL="342900" indent="-342900"/>
            <a:r>
              <a:rPr lang="en-US" sz="2400"/>
              <a:t>  organizations, technologies, projects, and people.</a:t>
            </a:r>
          </a:p>
          <a:p>
            <a:pPr marL="342900" indent="-342900"/>
            <a:r>
              <a:rPr lang="en-US" sz="2400"/>
              <a:t>	There was another issue complicating the matter for me. </a:t>
            </a:r>
          </a:p>
          <a:p>
            <a:pPr marL="342900" indent="-342900"/>
            <a:r>
              <a:rPr lang="en-US" sz="2400"/>
              <a:t>  I came to the CII with the understanding that I was expected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383</a:t>
            </a:fld>
            <a:endParaRPr lang="en-US"/>
          </a:p>
        </p:txBody>
      </p:sp>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829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829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research for them. I did not feel that my   </a:t>
            </a:r>
          </a:p>
          <a:p>
            <a:pPr marL="342900" indent="-342900"/>
            <a:r>
              <a:rPr lang="en-US" sz="2400"/>
              <a:t>  accumulated theoretical research findings allowed me to </a:t>
            </a:r>
          </a:p>
          <a:p>
            <a:pPr marL="342900" indent="-342900"/>
            <a:r>
              <a:rPr lang="en-US" sz="2400"/>
              <a:t>  prepare a chapter useful for practitioners.</a:t>
            </a:r>
          </a:p>
          <a:p>
            <a:pPr marL="342900" indent="-342900"/>
            <a:r>
              <a:rPr lang="en-US" sz="2400"/>
              <a:t>	I spent a full three hours talking with Jim. To be more </a:t>
            </a:r>
          </a:p>
          <a:p>
            <a:pPr marL="342900" indent="-342900"/>
            <a:r>
              <a:rPr lang="en-US" sz="2400"/>
              <a:t>  accurate, I should say arguing and debating with him, often </a:t>
            </a:r>
          </a:p>
          <a:p>
            <a:pPr marL="342900" indent="-342900"/>
            <a:r>
              <a:rPr lang="en-US" sz="2400"/>
              <a:t>  quite heatedly. At first he stonewalled me. I could not produce </a:t>
            </a:r>
          </a:p>
          <a:p>
            <a:pPr marL="342900" indent="-342900"/>
            <a:r>
              <a:rPr lang="en-US" sz="2400"/>
              <a:t>  the tiniest dent in his rock-hard opinion. Jim stubbornly   </a:t>
            </a:r>
          </a:p>
          <a:p>
            <a:pPr marL="342900" indent="-342900"/>
            <a:r>
              <a:rPr lang="en-US" sz="2400"/>
              <a:t>  maintained that applying these nine elements was the way, </a:t>
            </a:r>
          </a:p>
          <a:p>
            <a:pPr marL="342900" indent="-342900"/>
            <a:r>
              <a:rPr lang="en-US" sz="2400"/>
              <a:t>  and the only way, to achieve project success. After all, it took </a:t>
            </a:r>
          </a:p>
          <a:p>
            <a:pPr marL="342900" indent="-342900"/>
            <a:r>
              <a:rPr lang="en-US" sz="2400"/>
              <a:t>  the task force two years to agree on these elements, and Jim </a:t>
            </a:r>
          </a:p>
          <a:p>
            <a:pPr marL="342900" indent="-342900"/>
            <a:r>
              <a:rPr lang="en-US" sz="2400"/>
              <a:t>  was clearly in no mood to retreat and re-examine them. He </a:t>
            </a:r>
          </a:p>
          <a:p>
            <a:pPr marL="342900" indent="-342900"/>
            <a:r>
              <a:rPr lang="en-US" sz="2400"/>
              <a:t>  wanted to make further progress and bring back to the task   </a:t>
            </a:r>
          </a:p>
          <a:p>
            <a:pPr marL="342900" indent="-342900"/>
            <a:r>
              <a:rPr lang="en-US" sz="2400"/>
              <a:t>  force tangible products, that is, finalized chapters of the </a:t>
            </a:r>
          </a:p>
          <a:p>
            <a:pPr marL="342900" indent="-342900"/>
            <a:r>
              <a:rPr lang="en-US" sz="2400"/>
              <a:t>  handbook.</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384</a:t>
            </a:fld>
            <a:endParaRPr lang="en-US"/>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931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931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It was close to midnight when I realized that I would   </a:t>
            </a:r>
          </a:p>
          <a:p>
            <a:pPr marL="342900" indent="-342900"/>
            <a:r>
              <a:rPr lang="en-US" sz="2400"/>
              <a:t>  never be able to convince Jim of the weakness of the nine </a:t>
            </a:r>
          </a:p>
          <a:p>
            <a:pPr marL="342900" indent="-342900"/>
            <a:r>
              <a:rPr lang="en-US" sz="2400"/>
              <a:t>  elements, and was almost about to give up. As a last resort, I  </a:t>
            </a:r>
          </a:p>
          <a:p>
            <a:pPr marL="342900" indent="-342900"/>
            <a:r>
              <a:rPr lang="en-US" sz="2400"/>
              <a:t>  asked him whether he would be ready to put the nine </a:t>
            </a:r>
          </a:p>
          <a:p>
            <a:pPr marL="342900" indent="-342900"/>
            <a:r>
              <a:rPr lang="en-US" sz="2400"/>
              <a:t>  elements to a personal test. That is, I asked him to see </a:t>
            </a:r>
          </a:p>
          <a:p>
            <a:pPr marL="342900" indent="-342900"/>
            <a:r>
              <a:rPr lang="en-US" sz="2400"/>
              <a:t>  whether the application of the nine elements could explain the </a:t>
            </a:r>
          </a:p>
          <a:p>
            <a:pPr marL="342900" indent="-342900"/>
            <a:r>
              <a:rPr lang="en-US" sz="2400"/>
              <a:t>  success or failure of the projects with which he was involved </a:t>
            </a:r>
          </a:p>
          <a:p>
            <a:pPr marL="342900" indent="-342900"/>
            <a:r>
              <a:rPr lang="en-US" sz="2400"/>
              <a:t>  during his career. Jim confidently agreed to put the elements </a:t>
            </a:r>
          </a:p>
          <a:p>
            <a:pPr marL="342900" indent="-342900"/>
            <a:r>
              <a:rPr lang="en-US" sz="2400"/>
              <a:t>  to the test.</a:t>
            </a:r>
          </a:p>
          <a:p>
            <a:pPr marL="342900" indent="-342900"/>
            <a:r>
              <a:rPr lang="en-US" sz="2400"/>
              <a:t>	The next day, the entire five-member team received a </a:t>
            </a:r>
          </a:p>
          <a:p>
            <a:pPr marL="342900" indent="-342900"/>
            <a:r>
              <a:rPr lang="en-US" sz="2400"/>
              <a:t>  fax from Jim in which he shared a simple analysis of the   </a:t>
            </a:r>
          </a:p>
          <a:p>
            <a:pPr marL="342900" indent="-342900"/>
            <a:r>
              <a:rPr lang="en-US" sz="2400"/>
              <a:t>  seven projects with which he was involved during his career. </a:t>
            </a:r>
          </a:p>
          <a:p>
            <a:pPr marL="342900" indent="-342900"/>
            <a:r>
              <a:rPr lang="en-US" sz="2400"/>
              <a:t>  He rated the projects according to their success -- four </a:t>
            </a:r>
          </a:p>
          <a:p>
            <a:pPr marL="342900" indent="-342900"/>
            <a:r>
              <a:rPr lang="en-US" sz="2400"/>
              <a:t>  projects were rated successes and three were rated failures.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385</a:t>
            </a:fld>
            <a:endParaRPr lang="en-US"/>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033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034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He also examined whether the nine elements applied to those </a:t>
            </a:r>
          </a:p>
          <a:p>
            <a:pPr marL="342900" indent="-342900"/>
            <a:r>
              <a:rPr lang="en-US" sz="2400"/>
              <a:t>  projects. Now it was Jim's turn to be confused.</a:t>
            </a:r>
          </a:p>
          <a:p>
            <a:pPr marL="342900" indent="-342900"/>
            <a:r>
              <a:rPr lang="en-US" sz="2400"/>
              <a:t>	There was very little, if any, apparent correlation </a:t>
            </a:r>
          </a:p>
          <a:p>
            <a:pPr marL="342900" indent="-342900"/>
            <a:r>
              <a:rPr lang="en-US" sz="2400"/>
              <a:t>  between project success and the nine elements. For example, </a:t>
            </a:r>
          </a:p>
          <a:p>
            <a:pPr marL="342900" indent="-342900"/>
            <a:r>
              <a:rPr lang="en-US" sz="2400"/>
              <a:t>  some elements were applied to all seven projects, and some </a:t>
            </a:r>
          </a:p>
          <a:p>
            <a:pPr marL="342900" indent="-342900"/>
            <a:r>
              <a:rPr lang="en-US" sz="2400"/>
              <a:t>  almost to none. Two factors exhibited a most bizarre behavior. </a:t>
            </a:r>
          </a:p>
          <a:p>
            <a:pPr marL="342900" indent="-342900"/>
            <a:r>
              <a:rPr lang="en-US" sz="2400"/>
              <a:t>  They applied to all the failed projects, but they did not apply to </a:t>
            </a:r>
          </a:p>
          <a:p>
            <a:pPr marL="342900" indent="-342900"/>
            <a:r>
              <a:rPr lang="en-US" sz="2400"/>
              <a:t>  all the successful ones.</a:t>
            </a:r>
          </a:p>
          <a:p>
            <a:pPr marL="342900" indent="-342900"/>
            <a:r>
              <a:rPr lang="en-US" sz="2400"/>
              <a:t>	Jim is an unusually courageous man. He was willing to </a:t>
            </a:r>
          </a:p>
          <a:p>
            <a:pPr marL="342900" indent="-342900"/>
            <a:r>
              <a:rPr lang="en-US" sz="2400"/>
              <a:t>  reflect on his experience and to learn from it, or more </a:t>
            </a:r>
          </a:p>
          <a:p>
            <a:pPr marL="342900" indent="-342900"/>
            <a:r>
              <a:rPr lang="en-US" sz="2400"/>
              <a:t>  accurately in our case, to unlearn from it, and to share his   </a:t>
            </a:r>
          </a:p>
          <a:p>
            <a:pPr marL="342900" indent="-342900"/>
            <a:r>
              <a:rPr lang="en-US" sz="2400"/>
              <a:t>  unlearning with us. He was willing to admit that the nine </a:t>
            </a:r>
          </a:p>
          <a:p>
            <a:pPr marL="342900" indent="-342900"/>
            <a:r>
              <a:rPr lang="en-US" sz="2400"/>
              <a:t>  elements could not provide the complete answer. I was very   </a:t>
            </a:r>
          </a:p>
          <a:p>
            <a:pPr marL="342900" indent="-342900"/>
            <a:r>
              <a:rPr lang="en-US" sz="2400"/>
              <a:t>  satisfied; especially in light of the fact that now I felt I was able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386</a:t>
            </a:fld>
            <a:endParaRPr lang="en-US"/>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136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136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a study within the CII organizations before   </a:t>
            </a:r>
          </a:p>
          <a:p>
            <a:pPr marL="342900" indent="-342900"/>
            <a:r>
              <a:rPr lang="en-US" sz="2400"/>
              <a:t>  attempting to write my chapter.</a:t>
            </a:r>
          </a:p>
          <a:p>
            <a:pPr marL="342900" indent="-342900"/>
            <a:endParaRPr lang="en-US" sz="2400"/>
          </a:p>
          <a:p>
            <a:pPr marL="342900" indent="-342900"/>
            <a:r>
              <a:rPr lang="en-US" sz="2400" b="1" u="sng"/>
              <a:t>Denying Uncertainty</a:t>
            </a:r>
            <a:endParaRPr lang="en-US" sz="2400" u="sng"/>
          </a:p>
          <a:p>
            <a:pPr marL="342900" indent="-342900"/>
            <a:r>
              <a:rPr lang="en-US" sz="2400"/>
              <a:t>	But my problems with the task force were not over yet. A </a:t>
            </a:r>
          </a:p>
          <a:p>
            <a:pPr marL="342900" indent="-342900"/>
            <a:r>
              <a:rPr lang="en-US" sz="2400"/>
              <a:t>  year later, I submitted my research report to the task force.   </a:t>
            </a:r>
          </a:p>
          <a:p>
            <a:pPr marL="342900" indent="-342900"/>
            <a:r>
              <a:rPr lang="en-US" sz="2400"/>
              <a:t>  The results, based on an elaborate study in 11 CII member </a:t>
            </a:r>
          </a:p>
          <a:p>
            <a:pPr marL="342900" indent="-342900"/>
            <a:r>
              <a:rPr lang="en-US" sz="2400"/>
              <a:t>  companies, were quite shocking to most members of the task  </a:t>
            </a:r>
          </a:p>
          <a:p>
            <a:pPr marL="342900" indent="-342900"/>
            <a:r>
              <a:rPr lang="en-US" sz="2400"/>
              <a:t>  force. Among other things, my findings showed that in most </a:t>
            </a:r>
          </a:p>
          <a:p>
            <a:pPr marL="342900" indent="-342900"/>
            <a:r>
              <a:rPr lang="en-US" sz="2400"/>
              <a:t>  capital projects, uncertainty is not resolved early in the life of </a:t>
            </a:r>
          </a:p>
          <a:p>
            <a:pPr marL="342900" indent="-342900"/>
            <a:r>
              <a:rPr lang="en-US" sz="2400"/>
              <a:t>  the project, for example, at the end of project design. Even </a:t>
            </a:r>
          </a:p>
          <a:p>
            <a:pPr marL="342900" indent="-342900"/>
            <a:r>
              <a:rPr lang="en-US" sz="2400"/>
              <a:t>  more troubling was my finding that in most capital projects, not </a:t>
            </a:r>
          </a:p>
          <a:p>
            <a:pPr marL="342900" indent="-342900"/>
            <a:r>
              <a:rPr lang="en-US" sz="2400"/>
              <a:t>  only are the "means uncertainty" (how to do it) resolved late in </a:t>
            </a:r>
          </a:p>
          <a:p>
            <a:pPr marL="342900" indent="-342900"/>
            <a:r>
              <a:rPr lang="en-US" sz="2400"/>
              <a:t>  the project life, but so are the "end uncertainty" (what to do).</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387</a:t>
            </a:fld>
            <a:endParaRPr lang="en-US"/>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238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238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Since most members of the task force could not accept </a:t>
            </a:r>
          </a:p>
          <a:p>
            <a:pPr marL="342900" indent="-342900"/>
            <a:r>
              <a:rPr lang="en-US" sz="2400"/>
              <a:t>  that capital projects suffer from uncertainty, and definitely not </a:t>
            </a:r>
          </a:p>
          <a:p>
            <a:pPr marL="342900" indent="-342900"/>
            <a:r>
              <a:rPr lang="en-US" sz="2400"/>
              <a:t>  from "end uncertainty," they adjusted the presentation of my </a:t>
            </a:r>
          </a:p>
          <a:p>
            <a:pPr marL="342900" indent="-342900"/>
            <a:r>
              <a:rPr lang="en-US" sz="2400"/>
              <a:t>  findings. Instead of portraying project planning as a gradual </a:t>
            </a:r>
          </a:p>
          <a:p>
            <a:pPr marL="342900" indent="-342900"/>
            <a:r>
              <a:rPr lang="en-US" sz="2400"/>
              <a:t>  process of lessening uncertainty, they portrayed it as a </a:t>
            </a:r>
          </a:p>
          <a:p>
            <a:pPr marL="342900" indent="-342900"/>
            <a:r>
              <a:rPr lang="en-US" sz="2400"/>
              <a:t>  gradual process of increasing certainty.</a:t>
            </a:r>
          </a:p>
          <a:p>
            <a:pPr marL="342900" indent="-342900"/>
            <a:r>
              <a:rPr lang="en-US" sz="2400"/>
              <a:t>	The task force's behavior at the conclusion of my study </a:t>
            </a:r>
          </a:p>
          <a:p>
            <a:pPr marL="342900" indent="-342900"/>
            <a:r>
              <a:rPr lang="en-US" sz="2400"/>
              <a:t>  was very much in line with, and may even explain, their </a:t>
            </a:r>
          </a:p>
          <a:p>
            <a:pPr marL="342900" indent="-342900"/>
            <a:r>
              <a:rPr lang="en-US" sz="2400"/>
              <a:t>  behavior from the outset of the study. The task force members  </a:t>
            </a:r>
          </a:p>
          <a:p>
            <a:pPr marL="342900" indent="-342900"/>
            <a:r>
              <a:rPr lang="en-US" sz="2400"/>
              <a:t>  felt comfortable in a certain world, and so they denied </a:t>
            </a:r>
          </a:p>
          <a:p>
            <a:pPr marL="342900" indent="-342900"/>
            <a:r>
              <a:rPr lang="en-US" sz="2400"/>
              <a:t>  uncertainty, even in the face of empirical data from within their </a:t>
            </a:r>
          </a:p>
          <a:p>
            <a:pPr marL="342900" indent="-342900"/>
            <a:r>
              <a:rPr lang="en-US" sz="2400"/>
              <a:t>  own organizations. Most of the members were not really </a:t>
            </a:r>
          </a:p>
          <a:p>
            <a:pPr marL="342900" indent="-342900"/>
            <a:r>
              <a:rPr lang="en-US" sz="2400"/>
              <a:t>  interested in learning, even when they lead a research activity.</a:t>
            </a:r>
          </a:p>
          <a:p>
            <a:pPr marL="342900" indent="-342900"/>
            <a:r>
              <a:rPr lang="en-US" sz="2400"/>
              <a:t>  They did not formulate research questions, only research</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388</a:t>
            </a:fld>
            <a:endParaRPr lang="en-US"/>
          </a:p>
        </p:txBody>
      </p:sp>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341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341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answers. It could be that the mix of contractors and clients put </a:t>
            </a:r>
          </a:p>
          <a:p>
            <a:pPr marL="342900" indent="-342900"/>
            <a:r>
              <a:rPr lang="en-US" sz="2400"/>
              <a:t>  everyone in a marketing mode. Marketing always starts with </a:t>
            </a:r>
          </a:p>
          <a:p>
            <a:pPr marL="342900" indent="-342900"/>
            <a:r>
              <a:rPr lang="en-US" sz="2400"/>
              <a:t>  an answer; research with a question. They hired "researchers" </a:t>
            </a:r>
          </a:p>
          <a:p>
            <a:pPr marL="342900" indent="-342900"/>
            <a:r>
              <a:rPr lang="en-US" sz="2400"/>
              <a:t>  not to find out or understand reality, but to confirm their own </a:t>
            </a:r>
          </a:p>
          <a:p>
            <a:pPr marL="342900" indent="-342900"/>
            <a:r>
              <a:rPr lang="en-US" sz="2400"/>
              <a:t>  beliefs.</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389</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20PW08 DEEPTHI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solidFill>
                  <a:srgbClr val="008080"/>
                </a:solidFill>
              </a:rPr>
              <a:t>Contents</a:t>
            </a:r>
          </a:p>
        </p:txBody>
      </p:sp>
      <p:sp>
        <p:nvSpPr>
          <p:cNvPr id="46084" name="Text Box 4"/>
          <p:cNvSpPr txBox="1">
            <a:spLocks noGrp="1" noChangeArrowheads="1"/>
          </p:cNvSpPr>
          <p:nvPr>
            <p:ph type="body" idx="1"/>
          </p:nvPr>
        </p:nvSpPr>
        <p:spPr>
          <a:noFill/>
          <a:ln/>
        </p:spPr>
        <p:txBody>
          <a:bodyPr/>
          <a:lstStyle/>
          <a:p>
            <a:pPr>
              <a:lnSpc>
                <a:spcPct val="90000"/>
              </a:lnSpc>
              <a:buFontTx/>
              <a:buBlip>
                <a:blip r:embed="rId2"/>
              </a:buBlip>
            </a:pPr>
            <a:r>
              <a:rPr lang="en-US" sz="2400"/>
              <a:t>What is a “Project”?</a:t>
            </a:r>
          </a:p>
          <a:p>
            <a:pPr>
              <a:lnSpc>
                <a:spcPct val="90000"/>
              </a:lnSpc>
              <a:buFontTx/>
              <a:buBlip>
                <a:blip r:embed="rId2"/>
              </a:buBlip>
            </a:pPr>
            <a:r>
              <a:rPr lang="en-US" sz="2400"/>
              <a:t>Project life-cycle</a:t>
            </a:r>
          </a:p>
          <a:p>
            <a:pPr>
              <a:lnSpc>
                <a:spcPct val="90000"/>
              </a:lnSpc>
              <a:buFontTx/>
              <a:buBlip>
                <a:blip r:embed="rId2"/>
              </a:buBlip>
            </a:pPr>
            <a:r>
              <a:rPr lang="en-US" sz="2400"/>
              <a:t>The project as a System</a:t>
            </a:r>
          </a:p>
          <a:p>
            <a:pPr>
              <a:lnSpc>
                <a:spcPct val="90000"/>
              </a:lnSpc>
              <a:buFontTx/>
              <a:buBlip>
                <a:blip r:embed="rId2"/>
              </a:buBlip>
            </a:pPr>
            <a:r>
              <a:rPr lang="en-US" sz="2400"/>
              <a:t>What is “Management”?</a:t>
            </a:r>
          </a:p>
          <a:p>
            <a:pPr>
              <a:lnSpc>
                <a:spcPct val="90000"/>
              </a:lnSpc>
              <a:buFontTx/>
              <a:buBlip>
                <a:blip r:embed="rId2"/>
              </a:buBlip>
            </a:pPr>
            <a:r>
              <a:rPr lang="en-US" sz="2400"/>
              <a:t>Problems with Software Projects</a:t>
            </a:r>
          </a:p>
          <a:p>
            <a:pPr>
              <a:lnSpc>
                <a:spcPct val="90000"/>
              </a:lnSpc>
              <a:buFontTx/>
              <a:buBlip>
                <a:blip r:embed="rId2"/>
              </a:buBlip>
            </a:pPr>
            <a:r>
              <a:rPr lang="en-US" sz="2400"/>
              <a:t>Project Control life Cycle</a:t>
            </a:r>
          </a:p>
          <a:p>
            <a:pPr>
              <a:lnSpc>
                <a:spcPct val="90000"/>
              </a:lnSpc>
              <a:buFontTx/>
              <a:buBlip>
                <a:blip r:embed="rId2"/>
              </a:buBlip>
            </a:pPr>
            <a:r>
              <a:rPr lang="en-US" sz="2400"/>
              <a:t>Who are “Stakeholders”?</a:t>
            </a:r>
          </a:p>
          <a:p>
            <a:pPr>
              <a:lnSpc>
                <a:spcPct val="90000"/>
              </a:lnSpc>
              <a:buFontTx/>
              <a:buBlip>
                <a:blip r:embed="rId2"/>
              </a:buBlip>
            </a:pPr>
            <a:r>
              <a:rPr lang="en-US" sz="2400"/>
              <a:t>Information and Control in Organizations</a:t>
            </a:r>
          </a:p>
          <a:p>
            <a:pPr>
              <a:lnSpc>
                <a:spcPct val="90000"/>
              </a:lnSpc>
              <a:buFontTx/>
              <a:buBlip>
                <a:blip r:embed="rId2"/>
              </a:buBlip>
            </a:pPr>
            <a:r>
              <a:rPr lang="en-US" sz="2400"/>
              <a:t>Case-Study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06375" y="765175"/>
            <a:ext cx="8937625" cy="647700"/>
          </a:xfrm>
        </p:spPr>
        <p:txBody>
          <a:bodyPr/>
          <a:lstStyle/>
          <a:p>
            <a:r>
              <a:rPr lang="en-US">
                <a:solidFill>
                  <a:srgbClr val="3366CC"/>
                </a:solidFill>
              </a:rPr>
              <a:t>Step 3:</a:t>
            </a:r>
            <a:r>
              <a:rPr lang="en-US"/>
              <a:t> </a:t>
            </a:r>
            <a:r>
              <a:rPr lang="en-US">
                <a:solidFill>
                  <a:srgbClr val="009999"/>
                </a:solidFill>
              </a:rPr>
              <a:t>Analyze project </a:t>
            </a:r>
            <a:br>
              <a:rPr lang="en-US">
                <a:solidFill>
                  <a:srgbClr val="009999"/>
                </a:solidFill>
              </a:rPr>
            </a:br>
            <a:r>
              <a:rPr lang="en-US">
                <a:solidFill>
                  <a:srgbClr val="009999"/>
                </a:solidFill>
              </a:rPr>
              <a:t>characteristics</a:t>
            </a:r>
            <a:br>
              <a:rPr lang="en-US">
                <a:solidFill>
                  <a:srgbClr val="009999"/>
                </a:solidFill>
              </a:rPr>
            </a:br>
            <a:endParaRPr lang="en-US">
              <a:solidFill>
                <a:srgbClr val="009999"/>
              </a:solidFill>
            </a:endParaRPr>
          </a:p>
        </p:txBody>
      </p:sp>
      <p:sp>
        <p:nvSpPr>
          <p:cNvPr id="71683"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3.1 Distinguish project as Objective or Product driven</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3.2 Analyze other Project characteristics</a:t>
            </a:r>
          </a:p>
          <a:p>
            <a:pPr lvl="1">
              <a:buClr>
                <a:srgbClr val="3366CC"/>
              </a:buClr>
              <a:buFontTx/>
              <a:buBlip>
                <a:blip r:embed="rId2"/>
              </a:buBlip>
            </a:pPr>
            <a:r>
              <a:rPr lang="en-US" sz="2400" dirty="0"/>
              <a:t>Quality based ones</a:t>
            </a:r>
          </a:p>
          <a:p>
            <a:pPr lvl="1">
              <a:buClr>
                <a:srgbClr val="3366CC"/>
              </a:buClr>
              <a:buFontTx/>
              <a:buBlip>
                <a:blip r:embed="rId2"/>
              </a:buBlip>
            </a:pPr>
            <a:r>
              <a:rPr lang="en-US" sz="2400" dirty="0"/>
              <a:t>Ex: Safety critical systems are </a:t>
            </a:r>
            <a:r>
              <a:rPr lang="en-US" sz="2400" dirty="0" smtClean="0"/>
              <a:t>identified</a:t>
            </a:r>
          </a:p>
          <a:p>
            <a:pPr lvl="1">
              <a:buClr>
                <a:srgbClr val="3366CC"/>
              </a:buClr>
              <a:buFontTx/>
              <a:buBlip>
                <a:blip r:embed="rId2"/>
              </a:buBlip>
            </a:pPr>
            <a:r>
              <a:rPr lang="en-US" sz="2400" dirty="0" smtClean="0"/>
              <a:t>Whether it is an IS or process control system ?</a:t>
            </a:r>
            <a:endParaRPr lang="en-US" sz="2400" dirty="0"/>
          </a:p>
          <a:p>
            <a:pPr lvl="1">
              <a:buClr>
                <a:srgbClr val="3366CC"/>
              </a:buClr>
              <a:buFontTx/>
              <a:buBlip>
                <a:blip r:embed="rId2"/>
              </a:buBlip>
            </a:pPr>
            <a:r>
              <a:rPr lang="en-US" sz="2400" dirty="0" smtClean="0"/>
              <a:t>Is it a safety critical system ? Could human life be threatened by a malfunction ?</a:t>
            </a:r>
            <a:endParaRPr lang="en-US" sz="2400" dirty="0"/>
          </a:p>
          <a:p>
            <a:pPr>
              <a:buClr>
                <a:srgbClr val="3366CC"/>
              </a:buClr>
              <a:buFontTx/>
              <a:buNone/>
            </a:pPr>
            <a:r>
              <a:rPr lang="en-US" sz="2400" dirty="0">
                <a:solidFill>
                  <a:srgbClr val="3366CC"/>
                </a:solidFill>
              </a:rPr>
              <a:t>3.3 Identify high level project </a:t>
            </a:r>
            <a:r>
              <a:rPr lang="en-US" sz="2400" dirty="0" smtClean="0">
                <a:solidFill>
                  <a:srgbClr val="3366CC"/>
                </a:solidFill>
              </a:rPr>
              <a:t>risks which will affect the successful outcome of  the project</a:t>
            </a:r>
            <a:endParaRPr lang="en-US" sz="2400" dirty="0">
              <a:solidFill>
                <a:srgbClr val="3366CC"/>
              </a:solidFill>
            </a:endParaRPr>
          </a:p>
          <a:p>
            <a:pPr lvl="1">
              <a:buClr>
                <a:srgbClr val="3366CC"/>
              </a:buClr>
              <a:buFontTx/>
              <a:buNone/>
            </a:pPr>
            <a:endParaRPr lang="en-US" sz="2400"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solidFill>
                  <a:srgbClr val="009999"/>
                </a:solidFill>
              </a:rPr>
              <a:t>Cont..</a:t>
            </a:r>
          </a:p>
        </p:txBody>
      </p:sp>
      <p:sp>
        <p:nvSpPr>
          <p:cNvPr id="72707"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3.4 Take into account User requirements concerning implementation</a:t>
            </a:r>
          </a:p>
          <a:p>
            <a:pPr lvl="1">
              <a:buClr>
                <a:srgbClr val="3366CC"/>
              </a:buClr>
              <a:buFontTx/>
              <a:buBlip>
                <a:blip r:embed="rId2"/>
              </a:buBlip>
            </a:pPr>
            <a:r>
              <a:rPr lang="en-US" sz="2400" dirty="0"/>
              <a:t>Clients will have procedural requirements</a:t>
            </a:r>
          </a:p>
          <a:p>
            <a:pPr lvl="1">
              <a:buClr>
                <a:srgbClr val="3366CC"/>
              </a:buClr>
              <a:buFontTx/>
              <a:buBlip>
                <a:blip r:embed="rId2"/>
              </a:buBlip>
            </a:pPr>
            <a:r>
              <a:rPr lang="en-US" sz="2400" dirty="0"/>
              <a:t>Ex: Govt. departments use SSADM </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3.5 Select general lifecycle approach</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3.6 Review overall resource </a:t>
            </a:r>
            <a:r>
              <a:rPr lang="en-US" sz="2400" dirty="0" smtClean="0">
                <a:solidFill>
                  <a:srgbClr val="3366CC"/>
                </a:solidFill>
              </a:rPr>
              <a:t>estimates</a:t>
            </a:r>
          </a:p>
          <a:p>
            <a:pPr>
              <a:buClr>
                <a:srgbClr val="3366CC"/>
              </a:buClr>
              <a:buFontTx/>
              <a:buNone/>
            </a:pPr>
            <a:r>
              <a:rPr lang="en-US" sz="2400" dirty="0" smtClean="0">
                <a:solidFill>
                  <a:srgbClr val="3366CC"/>
                </a:solidFill>
              </a:rPr>
              <a:t>      Once the major risks are identified, we have to re-estimate  the effort and other resources required to implement the project</a:t>
            </a:r>
            <a:endParaRPr lang="en-US" sz="2400" dirty="0">
              <a:solidFill>
                <a:srgbClr val="3366CC"/>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9512" y="44624"/>
            <a:ext cx="7343775" cy="846137"/>
          </a:xfrm>
        </p:spPr>
        <p:txBody>
          <a:bodyPr/>
          <a:lstStyle/>
          <a:p>
            <a:r>
              <a:rPr lang="en-US" sz="2400" dirty="0">
                <a:solidFill>
                  <a:srgbClr val="3366CC"/>
                </a:solidFill>
              </a:rPr>
              <a:t>Step 4:</a:t>
            </a:r>
            <a:r>
              <a:rPr lang="en-US" sz="2400" dirty="0"/>
              <a:t> </a:t>
            </a:r>
            <a:r>
              <a:rPr lang="en-US" sz="2400" dirty="0">
                <a:solidFill>
                  <a:srgbClr val="009999"/>
                </a:solidFill>
              </a:rPr>
              <a:t>Identify project product and activities</a:t>
            </a:r>
            <a:br>
              <a:rPr lang="en-US" sz="2400" dirty="0">
                <a:solidFill>
                  <a:srgbClr val="009999"/>
                </a:solidFill>
              </a:rPr>
            </a:br>
            <a:endParaRPr lang="en-US" sz="2400" dirty="0">
              <a:solidFill>
                <a:srgbClr val="009999"/>
              </a:solidFill>
            </a:endParaRPr>
          </a:p>
        </p:txBody>
      </p:sp>
      <p:sp>
        <p:nvSpPr>
          <p:cNvPr id="73731" name="Rectangle 3"/>
          <p:cNvSpPr>
            <a:spLocks noGrp="1" noChangeArrowheads="1"/>
          </p:cNvSpPr>
          <p:nvPr>
            <p:ph type="body" sz="half" idx="1"/>
          </p:nvPr>
        </p:nvSpPr>
        <p:spPr>
          <a:xfrm>
            <a:off x="35496" y="1110332"/>
            <a:ext cx="8355013" cy="4406900"/>
          </a:xfrm>
        </p:spPr>
        <p:txBody>
          <a:bodyPr/>
          <a:lstStyle/>
          <a:p>
            <a:pPr>
              <a:buClr>
                <a:srgbClr val="3366CC"/>
              </a:buClr>
              <a:buFontTx/>
              <a:buNone/>
            </a:pPr>
            <a:r>
              <a:rPr lang="en-US" sz="2000" dirty="0" smtClean="0">
                <a:solidFill>
                  <a:srgbClr val="3366CC"/>
                </a:solidFill>
              </a:rPr>
              <a:t>More detailed planning of individual activities that will be needed currently is done at this stage</a:t>
            </a:r>
          </a:p>
          <a:p>
            <a:pPr>
              <a:buClr>
                <a:srgbClr val="3366CC"/>
              </a:buClr>
              <a:buFontTx/>
              <a:buNone/>
            </a:pPr>
            <a:endParaRPr lang="en-US" sz="2000" dirty="0" smtClean="0">
              <a:solidFill>
                <a:srgbClr val="3366CC"/>
              </a:solidFill>
            </a:endParaRPr>
          </a:p>
          <a:p>
            <a:pPr>
              <a:buClr>
                <a:srgbClr val="3366CC"/>
              </a:buClr>
              <a:buFontTx/>
              <a:buNone/>
            </a:pPr>
            <a:r>
              <a:rPr lang="en-US" sz="2000" dirty="0" smtClean="0">
                <a:solidFill>
                  <a:srgbClr val="3366CC"/>
                </a:solidFill>
              </a:rPr>
              <a:t>4.1 </a:t>
            </a:r>
            <a:r>
              <a:rPr lang="en-US" sz="2000" dirty="0">
                <a:solidFill>
                  <a:srgbClr val="3366CC"/>
                </a:solidFill>
              </a:rPr>
              <a:t>Identify or describe project products</a:t>
            </a:r>
          </a:p>
          <a:p>
            <a:pPr>
              <a:buClr>
                <a:srgbClr val="3366CC"/>
              </a:buClr>
              <a:buFontTx/>
              <a:buNone/>
            </a:pPr>
            <a:r>
              <a:rPr lang="en-US" sz="2000" dirty="0">
                <a:solidFill>
                  <a:srgbClr val="3366CC"/>
                </a:solidFill>
              </a:rPr>
              <a:t>(deliverables)</a:t>
            </a:r>
          </a:p>
          <a:p>
            <a:pPr lvl="1">
              <a:buClr>
                <a:srgbClr val="3366CC"/>
              </a:buClr>
              <a:buFontTx/>
              <a:buBlip>
                <a:blip r:embed="rId2"/>
              </a:buBlip>
            </a:pPr>
            <a:r>
              <a:rPr lang="en-US" sz="2100" dirty="0"/>
              <a:t>Technical, quality, management </a:t>
            </a:r>
            <a:r>
              <a:rPr lang="en-US" sz="2100" dirty="0" smtClean="0"/>
              <a:t>products</a:t>
            </a:r>
          </a:p>
          <a:p>
            <a:pPr lvl="1">
              <a:buClr>
                <a:srgbClr val="3366CC"/>
              </a:buClr>
              <a:buFontTx/>
              <a:buBlip>
                <a:blip r:embed="rId2"/>
              </a:buBlip>
            </a:pPr>
            <a:r>
              <a:rPr lang="en-US" sz="2100" dirty="0" smtClean="0"/>
              <a:t>Training materials, operating instructions</a:t>
            </a:r>
            <a:endParaRPr lang="en-US" sz="2100" dirty="0"/>
          </a:p>
          <a:p>
            <a:pPr lvl="1">
              <a:buClr>
                <a:srgbClr val="3366CC"/>
              </a:buClr>
              <a:buFontTx/>
              <a:buBlip>
                <a:blip r:embed="rId2"/>
              </a:buBlip>
            </a:pPr>
            <a:r>
              <a:rPr lang="en-US" sz="2100" dirty="0"/>
              <a:t>Products form a hierarchy</a:t>
            </a:r>
          </a:p>
          <a:p>
            <a:pPr lvl="1">
              <a:buClr>
                <a:srgbClr val="3366CC"/>
              </a:buClr>
              <a:buFontTx/>
              <a:buBlip>
                <a:blip r:embed="rId2"/>
              </a:buBlip>
            </a:pPr>
            <a:r>
              <a:rPr lang="en-US" sz="2100" dirty="0" smtClean="0"/>
              <a:t>Relationships </a:t>
            </a:r>
            <a:r>
              <a:rPr lang="en-US" sz="2100" dirty="0"/>
              <a:t>should be documented – Product Breakdown Structure (PBS)</a:t>
            </a:r>
          </a:p>
          <a:p>
            <a:pPr>
              <a:buClr>
                <a:srgbClr val="3366CC"/>
              </a:buClr>
              <a:buFontTx/>
              <a:buNone/>
            </a:pPr>
            <a:r>
              <a:rPr lang="en-US" sz="2000" dirty="0">
                <a:solidFill>
                  <a:srgbClr val="3366CC"/>
                </a:solidFill>
              </a:rPr>
              <a:t>4.2 Document generic product flows</a:t>
            </a:r>
          </a:p>
          <a:p>
            <a:pPr lvl="1">
              <a:buClr>
                <a:srgbClr val="3366CC"/>
              </a:buClr>
              <a:buFontTx/>
              <a:buBlip>
                <a:blip r:embed="rId2"/>
              </a:buBlip>
            </a:pPr>
            <a:r>
              <a:rPr lang="en-US" sz="2100" dirty="0" smtClean="0"/>
              <a:t>Some products will need some other product to exist first before they can be created. </a:t>
            </a:r>
            <a:r>
              <a:rPr lang="en-US" sz="2100" dirty="0" err="1" smtClean="0"/>
              <a:t>Eg</a:t>
            </a:r>
            <a:r>
              <a:rPr lang="en-US" sz="2100" dirty="0" smtClean="0"/>
              <a:t>. A program design must be created before the program can be written and program specification must exist before the design can be commences</a:t>
            </a:r>
            <a:endParaRPr lang="en-US" sz="2100" dirty="0"/>
          </a:p>
          <a:p>
            <a:pPr>
              <a:buClr>
                <a:srgbClr val="3366CC"/>
              </a:buClr>
              <a:buFontTx/>
              <a:buNone/>
            </a:pPr>
            <a:endParaRPr lang="en-US" sz="2000" dirty="0"/>
          </a:p>
        </p:txBody>
      </p:sp>
      <p:sp>
        <p:nvSpPr>
          <p:cNvPr id="4" name="Slide Number Placeholder 3"/>
          <p:cNvSpPr>
            <a:spLocks noGrp="1"/>
          </p:cNvSpPr>
          <p:nvPr>
            <p:ph type="sldNum" sz="quarter" idx="12"/>
          </p:nvPr>
        </p:nvSpPr>
        <p:spPr/>
        <p:txBody>
          <a:bodyPr/>
          <a:lstStyle/>
          <a:p>
            <a:fld id="{E03112F4-8375-4A1E-9949-5CBCCB29313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8223277" cy="846137"/>
          </a:xfrm>
        </p:spPr>
        <p:txBody>
          <a:bodyPr/>
          <a:lstStyle/>
          <a:p>
            <a:r>
              <a:rPr lang="en-US" smtClean="0"/>
              <a:t>PBS-Product </a:t>
            </a:r>
            <a:r>
              <a:rPr lang="en-US" dirty="0" smtClean="0"/>
              <a:t>Breakdown Structure</a:t>
            </a:r>
            <a:endParaRPr lang="en-US" dirty="0"/>
          </a:p>
        </p:txBody>
      </p:sp>
      <p:sp>
        <p:nvSpPr>
          <p:cNvPr id="5" name="Slide Number Placeholder 4"/>
          <p:cNvSpPr>
            <a:spLocks noGrp="1"/>
          </p:cNvSpPr>
          <p:nvPr>
            <p:ph type="sldNum" sz="quarter" idx="12"/>
          </p:nvPr>
        </p:nvSpPr>
        <p:spPr/>
        <p:txBody>
          <a:bodyPr/>
          <a:lstStyle/>
          <a:p>
            <a:fld id="{E03112F4-8375-4A1E-9949-5CBCCB293138}" type="slidenum">
              <a:rPr lang="en-US" smtClean="0"/>
              <a:pPr/>
              <a:t>43</a:t>
            </a:fld>
            <a:endParaRPr lang="en-US"/>
          </a:p>
        </p:txBody>
      </p:sp>
      <p:sp>
        <p:nvSpPr>
          <p:cNvPr id="6" name="Rectangle 5"/>
          <p:cNvSpPr/>
          <p:nvPr/>
        </p:nvSpPr>
        <p:spPr bwMode="auto">
          <a:xfrm>
            <a:off x="2928926" y="1285860"/>
            <a:ext cx="2786082" cy="121444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Selection Products</a:t>
            </a:r>
          </a:p>
        </p:txBody>
      </p:sp>
      <p:sp>
        <p:nvSpPr>
          <p:cNvPr id="7" name="Rectangle 6"/>
          <p:cNvSpPr/>
          <p:nvPr/>
        </p:nvSpPr>
        <p:spPr bwMode="auto">
          <a:xfrm>
            <a:off x="214282" y="3443294"/>
            <a:ext cx="1500198"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Volume Figures	</a:t>
            </a:r>
          </a:p>
        </p:txBody>
      </p:sp>
      <p:sp>
        <p:nvSpPr>
          <p:cNvPr id="8" name="Rectangle 7"/>
          <p:cNvSpPr/>
          <p:nvPr/>
        </p:nvSpPr>
        <p:spPr bwMode="auto">
          <a:xfrm>
            <a:off x="1928794" y="3429000"/>
            <a:ext cx="1428760" cy="8260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Office Layouts</a:t>
            </a:r>
          </a:p>
        </p:txBody>
      </p:sp>
      <p:sp>
        <p:nvSpPr>
          <p:cNvPr id="9" name="Rectangle 8"/>
          <p:cNvSpPr/>
          <p:nvPr/>
        </p:nvSpPr>
        <p:spPr bwMode="auto">
          <a:xfrm>
            <a:off x="3571868" y="3443294"/>
            <a:ext cx="1428760"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User Requirements	</a:t>
            </a:r>
          </a:p>
        </p:txBody>
      </p:sp>
      <p:sp>
        <p:nvSpPr>
          <p:cNvPr id="10" name="Rectangle 9"/>
          <p:cNvSpPr/>
          <p:nvPr/>
        </p:nvSpPr>
        <p:spPr bwMode="auto">
          <a:xfrm>
            <a:off x="6786578" y="3443294"/>
            <a:ext cx="142876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Invitation to tenders</a:t>
            </a:r>
          </a:p>
        </p:txBody>
      </p:sp>
      <p:sp>
        <p:nvSpPr>
          <p:cNvPr id="11" name="Rectangle 10"/>
          <p:cNvSpPr/>
          <p:nvPr/>
        </p:nvSpPr>
        <p:spPr bwMode="auto">
          <a:xfrm>
            <a:off x="5214942" y="3443294"/>
            <a:ext cx="1343028" cy="7715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List of  suppliers	</a:t>
            </a:r>
          </a:p>
        </p:txBody>
      </p:sp>
      <p:sp>
        <p:nvSpPr>
          <p:cNvPr id="12" name="Rectangle 11"/>
          <p:cNvSpPr/>
          <p:nvPr/>
        </p:nvSpPr>
        <p:spPr bwMode="auto">
          <a:xfrm>
            <a:off x="3443286" y="5000636"/>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User’s modified requirements</a:t>
            </a:r>
            <a:r>
              <a:rPr kumimoji="0" lang="en-US" sz="1800" b="0" i="0" u="none" strike="noStrike" cap="none" normalizeH="0" baseline="0" dirty="0" smtClean="0">
                <a:ln>
                  <a:noFill/>
                </a:ln>
                <a:solidFill>
                  <a:schemeClr val="tx1"/>
                </a:solidFill>
                <a:effectLst/>
                <a:latin typeface="Arial" charset="0"/>
              </a:rPr>
              <a:t>	</a:t>
            </a:r>
          </a:p>
        </p:txBody>
      </p:sp>
      <p:sp>
        <p:nvSpPr>
          <p:cNvPr id="13" name="Rectangle 12"/>
          <p:cNvSpPr/>
          <p:nvPr/>
        </p:nvSpPr>
        <p:spPr bwMode="auto">
          <a:xfrm>
            <a:off x="551498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Test examples</a:t>
            </a:r>
          </a:p>
        </p:txBody>
      </p:sp>
      <p:sp>
        <p:nvSpPr>
          <p:cNvPr id="14" name="Rectangle 13"/>
          <p:cNvSpPr/>
          <p:nvPr/>
        </p:nvSpPr>
        <p:spPr bwMode="auto">
          <a:xfrm>
            <a:off x="122870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Existing system description</a:t>
            </a:r>
            <a:r>
              <a:rPr kumimoji="0" lang="en-US" sz="1800" b="0" i="0" u="none" strike="noStrike" cap="none" normalizeH="0" baseline="0" dirty="0" smtClean="0">
                <a:ln>
                  <a:noFill/>
                </a:ln>
                <a:solidFill>
                  <a:schemeClr val="tx1"/>
                </a:solidFill>
                <a:effectLst/>
                <a:latin typeface="Arial" charset="0"/>
              </a:rPr>
              <a:t>	</a:t>
            </a:r>
          </a:p>
        </p:txBody>
      </p:sp>
      <p:cxnSp>
        <p:nvCxnSpPr>
          <p:cNvPr id="16" name="Straight Connector 15"/>
          <p:cNvCxnSpPr>
            <a:stCxn id="6" idx="2"/>
          </p:cNvCxnSpPr>
          <p:nvPr/>
        </p:nvCxnSpPr>
        <p:spPr bwMode="auto">
          <a:xfrm rot="16200000" flipH="1">
            <a:off x="4089792" y="2732480"/>
            <a:ext cx="50006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10800000">
            <a:off x="928662" y="3000372"/>
            <a:ext cx="342902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357686" y="3000372"/>
            <a:ext cx="307183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endCxn id="7" idx="0"/>
          </p:cNvCxnSpPr>
          <p:nvPr/>
        </p:nvCxnSpPr>
        <p:spPr bwMode="auto">
          <a:xfrm rot="16200000" flipH="1">
            <a:off x="725060" y="3203973"/>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rot="16200000" flipH="1">
            <a:off x="2332415"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6200000" flipH="1">
            <a:off x="4046927"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6200000" flipH="1">
            <a:off x="5654283"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16200000" flipH="1">
            <a:off x="7172341" y="3186116"/>
            <a:ext cx="585797" cy="714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16200000" flipH="1">
            <a:off x="4046927"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6200000" flipH="1">
            <a:off x="1868069"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6200000" flipH="1">
            <a:off x="6047191"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a:off x="2071674" y="4570422"/>
            <a:ext cx="4143401" cy="15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9" idx="2"/>
          </p:cNvCxnSpPr>
          <p:nvPr/>
        </p:nvCxnSpPr>
        <p:spPr bwMode="auto">
          <a:xfrm rot="5400000">
            <a:off x="4125513" y="4411273"/>
            <a:ext cx="28575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solidFill>
                  <a:srgbClr val="009999"/>
                </a:solidFill>
              </a:rPr>
              <a:t>Cont..</a:t>
            </a:r>
          </a:p>
        </p:txBody>
      </p:sp>
      <p:sp>
        <p:nvSpPr>
          <p:cNvPr id="7475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4.3 Recognize product instances</a:t>
            </a:r>
          </a:p>
          <a:p>
            <a:pPr lvl="1">
              <a:buClr>
                <a:srgbClr val="3366CC"/>
              </a:buClr>
              <a:buFontTx/>
              <a:buBlip>
                <a:blip r:embed="rId2"/>
              </a:buBlip>
            </a:pPr>
            <a:r>
              <a:rPr lang="en-US" sz="2400" dirty="0"/>
              <a:t>Same generic PFD </a:t>
            </a:r>
            <a:r>
              <a:rPr lang="en-US" sz="2400" smtClean="0"/>
              <a:t>(Product Flow Diagram</a:t>
            </a:r>
            <a:r>
              <a:rPr lang="en-US" sz="2400" dirty="0" smtClean="0"/>
              <a:t>) relates </a:t>
            </a:r>
            <a:r>
              <a:rPr lang="en-US" sz="2400" dirty="0"/>
              <a:t>to more than one instance of a particular type of product</a:t>
            </a:r>
          </a:p>
          <a:p>
            <a:pPr lvl="1">
              <a:buClr>
                <a:srgbClr val="3366CC"/>
              </a:buClr>
              <a:buFontTx/>
              <a:buBlip>
                <a:blip r:embed="rId2"/>
              </a:buBlip>
            </a:pPr>
            <a:r>
              <a:rPr lang="en-US" sz="2400" dirty="0"/>
              <a:t>Each instance to be identified</a:t>
            </a:r>
          </a:p>
          <a:p>
            <a:pPr lvl="1">
              <a:buClr>
                <a:srgbClr val="3366CC"/>
              </a:buClr>
              <a:buFontTx/>
              <a:buNone/>
            </a:pPr>
            <a:endParaRPr lang="en-US" sz="2400" dirty="0"/>
          </a:p>
          <a:p>
            <a:pPr>
              <a:buClr>
                <a:srgbClr val="3366CC"/>
              </a:buClr>
              <a:buFontTx/>
              <a:buNone/>
            </a:pPr>
            <a:r>
              <a:rPr lang="en-US" sz="2400" dirty="0">
                <a:solidFill>
                  <a:srgbClr val="3366CC"/>
                </a:solidFill>
              </a:rPr>
              <a:t>4.4 Produce ideal Activity network</a:t>
            </a:r>
          </a:p>
          <a:p>
            <a:pPr lvl="1">
              <a:buClr>
                <a:srgbClr val="3366CC"/>
              </a:buClr>
              <a:buFontTx/>
              <a:buBlip>
                <a:blip r:embed="rId2"/>
              </a:buBlip>
            </a:pPr>
            <a:r>
              <a:rPr lang="en-US" sz="2400" dirty="0"/>
              <a:t>Tasks to be carried out are shown</a:t>
            </a:r>
          </a:p>
          <a:p>
            <a:pPr lvl="1">
              <a:buClr>
                <a:srgbClr val="3366CC"/>
              </a:buClr>
              <a:buFontTx/>
              <a:buBlip>
                <a:blip r:embed="rId2"/>
              </a:buBlip>
            </a:pPr>
            <a:r>
              <a:rPr lang="en-US" sz="2400" dirty="0"/>
              <a:t>Order in which they are to be carried out</a:t>
            </a:r>
          </a:p>
          <a:p>
            <a:pPr lvl="1">
              <a:buClr>
                <a:srgbClr val="3366CC"/>
              </a:buClr>
              <a:buFontTx/>
              <a:buNone/>
            </a:pPr>
            <a:endParaRPr lang="en-US" sz="2400" dirty="0"/>
          </a:p>
          <a:p>
            <a:pPr lvl="1">
              <a:buClr>
                <a:srgbClr val="3366CC"/>
              </a:buCl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 activity network for Accounts-maintenance project</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45</a:t>
            </a:fld>
            <a:endParaRPr lang="en-US"/>
          </a:p>
        </p:txBody>
      </p:sp>
      <p:sp>
        <p:nvSpPr>
          <p:cNvPr id="1026" name="AutoShape 2"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Documents and Settings\MR\Desktop\6258_27_9-four-steps-management-activity.jpg"/>
          <p:cNvPicPr>
            <a:picLocks noChangeAspect="1" noChangeArrowheads="1"/>
          </p:cNvPicPr>
          <p:nvPr/>
        </p:nvPicPr>
        <p:blipFill>
          <a:blip r:embed="rId2" cstate="print"/>
          <a:srcRect/>
          <a:stretch>
            <a:fillRect/>
          </a:stretch>
        </p:blipFill>
        <p:spPr bwMode="auto">
          <a:xfrm>
            <a:off x="539552" y="1628800"/>
            <a:ext cx="8064896" cy="468052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solidFill>
                  <a:srgbClr val="009999"/>
                </a:solidFill>
              </a:rPr>
              <a:t>Cont..</a:t>
            </a:r>
          </a:p>
        </p:txBody>
      </p:sp>
      <p:sp>
        <p:nvSpPr>
          <p:cNvPr id="7577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4.5 Modify the ideal to take into account need for stages and checkpoints</a:t>
            </a:r>
          </a:p>
          <a:p>
            <a:pPr lvl="1">
              <a:buClr>
                <a:srgbClr val="3366CC"/>
              </a:buClr>
              <a:buFontTx/>
              <a:buBlip>
                <a:blip r:embed="rId2"/>
              </a:buBlip>
            </a:pPr>
            <a:r>
              <a:rPr lang="en-US" sz="2400" dirty="0"/>
              <a:t>Divide project into stages</a:t>
            </a:r>
          </a:p>
          <a:p>
            <a:pPr lvl="1">
              <a:buClr>
                <a:srgbClr val="3366CC"/>
              </a:buClr>
              <a:buFontTx/>
              <a:buBlip>
                <a:blip r:embed="rId2"/>
              </a:buBlip>
            </a:pPr>
            <a:r>
              <a:rPr lang="en-US" sz="2400" dirty="0"/>
              <a:t>Introduce checkpoint </a:t>
            </a:r>
            <a:r>
              <a:rPr lang="en-US" sz="2400" dirty="0" smtClean="0"/>
              <a:t>activities</a:t>
            </a:r>
          </a:p>
          <a:p>
            <a:pPr lvl="1">
              <a:buClr>
                <a:srgbClr val="3366CC"/>
              </a:buClr>
              <a:buFontTx/>
              <a:buBlip>
                <a:blip r:embed="rId2"/>
              </a:buBlip>
            </a:pPr>
            <a:r>
              <a:rPr lang="en-US" sz="2400" dirty="0" smtClean="0"/>
              <a:t>Sequencing activities will minimize the elapsed time for the project (overall duration)</a:t>
            </a:r>
          </a:p>
          <a:p>
            <a:pPr lvl="1">
              <a:buClr>
                <a:srgbClr val="3366CC"/>
              </a:buClr>
              <a:buFontTx/>
              <a:buBlip>
                <a:blip r:embed="rId2"/>
              </a:buBlip>
            </a:pPr>
            <a:r>
              <a:rPr lang="en-US" sz="2400" dirty="0" smtClean="0"/>
              <a:t>It assumes that activity will start soon as, preceding activity is completed</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20PW09 DHIVYA DHARSHNI S V</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0175" y="688975"/>
            <a:ext cx="8937625" cy="647700"/>
          </a:xfrm>
        </p:spPr>
        <p:txBody>
          <a:bodyPr/>
          <a:lstStyle/>
          <a:p>
            <a:r>
              <a:rPr lang="en-US">
                <a:solidFill>
                  <a:srgbClr val="3366CC"/>
                </a:solidFill>
              </a:rPr>
              <a:t>Step 5:</a:t>
            </a:r>
            <a:r>
              <a:rPr lang="en-US"/>
              <a:t> </a:t>
            </a:r>
            <a:r>
              <a:rPr lang="en-US">
                <a:solidFill>
                  <a:srgbClr val="009999"/>
                </a:solidFill>
              </a:rPr>
              <a:t>Estimate effort for </a:t>
            </a:r>
            <a:br>
              <a:rPr lang="en-US">
                <a:solidFill>
                  <a:srgbClr val="009999"/>
                </a:solidFill>
              </a:rPr>
            </a:br>
            <a:r>
              <a:rPr lang="en-US">
                <a:solidFill>
                  <a:srgbClr val="009999"/>
                </a:solidFill>
              </a:rPr>
              <a:t>each activity</a:t>
            </a:r>
            <a:br>
              <a:rPr lang="en-US">
                <a:solidFill>
                  <a:srgbClr val="009999"/>
                </a:solidFill>
              </a:rPr>
            </a:br>
            <a:endParaRPr lang="en-US">
              <a:solidFill>
                <a:srgbClr val="009999"/>
              </a:solidFill>
            </a:endParaRPr>
          </a:p>
        </p:txBody>
      </p:sp>
      <p:sp>
        <p:nvSpPr>
          <p:cNvPr id="76803" name="Rectangle 3"/>
          <p:cNvSpPr>
            <a:spLocks noGrp="1" noChangeArrowheads="1"/>
          </p:cNvSpPr>
          <p:nvPr>
            <p:ph type="body" idx="1"/>
          </p:nvPr>
        </p:nvSpPr>
        <p:spPr/>
        <p:txBody>
          <a:bodyPr/>
          <a:lstStyle/>
          <a:p>
            <a:pPr>
              <a:buClr>
                <a:srgbClr val="3366CC"/>
              </a:buClr>
              <a:buFontTx/>
              <a:buNone/>
            </a:pPr>
            <a:r>
              <a:rPr lang="en-US" sz="2400">
                <a:solidFill>
                  <a:srgbClr val="3366CC"/>
                </a:solidFill>
              </a:rPr>
              <a:t>5.1 Carry bottom-up estimates</a:t>
            </a:r>
          </a:p>
          <a:p>
            <a:pPr lvl="1">
              <a:buClr>
                <a:srgbClr val="3366CC"/>
              </a:buClr>
              <a:buFontTx/>
              <a:buBlip>
                <a:blip r:embed="rId2"/>
              </a:buBlip>
            </a:pPr>
            <a:r>
              <a:rPr lang="en-US" sz="2400"/>
              <a:t>Staff effort and other resources required</a:t>
            </a:r>
          </a:p>
          <a:p>
            <a:pPr lvl="1">
              <a:buClr>
                <a:srgbClr val="3366CC"/>
              </a:buClr>
              <a:buFontTx/>
              <a:buBlip>
                <a:blip r:embed="rId2"/>
              </a:buBlip>
            </a:pPr>
            <a:r>
              <a:rPr lang="en-US" sz="2400"/>
              <a:t>Individual activity estimates are calculated</a:t>
            </a:r>
          </a:p>
          <a:p>
            <a:pPr lvl="1">
              <a:buClr>
                <a:srgbClr val="3366CC"/>
              </a:buClr>
              <a:buFontTx/>
              <a:buBlip>
                <a:blip r:embed="rId2"/>
              </a:buBlip>
            </a:pPr>
            <a:r>
              <a:rPr lang="en-US" sz="2400"/>
              <a:t>Summed up to get overall bottom-up estimate</a:t>
            </a:r>
          </a:p>
          <a:p>
            <a:pPr>
              <a:buClr>
                <a:srgbClr val="3366CC"/>
              </a:buClr>
              <a:buFontTx/>
              <a:buNone/>
            </a:pPr>
            <a:endParaRPr lang="en-US" sz="2400">
              <a:solidFill>
                <a:srgbClr val="3366CC"/>
              </a:solidFill>
            </a:endParaRPr>
          </a:p>
          <a:p>
            <a:pPr>
              <a:buClr>
                <a:srgbClr val="3366CC"/>
              </a:buClr>
              <a:buFontTx/>
              <a:buNone/>
            </a:pPr>
            <a:r>
              <a:rPr lang="en-US" sz="2400">
                <a:solidFill>
                  <a:srgbClr val="3366CC"/>
                </a:solidFill>
              </a:rPr>
              <a:t>5.2 Revise plan to create controllable activities</a:t>
            </a:r>
          </a:p>
          <a:p>
            <a:pPr lvl="1">
              <a:buClr>
                <a:srgbClr val="3366CC"/>
              </a:buClr>
              <a:buFontTx/>
              <a:buBlip>
                <a:blip r:embed="rId2"/>
              </a:buBlip>
            </a:pPr>
            <a:r>
              <a:rPr lang="en-US" sz="2400"/>
              <a:t>Long activities make a project difficult to control</a:t>
            </a:r>
          </a:p>
          <a:p>
            <a:pPr lvl="1">
              <a:buClr>
                <a:srgbClr val="3366CC"/>
              </a:buClr>
              <a:buFontTx/>
              <a:buBlip>
                <a:blip r:embed="rId2"/>
              </a:buBlip>
            </a:pPr>
            <a:r>
              <a:rPr lang="en-US" sz="2400"/>
              <a:t>Break down into a series of smaller sub-tasks</a:t>
            </a:r>
          </a:p>
          <a:p>
            <a:pPr lvl="1">
              <a:buClr>
                <a:srgbClr val="3366CC"/>
              </a:buCl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06375" y="333375"/>
            <a:ext cx="8937625" cy="647700"/>
          </a:xfrm>
        </p:spPr>
        <p:txBody>
          <a:bodyPr/>
          <a:lstStyle/>
          <a:p>
            <a:r>
              <a:rPr lang="en-US">
                <a:solidFill>
                  <a:srgbClr val="3366CC"/>
                </a:solidFill>
              </a:rPr>
              <a:t>Step 6:</a:t>
            </a:r>
            <a:r>
              <a:rPr lang="en-US"/>
              <a:t> </a:t>
            </a:r>
            <a:r>
              <a:rPr lang="en-US">
                <a:solidFill>
                  <a:srgbClr val="009999"/>
                </a:solidFill>
              </a:rPr>
              <a:t>Identify activity risks</a:t>
            </a:r>
          </a:p>
        </p:txBody>
      </p:sp>
      <p:sp>
        <p:nvSpPr>
          <p:cNvPr id="77827" name="Rectangle 3"/>
          <p:cNvSpPr>
            <a:spLocks noGrp="1" noChangeArrowheads="1"/>
          </p:cNvSpPr>
          <p:nvPr>
            <p:ph type="body" idx="1"/>
          </p:nvPr>
        </p:nvSpPr>
        <p:spPr/>
        <p:txBody>
          <a:bodyPr/>
          <a:lstStyle/>
          <a:p>
            <a:pPr>
              <a:lnSpc>
                <a:spcPct val="90000"/>
              </a:lnSpc>
              <a:buClr>
                <a:srgbClr val="3366CC"/>
              </a:buClr>
              <a:buFontTx/>
              <a:buNone/>
            </a:pPr>
            <a:r>
              <a:rPr lang="en-US" sz="2400" dirty="0">
                <a:solidFill>
                  <a:srgbClr val="3366CC"/>
                </a:solidFill>
              </a:rPr>
              <a:t>6.1 Identify &amp; quantify activity-based risks</a:t>
            </a:r>
          </a:p>
          <a:p>
            <a:pPr lvl="1">
              <a:lnSpc>
                <a:spcPct val="90000"/>
              </a:lnSpc>
              <a:buClr>
                <a:srgbClr val="3366CC"/>
              </a:buClr>
              <a:buFontTx/>
              <a:buBlip>
                <a:blip r:embed="rId2"/>
              </a:buBlip>
            </a:pPr>
            <a:r>
              <a:rPr lang="en-US" sz="2400" dirty="0"/>
              <a:t>Seriousness of a risk and likelihood of it occurring </a:t>
            </a:r>
          </a:p>
          <a:p>
            <a:pPr>
              <a:lnSpc>
                <a:spcPct val="90000"/>
              </a:lnSpc>
              <a:buClr>
                <a:srgbClr val="3366CC"/>
              </a:buClr>
              <a:buFontTx/>
              <a:buNone/>
            </a:pPr>
            <a:endParaRPr lang="en-US" sz="2400" dirty="0">
              <a:solidFill>
                <a:srgbClr val="3366CC"/>
              </a:solidFill>
            </a:endParaRPr>
          </a:p>
          <a:p>
            <a:pPr>
              <a:lnSpc>
                <a:spcPct val="90000"/>
              </a:lnSpc>
              <a:buClr>
                <a:srgbClr val="3366CC"/>
              </a:buClr>
              <a:buFontTx/>
              <a:buNone/>
            </a:pPr>
            <a:r>
              <a:rPr lang="en-US" sz="2400" dirty="0">
                <a:solidFill>
                  <a:srgbClr val="3366CC"/>
                </a:solidFill>
              </a:rPr>
              <a:t>6.2 Plan risk reduction &amp; contingency measures where appropriate</a:t>
            </a:r>
          </a:p>
          <a:p>
            <a:pPr lvl="1">
              <a:lnSpc>
                <a:spcPct val="90000"/>
              </a:lnSpc>
              <a:buClr>
                <a:srgbClr val="3366CC"/>
              </a:buClr>
              <a:buFontTx/>
              <a:buBlip>
                <a:blip r:embed="rId2"/>
              </a:buBlip>
            </a:pPr>
            <a:r>
              <a:rPr lang="en-US" sz="2400" dirty="0"/>
              <a:t>Avoid or at least reduce some of the identified risks</a:t>
            </a:r>
          </a:p>
          <a:p>
            <a:pPr lvl="1">
              <a:lnSpc>
                <a:spcPct val="90000"/>
              </a:lnSpc>
              <a:buClr>
                <a:srgbClr val="3366CC"/>
              </a:buClr>
              <a:buFontTx/>
              <a:buBlip>
                <a:blip r:embed="rId2"/>
              </a:buBlip>
            </a:pPr>
            <a:r>
              <a:rPr lang="en-US" sz="2400" dirty="0"/>
              <a:t>Contingency plans – action to be taken if risk materializes</a:t>
            </a:r>
          </a:p>
          <a:p>
            <a:pPr>
              <a:lnSpc>
                <a:spcPct val="90000"/>
              </a:lnSpc>
              <a:buClr>
                <a:srgbClr val="3366CC"/>
              </a:buClr>
              <a:buFontTx/>
              <a:buNone/>
            </a:pPr>
            <a:r>
              <a:rPr lang="en-US" sz="2400" dirty="0">
                <a:solidFill>
                  <a:srgbClr val="3366CC"/>
                </a:solidFill>
              </a:rPr>
              <a:t>6.3 Adjust overall plans &amp; estimates to take account of </a:t>
            </a:r>
            <a:r>
              <a:rPr lang="en-US" sz="2400" dirty="0" smtClean="0">
                <a:solidFill>
                  <a:srgbClr val="3366CC"/>
                </a:solidFill>
              </a:rPr>
              <a:t>risks</a:t>
            </a:r>
          </a:p>
          <a:p>
            <a:pPr>
              <a:lnSpc>
                <a:spcPct val="90000"/>
              </a:lnSpc>
              <a:buClr>
                <a:srgbClr val="3366CC"/>
              </a:buClr>
              <a:buFontTx/>
              <a:buNone/>
            </a:pPr>
            <a:r>
              <a:rPr lang="en-US" sz="2400" dirty="0" smtClean="0"/>
              <a:t>By adding new activities, we may reduce risks</a:t>
            </a:r>
          </a:p>
          <a:p>
            <a:pPr>
              <a:lnSpc>
                <a:spcPct val="90000"/>
              </a:lnSpc>
              <a:buClr>
                <a:srgbClr val="3366CC"/>
              </a:buClr>
              <a:buFontTx/>
              <a:buNone/>
            </a:pPr>
            <a:r>
              <a:rPr lang="en-US" sz="2400" dirty="0" smtClean="0"/>
              <a:t>For example, training should be given in case of a new technology or language is to be incorporated in the project</a:t>
            </a:r>
            <a:endParaRPr lang="en-US" sz="2400" dirty="0"/>
          </a:p>
          <a:p>
            <a:pPr lvl="1">
              <a:lnSpc>
                <a:spcPct val="90000"/>
              </a:lnSpc>
              <a:buClr>
                <a:srgbClr val="3366CC"/>
              </a:buClr>
              <a:buFontTx/>
              <a:buNone/>
            </a:pPr>
            <a:endParaRPr lang="en-US" sz="2400" dirty="0"/>
          </a:p>
          <a:p>
            <a:pPr>
              <a:lnSpc>
                <a:spcPct val="90000"/>
              </a:lnSpc>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Project ?</a:t>
            </a:r>
            <a:endParaRPr lang="en-US" dirty="0"/>
          </a:p>
        </p:txBody>
      </p:sp>
      <p:sp>
        <p:nvSpPr>
          <p:cNvPr id="3" name="Content Placeholder 2"/>
          <p:cNvSpPr>
            <a:spLocks noGrp="1"/>
          </p:cNvSpPr>
          <p:nvPr>
            <p:ph idx="1"/>
          </p:nvPr>
        </p:nvSpPr>
        <p:spPr/>
        <p:txBody>
          <a:bodyPr/>
          <a:lstStyle/>
          <a:p>
            <a:r>
              <a:rPr lang="en-US" dirty="0" smtClean="0"/>
              <a:t>A specific plan or design</a:t>
            </a:r>
          </a:p>
          <a:p>
            <a:r>
              <a:rPr lang="en-US" dirty="0" smtClean="0"/>
              <a:t>A Planned undertaking</a:t>
            </a:r>
          </a:p>
          <a:p>
            <a:r>
              <a:rPr lang="en-US" dirty="0" smtClean="0"/>
              <a:t>A large undertaking </a:t>
            </a:r>
            <a:r>
              <a:rPr lang="en-US" dirty="0" err="1" smtClean="0"/>
              <a:t>Eg</a:t>
            </a:r>
            <a:r>
              <a:rPr lang="en-US" dirty="0" smtClean="0"/>
              <a:t>. A Public works scheme</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6375" y="333375"/>
            <a:ext cx="8937625" cy="647700"/>
          </a:xfrm>
        </p:spPr>
        <p:txBody>
          <a:bodyPr/>
          <a:lstStyle/>
          <a:p>
            <a:r>
              <a:rPr lang="en-US">
                <a:solidFill>
                  <a:srgbClr val="3366CC"/>
                </a:solidFill>
              </a:rPr>
              <a:t>Step 7:</a:t>
            </a:r>
            <a:r>
              <a:rPr lang="en-US"/>
              <a:t> </a:t>
            </a:r>
            <a:r>
              <a:rPr lang="en-US">
                <a:solidFill>
                  <a:srgbClr val="009999"/>
                </a:solidFill>
              </a:rPr>
              <a:t>Allocate resources</a:t>
            </a:r>
          </a:p>
        </p:txBody>
      </p:sp>
      <p:sp>
        <p:nvSpPr>
          <p:cNvPr id="78851" name="Rectangle 3"/>
          <p:cNvSpPr>
            <a:spLocks noGrp="1" noChangeArrowheads="1"/>
          </p:cNvSpPr>
          <p:nvPr>
            <p:ph type="body" idx="1"/>
          </p:nvPr>
        </p:nvSpPr>
        <p:spPr>
          <a:xfrm>
            <a:off x="35496" y="980728"/>
            <a:ext cx="8785225" cy="4406900"/>
          </a:xfrm>
        </p:spPr>
        <p:txBody>
          <a:bodyPr/>
          <a:lstStyle/>
          <a:p>
            <a:pPr>
              <a:buClr>
                <a:srgbClr val="3366CC"/>
              </a:buClr>
              <a:buFontTx/>
              <a:buNone/>
            </a:pPr>
            <a:r>
              <a:rPr lang="en-US" sz="2400" dirty="0">
                <a:solidFill>
                  <a:srgbClr val="3366CC"/>
                </a:solidFill>
              </a:rPr>
              <a:t>7.1 Identify &amp; allocate resources</a:t>
            </a:r>
          </a:p>
          <a:p>
            <a:pPr lvl="1">
              <a:buClr>
                <a:srgbClr val="3366CC"/>
              </a:buClr>
              <a:buFontTx/>
              <a:buBlip>
                <a:blip r:embed="rId2"/>
              </a:buBlip>
            </a:pPr>
            <a:r>
              <a:rPr lang="en-US" sz="2400" dirty="0"/>
              <a:t>Type of staff needed for each activity</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7.2 Revise plans &amp; estimates to take into account resource constraints</a:t>
            </a:r>
          </a:p>
          <a:p>
            <a:pPr lvl="1">
              <a:buClr>
                <a:srgbClr val="3366CC"/>
              </a:buClr>
              <a:buFontTx/>
              <a:buBlip>
                <a:blip r:embed="rId2"/>
              </a:buBlip>
            </a:pPr>
            <a:r>
              <a:rPr lang="en-US" sz="2400" dirty="0"/>
              <a:t>Priority of tasks is established</a:t>
            </a:r>
          </a:p>
          <a:p>
            <a:pPr lvl="1">
              <a:buClr>
                <a:srgbClr val="3366CC"/>
              </a:buClr>
              <a:buFontTx/>
              <a:buBlip>
                <a:blip r:embed="rId2"/>
              </a:buBlip>
            </a:pPr>
            <a:r>
              <a:rPr lang="en-US" sz="2400" dirty="0"/>
              <a:t>Resources are allocated to the tasks based on availability &amp; task </a:t>
            </a:r>
            <a:r>
              <a:rPr lang="en-US" sz="2400" dirty="0" smtClean="0"/>
              <a:t>priority</a:t>
            </a:r>
          </a:p>
          <a:p>
            <a:pPr lvl="1">
              <a:buClr>
                <a:srgbClr val="3366CC"/>
              </a:buClr>
              <a:buFontTx/>
              <a:buBlip>
                <a:blip r:embed="rId2"/>
              </a:buBlip>
            </a:pPr>
            <a:r>
              <a:rPr lang="en-US" sz="2400" dirty="0" smtClean="0"/>
              <a:t>Some team members may be needed for more than one task at a time and in this case an order of priority is established. </a:t>
            </a:r>
          </a:p>
          <a:p>
            <a:pPr lvl="1">
              <a:buClr>
                <a:srgbClr val="3366CC"/>
              </a:buClr>
              <a:buFontTx/>
              <a:buBlip>
                <a:blip r:embed="rId2"/>
              </a:buBlip>
            </a:pPr>
            <a:r>
              <a:rPr lang="en-US" sz="2400" dirty="0" smtClean="0"/>
              <a:t>Some tasks may be delayed, while waiting for a team member to become free, which will affect overall </a:t>
            </a:r>
            <a:r>
              <a:rPr lang="en-US" sz="2400" smtClean="0"/>
              <a:t>project duration</a:t>
            </a:r>
            <a:endParaRPr lang="en-US" sz="2400" dirty="0" smtClean="0"/>
          </a:p>
          <a:p>
            <a:pPr lvl="1">
              <a:buClr>
                <a:srgbClr val="3366CC"/>
              </a:buClr>
              <a:buFontTx/>
              <a:buBlip>
                <a:blip r:embed="rId2"/>
              </a:buBlip>
            </a:pPr>
            <a:endParaRPr lang="en-US" sz="2400" dirty="0"/>
          </a:p>
          <a:p>
            <a:pP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06375" y="333375"/>
            <a:ext cx="8937625" cy="647700"/>
          </a:xfrm>
        </p:spPr>
        <p:txBody>
          <a:bodyPr/>
          <a:lstStyle/>
          <a:p>
            <a:r>
              <a:rPr lang="en-US">
                <a:solidFill>
                  <a:srgbClr val="3366CC"/>
                </a:solidFill>
              </a:rPr>
              <a:t>Step 8:</a:t>
            </a:r>
            <a:r>
              <a:rPr lang="en-US"/>
              <a:t> </a:t>
            </a:r>
            <a:r>
              <a:rPr lang="en-US">
                <a:solidFill>
                  <a:srgbClr val="009999"/>
                </a:solidFill>
              </a:rPr>
              <a:t>Review/Publicize Plan</a:t>
            </a:r>
          </a:p>
        </p:txBody>
      </p:sp>
      <p:sp>
        <p:nvSpPr>
          <p:cNvPr id="7987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8.1 Review quality aspects of the project </a:t>
            </a:r>
            <a:r>
              <a:rPr lang="en-US" sz="2400" dirty="0" smtClean="0">
                <a:solidFill>
                  <a:srgbClr val="3366CC"/>
                </a:solidFill>
              </a:rPr>
              <a:t>plan</a:t>
            </a:r>
          </a:p>
          <a:p>
            <a:pPr>
              <a:buClr>
                <a:srgbClr val="3366CC"/>
              </a:buClr>
              <a:buFontTx/>
              <a:buNone/>
            </a:pPr>
            <a:r>
              <a:rPr lang="en-US" sz="2400" dirty="0" smtClean="0">
                <a:solidFill>
                  <a:srgbClr val="3366CC"/>
                </a:solidFill>
              </a:rPr>
              <a:t>Before every activity is completed, quality checks have to be passed, so that next activity will be successful if they are dependant on each other. </a:t>
            </a:r>
            <a:endParaRPr lang="en-US" sz="2400" dirty="0">
              <a:solidFill>
                <a:srgbClr val="3366CC"/>
              </a:solidFill>
            </a:endParaRP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8.2 Document plans and obtain agreement</a:t>
            </a:r>
            <a:endParaRPr lang="en-US" sz="2400" dirty="0"/>
          </a:p>
          <a:p>
            <a:pPr lvl="1">
              <a:buClr>
                <a:srgbClr val="3366CC"/>
              </a:buClr>
              <a:buFontTx/>
              <a:buBlip>
                <a:blip r:embed="rId2"/>
              </a:buBlip>
            </a:pPr>
            <a:r>
              <a:rPr lang="en-US" sz="2400" dirty="0"/>
              <a:t>Plans should be carefully documented</a:t>
            </a:r>
          </a:p>
          <a:p>
            <a:pPr lvl="1">
              <a:buClr>
                <a:srgbClr val="3366CC"/>
              </a:buClr>
              <a:buFontTx/>
              <a:buBlip>
                <a:blip r:embed="rId2"/>
              </a:buBlip>
            </a:pPr>
            <a:r>
              <a:rPr lang="en-US" sz="2400" dirty="0"/>
              <a:t>All parties should agree to commitments required of them in the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06375" y="511175"/>
            <a:ext cx="8937625" cy="647700"/>
          </a:xfrm>
        </p:spPr>
        <p:txBody>
          <a:bodyPr/>
          <a:lstStyle/>
          <a:p>
            <a:r>
              <a:rPr lang="en-US">
                <a:solidFill>
                  <a:srgbClr val="3366CC"/>
                </a:solidFill>
              </a:rPr>
              <a:t>Step 9 </a:t>
            </a:r>
            <a:r>
              <a:rPr lang="en-US" smtClean="0">
                <a:solidFill>
                  <a:srgbClr val="3366CC"/>
                </a:solidFill>
              </a:rPr>
              <a:t>&amp; </a:t>
            </a:r>
            <a:r>
              <a:rPr lang="en-US">
                <a:solidFill>
                  <a:srgbClr val="3366CC"/>
                </a:solidFill>
              </a:rPr>
              <a:t>10:</a:t>
            </a:r>
            <a:r>
              <a:rPr lang="en-US"/>
              <a:t> </a:t>
            </a:r>
            <a:r>
              <a:rPr lang="en-US">
                <a:solidFill>
                  <a:srgbClr val="009999"/>
                </a:solidFill>
              </a:rPr>
              <a:t>Execute Plan &amp; </a:t>
            </a:r>
            <a:br>
              <a:rPr lang="en-US">
                <a:solidFill>
                  <a:srgbClr val="009999"/>
                </a:solidFill>
              </a:rPr>
            </a:br>
            <a:r>
              <a:rPr lang="en-US">
                <a:solidFill>
                  <a:srgbClr val="009999"/>
                </a:solidFill>
              </a:rPr>
              <a:t>Lower levels of planning</a:t>
            </a:r>
          </a:p>
        </p:txBody>
      </p:sp>
      <p:sp>
        <p:nvSpPr>
          <p:cNvPr id="80899" name="Rectangle 3"/>
          <p:cNvSpPr>
            <a:spLocks noGrp="1" noChangeArrowheads="1"/>
          </p:cNvSpPr>
          <p:nvPr>
            <p:ph type="body" idx="1"/>
          </p:nvPr>
        </p:nvSpPr>
        <p:spPr>
          <a:xfrm>
            <a:off x="177800" y="1766888"/>
            <a:ext cx="8785225" cy="4406900"/>
          </a:xfrm>
        </p:spPr>
        <p:txBody>
          <a:bodyPr/>
          <a:lstStyle/>
          <a:p>
            <a:pPr>
              <a:buFontTx/>
              <a:buBlip>
                <a:blip r:embed="rId2"/>
              </a:buBlip>
            </a:pPr>
            <a:r>
              <a:rPr lang="en-US" sz="2400"/>
              <a:t> Plans will be drawn up in greater detail for each activity</a:t>
            </a:r>
          </a:p>
          <a:p>
            <a:pPr>
              <a:buFontTx/>
              <a:buNone/>
            </a:pPr>
            <a:endParaRPr lang="en-US" sz="2400"/>
          </a:p>
          <a:p>
            <a:pPr>
              <a:buFontTx/>
              <a:buBlip>
                <a:blip r:embed="rId2"/>
              </a:buBlip>
            </a:pPr>
            <a:r>
              <a:rPr lang="en-US" sz="2400"/>
              <a:t>More information will be available near the start of a stage – delaying the detailed planning of later stages</a:t>
            </a:r>
          </a:p>
          <a:p>
            <a:pPr>
              <a:buClr>
                <a:srgbClr val="3366CC"/>
              </a:buCl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323850" y="692150"/>
            <a:ext cx="8237538" cy="1143000"/>
          </a:xfrm>
        </p:spPr>
        <p:txBody>
          <a:bodyPr/>
          <a:lstStyle/>
          <a:p>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Software </a:t>
            </a:r>
            <a:r>
              <a:rPr lang="en-US" sz="3600" dirty="0">
                <a:latin typeface="Trebuchet MS" pitchFamily="34" charset="0"/>
              </a:rPr>
              <a:t>Project Management</a:t>
            </a:r>
            <a:br>
              <a:rPr lang="en-US" sz="3600" dirty="0">
                <a:latin typeface="Trebuchet MS" pitchFamily="34" charset="0"/>
              </a:rPr>
            </a:br>
            <a:r>
              <a:rPr lang="en-US" sz="3600" dirty="0">
                <a:latin typeface="Trebuchet MS" pitchFamily="34" charset="0"/>
              </a:rPr>
              <a:t>Chapter 3 : Project </a:t>
            </a:r>
            <a:r>
              <a:rPr lang="en-US" sz="3600" dirty="0" smtClean="0">
                <a:latin typeface="Trebuchet MS" pitchFamily="34" charset="0"/>
              </a:rPr>
              <a:t>Evaluation</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endParaRPr lang="en-US" sz="3600" dirty="0">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53</a:t>
            </a:fld>
            <a:endParaRPr lang="en-US"/>
          </a:p>
        </p:txBody>
      </p:sp>
      <p:sp>
        <p:nvSpPr>
          <p:cNvPr id="5" name="TextBox 4"/>
          <p:cNvSpPr txBox="1"/>
          <p:nvPr/>
        </p:nvSpPr>
        <p:spPr>
          <a:xfrm>
            <a:off x="1475656" y="3284984"/>
            <a:ext cx="3258200" cy="369332"/>
          </a:xfrm>
          <a:prstGeom prst="rect">
            <a:avLst/>
          </a:prstGeom>
          <a:noFill/>
        </p:spPr>
        <p:txBody>
          <a:bodyPr wrap="none" rtlCol="0">
            <a:spAutoFit/>
          </a:bodyPr>
          <a:lstStyle/>
          <a:p>
            <a:r>
              <a:rPr lang="en-IN" dirty="0"/>
              <a:t>20PW10 DHIVYA LAKSHMI 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9388" y="333375"/>
            <a:ext cx="7343775" cy="576263"/>
          </a:xfrm>
        </p:spPr>
        <p:txBody>
          <a:bodyPr/>
          <a:lstStyle/>
          <a:p>
            <a:r>
              <a:rPr lang="en-US">
                <a:solidFill>
                  <a:srgbClr val="008080"/>
                </a:solidFill>
              </a:rPr>
              <a:t>3.1 Introduction</a:t>
            </a:r>
          </a:p>
        </p:txBody>
      </p:sp>
      <p:sp>
        <p:nvSpPr>
          <p:cNvPr id="82947" name="Rectangle 3"/>
          <p:cNvSpPr>
            <a:spLocks noGrp="1" noChangeArrowheads="1"/>
          </p:cNvSpPr>
          <p:nvPr>
            <p:ph type="body" idx="1"/>
          </p:nvPr>
        </p:nvSpPr>
        <p:spPr>
          <a:xfrm>
            <a:off x="179388" y="1241425"/>
            <a:ext cx="8785225" cy="5616575"/>
          </a:xfrm>
        </p:spPr>
        <p:txBody>
          <a:bodyPr/>
          <a:lstStyle/>
          <a:p>
            <a:pPr>
              <a:lnSpc>
                <a:spcPct val="80000"/>
              </a:lnSpc>
              <a:buFontTx/>
              <a:buBlip>
                <a:blip r:embed="rId2"/>
              </a:buBlip>
            </a:pPr>
            <a:r>
              <a:rPr lang="en-US" sz="2400" dirty="0"/>
              <a:t>Project evaluation is normally carried out in step 0 of step wise </a:t>
            </a:r>
            <a:r>
              <a:rPr lang="en-US" sz="2400" dirty="0" smtClean="0"/>
              <a:t> </a:t>
            </a:r>
            <a:r>
              <a:rPr lang="en-US" sz="2400" dirty="0"/>
              <a:t>planning of the project.</a:t>
            </a:r>
          </a:p>
          <a:p>
            <a:pPr>
              <a:lnSpc>
                <a:spcPct val="80000"/>
              </a:lnSpc>
              <a:buFontTx/>
              <a:buBlip>
                <a:blip r:embed="rId2"/>
              </a:buBlip>
            </a:pPr>
            <a:r>
              <a:rPr lang="en-US" sz="2400" dirty="0"/>
              <a:t>A Project evaluation will be normally undertaken as part of the feasibility study for any software development.</a:t>
            </a:r>
          </a:p>
          <a:p>
            <a:pPr>
              <a:lnSpc>
                <a:spcPct val="80000"/>
              </a:lnSpc>
              <a:buFontTx/>
              <a:buBlip>
                <a:blip r:embed="rId2"/>
              </a:buBlip>
            </a:pPr>
            <a:r>
              <a:rPr lang="en-US" sz="2400" dirty="0"/>
              <a:t>It will be based on strategic, technical and economic criteria.</a:t>
            </a:r>
          </a:p>
          <a:p>
            <a:pPr>
              <a:lnSpc>
                <a:spcPct val="80000"/>
              </a:lnSpc>
              <a:buFontTx/>
              <a:buNone/>
            </a:pPr>
            <a:endParaRPr lang="en-US" sz="2400" dirty="0"/>
          </a:p>
          <a:p>
            <a:pPr>
              <a:lnSpc>
                <a:spcPct val="80000"/>
              </a:lnSpc>
              <a:buFontTx/>
              <a:buNone/>
            </a:pPr>
            <a:r>
              <a:rPr lang="en-US" sz="2800" b="1" dirty="0">
                <a:solidFill>
                  <a:srgbClr val="0066FF"/>
                </a:solidFill>
              </a:rPr>
              <a:t>3.2 Strategic assessment</a:t>
            </a:r>
            <a:endParaRPr lang="en-US" sz="2800" dirty="0">
              <a:solidFill>
                <a:srgbClr val="0066FF"/>
              </a:solidFill>
            </a:endParaRPr>
          </a:p>
          <a:p>
            <a:pPr>
              <a:lnSpc>
                <a:spcPct val="80000"/>
              </a:lnSpc>
              <a:buFontTx/>
              <a:buNone/>
            </a:pPr>
            <a:r>
              <a:rPr lang="en-US" sz="2400" dirty="0"/>
              <a:t>	</a:t>
            </a:r>
          </a:p>
          <a:p>
            <a:pPr>
              <a:lnSpc>
                <a:spcPct val="80000"/>
              </a:lnSpc>
              <a:buFontTx/>
              <a:buNone/>
            </a:pPr>
            <a:r>
              <a:rPr lang="en-US" sz="2400" dirty="0"/>
              <a:t>	Consists of </a:t>
            </a:r>
            <a:r>
              <a:rPr lang="en-US" sz="2400" b="1" i="1" dirty="0" err="1"/>
              <a:t>Programme</a:t>
            </a:r>
            <a:r>
              <a:rPr lang="en-US" sz="2400" b="1" i="1" dirty="0"/>
              <a:t> management </a:t>
            </a:r>
            <a:r>
              <a:rPr lang="en-US" sz="2400" dirty="0"/>
              <a:t>and</a:t>
            </a:r>
            <a:r>
              <a:rPr lang="en-US" sz="2400" b="1" dirty="0"/>
              <a:t> </a:t>
            </a:r>
            <a:r>
              <a:rPr lang="en-US" sz="2400" b="1" i="1" dirty="0"/>
              <a:t>Portfolio management.</a:t>
            </a:r>
          </a:p>
          <a:p>
            <a:pPr>
              <a:lnSpc>
                <a:spcPct val="80000"/>
              </a:lnSpc>
              <a:buFontTx/>
              <a:buNone/>
            </a:pPr>
            <a:endParaRPr lang="en-US" sz="2400" b="1" i="1"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p:txBody>
          <a:bodyPr/>
          <a:lstStyle/>
          <a:p>
            <a:pPr>
              <a:lnSpc>
                <a:spcPct val="90000"/>
              </a:lnSpc>
              <a:buFontTx/>
              <a:buBlip>
                <a:blip r:embed="rId2"/>
              </a:buBlip>
            </a:pPr>
            <a:r>
              <a:rPr lang="en-US" sz="2400"/>
              <a:t>Individual projects are seen as a component of programme and should be evaluated and managed as such.</a:t>
            </a:r>
          </a:p>
          <a:p>
            <a:pPr>
              <a:lnSpc>
                <a:spcPct val="90000"/>
              </a:lnSpc>
              <a:buFontTx/>
              <a:buBlip>
                <a:blip r:embed="rId2"/>
              </a:buBlip>
            </a:pPr>
            <a:r>
              <a:rPr lang="en-US" sz="2400"/>
              <a:t>A programme, here, is a collection of projects that all contribute to the same overall organizational goals.</a:t>
            </a:r>
          </a:p>
          <a:p>
            <a:pPr>
              <a:lnSpc>
                <a:spcPct val="90000"/>
              </a:lnSpc>
              <a:buFontTx/>
              <a:buBlip>
                <a:blip r:embed="rId2"/>
              </a:buBlip>
            </a:pPr>
            <a:r>
              <a:rPr lang="en-US" sz="2400"/>
              <a:t>Effective programme management requires that there is a well defined </a:t>
            </a:r>
            <a:r>
              <a:rPr lang="en-US" sz="2400" i="1"/>
              <a:t>programme goal.</a:t>
            </a:r>
          </a:p>
          <a:p>
            <a:pPr>
              <a:lnSpc>
                <a:spcPct val="90000"/>
              </a:lnSpc>
              <a:buFontTx/>
              <a:buBlip>
                <a:blip r:embed="rId2"/>
              </a:buBlip>
            </a:pPr>
            <a:r>
              <a:rPr lang="en-US" sz="2400"/>
              <a:t>An organization’s projects are selected and tuned to contribute to this goal.</a:t>
            </a:r>
          </a:p>
          <a:p>
            <a:pPr>
              <a:lnSpc>
                <a:spcPct val="90000"/>
              </a:lnSpc>
              <a:buFontTx/>
              <a:buBlip>
                <a:blip r:embed="rId2"/>
              </a:buBlip>
            </a:pPr>
            <a:r>
              <a:rPr lang="en-US" sz="2400"/>
              <a:t>A project must be evaluated according to how it contributes to this programme goal and its viability timing, resourcing and final worth can be affected by the programme as a whole.</a:t>
            </a:r>
          </a:p>
          <a:p>
            <a:pPr>
              <a:lnSpc>
                <a:spcPct val="90000"/>
              </a:lnSpc>
            </a:pPr>
            <a:endParaRPr lang="en-US" sz="2400"/>
          </a:p>
        </p:txBody>
      </p:sp>
      <p:sp>
        <p:nvSpPr>
          <p:cNvPr id="216068" name="Text Box 4"/>
          <p:cNvSpPr txBox="1">
            <a:spLocks noChangeArrowheads="1"/>
          </p:cNvSpPr>
          <p:nvPr/>
        </p:nvSpPr>
        <p:spPr bwMode="auto">
          <a:xfrm>
            <a:off x="250825" y="476250"/>
            <a:ext cx="7416800" cy="1355725"/>
          </a:xfrm>
          <a:prstGeom prst="rect">
            <a:avLst/>
          </a:prstGeom>
          <a:noFill/>
          <a:ln w="9525">
            <a:noFill/>
            <a:miter lim="800000"/>
            <a:headEnd/>
            <a:tailEnd/>
          </a:ln>
          <a:effectLst/>
        </p:spPr>
        <p:txBody>
          <a:bodyPr>
            <a:spAutoFit/>
          </a:bodyPr>
          <a:lstStyle/>
          <a:p>
            <a:pPr>
              <a:lnSpc>
                <a:spcPct val="80000"/>
              </a:lnSpc>
              <a:spcBef>
                <a:spcPct val="20000"/>
              </a:spcBef>
            </a:pPr>
            <a:r>
              <a:rPr lang="en-US" sz="3600" b="1">
                <a:solidFill>
                  <a:srgbClr val="008080"/>
                </a:solidFill>
              </a:rPr>
              <a:t>3.2.1 Programme management</a:t>
            </a:r>
          </a:p>
          <a:p>
            <a:pPr>
              <a:spcBef>
                <a:spcPct val="50000"/>
              </a:spcBef>
            </a:pPr>
            <a:endParaRPr lang="en-US" sz="3600">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06375" y="333375"/>
            <a:ext cx="7343775" cy="574675"/>
          </a:xfrm>
        </p:spPr>
        <p:txBody>
          <a:bodyPr/>
          <a:lstStyle/>
          <a:p>
            <a:r>
              <a:rPr lang="en-US">
                <a:solidFill>
                  <a:srgbClr val="008080"/>
                </a:solidFill>
              </a:rPr>
              <a:t>3.2.2 Portfolio management</a:t>
            </a:r>
          </a:p>
        </p:txBody>
      </p:sp>
      <p:sp>
        <p:nvSpPr>
          <p:cNvPr id="83971" name="Rectangle 3"/>
          <p:cNvSpPr>
            <a:spLocks noGrp="1" noChangeArrowheads="1"/>
          </p:cNvSpPr>
          <p:nvPr>
            <p:ph type="body" idx="1"/>
          </p:nvPr>
        </p:nvSpPr>
        <p:spPr>
          <a:xfrm>
            <a:off x="179388" y="1412875"/>
            <a:ext cx="8785225" cy="4752975"/>
          </a:xfrm>
        </p:spPr>
        <p:txBody>
          <a:bodyPr/>
          <a:lstStyle/>
          <a:p>
            <a:pPr>
              <a:lnSpc>
                <a:spcPct val="90000"/>
              </a:lnSpc>
              <a:buFontTx/>
              <a:buBlip>
                <a:blip r:embed="rId2"/>
              </a:buBlip>
            </a:pPr>
            <a:r>
              <a:rPr lang="en-US" sz="2400" dirty="0"/>
              <a:t>An organization needs a strategic and operational assessment of </a:t>
            </a:r>
            <a:r>
              <a:rPr lang="en-US" sz="2400" dirty="0" smtClean="0"/>
              <a:t>a </a:t>
            </a:r>
            <a:r>
              <a:rPr lang="en-US" sz="2400" dirty="0"/>
              <a:t>project before taking up it.</a:t>
            </a:r>
          </a:p>
          <a:p>
            <a:pPr>
              <a:lnSpc>
                <a:spcPct val="90000"/>
              </a:lnSpc>
              <a:buFontTx/>
              <a:buBlip>
                <a:blip r:embed="rId2"/>
              </a:buBlip>
            </a:pPr>
            <a:r>
              <a:rPr lang="en-US" sz="2400" dirty="0"/>
              <a:t>These assessment are done by the customer or by the software </a:t>
            </a:r>
            <a:r>
              <a:rPr lang="en-US" sz="2400" dirty="0" smtClean="0"/>
              <a:t>organization </a:t>
            </a:r>
            <a:r>
              <a:rPr lang="en-US" sz="2400" dirty="0"/>
              <a:t>on behalf of the customer.</a:t>
            </a:r>
          </a:p>
          <a:p>
            <a:pPr>
              <a:lnSpc>
                <a:spcPct val="90000"/>
              </a:lnSpc>
              <a:buFontTx/>
              <a:buBlip>
                <a:blip r:embed="rId2"/>
              </a:buBlip>
            </a:pPr>
            <a:r>
              <a:rPr lang="en-US" sz="2400" dirty="0"/>
              <a:t>The project will form part of a </a:t>
            </a:r>
            <a:r>
              <a:rPr lang="en-US" sz="2400" b="1" i="1" dirty="0"/>
              <a:t>portfolio </a:t>
            </a:r>
            <a:r>
              <a:rPr lang="en-US" sz="2400" dirty="0"/>
              <a:t>of ongoing and planned projects </a:t>
            </a:r>
          </a:p>
          <a:p>
            <a:pPr>
              <a:lnSpc>
                <a:spcPct val="90000"/>
              </a:lnSpc>
              <a:buFontTx/>
              <a:buBlip>
                <a:blip r:embed="rId2"/>
              </a:buBlip>
            </a:pPr>
            <a:r>
              <a:rPr lang="en-US" sz="2400" dirty="0"/>
              <a:t>The selection of projects must take account of the possible effects on other projects in the portfolio (</a:t>
            </a:r>
            <a:r>
              <a:rPr lang="en-US" sz="2400" dirty="0" err="1"/>
              <a:t>eg</a:t>
            </a:r>
            <a:r>
              <a:rPr lang="en-US" sz="2400" dirty="0"/>
              <a:t>, competition for resources) and the overall portfolio profile (</a:t>
            </a:r>
            <a:r>
              <a:rPr lang="en-US" sz="2400" dirty="0" err="1"/>
              <a:t>eg</a:t>
            </a:r>
            <a:r>
              <a:rPr lang="en-US" sz="2400" dirty="0"/>
              <a:t>, specialization </a:t>
            </a:r>
            <a:r>
              <a:rPr lang="en-US" sz="2400" i="1" dirty="0" err="1"/>
              <a:t>vs</a:t>
            </a:r>
            <a:r>
              <a:rPr lang="en-US" sz="2400" dirty="0"/>
              <a:t> diversification).</a:t>
            </a:r>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0825" y="549275"/>
            <a:ext cx="7343775" cy="846138"/>
          </a:xfrm>
        </p:spPr>
        <p:txBody>
          <a:bodyPr/>
          <a:lstStyle/>
          <a:p>
            <a:r>
              <a:rPr lang="en-US" sz="4200" b="0">
                <a:solidFill>
                  <a:srgbClr val="008080"/>
                </a:solidFill>
              </a:rPr>
              <a:t>3.3 Technical assessment</a:t>
            </a:r>
            <a:r>
              <a:rPr lang="en-US" sz="3100">
                <a:solidFill>
                  <a:srgbClr val="008080"/>
                </a:solidFill>
              </a:rPr>
              <a:t/>
            </a:r>
            <a:br>
              <a:rPr lang="en-US" sz="3100">
                <a:solidFill>
                  <a:srgbClr val="008080"/>
                </a:solidFill>
              </a:rPr>
            </a:br>
            <a:endParaRPr lang="en-US" sz="3100">
              <a:solidFill>
                <a:srgbClr val="008080"/>
              </a:solidFill>
            </a:endParaRPr>
          </a:p>
        </p:txBody>
      </p:sp>
      <p:sp>
        <p:nvSpPr>
          <p:cNvPr id="217091" name="Rectangle 3"/>
          <p:cNvSpPr>
            <a:spLocks noGrp="1" noChangeArrowheads="1"/>
          </p:cNvSpPr>
          <p:nvPr>
            <p:ph type="body" idx="1"/>
          </p:nvPr>
        </p:nvSpPr>
        <p:spPr/>
        <p:txBody>
          <a:bodyPr/>
          <a:lstStyle/>
          <a:p>
            <a:pPr>
              <a:buFontTx/>
              <a:buBlip>
                <a:blip r:embed="rId2"/>
              </a:buBlip>
            </a:pPr>
            <a:r>
              <a:rPr lang="en-US" sz="2800"/>
              <a:t>Consists of evaluating the required functionality of a project against the hardware and software available.</a:t>
            </a:r>
          </a:p>
          <a:p>
            <a:pPr>
              <a:buFontTx/>
              <a:buBlip>
                <a:blip r:embed="rId2"/>
              </a:buBlip>
            </a:pPr>
            <a:r>
              <a:rPr lang="en-US" sz="2800"/>
              <a:t>All the technical parameters of a project are assessed before taking up it.</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20PW11 HEMA VARSHIKA V</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06375" y="260350"/>
            <a:ext cx="7343775" cy="576263"/>
          </a:xfrm>
        </p:spPr>
        <p:txBody>
          <a:bodyPr/>
          <a:lstStyle/>
          <a:p>
            <a:r>
              <a:rPr lang="en-US" sz="2800">
                <a:solidFill>
                  <a:srgbClr val="008080"/>
                </a:solidFill>
              </a:rPr>
              <a:t>3.4 Cost-benefit analysis</a:t>
            </a:r>
          </a:p>
        </p:txBody>
      </p:sp>
      <p:sp>
        <p:nvSpPr>
          <p:cNvPr id="84995" name="Rectangle 3"/>
          <p:cNvSpPr>
            <a:spLocks noGrp="1" noChangeArrowheads="1"/>
          </p:cNvSpPr>
          <p:nvPr>
            <p:ph type="body" idx="1"/>
          </p:nvPr>
        </p:nvSpPr>
        <p:spPr>
          <a:xfrm>
            <a:off x="179388" y="1196975"/>
            <a:ext cx="8785225" cy="5111750"/>
          </a:xfrm>
        </p:spPr>
        <p:txBody>
          <a:bodyPr/>
          <a:lstStyle/>
          <a:p>
            <a:pPr>
              <a:lnSpc>
                <a:spcPct val="90000"/>
              </a:lnSpc>
              <a:buFontTx/>
              <a:buBlip>
                <a:blip r:embed="rId2"/>
              </a:buBlip>
            </a:pPr>
            <a:r>
              <a:rPr lang="en-US" sz="2400"/>
              <a:t>Done by comparing the expected costs of development and operation</a:t>
            </a:r>
          </a:p>
          <a:p>
            <a:pPr>
              <a:lnSpc>
                <a:spcPct val="90000"/>
              </a:lnSpc>
              <a:buFontTx/>
              <a:buBlip>
                <a:blip r:embed="rId2"/>
              </a:buBlip>
            </a:pPr>
            <a:r>
              <a:rPr lang="en-US" sz="2400"/>
              <a:t>of the system with the benefits of having it in place.</a:t>
            </a:r>
          </a:p>
          <a:p>
            <a:pPr>
              <a:lnSpc>
                <a:spcPct val="90000"/>
              </a:lnSpc>
              <a:buFontTx/>
              <a:buBlip>
                <a:blip r:embed="rId2"/>
              </a:buBlip>
            </a:pPr>
            <a:r>
              <a:rPr lang="en-US" sz="2400"/>
              <a:t>The main condition is that the estimated income and benefits should exceed the estimated costs.</a:t>
            </a:r>
          </a:p>
          <a:p>
            <a:pPr>
              <a:lnSpc>
                <a:spcPct val="90000"/>
              </a:lnSpc>
              <a:buFontTx/>
              <a:buBlip>
                <a:blip r:embed="rId2"/>
              </a:buBlip>
            </a:pPr>
            <a:r>
              <a:rPr lang="en-US" sz="2400"/>
              <a:t>A best suitable project has to be chosen from available options.</a:t>
            </a:r>
          </a:p>
          <a:p>
            <a:pPr>
              <a:lnSpc>
                <a:spcPct val="90000"/>
              </a:lnSpc>
              <a:buFontTx/>
              <a:buBlip>
                <a:blip r:embed="rId2"/>
              </a:buBlip>
            </a:pPr>
            <a:r>
              <a:rPr lang="en-US" sz="2400"/>
              <a:t>Consists of two steps :</a:t>
            </a:r>
          </a:p>
          <a:p>
            <a:pPr lvl="1">
              <a:lnSpc>
                <a:spcPct val="90000"/>
              </a:lnSpc>
              <a:buFontTx/>
              <a:buBlip>
                <a:blip r:embed="rId2"/>
              </a:buBlip>
            </a:pPr>
            <a:r>
              <a:rPr lang="en-US" sz="2400" b="1" i="1"/>
              <a:t>Identifying and estimating all the costs and the benefits of a project –</a:t>
            </a:r>
            <a:r>
              <a:rPr lang="en-US" sz="2400"/>
              <a:t>includes estimated development, operational costs and expected benefits.</a:t>
            </a:r>
          </a:p>
          <a:p>
            <a:pPr lvl="1">
              <a:lnSpc>
                <a:spcPct val="90000"/>
              </a:lnSpc>
              <a:buFontTx/>
              <a:buBlip>
                <a:blip r:embed="rId2"/>
              </a:buBlip>
            </a:pPr>
            <a:r>
              <a:rPr lang="en-US" sz="2400" b="1" i="1"/>
              <a:t>Expressing the costs and benefits in common units – </a:t>
            </a:r>
            <a:r>
              <a:rPr lang="en-US" sz="2400"/>
              <a:t>net profit has to be calculated by deducting the costs from the total benefit. For this the costs and the benefits have to be expressed in some common monetary units.</a:t>
            </a:r>
          </a:p>
          <a:p>
            <a:pPr lvl="1">
              <a:lnSpc>
                <a:spcPct val="90000"/>
              </a:lnSpc>
              <a:buFontTx/>
              <a:buNone/>
            </a:pPr>
            <a:endParaRPr lang="en-US" sz="2400" b="1" i="1"/>
          </a:p>
          <a:p>
            <a:pPr lvl="2">
              <a:lnSpc>
                <a:spcPct val="90000"/>
              </a:lnSpc>
              <a:buFontTx/>
              <a:buNone/>
            </a:pPr>
            <a:endParaRPr lang="en-US" sz="1800" b="1" i="1"/>
          </a:p>
          <a:p>
            <a:pPr lvl="1">
              <a:lnSpc>
                <a:spcPct val="90000"/>
              </a:lnSpc>
              <a:buFontTx/>
              <a:buNone/>
            </a:pPr>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388" y="404813"/>
            <a:ext cx="7343775" cy="846137"/>
          </a:xfrm>
        </p:spPr>
        <p:txBody>
          <a:bodyPr/>
          <a:lstStyle/>
          <a:p>
            <a:r>
              <a:rPr lang="en-US">
                <a:solidFill>
                  <a:srgbClr val="008080"/>
                </a:solidFill>
              </a:rPr>
              <a:t>What is a “Project” ?</a:t>
            </a:r>
            <a:br>
              <a:rPr lang="en-US">
                <a:solidFill>
                  <a:srgbClr val="008080"/>
                </a:solidFill>
              </a:rPr>
            </a:br>
            <a:endParaRPr lang="en-US">
              <a:solidFill>
                <a:srgbClr val="008080"/>
              </a:solidFill>
            </a:endParaRPr>
          </a:p>
        </p:txBody>
      </p:sp>
      <p:sp>
        <p:nvSpPr>
          <p:cNvPr id="47107" name="Rectangle 3"/>
          <p:cNvSpPr>
            <a:spLocks noGrp="1" noChangeArrowheads="1"/>
          </p:cNvSpPr>
          <p:nvPr>
            <p:ph type="body" idx="1"/>
          </p:nvPr>
        </p:nvSpPr>
        <p:spPr/>
        <p:txBody>
          <a:bodyPr/>
          <a:lstStyle/>
          <a:p>
            <a:pPr>
              <a:buFontTx/>
              <a:buNone/>
            </a:pPr>
            <a:r>
              <a:rPr lang="en-US" sz="2200" b="1" dirty="0">
                <a:solidFill>
                  <a:srgbClr val="0066FF"/>
                </a:solidFill>
              </a:rPr>
              <a:t>The following key characteristics that distinguish projects are:</a:t>
            </a:r>
            <a:r>
              <a:rPr lang="en-US" sz="2200" dirty="0"/>
              <a:t>  </a:t>
            </a:r>
          </a:p>
          <a:p>
            <a:pPr>
              <a:buFontTx/>
              <a:buNone/>
            </a:pPr>
            <a:r>
              <a:rPr lang="en-US" sz="2200" dirty="0"/>
              <a:t>  </a:t>
            </a:r>
          </a:p>
          <a:p>
            <a:pPr lvl="2">
              <a:buFont typeface="Wingdings" pitchFamily="2" charset="2"/>
              <a:buBlip>
                <a:blip r:embed="rId2"/>
              </a:buBlip>
            </a:pPr>
            <a:r>
              <a:rPr lang="en-US" sz="2400" dirty="0"/>
              <a:t>Planning is required</a:t>
            </a:r>
          </a:p>
          <a:p>
            <a:pPr lvl="2">
              <a:buFont typeface="Wingdings" pitchFamily="2" charset="2"/>
              <a:buBlip>
                <a:blip r:embed="rId2"/>
              </a:buBlip>
            </a:pPr>
            <a:r>
              <a:rPr lang="en-US" sz="2400" dirty="0"/>
              <a:t>Non-routine tasks are involved</a:t>
            </a:r>
          </a:p>
          <a:p>
            <a:pPr lvl="2">
              <a:buFont typeface="Wingdings" pitchFamily="2" charset="2"/>
              <a:buBlip>
                <a:blip r:embed="rId2"/>
              </a:buBlip>
            </a:pPr>
            <a:r>
              <a:rPr lang="en-US" sz="2400" dirty="0"/>
              <a:t>Specific objectives have to be met</a:t>
            </a:r>
          </a:p>
          <a:p>
            <a:pPr lvl="2">
              <a:buFont typeface="Wingdings" pitchFamily="2" charset="2"/>
              <a:buBlip>
                <a:blip r:embed="rId2"/>
              </a:buBlip>
            </a:pPr>
            <a:r>
              <a:rPr lang="en-US" sz="2400" dirty="0"/>
              <a:t>Project has a predetermined time span</a:t>
            </a:r>
          </a:p>
          <a:p>
            <a:pPr lvl="2">
              <a:buFont typeface="Wingdings" pitchFamily="2" charset="2"/>
              <a:buBlip>
                <a:blip r:embed="rId2"/>
              </a:buBlip>
            </a:pPr>
            <a:r>
              <a:rPr lang="en-US" sz="2400" dirty="0"/>
              <a:t>Work is carried out for someone other than yourself</a:t>
            </a:r>
          </a:p>
          <a:p>
            <a:pPr lvl="2">
              <a:buFont typeface="Wingdings" pitchFamily="2" charset="2"/>
              <a:buBlip>
                <a:blip r:embed="rId2"/>
              </a:buBlip>
            </a:pPr>
            <a:r>
              <a:rPr lang="en-US" sz="2400" dirty="0"/>
              <a:t>Work is carried out in several phases</a:t>
            </a:r>
          </a:p>
          <a:p>
            <a:pPr lvl="2">
              <a:buFont typeface="Wingdings" pitchFamily="2" charset="2"/>
              <a:buBlip>
                <a:blip r:embed="rId2"/>
              </a:buBlip>
            </a:pPr>
            <a:r>
              <a:rPr lang="en-US" sz="2400" dirty="0"/>
              <a:t>The resources needs to be constrained</a:t>
            </a:r>
          </a:p>
          <a:p>
            <a:pPr lvl="2">
              <a:buFont typeface="Wingdings" pitchFamily="2" charset="2"/>
              <a:buBlip>
                <a:blip r:embed="rId2"/>
              </a:buBlip>
            </a:pPr>
            <a:r>
              <a:rPr lang="en-US" sz="2400" dirty="0"/>
              <a:t>The work involves several </a:t>
            </a:r>
            <a:r>
              <a:rPr lang="en-US" sz="2400" dirty="0" err="1" smtClean="0"/>
              <a:t>specialisms</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179388" y="1196975"/>
            <a:ext cx="8785225" cy="4968875"/>
          </a:xfrm>
        </p:spPr>
        <p:txBody>
          <a:bodyPr/>
          <a:lstStyle/>
          <a:p>
            <a:pPr lvl="1">
              <a:lnSpc>
                <a:spcPct val="90000"/>
              </a:lnSpc>
              <a:buFontTx/>
              <a:buNone/>
            </a:pPr>
            <a:endParaRPr lang="en-US" sz="2400" dirty="0"/>
          </a:p>
          <a:p>
            <a:pPr lvl="1">
              <a:lnSpc>
                <a:spcPct val="90000"/>
              </a:lnSpc>
              <a:buFontTx/>
              <a:buBlip>
                <a:blip r:embed="rId2"/>
              </a:buBlip>
            </a:pPr>
            <a:r>
              <a:rPr lang="en-US" sz="2400" b="1" i="1" dirty="0"/>
              <a:t>Costs </a:t>
            </a:r>
            <a:r>
              <a:rPr lang="en-US" sz="2400" dirty="0"/>
              <a:t>are easy to identify and quantify in terms of monetary units.</a:t>
            </a:r>
          </a:p>
          <a:p>
            <a:pPr lvl="1">
              <a:lnSpc>
                <a:spcPct val="90000"/>
              </a:lnSpc>
              <a:buFontTx/>
              <a:buBlip>
                <a:blip r:embed="rId2"/>
              </a:buBlip>
            </a:pPr>
            <a:r>
              <a:rPr lang="en-US" sz="2400" b="1" dirty="0"/>
              <a:t>Development costs</a:t>
            </a:r>
            <a:r>
              <a:rPr lang="en-US" sz="2400" dirty="0"/>
              <a:t> – costs involved in the development phase of a project (</a:t>
            </a:r>
            <a:r>
              <a:rPr lang="en-US" sz="2400" dirty="0" err="1"/>
              <a:t>eg</a:t>
            </a:r>
            <a:r>
              <a:rPr lang="en-US" sz="2400" dirty="0"/>
              <a:t>, salaries to the </a:t>
            </a:r>
            <a:r>
              <a:rPr lang="en-US" sz="2400" dirty="0" smtClean="0"/>
              <a:t>employees</a:t>
            </a:r>
          </a:p>
          <a:p>
            <a:pPr lvl="1">
              <a:lnSpc>
                <a:spcPct val="90000"/>
              </a:lnSpc>
              <a:buNone/>
            </a:pPr>
            <a:r>
              <a:rPr lang="en-US" sz="2400" dirty="0" smtClean="0"/>
              <a:t>    purchase of s/w &amp; h/w)</a:t>
            </a:r>
            <a:endParaRPr lang="en-US" sz="2400" dirty="0"/>
          </a:p>
          <a:p>
            <a:pPr lvl="1">
              <a:lnSpc>
                <a:spcPct val="90000"/>
              </a:lnSpc>
              <a:buFontTx/>
              <a:buBlip>
                <a:blip r:embed="rId2"/>
              </a:buBlip>
            </a:pPr>
            <a:r>
              <a:rPr lang="en-US" sz="2400" b="1" dirty="0"/>
              <a:t>Setup costs</a:t>
            </a:r>
            <a:r>
              <a:rPr lang="en-US" sz="2400" dirty="0"/>
              <a:t> – costs of putting the system into place (</a:t>
            </a:r>
            <a:r>
              <a:rPr lang="en-US" sz="2400" dirty="0" err="1"/>
              <a:t>eg</a:t>
            </a:r>
            <a:r>
              <a:rPr lang="en-US" sz="2400" dirty="0"/>
              <a:t>, costs of any new hardware needed to setup the </a:t>
            </a:r>
            <a:r>
              <a:rPr lang="en-US" sz="2400" dirty="0" smtClean="0"/>
              <a:t>software</a:t>
            </a:r>
          </a:p>
          <a:p>
            <a:pPr lvl="1">
              <a:lnSpc>
                <a:spcPct val="90000"/>
              </a:lnSpc>
              <a:buNone/>
            </a:pPr>
            <a:r>
              <a:rPr lang="en-US" sz="2400" dirty="0" smtClean="0"/>
              <a:t>    It will also include costs of file conversion, recruitment &amp;</a:t>
            </a:r>
          </a:p>
          <a:p>
            <a:pPr lvl="1">
              <a:lnSpc>
                <a:spcPct val="90000"/>
              </a:lnSpc>
              <a:buNone/>
            </a:pPr>
            <a:r>
              <a:rPr lang="en-US" sz="2400" dirty="0" smtClean="0"/>
              <a:t>    staff training, purchase of stationery, disks, furniture for</a:t>
            </a:r>
          </a:p>
          <a:p>
            <a:pPr lvl="1">
              <a:lnSpc>
                <a:spcPct val="90000"/>
              </a:lnSpc>
              <a:buNone/>
            </a:pPr>
            <a:r>
              <a:rPr lang="en-US" sz="2400" dirty="0" smtClean="0"/>
              <a:t>     computers).</a:t>
            </a:r>
            <a:endParaRPr lang="en-US" sz="2400" dirty="0"/>
          </a:p>
          <a:p>
            <a:pPr lvl="1">
              <a:lnSpc>
                <a:spcPct val="90000"/>
              </a:lnSpc>
              <a:buFontTx/>
              <a:buBlip>
                <a:blip r:embed="rId2"/>
              </a:buBlip>
            </a:pPr>
            <a:r>
              <a:rPr lang="en-US" sz="2400" b="1" dirty="0"/>
              <a:t>Operational costs</a:t>
            </a:r>
            <a:r>
              <a:rPr lang="en-US" sz="2400" dirty="0"/>
              <a:t> – costs of operating the system once it has been installed</a:t>
            </a:r>
            <a:r>
              <a:rPr lang="en-US" sz="2400" dirty="0" smtClean="0"/>
              <a:t>. (</a:t>
            </a:r>
            <a:r>
              <a:rPr lang="en-US" sz="2400" smtClean="0"/>
              <a:t>power consumption, etc)</a:t>
            </a:r>
          </a:p>
          <a:p>
            <a:pPr lvl="1">
              <a:lnSpc>
                <a:spcPct val="90000"/>
              </a:lnSpc>
              <a:buFontTx/>
              <a:buBlip>
                <a:blip r:embed="rId2"/>
              </a:buBlip>
            </a:pPr>
            <a:endParaRPr lang="en-US" sz="2400" dirty="0"/>
          </a:p>
          <a:p>
            <a:pPr lvl="1">
              <a:lnSpc>
                <a:spcPct val="90000"/>
              </a:lnSpc>
              <a:buFontTx/>
              <a:buNone/>
            </a:pPr>
            <a:endParaRPr lang="en-US" sz="2400" dirty="0"/>
          </a:p>
          <a:p>
            <a:pPr lvl="1">
              <a:lnSpc>
                <a:spcPct val="90000"/>
              </a:lnSpc>
              <a:buFontTx/>
              <a:buNone/>
            </a:pPr>
            <a:endParaRPr lang="en-US" sz="2400" dirty="0"/>
          </a:p>
          <a:p>
            <a:pPr lvl="1">
              <a:lnSpc>
                <a:spcPct val="90000"/>
              </a:lnSpc>
              <a:buFontTx/>
              <a:buNone/>
            </a:pPr>
            <a:endParaRPr lang="en-US" sz="2400" dirty="0"/>
          </a:p>
        </p:txBody>
      </p:sp>
      <p:sp>
        <p:nvSpPr>
          <p:cNvPr id="86020" name="Rectangle 4"/>
          <p:cNvSpPr>
            <a:spLocks noGrp="1" noChangeArrowheads="1"/>
          </p:cNvSpPr>
          <p:nvPr>
            <p:ph type="title"/>
          </p:nvPr>
        </p:nvSpPr>
        <p:spPr>
          <a:xfrm>
            <a:off x="206375" y="260350"/>
            <a:ext cx="7343775" cy="576263"/>
          </a:xfrm>
          <a:noFill/>
          <a:ln/>
        </p:spPr>
        <p:txBody>
          <a:bodyPr/>
          <a:lstStyle/>
          <a:p>
            <a:r>
              <a:rPr lang="en-US">
                <a:solidFill>
                  <a:srgbClr val="008080"/>
                </a:solidFill>
              </a:rPr>
              <a:t>3.4 Cost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4213" y="333375"/>
            <a:ext cx="7343775" cy="846138"/>
          </a:xfrm>
        </p:spPr>
        <p:txBody>
          <a:bodyPr/>
          <a:lstStyle/>
          <a:p>
            <a:r>
              <a:rPr lang="en-US">
                <a:solidFill>
                  <a:srgbClr val="008080"/>
                </a:solidFill>
              </a:rPr>
              <a:t>Benefits</a:t>
            </a:r>
          </a:p>
        </p:txBody>
      </p:sp>
      <p:sp>
        <p:nvSpPr>
          <p:cNvPr id="218115" name="Rectangle 3"/>
          <p:cNvSpPr>
            <a:spLocks noGrp="1" noChangeArrowheads="1"/>
          </p:cNvSpPr>
          <p:nvPr>
            <p:ph type="body" idx="1"/>
          </p:nvPr>
        </p:nvSpPr>
        <p:spPr/>
        <p:txBody>
          <a:bodyPr/>
          <a:lstStyle/>
          <a:p>
            <a:pPr lvl="1">
              <a:buFontTx/>
              <a:buNone/>
            </a:pPr>
            <a:r>
              <a:rPr lang="en-US" sz="2400" b="1" i="1" dirty="0"/>
              <a:t>Benefits </a:t>
            </a:r>
            <a:r>
              <a:rPr lang="en-US" sz="2400" dirty="0"/>
              <a:t>are difficult to quantify in monetary terms.</a:t>
            </a:r>
          </a:p>
          <a:p>
            <a:pPr lvl="1">
              <a:buFontTx/>
              <a:buBlip>
                <a:blip r:embed="rId2"/>
              </a:buBlip>
            </a:pPr>
            <a:r>
              <a:rPr lang="en-US" sz="2400" b="1" dirty="0"/>
              <a:t>Direct benefits</a:t>
            </a:r>
            <a:r>
              <a:rPr lang="en-US" sz="2400" dirty="0"/>
              <a:t> – these accrue directly from the operation of the proposed system</a:t>
            </a:r>
            <a:r>
              <a:rPr lang="en-US" sz="2400" dirty="0" smtClean="0"/>
              <a:t>.</a:t>
            </a:r>
          </a:p>
          <a:p>
            <a:pPr lvl="1">
              <a:buNone/>
            </a:pPr>
            <a:r>
              <a:rPr lang="en-US" sz="2400" dirty="0" smtClean="0"/>
              <a:t>    (</a:t>
            </a:r>
            <a:r>
              <a:rPr lang="en-US" sz="2400" dirty="0" err="1" smtClean="0"/>
              <a:t>eg</a:t>
            </a:r>
            <a:r>
              <a:rPr lang="en-US" sz="2400" dirty="0" smtClean="0"/>
              <a:t>. Salary to clerical staff  is reduced due to reduction</a:t>
            </a:r>
          </a:p>
          <a:p>
            <a:pPr lvl="1">
              <a:buNone/>
            </a:pPr>
            <a:r>
              <a:rPr lang="en-US" sz="2400" dirty="0" smtClean="0"/>
              <a:t>            of man power </a:t>
            </a:r>
            <a:r>
              <a:rPr lang="en-US" sz="2400" dirty="0" err="1" smtClean="0"/>
              <a:t>bcos</a:t>
            </a:r>
            <a:r>
              <a:rPr lang="en-US" sz="2400" dirty="0" smtClean="0"/>
              <a:t> of </a:t>
            </a:r>
            <a:r>
              <a:rPr lang="en-US" sz="2400" dirty="0" err="1" smtClean="0"/>
              <a:t>computerisation</a:t>
            </a:r>
            <a:r>
              <a:rPr lang="en-US" sz="2400" dirty="0" smtClean="0"/>
              <a:t>)</a:t>
            </a:r>
            <a:endParaRPr lang="en-US" sz="2400" dirty="0"/>
          </a:p>
          <a:p>
            <a:pPr lvl="1">
              <a:buFontTx/>
              <a:buBlip>
                <a:blip r:embed="rId2"/>
              </a:buBlip>
            </a:pPr>
            <a:r>
              <a:rPr lang="en-US" sz="2400" b="1" dirty="0"/>
              <a:t>Assessable indirect benefits</a:t>
            </a:r>
            <a:r>
              <a:rPr lang="en-US" sz="2400" dirty="0"/>
              <a:t> – secondary, indirect benefits</a:t>
            </a:r>
            <a:r>
              <a:rPr lang="en-US" sz="2400" dirty="0" smtClean="0"/>
              <a:t>.(</a:t>
            </a:r>
            <a:r>
              <a:rPr lang="en-US" sz="2400" dirty="0" err="1" smtClean="0"/>
              <a:t>eg</a:t>
            </a:r>
            <a:r>
              <a:rPr lang="en-US" sz="2400" dirty="0" smtClean="0"/>
              <a:t>. decrease in number of customer complaints)</a:t>
            </a:r>
            <a:endParaRPr lang="en-US" sz="2400" dirty="0"/>
          </a:p>
          <a:p>
            <a:pPr lvl="1">
              <a:buFontTx/>
              <a:buBlip>
                <a:blip r:embed="rId2"/>
              </a:buBlip>
            </a:pPr>
            <a:r>
              <a:rPr lang="en-US" sz="2400" b="1" dirty="0"/>
              <a:t>Intangible benefits</a:t>
            </a:r>
            <a:r>
              <a:rPr lang="en-US" sz="2400" dirty="0"/>
              <a:t> – long term benefits. Difficult to quantify these</a:t>
            </a:r>
            <a:r>
              <a:rPr lang="en-US" sz="2400" dirty="0" smtClean="0"/>
              <a:t>. (</a:t>
            </a:r>
            <a:r>
              <a:rPr lang="en-US" sz="2400" dirty="0" err="1" smtClean="0"/>
              <a:t>eg</a:t>
            </a:r>
            <a:r>
              <a:rPr lang="en-US" sz="2400" dirty="0" smtClean="0"/>
              <a:t>. public approval of the organization in the  location where it is based)</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a:solidFill>
                  <a:srgbClr val="008080"/>
                </a:solidFill>
              </a:rPr>
              <a:t>3.5 Cash flow forecasting</a:t>
            </a:r>
          </a:p>
        </p:txBody>
      </p:sp>
      <p:sp>
        <p:nvSpPr>
          <p:cNvPr id="87043" name="Rectangle 3"/>
          <p:cNvSpPr>
            <a:spLocks noGrp="1" noChangeArrowheads="1"/>
          </p:cNvSpPr>
          <p:nvPr>
            <p:ph type="body" idx="1"/>
          </p:nvPr>
        </p:nvSpPr>
        <p:spPr>
          <a:xfrm>
            <a:off x="0" y="1125538"/>
            <a:ext cx="8785225" cy="4968875"/>
          </a:xfrm>
        </p:spPr>
        <p:txBody>
          <a:bodyPr/>
          <a:lstStyle/>
          <a:p>
            <a:pPr>
              <a:lnSpc>
                <a:spcPct val="90000"/>
              </a:lnSpc>
              <a:buFontTx/>
              <a:buBlip>
                <a:blip r:embed="rId2"/>
              </a:buBlip>
            </a:pPr>
            <a:r>
              <a:rPr lang="en-US" sz="2400" dirty="0"/>
              <a:t>Expenditures like staff wages occur during the development stages </a:t>
            </a:r>
            <a:r>
              <a:rPr lang="en-US" sz="2400" dirty="0" smtClean="0"/>
              <a:t>of </a:t>
            </a:r>
            <a:r>
              <a:rPr lang="en-US" sz="2400" dirty="0"/>
              <a:t>a project.</a:t>
            </a:r>
          </a:p>
          <a:p>
            <a:pPr>
              <a:lnSpc>
                <a:spcPct val="90000"/>
              </a:lnSpc>
              <a:buFontTx/>
              <a:buBlip>
                <a:blip r:embed="rId2"/>
              </a:buBlip>
            </a:pPr>
            <a:r>
              <a:rPr lang="en-US" sz="2400" dirty="0"/>
              <a:t>Such expenditures cannot be deferred until income is received.</a:t>
            </a:r>
          </a:p>
          <a:p>
            <a:pPr>
              <a:lnSpc>
                <a:spcPct val="90000"/>
              </a:lnSpc>
              <a:buFontTx/>
              <a:buBlip>
                <a:blip r:embed="rId2"/>
              </a:buBlip>
            </a:pPr>
            <a:r>
              <a:rPr lang="en-US" sz="2400" dirty="0"/>
              <a:t>Generally in a project expenditures come first, and then the income comes at a later stage.</a:t>
            </a:r>
          </a:p>
          <a:p>
            <a:pPr>
              <a:lnSpc>
                <a:spcPct val="90000"/>
              </a:lnSpc>
              <a:buFontTx/>
              <a:buBlip>
                <a:blip r:embed="rId2"/>
              </a:buBlip>
            </a:pPr>
            <a:r>
              <a:rPr lang="en-US" sz="2400" dirty="0"/>
              <a:t>So we can make a cash flow forecasts.</a:t>
            </a:r>
          </a:p>
          <a:p>
            <a:pPr>
              <a:lnSpc>
                <a:spcPct val="90000"/>
              </a:lnSpc>
              <a:buFontTx/>
              <a:buBlip>
                <a:blip r:embed="rId2"/>
              </a:buBlip>
            </a:pPr>
            <a:r>
              <a:rPr lang="en-US" sz="2400" dirty="0"/>
              <a:t>Its impossible to make cash flow forecasts accurate as it is done at the very initial stage.</a:t>
            </a:r>
          </a:p>
          <a:p>
            <a:pPr>
              <a:lnSpc>
                <a:spcPct val="90000"/>
              </a:lnSpc>
              <a:buFontTx/>
              <a:buBlip>
                <a:blip r:embed="rId2"/>
              </a:buBlip>
            </a:pPr>
            <a:r>
              <a:rPr lang="en-US" sz="2400" dirty="0"/>
              <a:t>Generally in cash flow forecasts inflation are ignored as it increases the uncertainty of the forecasts.</a:t>
            </a:r>
          </a:p>
          <a:p>
            <a:pPr>
              <a:lnSpc>
                <a:spcPct val="90000"/>
              </a:lnSpc>
              <a:buFontTx/>
              <a:buBlip>
                <a:blip r:embed="rId2"/>
              </a:buBlip>
            </a:pPr>
            <a:r>
              <a:rPr lang="en-US" sz="2400" dirty="0"/>
              <a:t>A graph is drawn for the cash flow forecasts which depicts the duration for which the income and expenditure are </a:t>
            </a:r>
            <a:r>
              <a:rPr lang="en-US" sz="2400" dirty="0" err="1"/>
              <a:t>occuring</a:t>
            </a:r>
            <a:r>
              <a:rPr lang="en-US" sz="2400" dirty="0"/>
              <a:t>.</a:t>
            </a:r>
            <a:r>
              <a:rPr lang="en-US" sz="1800" dirty="0"/>
              <a:t> </a:t>
            </a:r>
          </a:p>
          <a:p>
            <a:pPr>
              <a:lnSpc>
                <a:spcPct val="90000"/>
              </a:lnSpc>
              <a:buFontTx/>
              <a:buNone/>
            </a:pPr>
            <a:endParaRPr lang="en-US" sz="1800" dirty="0"/>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sz="2400" dirty="0"/>
              <a:t>20PW12 JEEVICKHA K </a:t>
            </a:r>
            <a:r>
              <a:rPr lang="en-IN" sz="2400" dirty="0" smtClean="0"/>
              <a:t>A</a:t>
            </a:r>
          </a:p>
          <a:p>
            <a:r>
              <a:rPr lang="en-IN" dirty="0"/>
              <a:t>20PW13 JERSHA HEARTLY X</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404813"/>
            <a:ext cx="7343775" cy="846137"/>
          </a:xfrm>
        </p:spPr>
        <p:txBody>
          <a:bodyPr/>
          <a:lstStyle/>
          <a:p>
            <a:r>
              <a:rPr lang="en-US">
                <a:solidFill>
                  <a:srgbClr val="008080"/>
                </a:solidFill>
              </a:rPr>
              <a:t>3.6 Cost-benefit evaluation techniques</a:t>
            </a:r>
          </a:p>
        </p:txBody>
      </p:sp>
      <p:sp>
        <p:nvSpPr>
          <p:cNvPr id="88067" name="Rectangle 3"/>
          <p:cNvSpPr>
            <a:spLocks noGrp="1" noChangeArrowheads="1"/>
          </p:cNvSpPr>
          <p:nvPr>
            <p:ph type="body" idx="1"/>
          </p:nvPr>
        </p:nvSpPr>
        <p:spPr/>
        <p:txBody>
          <a:bodyPr/>
          <a:lstStyle/>
          <a:p>
            <a:pPr>
              <a:buFontTx/>
              <a:buBlip>
                <a:blip r:embed="rId2"/>
              </a:buBlip>
            </a:pPr>
            <a:r>
              <a:rPr lang="en-US" sz="2400"/>
              <a:t>A Project is considered only if its benefits outweigh the costs.</a:t>
            </a:r>
          </a:p>
          <a:p>
            <a:pPr>
              <a:buFontTx/>
              <a:buBlip>
                <a:blip r:embed="rId2"/>
              </a:buBlip>
            </a:pPr>
            <a:r>
              <a:rPr lang="en-US" sz="2400"/>
              <a:t>The timing of the costs and benefits, benefits relative to the size of the investment are main factors in choosing a project.</a:t>
            </a:r>
          </a:p>
          <a:p>
            <a:pPr>
              <a:buFontTx/>
              <a:buBlip>
                <a:blip r:embed="rId2"/>
              </a:buBlip>
            </a:pPr>
            <a:endParaRPr lang="en-US" sz="2400"/>
          </a:p>
          <a:p>
            <a:pPr>
              <a:buFontTx/>
              <a:buBlip>
                <a:blip r:embed="rId2"/>
              </a:buBlip>
            </a:pPr>
            <a:r>
              <a:rPr lang="en-US" sz="2400"/>
              <a:t>Common cost based project evaluation methods:</a:t>
            </a:r>
          </a:p>
          <a:p>
            <a:pPr lvl="1">
              <a:buFontTx/>
              <a:buBlip>
                <a:blip r:embed="rId2"/>
              </a:buBlip>
            </a:pPr>
            <a:r>
              <a:rPr lang="en-US" sz="2400"/>
              <a:t>Net profit</a:t>
            </a:r>
          </a:p>
          <a:p>
            <a:pPr lvl="1">
              <a:buFontTx/>
              <a:buBlip>
                <a:blip r:embed="rId2"/>
              </a:buBlip>
            </a:pPr>
            <a:r>
              <a:rPr lang="en-US" sz="2400"/>
              <a:t>Payback period</a:t>
            </a:r>
          </a:p>
          <a:p>
            <a:pPr lvl="1">
              <a:buFontTx/>
              <a:buBlip>
                <a:blip r:embed="rId2"/>
              </a:buBlip>
            </a:pPr>
            <a:r>
              <a:rPr lang="en-US" sz="2400"/>
              <a:t>Return on investment</a:t>
            </a:r>
          </a:p>
          <a:p>
            <a:pPr lvl="1">
              <a:buFontTx/>
              <a:buBlip>
                <a:blip r:embed="rId2"/>
              </a:buBlip>
            </a:pPr>
            <a:r>
              <a:rPr lang="en-US" sz="2400"/>
              <a:t>Net present value</a:t>
            </a:r>
          </a:p>
          <a:p>
            <a:pPr lvl="1">
              <a:buFontTx/>
              <a:buBlip>
                <a:blip r:embed="rId2"/>
              </a:buBlip>
            </a:pPr>
            <a:r>
              <a:rPr lang="en-US" sz="2400"/>
              <a:t>Internal rate of return</a:t>
            </a:r>
          </a:p>
          <a:p>
            <a:pPr lvl="1">
              <a:buFontTx/>
              <a:buBlip>
                <a:blip r:embed="rId2"/>
              </a:buBlip>
            </a:pPr>
            <a:r>
              <a:rPr lang="en-US" sz="2400"/>
              <a:t>they are explained with the help of a table.</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2" name="Group 4"/>
          <p:cNvGraphicFramePr>
            <a:graphicFrameLocks noGrp="1"/>
          </p:cNvGraphicFramePr>
          <p:nvPr/>
        </p:nvGraphicFramePr>
        <p:xfrm>
          <a:off x="1403350" y="1628775"/>
          <a:ext cx="6096000" cy="4056063"/>
        </p:xfrm>
        <a:graphic>
          <a:graphicData uri="http://schemas.openxmlformats.org/drawingml/2006/table">
            <a:tbl>
              <a:tblPr/>
              <a:tblGrid>
                <a:gridCol w="1219200"/>
                <a:gridCol w="1219200"/>
                <a:gridCol w="1219200"/>
                <a:gridCol w="1219200"/>
                <a:gridCol w="1219200"/>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48" name="Text Box 60"/>
          <p:cNvSpPr txBox="1">
            <a:spLocks noChangeArrowheads="1"/>
          </p:cNvSpPr>
          <p:nvPr/>
        </p:nvSpPr>
        <p:spPr bwMode="auto">
          <a:xfrm>
            <a:off x="1403350" y="5805488"/>
            <a:ext cx="6337300" cy="396875"/>
          </a:xfrm>
          <a:prstGeom prst="rect">
            <a:avLst/>
          </a:prstGeom>
          <a:noFill/>
          <a:ln w="9525">
            <a:noFill/>
            <a:miter lim="800000"/>
            <a:headEnd/>
            <a:tailEnd/>
          </a:ln>
          <a:effectLst/>
        </p:spPr>
        <p:txBody>
          <a:bodyPr>
            <a:spAutoFit/>
          </a:bodyPr>
          <a:lstStyle/>
          <a:p>
            <a:pPr>
              <a:spcBef>
                <a:spcPct val="50000"/>
              </a:spcBef>
            </a:pPr>
            <a:r>
              <a:rPr lang="en-US" sz="2000" b="1" dirty="0"/>
              <a:t>Table 3.1</a:t>
            </a:r>
            <a:r>
              <a:rPr lang="en-US" dirty="0"/>
              <a:t> </a:t>
            </a:r>
            <a:r>
              <a:rPr lang="en-US" sz="1400" dirty="0"/>
              <a:t>Four Cash Flow Projections – figures are end of year totals </a:t>
            </a:r>
          </a:p>
        </p:txBody>
      </p:sp>
      <p:sp>
        <p:nvSpPr>
          <p:cNvPr id="89149" name="Text Box 61"/>
          <p:cNvSpPr txBox="1">
            <a:spLocks noChangeArrowheads="1"/>
          </p:cNvSpPr>
          <p:nvPr/>
        </p:nvSpPr>
        <p:spPr bwMode="auto">
          <a:xfrm>
            <a:off x="1258888" y="404813"/>
            <a:ext cx="6480175"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Cash Flow Projections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9388" y="0"/>
            <a:ext cx="7343775" cy="846138"/>
          </a:xfrm>
        </p:spPr>
        <p:txBody>
          <a:bodyPr/>
          <a:lstStyle/>
          <a:p>
            <a:r>
              <a:rPr lang="en-US">
                <a:solidFill>
                  <a:srgbClr val="008080"/>
                </a:solidFill>
              </a:rPr>
              <a:t>3.6.1 Net profit</a:t>
            </a:r>
          </a:p>
        </p:txBody>
      </p:sp>
      <p:sp>
        <p:nvSpPr>
          <p:cNvPr id="90115" name="Rectangle 3"/>
          <p:cNvSpPr>
            <a:spLocks noGrp="1" noChangeArrowheads="1"/>
          </p:cNvSpPr>
          <p:nvPr>
            <p:ph type="body" idx="1"/>
          </p:nvPr>
        </p:nvSpPr>
        <p:spPr>
          <a:xfrm>
            <a:off x="173038" y="1139825"/>
            <a:ext cx="8785225" cy="4968875"/>
          </a:xfrm>
        </p:spPr>
        <p:txBody>
          <a:bodyPr/>
          <a:lstStyle/>
          <a:p>
            <a:pPr>
              <a:buFontTx/>
              <a:buNone/>
            </a:pPr>
            <a:r>
              <a:rPr lang="en-US" sz="2400" b="1" dirty="0"/>
              <a:t>Formula : N</a:t>
            </a:r>
            <a:r>
              <a:rPr lang="en-US" sz="2400" dirty="0"/>
              <a:t>et Profit = total costs – total income over the life of the project</a:t>
            </a:r>
          </a:p>
          <a:p>
            <a:pPr>
              <a:buFontTx/>
              <a:buNone/>
            </a:pPr>
            <a:r>
              <a:rPr lang="en-US" sz="2400" b="1" dirty="0"/>
              <a:t>Advantage : </a:t>
            </a:r>
            <a:r>
              <a:rPr lang="en-US" sz="2400" dirty="0" smtClean="0"/>
              <a:t>Simple method</a:t>
            </a:r>
            <a:endParaRPr lang="en-US" sz="2400" dirty="0"/>
          </a:p>
          <a:p>
            <a:pPr>
              <a:buFontTx/>
              <a:buNone/>
            </a:pPr>
            <a:r>
              <a:rPr lang="en-US" sz="2400" b="1" dirty="0"/>
              <a:t>Disadvantage : </a:t>
            </a:r>
            <a:r>
              <a:rPr lang="en-US" sz="2400" dirty="0"/>
              <a:t>Takes no account of timing of the cash flows</a:t>
            </a:r>
          </a:p>
          <a:p>
            <a:pPr>
              <a:buFontTx/>
              <a:buNone/>
            </a:pPr>
            <a:r>
              <a:rPr lang="en-US" sz="2400" b="1" dirty="0"/>
              <a:t>Evaluation </a:t>
            </a:r>
            <a:r>
              <a:rPr lang="en-US" sz="2400" dirty="0"/>
              <a:t>(with respect to the Table 3.1)</a:t>
            </a:r>
            <a:r>
              <a:rPr lang="en-US" sz="2400" b="1" dirty="0"/>
              <a:t>: </a:t>
            </a:r>
            <a:r>
              <a:rPr lang="en-US" sz="2400" dirty="0"/>
              <a:t>Going by this method, “Project 2“ is chosen. </a:t>
            </a:r>
            <a:r>
              <a:rPr lang="en-US" sz="2400" dirty="0" smtClean="0"/>
              <a:t>(Highest Net profit ) BUT,</a:t>
            </a:r>
          </a:p>
          <a:p>
            <a:pPr>
              <a:buFontTx/>
              <a:buNone/>
            </a:pPr>
            <a:r>
              <a:rPr lang="en-US" sz="2400" dirty="0" smtClean="0"/>
              <a:t>(</a:t>
            </a:r>
            <a:r>
              <a:rPr lang="en-US" sz="2400" dirty="0" err="1" smtClean="0"/>
              <a:t>i</a:t>
            </a:r>
            <a:r>
              <a:rPr lang="en-US" sz="2400" dirty="0"/>
              <a:t>) return is relatively </a:t>
            </a:r>
            <a:r>
              <a:rPr lang="en-US" sz="2400" dirty="0" smtClean="0"/>
              <a:t>low but huge investment (Rs.10Lakhs)</a:t>
            </a:r>
            <a:endParaRPr lang="en-US" sz="2400" dirty="0"/>
          </a:p>
          <a:p>
            <a:pPr>
              <a:buFontTx/>
              <a:buNone/>
            </a:pPr>
            <a:r>
              <a:rPr lang="en-US" sz="2400" dirty="0"/>
              <a:t>	</a:t>
            </a:r>
            <a:r>
              <a:rPr lang="en-US" sz="2400" dirty="0" smtClean="0"/>
              <a:t>(ii) </a:t>
            </a:r>
            <a:r>
              <a:rPr lang="en-US" sz="2400" dirty="0"/>
              <a:t>Project 1 and 3 yield same net profit, but 3 is preferable, as it yields a steady cash inflow, where in 1 much of the income comes at a later stage. </a:t>
            </a:r>
            <a:r>
              <a:rPr lang="en-US" sz="2400" dirty="0" smtClean="0"/>
              <a:t>In </a:t>
            </a:r>
          </a:p>
          <a:p>
            <a:pPr>
              <a:buFontTx/>
              <a:buNone/>
            </a:pPr>
            <a:r>
              <a:rPr lang="en-US" sz="2400" dirty="0" smtClean="0"/>
              <a:t>    (iii) If we invest 3,20,000 (for other 3 projects) we get a profit   </a:t>
            </a:r>
          </a:p>
          <a:p>
            <a:pPr>
              <a:buFontTx/>
              <a:buNone/>
            </a:pPr>
            <a:r>
              <a:rPr lang="en-US" sz="2400" dirty="0" smtClean="0"/>
              <a:t>          of Rs.1,75,000.</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solidFill>
                  <a:srgbClr val="008080"/>
                </a:solidFill>
              </a:rPr>
              <a:t>3.6.1 Payback period</a:t>
            </a:r>
          </a:p>
        </p:txBody>
      </p:sp>
      <p:sp>
        <p:nvSpPr>
          <p:cNvPr id="91139" name="Rectangle 3"/>
          <p:cNvSpPr>
            <a:spLocks noGrp="1" noChangeArrowheads="1"/>
          </p:cNvSpPr>
          <p:nvPr>
            <p:ph type="body" idx="1"/>
          </p:nvPr>
        </p:nvSpPr>
        <p:spPr>
          <a:xfrm>
            <a:off x="177800" y="1268413"/>
            <a:ext cx="8785225" cy="5400675"/>
          </a:xfrm>
        </p:spPr>
        <p:txBody>
          <a:bodyPr/>
          <a:lstStyle/>
          <a:p>
            <a:pPr>
              <a:lnSpc>
                <a:spcPct val="90000"/>
              </a:lnSpc>
              <a:buFontTx/>
              <a:buNone/>
            </a:pPr>
            <a:r>
              <a:rPr lang="en-US" sz="2400" b="1" dirty="0"/>
              <a:t>Definition : </a:t>
            </a:r>
            <a:r>
              <a:rPr lang="en-US" sz="2400" dirty="0"/>
              <a:t>The </a:t>
            </a:r>
            <a:r>
              <a:rPr lang="en-US" sz="2400" i="1" dirty="0"/>
              <a:t>Payback period </a:t>
            </a:r>
            <a:r>
              <a:rPr lang="en-US" sz="2400" dirty="0"/>
              <a:t>is the time taken to break even or pay back the initial investment. Normally, the project with shortest payback period will be chosen	as the organization </a:t>
            </a:r>
            <a:r>
              <a:rPr lang="en-US" sz="2400" dirty="0" smtClean="0"/>
              <a:t>will wish to avoid loan repayments, etc</a:t>
            </a:r>
            <a:r>
              <a:rPr lang="en-US" sz="2400" i="1" dirty="0" smtClean="0"/>
              <a:t>.</a:t>
            </a:r>
          </a:p>
          <a:p>
            <a:pPr>
              <a:lnSpc>
                <a:spcPct val="90000"/>
              </a:lnSpc>
              <a:buFontTx/>
              <a:buNone/>
            </a:pPr>
            <a:r>
              <a:rPr lang="en-US" sz="2400" i="1" dirty="0" smtClean="0"/>
              <a:t>Payback periods for each project will occur during the year indicated.</a:t>
            </a:r>
          </a:p>
          <a:p>
            <a:pPr>
              <a:lnSpc>
                <a:spcPct val="90000"/>
              </a:lnSpc>
              <a:buFontTx/>
              <a:buNone/>
            </a:pPr>
            <a:endParaRPr lang="en-US" sz="2400" i="1" dirty="0" smtClean="0"/>
          </a:p>
          <a:p>
            <a:pPr>
              <a:lnSpc>
                <a:spcPct val="90000"/>
              </a:lnSpc>
              <a:buFontTx/>
              <a:buNone/>
            </a:pPr>
            <a:r>
              <a:rPr lang="en-US" sz="2400" i="1" dirty="0" smtClean="0"/>
              <a:t>Project 1  - Year 5</a:t>
            </a:r>
          </a:p>
          <a:p>
            <a:pPr>
              <a:lnSpc>
                <a:spcPct val="90000"/>
              </a:lnSpc>
              <a:buFontTx/>
              <a:buNone/>
            </a:pPr>
            <a:r>
              <a:rPr lang="en-US" sz="2400" i="1" dirty="0" smtClean="0"/>
              <a:t>Project 2 -   Year 5</a:t>
            </a:r>
          </a:p>
          <a:p>
            <a:pPr>
              <a:lnSpc>
                <a:spcPct val="90000"/>
              </a:lnSpc>
              <a:buFontTx/>
              <a:buNone/>
            </a:pPr>
            <a:r>
              <a:rPr lang="en-US" sz="2400" i="1" dirty="0" smtClean="0"/>
              <a:t>Project 3  -   Year 4</a:t>
            </a:r>
          </a:p>
          <a:p>
            <a:pPr>
              <a:lnSpc>
                <a:spcPct val="90000"/>
              </a:lnSpc>
              <a:buFontTx/>
              <a:buNone/>
            </a:pPr>
            <a:r>
              <a:rPr lang="en-US" sz="2400" i="1" dirty="0" smtClean="0"/>
              <a:t>Project 4  =   Year 4 (end)</a:t>
            </a:r>
          </a:p>
          <a:p>
            <a:pPr>
              <a:lnSpc>
                <a:spcPct val="90000"/>
              </a:lnSpc>
              <a:buFontTx/>
              <a:buNone/>
            </a:pPr>
            <a:r>
              <a:rPr lang="en-US" sz="2400" i="1" dirty="0" smtClean="0"/>
              <a:t>So, we prefer project 3 or 4 than other two projects. But project 3 has shorter payback period than project 4. </a:t>
            </a:r>
            <a:endParaRPr lang="en-US" sz="2400" i="1" dirty="0"/>
          </a:p>
          <a:p>
            <a:pPr>
              <a:lnSpc>
                <a:spcPct val="90000"/>
              </a:lnSpc>
              <a:buFontTx/>
              <a:buNone/>
            </a:pPr>
            <a:endParaRPr lang="en-US" sz="2400" i="1" dirty="0"/>
          </a:p>
          <a:p>
            <a:pPr>
              <a:lnSpc>
                <a:spcPct val="90000"/>
              </a:lnSpc>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80"/>
                </a:solidFill>
              </a:rPr>
              <a:t>3.6.1 Payback period</a:t>
            </a:r>
            <a:endParaRPr lang="en-US" dirty="0"/>
          </a:p>
        </p:txBody>
      </p:sp>
      <p:sp>
        <p:nvSpPr>
          <p:cNvPr id="3" name="Content Placeholder 2"/>
          <p:cNvSpPr>
            <a:spLocks noGrp="1"/>
          </p:cNvSpPr>
          <p:nvPr>
            <p:ph idx="1"/>
          </p:nvPr>
        </p:nvSpPr>
        <p:spPr/>
        <p:txBody>
          <a:bodyPr/>
          <a:lstStyle/>
          <a:p>
            <a:pPr>
              <a:lnSpc>
                <a:spcPct val="90000"/>
              </a:lnSpc>
              <a:buFontTx/>
              <a:buNone/>
            </a:pPr>
            <a:r>
              <a:rPr lang="en-US" sz="2400" b="1" dirty="0" smtClean="0"/>
              <a:t>Advantage :</a:t>
            </a:r>
            <a:r>
              <a:rPr lang="en-US" sz="2400" dirty="0" smtClean="0"/>
              <a:t> Simple, insensitive to small forecasting errors.</a:t>
            </a:r>
          </a:p>
          <a:p>
            <a:pPr>
              <a:lnSpc>
                <a:spcPct val="90000"/>
              </a:lnSpc>
              <a:buFontTx/>
              <a:buNone/>
            </a:pPr>
            <a:endParaRPr lang="en-US" sz="2400" dirty="0" smtClean="0"/>
          </a:p>
          <a:p>
            <a:pPr>
              <a:lnSpc>
                <a:spcPct val="90000"/>
              </a:lnSpc>
              <a:buFontTx/>
              <a:buNone/>
            </a:pPr>
            <a:r>
              <a:rPr lang="en-US" sz="2400" b="1" dirty="0" smtClean="0"/>
              <a:t>Disadvantage : </a:t>
            </a:r>
            <a:r>
              <a:rPr lang="en-US" sz="2400" dirty="0" smtClean="0"/>
              <a:t>Ignores the overall profitability of the project – doesn’t take into consideration any income/expenditure once the project has broken even.</a:t>
            </a:r>
          </a:p>
          <a:p>
            <a:pPr>
              <a:lnSpc>
                <a:spcPct val="90000"/>
              </a:lnSpc>
              <a:buFontTx/>
              <a:buNone/>
            </a:pPr>
            <a:endParaRPr lang="en-US" sz="2400" dirty="0" smtClean="0"/>
          </a:p>
          <a:p>
            <a:pPr>
              <a:lnSpc>
                <a:spcPct val="90000"/>
              </a:lnSpc>
              <a:buFontTx/>
              <a:buNone/>
            </a:pPr>
            <a:r>
              <a:rPr lang="en-US" sz="2400" b="1" dirty="0" smtClean="0"/>
              <a:t>Evaluation:</a:t>
            </a:r>
            <a:r>
              <a:rPr lang="en-US" sz="2400" dirty="0" smtClean="0"/>
              <a:t> Project 3 is chosen as it has got the least payback period. BUT, Project 4 has a greater overall profitability and its return is relatively higher than project 3.</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solidFill>
                  <a:srgbClr val="008080"/>
                </a:solidFill>
              </a:rPr>
              <a:t>3.6.3 Return On Investment (ROI)</a:t>
            </a:r>
          </a:p>
        </p:txBody>
      </p:sp>
      <p:sp>
        <p:nvSpPr>
          <p:cNvPr id="92163" name="Rectangle 3"/>
          <p:cNvSpPr>
            <a:spLocks noGrp="1" noChangeArrowheads="1"/>
          </p:cNvSpPr>
          <p:nvPr>
            <p:ph type="body" idx="1"/>
          </p:nvPr>
        </p:nvSpPr>
        <p:spPr>
          <a:xfrm>
            <a:off x="173038" y="1311275"/>
            <a:ext cx="8785225" cy="5400675"/>
          </a:xfrm>
        </p:spPr>
        <p:txBody>
          <a:bodyPr/>
          <a:lstStyle/>
          <a:p>
            <a:pPr>
              <a:lnSpc>
                <a:spcPct val="80000"/>
              </a:lnSpc>
              <a:buFontTx/>
              <a:buBlip>
                <a:blip r:embed="rId2"/>
              </a:buBlip>
            </a:pPr>
            <a:r>
              <a:rPr lang="en-US" sz="2400"/>
              <a:t>Also known as the </a:t>
            </a:r>
            <a:r>
              <a:rPr lang="en-US" sz="2400" i="1"/>
              <a:t>accounting rate of return (ARR).</a:t>
            </a:r>
            <a:endParaRPr lang="en-US" sz="2400"/>
          </a:p>
          <a:p>
            <a:pPr>
              <a:lnSpc>
                <a:spcPct val="80000"/>
              </a:lnSpc>
              <a:buFontTx/>
              <a:buNone/>
            </a:pPr>
            <a:r>
              <a:rPr lang="en-US" sz="2400" b="1"/>
              <a:t>Formula:  </a:t>
            </a:r>
            <a:r>
              <a:rPr lang="en-US" sz="2400"/>
              <a:t>ROI = (Average annual profit / Total investment) * 100</a:t>
            </a:r>
          </a:p>
          <a:p>
            <a:pPr>
              <a:lnSpc>
                <a:spcPct val="80000"/>
              </a:lnSpc>
              <a:buFontTx/>
              <a:buNone/>
            </a:pPr>
            <a:r>
              <a:rPr lang="en-US" sz="2400"/>
              <a:t>where Average annual profit = Total profit / no. of years</a:t>
            </a:r>
          </a:p>
          <a:p>
            <a:pPr>
              <a:lnSpc>
                <a:spcPct val="80000"/>
              </a:lnSpc>
              <a:buFontTx/>
              <a:buNone/>
            </a:pPr>
            <a:r>
              <a:rPr lang="en-US" sz="2400" b="1"/>
              <a:t>Advantage: </a:t>
            </a:r>
            <a:r>
              <a:rPr lang="en-US" sz="2400"/>
              <a:t>simple, helps to compare the net profitability to the investment required.</a:t>
            </a:r>
          </a:p>
          <a:p>
            <a:pPr>
              <a:lnSpc>
                <a:spcPct val="80000"/>
              </a:lnSpc>
              <a:buFontTx/>
              <a:buNone/>
            </a:pPr>
            <a:r>
              <a:rPr lang="en-US" sz="2400" b="1"/>
              <a:t>Disadvantage: </a:t>
            </a:r>
          </a:p>
          <a:p>
            <a:pPr>
              <a:lnSpc>
                <a:spcPct val="80000"/>
              </a:lnSpc>
              <a:buFontTx/>
              <a:buBlip>
                <a:blip r:embed="rId2"/>
              </a:buBlip>
            </a:pPr>
            <a:r>
              <a:rPr lang="en-US" sz="2400"/>
              <a:t>Takes no account of the timing of the cash flows.</a:t>
            </a:r>
          </a:p>
          <a:p>
            <a:pPr>
              <a:lnSpc>
                <a:spcPct val="80000"/>
              </a:lnSpc>
              <a:buFontTx/>
              <a:buBlip>
                <a:blip r:embed="rId2"/>
              </a:buBlip>
            </a:pPr>
            <a:r>
              <a:rPr lang="en-US" sz="2400"/>
              <a:t>It tempts to compare the ROI with the current interest rates offered by the bank, but there’s no relation between them (hence misleading).</a:t>
            </a:r>
          </a:p>
          <a:p>
            <a:pPr>
              <a:lnSpc>
                <a:spcPct val="80000"/>
              </a:lnSpc>
              <a:buFontTx/>
              <a:buNone/>
            </a:pPr>
            <a:r>
              <a:rPr lang="en-US" sz="2400" b="1"/>
              <a:t>Evaluation: </a:t>
            </a:r>
            <a:r>
              <a:rPr lang="en-US" sz="2400"/>
              <a:t>By this method project 4 (ROI = 12.5%) is chosen. Project 1 and 3 have the same ROIs (10.%), but in project 3, there’s a regular cash inflow, hence it scores over the other.</a:t>
            </a:r>
          </a:p>
          <a:p>
            <a:pPr>
              <a:lnSpc>
                <a:spcPct val="80000"/>
              </a:lnSpc>
              <a:buFontTx/>
              <a:buNone/>
            </a:pPr>
            <a:r>
              <a:rPr lang="en-US" sz="2000"/>
              <a:t>             </a:t>
            </a:r>
          </a:p>
          <a:p>
            <a:pPr>
              <a:lnSpc>
                <a:spcPct val="80000"/>
              </a:lnSpc>
              <a:buFontTx/>
              <a:buNone/>
            </a:pPr>
            <a:r>
              <a:rPr lang="en-US" sz="600"/>
              <a:t>		</a:t>
            </a:r>
            <a:endParaRPr lang="en-US" sz="600" b="1"/>
          </a:p>
          <a:p>
            <a:pPr>
              <a:lnSpc>
                <a:spcPct val="80000"/>
              </a:lnSpc>
              <a:buFontTx/>
              <a:buNone/>
            </a:pPr>
            <a:r>
              <a:rPr lang="en-US" sz="6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Prioritize the following projects</a:t>
            </a:r>
            <a:endParaRPr lang="en-US" dirty="0"/>
          </a:p>
        </p:txBody>
      </p:sp>
      <p:sp>
        <p:nvSpPr>
          <p:cNvPr id="3" name="Content Placeholder 2"/>
          <p:cNvSpPr>
            <a:spLocks noGrp="1"/>
          </p:cNvSpPr>
          <p:nvPr>
            <p:ph idx="1"/>
          </p:nvPr>
        </p:nvSpPr>
        <p:spPr>
          <a:xfrm>
            <a:off x="179263" y="836712"/>
            <a:ext cx="8785225" cy="4406900"/>
          </a:xfrm>
        </p:spPr>
        <p:txBody>
          <a:bodyPr/>
          <a:lstStyle/>
          <a:p>
            <a:r>
              <a:rPr lang="en-US" sz="2400" dirty="0" smtClean="0"/>
              <a:t>Producing an edition of newspaper</a:t>
            </a:r>
          </a:p>
          <a:p>
            <a:r>
              <a:rPr lang="en-US" sz="2400" dirty="0" smtClean="0"/>
              <a:t>Putting a robot vehicle on Mars to search for signs of life</a:t>
            </a:r>
          </a:p>
          <a:p>
            <a:r>
              <a:rPr lang="en-US" sz="2400" dirty="0" smtClean="0"/>
              <a:t>Getting Married</a:t>
            </a:r>
          </a:p>
          <a:p>
            <a:r>
              <a:rPr lang="en-US" sz="2400" dirty="0" smtClean="0"/>
              <a:t>Amending a financial system to deal with a common European currency;</a:t>
            </a:r>
          </a:p>
          <a:p>
            <a:r>
              <a:rPr lang="en-US" sz="2400" dirty="0" smtClean="0"/>
              <a:t>A research project into what makes a good HCI</a:t>
            </a:r>
          </a:p>
          <a:p>
            <a:r>
              <a:rPr lang="en-US" sz="2400" dirty="0" smtClean="0"/>
              <a:t>An investigation into the reason why a user has a problem with a computer system</a:t>
            </a:r>
          </a:p>
          <a:p>
            <a:r>
              <a:rPr lang="en-US" sz="2400" dirty="0" smtClean="0"/>
              <a:t>A second year programming lab assignment for a computer science student</a:t>
            </a:r>
          </a:p>
          <a:p>
            <a:r>
              <a:rPr lang="en-US" sz="2400" dirty="0" smtClean="0"/>
              <a:t>Writing an operating system for a new computer</a:t>
            </a:r>
          </a:p>
          <a:p>
            <a:r>
              <a:rPr lang="en-US" sz="2400" dirty="0" smtClean="0"/>
              <a:t>Installing MS-WORD in an organization</a:t>
            </a:r>
          </a:p>
          <a:p>
            <a:r>
              <a:rPr lang="en-US" sz="2400" dirty="0" smtClean="0"/>
              <a:t>LOGIN – 2024 (</a:t>
            </a:r>
            <a:r>
              <a:rPr lang="en-US" sz="2400" smtClean="0"/>
              <a:t>Technical Symposium)</a:t>
            </a:r>
            <a:endParaRPr lang="en-US" sz="2400" dirty="0" smtClean="0"/>
          </a:p>
          <a:p>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solidFill>
                  <a:srgbClr val="008080"/>
                </a:solidFill>
              </a:rPr>
              <a:t>3.6.4 Net Present Value (NPV)</a:t>
            </a:r>
          </a:p>
        </p:txBody>
      </p:sp>
      <p:sp>
        <p:nvSpPr>
          <p:cNvPr id="93187" name="Rectangle 3"/>
          <p:cNvSpPr>
            <a:spLocks noGrp="1" noChangeArrowheads="1"/>
          </p:cNvSpPr>
          <p:nvPr>
            <p:ph type="body" idx="1"/>
          </p:nvPr>
        </p:nvSpPr>
        <p:spPr>
          <a:xfrm>
            <a:off x="179388" y="1484313"/>
            <a:ext cx="8785225" cy="4968875"/>
          </a:xfrm>
        </p:spPr>
        <p:txBody>
          <a:bodyPr/>
          <a:lstStyle/>
          <a:p>
            <a:pPr>
              <a:lnSpc>
                <a:spcPct val="90000"/>
              </a:lnSpc>
            </a:pPr>
            <a:r>
              <a:rPr lang="en-US" sz="2400"/>
              <a:t>It gives an idea of the estimated worth of a project in terms of current monetary value.     </a:t>
            </a:r>
          </a:p>
          <a:p>
            <a:pPr>
              <a:lnSpc>
                <a:spcPct val="90000"/>
              </a:lnSpc>
            </a:pPr>
            <a:r>
              <a:rPr lang="en-US" sz="2400"/>
              <a:t>This is done so by discounting future cash flows by a percentage known as the </a:t>
            </a:r>
            <a:r>
              <a:rPr lang="en-US" sz="2400" i="1"/>
              <a:t>“discount rate”.</a:t>
            </a:r>
            <a:r>
              <a:rPr lang="en-US" sz="2400"/>
              <a:t> </a:t>
            </a:r>
          </a:p>
          <a:p>
            <a:pPr>
              <a:lnSpc>
                <a:spcPct val="90000"/>
              </a:lnSpc>
            </a:pPr>
            <a:r>
              <a:rPr lang="en-US" sz="2400" b="1"/>
              <a:t>Discount Rate </a:t>
            </a:r>
            <a:r>
              <a:rPr lang="en-US" sz="2400"/>
              <a:t>- The annual rate by which we discount future earnings.</a:t>
            </a:r>
          </a:p>
          <a:p>
            <a:pPr>
              <a:lnSpc>
                <a:spcPct val="90000"/>
              </a:lnSpc>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solidFill>
                  <a:srgbClr val="008080"/>
                </a:solidFill>
              </a:rPr>
              <a:t>NPV PROBLEM</a:t>
            </a:r>
          </a:p>
        </p:txBody>
      </p:sp>
      <p:sp>
        <p:nvSpPr>
          <p:cNvPr id="221187" name="Rectangle 3"/>
          <p:cNvSpPr>
            <a:spLocks noGrp="1" noChangeArrowheads="1"/>
          </p:cNvSpPr>
          <p:nvPr>
            <p:ph type="body" idx="1"/>
          </p:nvPr>
        </p:nvSpPr>
        <p:spPr>
          <a:xfrm>
            <a:off x="0" y="1412875"/>
            <a:ext cx="8785225" cy="4392613"/>
          </a:xfrm>
        </p:spPr>
        <p:txBody>
          <a:bodyPr/>
          <a:lstStyle/>
          <a:p>
            <a:pPr>
              <a:lnSpc>
                <a:spcPct val="80000"/>
              </a:lnSpc>
              <a:buFontTx/>
              <a:buNone/>
            </a:pPr>
            <a:r>
              <a:rPr lang="en-US" sz="2400"/>
              <a:t>	</a:t>
            </a:r>
            <a:r>
              <a:rPr lang="en-US" sz="2400" b="1" u="sng">
                <a:solidFill>
                  <a:srgbClr val="0066FF"/>
                </a:solidFill>
              </a:rPr>
              <a:t>Eg:</a:t>
            </a:r>
            <a:r>
              <a:rPr lang="en-US" sz="2400">
                <a:solidFill>
                  <a:srgbClr val="0066FF"/>
                </a:solidFill>
              </a:rPr>
              <a:t> $100 today is worth more than $100 after a year. $100 today may be worth $91 only after a year, or $91 today is worth $100 after a year. There’s an approx discount of 10% in the </a:t>
            </a:r>
            <a:r>
              <a:rPr lang="en-US" sz="2400" b="1">
                <a:solidFill>
                  <a:srgbClr val="0066FF"/>
                </a:solidFill>
              </a:rPr>
              <a:t>value </a:t>
            </a:r>
            <a:r>
              <a:rPr lang="en-US" sz="2400">
                <a:solidFill>
                  <a:srgbClr val="0066FF"/>
                </a:solidFill>
              </a:rPr>
              <a:t>of $100 after a year. This percentage is known as the </a:t>
            </a:r>
            <a:r>
              <a:rPr lang="en-US" sz="2400" b="1">
                <a:solidFill>
                  <a:srgbClr val="0066FF"/>
                </a:solidFill>
              </a:rPr>
              <a:t>discount rate</a:t>
            </a:r>
            <a:r>
              <a:rPr lang="en-US" sz="2400">
                <a:solidFill>
                  <a:srgbClr val="0066FF"/>
                </a:solidFill>
              </a:rPr>
              <a:t>.</a:t>
            </a:r>
          </a:p>
          <a:p>
            <a:pPr>
              <a:lnSpc>
                <a:spcPct val="80000"/>
              </a:lnSpc>
              <a:buFontTx/>
              <a:buNone/>
            </a:pPr>
            <a:endParaRPr lang="en-US" sz="2400">
              <a:solidFill>
                <a:srgbClr val="0066FF"/>
              </a:solidFill>
            </a:endParaRPr>
          </a:p>
          <a:p>
            <a:pPr>
              <a:lnSpc>
                <a:spcPct val="80000"/>
              </a:lnSpc>
              <a:buFontTx/>
              <a:buNone/>
            </a:pPr>
            <a:r>
              <a:rPr lang="en-US" sz="2400" b="1"/>
              <a:t>   Formula :</a:t>
            </a:r>
            <a:r>
              <a:rPr lang="en-US" sz="2400"/>
              <a:t> Present Value (PV)= value in year </a:t>
            </a:r>
            <a:r>
              <a:rPr lang="en-US" sz="2400" i="1"/>
              <a:t>t / </a:t>
            </a:r>
            <a:r>
              <a:rPr lang="en-US" sz="2400"/>
              <a:t>(1 + r)^</a:t>
            </a:r>
            <a:r>
              <a:rPr lang="en-US" sz="2400" i="1"/>
              <a:t>t,   		</a:t>
            </a:r>
            <a:r>
              <a:rPr lang="en-US" sz="2400"/>
              <a:t>where </a:t>
            </a:r>
            <a:r>
              <a:rPr lang="en-US" sz="2400" i="1"/>
              <a:t>‘r’ </a:t>
            </a:r>
            <a:r>
              <a:rPr lang="en-US" sz="2400"/>
              <a:t>is the discount rate, or, </a:t>
            </a:r>
          </a:p>
          <a:p>
            <a:pPr>
              <a:lnSpc>
                <a:spcPct val="80000"/>
              </a:lnSpc>
              <a:buFontTx/>
              <a:buNone/>
            </a:pPr>
            <a:r>
              <a:rPr lang="en-US" sz="2400"/>
              <a:t>          PV = Cash flow of a year * chosen discount factor.</a:t>
            </a:r>
          </a:p>
          <a:p>
            <a:pPr>
              <a:lnSpc>
                <a:spcPct val="80000"/>
              </a:lnSpc>
              <a:buFontTx/>
              <a:buNone/>
            </a:pPr>
            <a:r>
              <a:rPr lang="en-US" sz="2400"/>
              <a:t>	      NPV = Sum of all PVs.</a:t>
            </a:r>
          </a:p>
          <a:p>
            <a:pPr>
              <a:lnSpc>
                <a:spcPct val="80000"/>
              </a:lnSpc>
              <a:buFontTx/>
              <a:buNone/>
            </a:pPr>
            <a:r>
              <a:rPr lang="en-US" sz="2400" b="1"/>
              <a:t>   Advantage : </a:t>
            </a:r>
            <a:r>
              <a:rPr lang="en-US" sz="2400"/>
              <a:t>Takes into account the profitability of a project and the timing of the cash flows.</a:t>
            </a:r>
          </a:p>
          <a:p>
            <a:pPr>
              <a:lnSpc>
                <a:spcPct val="80000"/>
              </a:lnSpc>
              <a:buFontTx/>
              <a:buNone/>
            </a:pPr>
            <a:r>
              <a:rPr lang="en-US" sz="2400" b="1"/>
              <a:t>   Disadvantage : </a:t>
            </a:r>
            <a:r>
              <a:rPr lang="en-US" sz="2400"/>
              <a:t>Difficulty in deciding the appropriate discount rate.</a:t>
            </a:r>
          </a:p>
          <a:p>
            <a:pPr>
              <a:lnSpc>
                <a:spcPct val="80000"/>
              </a:lnSpc>
              <a:buFontTx/>
              <a:buNone/>
            </a:pPr>
            <a:endParaRPr lang="en-US" sz="2400"/>
          </a:p>
          <a:p>
            <a:pPr>
              <a:lnSpc>
                <a:spcPct val="80000"/>
              </a:lnSpc>
              <a:buFontTx/>
              <a:buNone/>
            </a:pPr>
            <a:r>
              <a:rPr lang="en-US" sz="2400"/>
              <a:t>	</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72</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285728"/>
            <a:ext cx="9144000" cy="63979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solidFill>
                  <a:srgbClr val="008080"/>
                </a:solidFill>
              </a:rPr>
              <a:t>NPV contd…</a:t>
            </a:r>
          </a:p>
        </p:txBody>
      </p:sp>
      <p:sp>
        <p:nvSpPr>
          <p:cNvPr id="94211" name="Rectangle 3"/>
          <p:cNvSpPr>
            <a:spLocks noGrp="1" noChangeArrowheads="1"/>
          </p:cNvSpPr>
          <p:nvPr>
            <p:ph type="body" idx="1"/>
          </p:nvPr>
        </p:nvSpPr>
        <p:spPr>
          <a:xfrm>
            <a:off x="179388" y="1341438"/>
            <a:ext cx="8785225" cy="4968875"/>
          </a:xfrm>
        </p:spPr>
        <p:txBody>
          <a:bodyPr/>
          <a:lstStyle/>
          <a:p>
            <a:pPr>
              <a:lnSpc>
                <a:spcPct val="90000"/>
              </a:lnSpc>
              <a:buFontTx/>
              <a:buNone/>
            </a:pPr>
            <a:r>
              <a:rPr lang="en-US" sz="2400" b="1" dirty="0" smtClean="0">
                <a:solidFill>
                  <a:srgbClr val="0066FF"/>
                </a:solidFill>
              </a:rPr>
              <a:t>Evaluation 1: </a:t>
            </a:r>
          </a:p>
          <a:p>
            <a:pPr>
              <a:lnSpc>
                <a:spcPct val="90000"/>
              </a:lnSpc>
              <a:buFontTx/>
              <a:buNone/>
            </a:pPr>
            <a:r>
              <a:rPr lang="en-US" sz="2400" b="1" dirty="0" smtClean="0">
                <a:solidFill>
                  <a:srgbClr val="FF0000"/>
                </a:solidFill>
              </a:rPr>
              <a:t>NPV for project 2 is -179,770 (Not worth)</a:t>
            </a:r>
          </a:p>
          <a:p>
            <a:pPr>
              <a:lnSpc>
                <a:spcPct val="90000"/>
              </a:lnSpc>
              <a:buFontTx/>
              <a:buNone/>
            </a:pPr>
            <a:r>
              <a:rPr lang="en-US" sz="2400" b="1" dirty="0" smtClean="0">
                <a:solidFill>
                  <a:srgbClr val="FF0000"/>
                </a:solidFill>
              </a:rPr>
              <a:t>NPV for project 3 is 13,721</a:t>
            </a:r>
          </a:p>
          <a:p>
            <a:pPr>
              <a:lnSpc>
                <a:spcPct val="90000"/>
              </a:lnSpc>
              <a:buFontTx/>
              <a:buNone/>
            </a:pPr>
            <a:r>
              <a:rPr lang="en-US" sz="2400" b="1" dirty="0" smtClean="0">
                <a:solidFill>
                  <a:schemeClr val="accent5">
                    <a:lumMod val="50000"/>
                  </a:schemeClr>
                </a:solidFill>
              </a:rPr>
              <a:t>NPV for project 4 is 21,662 (Worth)</a:t>
            </a:r>
          </a:p>
          <a:p>
            <a:pPr>
              <a:lnSpc>
                <a:spcPct val="90000"/>
              </a:lnSpc>
              <a:buFontTx/>
              <a:buNone/>
            </a:pPr>
            <a:r>
              <a:rPr lang="en-US" sz="2400" b="1" dirty="0" smtClean="0"/>
              <a:t>Project 4 provides greatest NPV and Project 2 is not worth</a:t>
            </a:r>
          </a:p>
          <a:p>
            <a:pPr>
              <a:lnSpc>
                <a:spcPct val="90000"/>
              </a:lnSpc>
              <a:buFontTx/>
              <a:buNone/>
            </a:pPr>
            <a:endParaRPr lang="en-US" sz="2400" b="1" dirty="0" smtClean="0">
              <a:solidFill>
                <a:srgbClr val="0066FF"/>
              </a:solidFill>
            </a:endParaRPr>
          </a:p>
          <a:p>
            <a:pPr>
              <a:lnSpc>
                <a:spcPct val="90000"/>
              </a:lnSpc>
              <a:buFontTx/>
              <a:buNone/>
            </a:pPr>
            <a:r>
              <a:rPr lang="en-US" sz="2400" b="1" dirty="0" smtClean="0">
                <a:solidFill>
                  <a:srgbClr val="0066FF"/>
                </a:solidFill>
              </a:rPr>
              <a:t>Evaluation</a:t>
            </a:r>
            <a:r>
              <a:rPr lang="en-US" sz="2400" b="1" dirty="0" smtClean="0"/>
              <a:t> 2: </a:t>
            </a:r>
            <a:r>
              <a:rPr lang="en-US" sz="2400" dirty="0"/>
              <a:t>(comparing project 1 and 3) project 3 is chosen, even though both 1 and 3 have the same net profit ($50000), in 1 much of the income comes only at the later stage and its NPV is just $618 as opposed to $13721 of project 3, which is attributed to regular cash inflow and comparatively more income at the initial years itself. Income at the later years gives a little NPV (worth less) than income at the initial years as the value of money tends to decrease with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solidFill>
                  <a:srgbClr val="008080"/>
                </a:solidFill>
              </a:rPr>
              <a:t>3.6.5 Internal Rate of Return (IRR)</a:t>
            </a:r>
          </a:p>
        </p:txBody>
      </p:sp>
      <p:sp>
        <p:nvSpPr>
          <p:cNvPr id="95235" name="Rectangle 3"/>
          <p:cNvSpPr>
            <a:spLocks noGrp="1" noChangeArrowheads="1"/>
          </p:cNvSpPr>
          <p:nvPr>
            <p:ph type="body" idx="1"/>
          </p:nvPr>
        </p:nvSpPr>
        <p:spPr>
          <a:xfrm>
            <a:off x="179388" y="1341438"/>
            <a:ext cx="8785225" cy="4968875"/>
          </a:xfrm>
        </p:spPr>
        <p:txBody>
          <a:bodyPr/>
          <a:lstStyle/>
          <a:p>
            <a:pPr>
              <a:lnSpc>
                <a:spcPct val="90000"/>
              </a:lnSpc>
            </a:pPr>
            <a:r>
              <a:rPr lang="en-US" sz="2400"/>
              <a:t>The IRR attempts to  provide a profitability measure as a percentage return that is directly comparable with interest rates.</a:t>
            </a:r>
          </a:p>
          <a:p>
            <a:pPr>
              <a:lnSpc>
                <a:spcPct val="90000"/>
              </a:lnSpc>
            </a:pPr>
            <a:r>
              <a:rPr lang="en-US" sz="2400"/>
              <a:t>Calculated as a </a:t>
            </a:r>
            <a:r>
              <a:rPr lang="en-US" sz="2400" b="1" i="1"/>
              <a:t>“discount rate” </a:t>
            </a:r>
            <a:r>
              <a:rPr lang="en-US" sz="2400"/>
              <a:t>that gives </a:t>
            </a:r>
            <a:r>
              <a:rPr lang="en-US" sz="2400" b="1" i="1"/>
              <a:t>“zero NPV”</a:t>
            </a:r>
            <a:r>
              <a:rPr lang="en-US" sz="2400"/>
              <a:t> </a:t>
            </a:r>
          </a:p>
          <a:p>
            <a:pPr>
              <a:lnSpc>
                <a:spcPct val="90000"/>
              </a:lnSpc>
            </a:pPr>
            <a:r>
              <a:rPr lang="en-US" sz="2400"/>
              <a:t>Project with a greater IRR is chosen.</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One single method that gives an </a:t>
            </a:r>
            <a:r>
              <a:rPr lang="en-US" sz="2400" b="1"/>
              <a:t>IRR value </a:t>
            </a:r>
            <a:r>
              <a:rPr lang="en-US" sz="2400"/>
              <a:t>which can be directly compared to bank interest rates.</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a:t> Does not indicate the absolute size of the return of the project.</a:t>
            </a:r>
          </a:p>
          <a:p>
            <a:pPr>
              <a:lnSpc>
                <a:spcPct val="90000"/>
              </a:lnSpc>
              <a:buFontTx/>
              <a:buNone/>
            </a:pPr>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body" idx="1"/>
          </p:nvPr>
        </p:nvSpPr>
        <p:spPr/>
        <p:txBody>
          <a:bodyPr/>
          <a:lstStyle/>
          <a:p>
            <a:pPr>
              <a:lnSpc>
                <a:spcPct val="90000"/>
              </a:lnSpc>
              <a:buFontTx/>
              <a:buNone/>
            </a:pPr>
            <a:r>
              <a:rPr lang="en-US" sz="2800" b="1">
                <a:solidFill>
                  <a:srgbClr val="0066FF"/>
                </a:solidFill>
              </a:rPr>
              <a:t>Evaluation:</a:t>
            </a:r>
            <a:r>
              <a:rPr lang="en-US" sz="2800" b="1"/>
              <a:t> </a:t>
            </a:r>
            <a:r>
              <a:rPr lang="en-US" sz="2800"/>
              <a:t>(comparing project 1 and 3) project 1 has 10.17% (10% approx) as IRR, and 3 has a little above 15%. Thus investing $100,000 in project 1 having 10% IRR is like earning an interest every year for 10% rate when the amount is invested in bank. For project 3 the interest rate is 3%. Obviously project 3 is chosen because it has got a greater IRR over 1. </a:t>
            </a:r>
          </a:p>
          <a:p>
            <a:pPr>
              <a:lnSpc>
                <a:spcPct val="90000"/>
              </a:lnSpc>
              <a:buFontTx/>
              <a:buNone/>
            </a:pPr>
            <a:r>
              <a:rPr lang="en-US" sz="2800"/>
              <a:t>	(</a:t>
            </a:r>
            <a:r>
              <a:rPr lang="en-US" sz="2800" b="1"/>
              <a:t>NOTE: </a:t>
            </a:r>
            <a:r>
              <a:rPr lang="en-US" sz="2800"/>
              <a:t>IRR can be compared with bank interest rates).</a:t>
            </a:r>
            <a:endParaRPr lang="en-US" sz="2800" b="1"/>
          </a:p>
          <a:p>
            <a:pPr>
              <a:lnSpc>
                <a:spcPct val="90000"/>
              </a:lnSpc>
            </a:pPr>
            <a:endParaRPr lang="en-US" sz="2800"/>
          </a:p>
          <a:p>
            <a:pPr>
              <a:lnSpc>
                <a:spcPct val="90000"/>
              </a:lnSpc>
            </a:pPr>
            <a:endParaRPr lang="en-US" sz="2100"/>
          </a:p>
        </p:txBody>
      </p:sp>
      <p:sp>
        <p:nvSpPr>
          <p:cNvPr id="96261" name="Rectangle 5"/>
          <p:cNvSpPr>
            <a:spLocks noGrp="1" noChangeArrowheads="1"/>
          </p:cNvSpPr>
          <p:nvPr>
            <p:ph type="title"/>
          </p:nvPr>
        </p:nvSpPr>
        <p:spPr>
          <a:noFill/>
          <a:ln/>
        </p:spPr>
        <p:txBody>
          <a:bodyPr/>
          <a:lstStyle/>
          <a:p>
            <a:r>
              <a:rPr lang="en-US">
                <a:solidFill>
                  <a:srgbClr val="008080"/>
                </a:solidFill>
              </a:rPr>
              <a:t>IRR Contd..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9144000" cy="6381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78</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835696" y="1052737"/>
            <a:ext cx="4968552" cy="5544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79</a:t>
            </a:fld>
            <a:endParaRPr lang="en-US" dirty="0"/>
          </a:p>
        </p:txBody>
      </p:sp>
      <p:graphicFrame>
        <p:nvGraphicFramePr>
          <p:cNvPr id="5" name="Group 4"/>
          <p:cNvGraphicFramePr>
            <a:graphicFrameLocks noGrp="1"/>
          </p:cNvGraphicFramePr>
          <p:nvPr/>
        </p:nvGraphicFramePr>
        <p:xfrm>
          <a:off x="428597" y="1517075"/>
          <a:ext cx="8001054" cy="4862442"/>
        </p:xfrm>
        <a:graphic>
          <a:graphicData uri="http://schemas.openxmlformats.org/drawingml/2006/table">
            <a:tbl>
              <a:tblPr/>
              <a:tblGrid>
                <a:gridCol w="1533948"/>
                <a:gridCol w="1966513"/>
                <a:gridCol w="2144133"/>
                <a:gridCol w="2356460"/>
              </a:tblGrid>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0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9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8</a:t>
            </a:fld>
            <a:endParaRPr lang="en-US"/>
          </a:p>
        </p:txBody>
      </p:sp>
      <p:sp>
        <p:nvSpPr>
          <p:cNvPr id="3" name="TextBox 2"/>
          <p:cNvSpPr txBox="1"/>
          <p:nvPr/>
        </p:nvSpPr>
        <p:spPr>
          <a:xfrm>
            <a:off x="2195736" y="3429000"/>
            <a:ext cx="4968552" cy="523220"/>
          </a:xfrm>
          <a:prstGeom prst="rect">
            <a:avLst/>
          </a:prstGeom>
          <a:noFill/>
        </p:spPr>
        <p:txBody>
          <a:bodyPr wrap="square" rtlCol="0">
            <a:spAutoFit/>
          </a:bodyPr>
          <a:lstStyle/>
          <a:p>
            <a:r>
              <a:rPr lang="en-IN" sz="2800" dirty="0"/>
              <a:t>20PW01 ABISHEK 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20PW14 KARTHICKPRANAV S N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solidFill>
                  <a:srgbClr val="008080"/>
                </a:solidFill>
              </a:rPr>
              <a:t>3.7 Risk evaluation</a:t>
            </a:r>
          </a:p>
        </p:txBody>
      </p:sp>
      <p:sp>
        <p:nvSpPr>
          <p:cNvPr id="97283" name="Rectangle 3"/>
          <p:cNvSpPr>
            <a:spLocks noGrp="1" noChangeArrowheads="1"/>
          </p:cNvSpPr>
          <p:nvPr>
            <p:ph type="body" idx="1"/>
          </p:nvPr>
        </p:nvSpPr>
        <p:spPr>
          <a:xfrm>
            <a:off x="179388" y="1341438"/>
            <a:ext cx="8785225" cy="4968875"/>
          </a:xfrm>
        </p:spPr>
        <p:txBody>
          <a:bodyPr/>
          <a:lstStyle/>
          <a:p>
            <a:pPr>
              <a:lnSpc>
                <a:spcPct val="90000"/>
              </a:lnSpc>
              <a:buFontTx/>
              <a:buBlip>
                <a:blip r:embed="rId2"/>
              </a:buBlip>
            </a:pPr>
            <a:r>
              <a:rPr lang="en-US" sz="2400"/>
              <a:t>Every project has got an element of risk of some form.</a:t>
            </a:r>
          </a:p>
          <a:p>
            <a:pPr>
              <a:lnSpc>
                <a:spcPct val="90000"/>
              </a:lnSpc>
              <a:buFontTx/>
              <a:buBlip>
                <a:blip r:embed="rId2"/>
              </a:buBlip>
            </a:pPr>
            <a:r>
              <a:rPr lang="en-US" sz="2400"/>
              <a:t>When assessing about a project, the risk involved in it has to be importantly analyzed.</a:t>
            </a:r>
          </a:p>
          <a:p>
            <a:pPr>
              <a:lnSpc>
                <a:spcPct val="90000"/>
              </a:lnSpc>
              <a:buFontTx/>
              <a:buBlip>
                <a:blip r:embed="rId2"/>
              </a:buBlip>
            </a:pPr>
            <a:endParaRPr lang="en-US" sz="2400"/>
          </a:p>
          <a:p>
            <a:pPr>
              <a:lnSpc>
                <a:spcPct val="90000"/>
              </a:lnSpc>
              <a:buFontTx/>
              <a:buBlip>
                <a:blip r:embed="rId2"/>
              </a:buBlip>
            </a:pPr>
            <a:r>
              <a:rPr lang="en-US" sz="2400"/>
              <a:t>The various risk evaluation techniques are :</a:t>
            </a:r>
          </a:p>
          <a:p>
            <a:pPr lvl="1">
              <a:lnSpc>
                <a:spcPct val="90000"/>
              </a:lnSpc>
              <a:buFontTx/>
              <a:buBlip>
                <a:blip r:embed="rId2"/>
              </a:buBlip>
            </a:pPr>
            <a:r>
              <a:rPr lang="en-US" sz="2400"/>
              <a:t>Risk identification and ranking</a:t>
            </a:r>
          </a:p>
          <a:p>
            <a:pPr lvl="1">
              <a:lnSpc>
                <a:spcPct val="90000"/>
              </a:lnSpc>
              <a:buFontTx/>
              <a:buBlip>
                <a:blip r:embed="rId2"/>
              </a:buBlip>
            </a:pPr>
            <a:r>
              <a:rPr lang="en-US" sz="2400"/>
              <a:t>Risk and net present value</a:t>
            </a:r>
          </a:p>
          <a:p>
            <a:pPr lvl="1">
              <a:lnSpc>
                <a:spcPct val="90000"/>
              </a:lnSpc>
              <a:buFontTx/>
              <a:buBlip>
                <a:blip r:embed="rId2"/>
              </a:buBlip>
            </a:pPr>
            <a:r>
              <a:rPr lang="en-US" sz="2400"/>
              <a:t>Cost-benefit analysis</a:t>
            </a:r>
          </a:p>
          <a:p>
            <a:pPr lvl="1">
              <a:lnSpc>
                <a:spcPct val="90000"/>
              </a:lnSpc>
              <a:buFontTx/>
              <a:buBlip>
                <a:blip r:embed="rId2"/>
              </a:buBlip>
            </a:pPr>
            <a:r>
              <a:rPr lang="en-US" sz="2400"/>
              <a:t>Risk profile analysis</a:t>
            </a:r>
          </a:p>
          <a:p>
            <a:pPr lvl="1">
              <a:lnSpc>
                <a:spcPct val="90000"/>
              </a:lnSpc>
              <a:buFontTx/>
              <a:buBlip>
                <a:blip r:embed="rId2"/>
              </a:buBlip>
            </a:pPr>
            <a:r>
              <a:rPr lang="en-US" sz="2400"/>
              <a:t>Using decision trees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solidFill>
                  <a:srgbClr val="008080"/>
                </a:solidFill>
              </a:rPr>
              <a:t>3.7.1 Risk identification and ranking</a:t>
            </a:r>
          </a:p>
        </p:txBody>
      </p:sp>
      <p:sp>
        <p:nvSpPr>
          <p:cNvPr id="98307" name="Rectangle 3"/>
          <p:cNvSpPr>
            <a:spLocks noGrp="1" noChangeArrowheads="1"/>
          </p:cNvSpPr>
          <p:nvPr>
            <p:ph type="body" sz="half" idx="1"/>
          </p:nvPr>
        </p:nvSpPr>
        <p:spPr>
          <a:xfrm>
            <a:off x="177800" y="1652588"/>
            <a:ext cx="8786813" cy="4406900"/>
          </a:xfrm>
        </p:spPr>
        <p:txBody>
          <a:bodyPr/>
          <a:lstStyle/>
          <a:p>
            <a:pPr>
              <a:lnSpc>
                <a:spcPct val="90000"/>
              </a:lnSpc>
              <a:buFontTx/>
              <a:buBlip>
                <a:blip r:embed="rId2"/>
              </a:buBlip>
            </a:pPr>
            <a:r>
              <a:rPr lang="en-US" sz="2400"/>
              <a:t>Identifies risks involved and quantifies it.</a:t>
            </a:r>
          </a:p>
          <a:p>
            <a:pPr>
              <a:lnSpc>
                <a:spcPct val="90000"/>
              </a:lnSpc>
              <a:buFontTx/>
              <a:buBlip>
                <a:blip r:embed="rId2"/>
              </a:buBlip>
            </a:pPr>
            <a:r>
              <a:rPr lang="en-US" sz="2400"/>
              <a:t>Done by constructing a </a:t>
            </a:r>
            <a:r>
              <a:rPr lang="en-US" sz="2400" b="1" i="1"/>
              <a:t>“project risk matrix”</a:t>
            </a:r>
            <a:r>
              <a:rPr lang="en-US" sz="2400"/>
              <a:t> using all the possible </a:t>
            </a:r>
            <a:r>
              <a:rPr lang="en-US" sz="2400" b="1" i="1"/>
              <a:t>risks involved</a:t>
            </a:r>
            <a:r>
              <a:rPr lang="en-US" sz="2400"/>
              <a:t> in the projects, their </a:t>
            </a:r>
            <a:r>
              <a:rPr lang="en-US" sz="2400" b="1" i="1"/>
              <a:t>importance</a:t>
            </a:r>
            <a:r>
              <a:rPr lang="en-US" sz="2400"/>
              <a:t> and their </a:t>
            </a:r>
            <a:r>
              <a:rPr lang="en-US" sz="2400" b="1" i="1"/>
              <a:t>likelihood.</a:t>
            </a:r>
          </a:p>
          <a:p>
            <a:pPr>
              <a:lnSpc>
                <a:spcPct val="90000"/>
              </a:lnSpc>
              <a:buFontTx/>
              <a:buBlip>
                <a:blip r:embed="rId2"/>
              </a:buBlip>
            </a:pPr>
            <a:r>
              <a:rPr lang="en-US" sz="2400"/>
              <a:t>Risks are classified and their importance and likelihood need to be </a:t>
            </a:r>
            <a:r>
              <a:rPr lang="en-US" sz="2400" b="1" i="1"/>
              <a:t>assessed separately</a:t>
            </a:r>
            <a:r>
              <a:rPr lang="en-US" sz="2400"/>
              <a:t>.</a:t>
            </a:r>
          </a:p>
          <a:p>
            <a:pPr>
              <a:lnSpc>
                <a:spcPct val="90000"/>
              </a:lnSpc>
              <a:buFontTx/>
              <a:buBlip>
                <a:blip r:embed="rId2"/>
              </a:buBlip>
            </a:pPr>
            <a:r>
              <a:rPr lang="en-US" sz="2400"/>
              <a:t>The list of risks in the project risk matrix should be the same for each project.</a:t>
            </a:r>
          </a:p>
          <a:p>
            <a:pPr>
              <a:lnSpc>
                <a:spcPct val="90000"/>
              </a:lnSpc>
              <a:buFontTx/>
              <a:buBlip>
                <a:blip r:embed="rId2"/>
              </a:buBlip>
            </a:pPr>
            <a:endParaRPr lang="en-US" sz="2400"/>
          </a:p>
          <a:p>
            <a:pPr>
              <a:lnSpc>
                <a:spcPct val="90000"/>
              </a:lnSpc>
              <a:buFontTx/>
              <a:buNone/>
            </a:pPr>
            <a:endParaRPr lang="en-US" sz="2400"/>
          </a:p>
        </p:txBody>
      </p:sp>
      <p:graphicFrame>
        <p:nvGraphicFramePr>
          <p:cNvPr id="98331" name="Group 27"/>
          <p:cNvGraphicFramePr>
            <a:graphicFrameLocks noGrp="1"/>
          </p:cNvGraphicFramePr>
          <p:nvPr>
            <p:ph sz="half" idx="2"/>
          </p:nvPr>
        </p:nvGraphicFramePr>
        <p:xfrm>
          <a:off x="150813" y="4697413"/>
          <a:ext cx="8964612" cy="1550988"/>
        </p:xfrm>
        <a:graphic>
          <a:graphicData uri="http://schemas.openxmlformats.org/drawingml/2006/table">
            <a:tbl>
              <a:tblPr/>
              <a:tblGrid>
                <a:gridCol w="5888037"/>
                <a:gridCol w="1582738"/>
                <a:gridCol w="1493837"/>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Unlikely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28" name="Text Box 24"/>
          <p:cNvSpPr txBox="1">
            <a:spLocks noChangeArrowheads="1"/>
          </p:cNvSpPr>
          <p:nvPr/>
        </p:nvSpPr>
        <p:spPr bwMode="auto">
          <a:xfrm>
            <a:off x="3059113" y="6364288"/>
            <a:ext cx="3241675" cy="336550"/>
          </a:xfrm>
          <a:prstGeom prst="rect">
            <a:avLst/>
          </a:prstGeom>
          <a:noFill/>
          <a:ln w="9525">
            <a:noFill/>
            <a:miter lim="800000"/>
            <a:headEnd/>
            <a:tailEnd/>
          </a:ln>
          <a:effectLst/>
        </p:spPr>
        <p:txBody>
          <a:bodyPr>
            <a:spAutoFit/>
          </a:bodyPr>
          <a:lstStyle/>
          <a:p>
            <a:r>
              <a:rPr lang="en-US" sz="1600" b="1">
                <a:solidFill>
                  <a:schemeClr val="tx2"/>
                </a:solidFill>
              </a:rPr>
              <a:t>Table 3.2  Project Risk Matrix</a:t>
            </a:r>
          </a:p>
        </p:txBody>
      </p:sp>
      <p:sp>
        <p:nvSpPr>
          <p:cNvPr id="6" name="Slide Number Placeholder 5"/>
          <p:cNvSpPr>
            <a:spLocks noGrp="1"/>
          </p:cNvSpPr>
          <p:nvPr>
            <p:ph type="sldNum" sz="quarter" idx="12"/>
          </p:nvPr>
        </p:nvSpPr>
        <p:spPr/>
        <p:txBody>
          <a:bodyPr/>
          <a:lstStyle/>
          <a:p>
            <a:fld id="{8D24CE51-A554-40ED-A3B9-FA70A92A4E4E}"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8D24CE51-A554-40ED-A3B9-FA70A92A4E4E}" type="slidenum">
              <a:rPr lang="en-US" smtClean="0"/>
              <a:pPr/>
              <a:t>83</a:t>
            </a:fld>
            <a:endParaRPr lang="en-US"/>
          </a:p>
        </p:txBody>
      </p:sp>
      <p:graphicFrame>
        <p:nvGraphicFramePr>
          <p:cNvPr id="7" name="Table 6"/>
          <p:cNvGraphicFramePr>
            <a:graphicFrameLocks noGrp="1"/>
          </p:cNvGraphicFramePr>
          <p:nvPr/>
        </p:nvGraphicFramePr>
        <p:xfrm>
          <a:off x="428594" y="1201420"/>
          <a:ext cx="8587773" cy="4499287"/>
        </p:xfrm>
        <a:graphic>
          <a:graphicData uri="http://schemas.openxmlformats.org/drawingml/2006/table">
            <a:tbl>
              <a:tblPr/>
              <a:tblGrid>
                <a:gridCol w="5089843"/>
                <a:gridCol w="1621155"/>
                <a:gridCol w="1876775"/>
              </a:tblGrid>
              <a:tr h="727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Matrix for a typical </a:t>
            </a:r>
            <a:r>
              <a:rPr lang="en-US" smtClean="0"/>
              <a:t>software project</a:t>
            </a:r>
            <a:endParaRPr lang="en-US"/>
          </a:p>
        </p:txBody>
      </p:sp>
      <p:sp>
        <p:nvSpPr>
          <p:cNvPr id="5" name="Slide Number Placeholder 4"/>
          <p:cNvSpPr>
            <a:spLocks noGrp="1"/>
          </p:cNvSpPr>
          <p:nvPr>
            <p:ph type="sldNum" sz="quarter" idx="12"/>
          </p:nvPr>
        </p:nvSpPr>
        <p:spPr/>
        <p:txBody>
          <a:bodyPr/>
          <a:lstStyle/>
          <a:p>
            <a:fld id="{8D24CE51-A554-40ED-A3B9-FA70A92A4E4E}" type="slidenum">
              <a:rPr lang="en-US" smtClean="0"/>
              <a:pPr/>
              <a:t>84</a:t>
            </a:fld>
            <a:endParaRPr lang="en-US"/>
          </a:p>
        </p:txBody>
      </p:sp>
      <p:graphicFrame>
        <p:nvGraphicFramePr>
          <p:cNvPr id="6" name="Group 27"/>
          <p:cNvGraphicFramePr>
            <a:graphicFrameLocks noGrp="1"/>
          </p:cNvGraphicFramePr>
          <p:nvPr>
            <p:ph sz="half" idx="2"/>
          </p:nvPr>
        </p:nvGraphicFramePr>
        <p:xfrm>
          <a:off x="150813" y="1357298"/>
          <a:ext cx="8964612" cy="4507230"/>
        </p:xfrm>
        <a:graphic>
          <a:graphicData uri="http://schemas.openxmlformats.org/drawingml/2006/table">
            <a:tbl>
              <a:tblPr/>
              <a:tblGrid>
                <a:gridCol w="5888037"/>
                <a:gridCol w="1582738"/>
                <a:gridCol w="1493837"/>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06375" y="138113"/>
            <a:ext cx="7343775" cy="698500"/>
          </a:xfrm>
        </p:spPr>
        <p:txBody>
          <a:bodyPr/>
          <a:lstStyle/>
          <a:p>
            <a:r>
              <a:rPr lang="en-US">
                <a:solidFill>
                  <a:srgbClr val="008080"/>
                </a:solidFill>
              </a:rPr>
              <a:t>3.7.2 Risk and NPV</a:t>
            </a:r>
          </a:p>
        </p:txBody>
      </p:sp>
      <p:sp>
        <p:nvSpPr>
          <p:cNvPr id="99331" name="Rectangle 3"/>
          <p:cNvSpPr>
            <a:spLocks noGrp="1" noChangeArrowheads="1"/>
          </p:cNvSpPr>
          <p:nvPr>
            <p:ph type="body" idx="1"/>
          </p:nvPr>
        </p:nvSpPr>
        <p:spPr>
          <a:xfrm>
            <a:off x="358775" y="1700213"/>
            <a:ext cx="8785225" cy="5949950"/>
          </a:xfrm>
        </p:spPr>
        <p:txBody>
          <a:bodyPr/>
          <a:lstStyle/>
          <a:p>
            <a:pPr>
              <a:lnSpc>
                <a:spcPct val="80000"/>
              </a:lnSpc>
              <a:buFontTx/>
              <a:buBlip>
                <a:blip r:embed="rId2"/>
              </a:buBlip>
            </a:pPr>
            <a:r>
              <a:rPr lang="en-US" sz="2400" dirty="0"/>
              <a:t>When a project is relatively more risky, use a high discount rate </a:t>
            </a:r>
            <a:r>
              <a:rPr lang="en-US" sz="2400" dirty="0" smtClean="0"/>
              <a:t>to   </a:t>
            </a:r>
            <a:r>
              <a:rPr lang="en-US" sz="2400" dirty="0"/>
              <a:t>calculate NPV, (even then the NPV is still higher, the project can </a:t>
            </a:r>
            <a:r>
              <a:rPr lang="en-US" sz="2400" dirty="0" smtClean="0"/>
              <a:t> be </a:t>
            </a:r>
            <a:r>
              <a:rPr lang="en-US" sz="2400" dirty="0"/>
              <a:t>considered</a:t>
            </a:r>
            <a:r>
              <a:rPr lang="en-US" sz="2400" dirty="0" smtClean="0"/>
              <a:t>).</a:t>
            </a:r>
          </a:p>
          <a:p>
            <a:pPr>
              <a:lnSpc>
                <a:spcPct val="80000"/>
              </a:lnSpc>
              <a:buFontTx/>
              <a:buBlip>
                <a:blip r:embed="rId2"/>
              </a:buBlip>
            </a:pPr>
            <a:endParaRPr lang="en-US" sz="2400" dirty="0"/>
          </a:p>
          <a:p>
            <a:pPr>
              <a:lnSpc>
                <a:spcPct val="80000"/>
              </a:lnSpc>
              <a:buFontTx/>
              <a:buBlip>
                <a:blip r:embed="rId2"/>
              </a:buBlip>
            </a:pPr>
            <a:r>
              <a:rPr lang="en-US" sz="2400" dirty="0"/>
              <a:t>The high discount rate accounts for the </a:t>
            </a:r>
            <a:r>
              <a:rPr lang="en-US" sz="2400" b="1" i="1" dirty="0"/>
              <a:t>“Risk Premium” </a:t>
            </a:r>
            <a:r>
              <a:rPr lang="en-US" sz="2400" dirty="0"/>
              <a:t>also</a:t>
            </a:r>
            <a:r>
              <a:rPr lang="en-US" sz="2400" dirty="0" smtClean="0"/>
              <a:t>.</a:t>
            </a:r>
          </a:p>
          <a:p>
            <a:pPr>
              <a:lnSpc>
                <a:spcPct val="80000"/>
              </a:lnSpc>
              <a:buFontTx/>
              <a:buBlip>
                <a:blip r:embed="rId2"/>
              </a:buBlip>
            </a:pPr>
            <a:endParaRPr lang="en-US" sz="2400" dirty="0"/>
          </a:p>
          <a:p>
            <a:pPr>
              <a:lnSpc>
                <a:spcPct val="80000"/>
              </a:lnSpc>
              <a:buFontTx/>
              <a:buBlip>
                <a:blip r:embed="rId2"/>
              </a:buBlip>
            </a:pPr>
            <a:r>
              <a:rPr lang="en-US" sz="2400" dirty="0"/>
              <a:t>By a scoring method, we assess a project to be risky of different grade</a:t>
            </a:r>
            <a:r>
              <a:rPr lang="en-US" sz="2400" dirty="0" smtClean="0"/>
              <a:t>.</a:t>
            </a:r>
            <a:endParaRPr lang="en-US" sz="2400" smtClean="0"/>
          </a:p>
          <a:p>
            <a:pPr>
              <a:lnSpc>
                <a:spcPct val="80000"/>
              </a:lnSpc>
              <a:buFontTx/>
              <a:buBlip>
                <a:blip r:embed="rId2"/>
              </a:buBlip>
            </a:pPr>
            <a:endParaRPr lang="en-US" sz="2400" dirty="0"/>
          </a:p>
          <a:p>
            <a:pPr>
              <a:lnSpc>
                <a:spcPct val="80000"/>
              </a:lnSpc>
              <a:buFontTx/>
              <a:buBlip>
                <a:blip r:embed="rId2"/>
              </a:buBlip>
            </a:pPr>
            <a:r>
              <a:rPr lang="en-US" sz="2400" dirty="0"/>
              <a:t>For a relatively low risk the risk premium is a less value, and for a high risk one, the risk premium may be more (say 2% for low risk, and 5% for high risk).</a:t>
            </a:r>
          </a:p>
          <a:p>
            <a:pPr>
              <a:lnSpc>
                <a:spcPct val="80000"/>
              </a:lnSpc>
              <a:buFontTx/>
              <a:buBlip>
                <a:blip r:embed="rId2"/>
              </a:buBlip>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06375" y="395288"/>
            <a:ext cx="7343775" cy="846137"/>
          </a:xfrm>
        </p:spPr>
        <p:txBody>
          <a:bodyPr/>
          <a:lstStyle/>
          <a:p>
            <a:r>
              <a:rPr lang="en-US" b="0">
                <a:solidFill>
                  <a:srgbClr val="008080"/>
                </a:solidFill>
              </a:rPr>
              <a:t>3.7.3 Cost-benefit analysis</a:t>
            </a:r>
            <a:br>
              <a:rPr lang="en-US" b="0">
                <a:solidFill>
                  <a:srgbClr val="008080"/>
                </a:solidFill>
              </a:rPr>
            </a:br>
            <a:endParaRPr lang="en-US" b="0">
              <a:solidFill>
                <a:srgbClr val="008080"/>
              </a:solidFill>
            </a:endParaRPr>
          </a:p>
        </p:txBody>
      </p:sp>
      <p:sp>
        <p:nvSpPr>
          <p:cNvPr id="222211" name="Rectangle 3"/>
          <p:cNvSpPr>
            <a:spLocks noGrp="1" noChangeArrowheads="1"/>
          </p:cNvSpPr>
          <p:nvPr>
            <p:ph type="body" idx="1"/>
          </p:nvPr>
        </p:nvSpPr>
        <p:spPr/>
        <p:txBody>
          <a:bodyPr/>
          <a:lstStyle/>
          <a:p>
            <a:pPr>
              <a:lnSpc>
                <a:spcPct val="90000"/>
              </a:lnSpc>
              <a:buFontTx/>
              <a:buBlip>
                <a:blip r:embed="rId2"/>
              </a:buBlip>
            </a:pPr>
            <a:r>
              <a:rPr lang="en-US" sz="2400"/>
              <a:t>An approach, in which each possible outcome of the risk, its probability, and the corresponding value of the outcome are calculated.</a:t>
            </a:r>
          </a:p>
          <a:p>
            <a:pPr>
              <a:lnSpc>
                <a:spcPct val="90000"/>
              </a:lnSpc>
              <a:buFontTx/>
              <a:buBlip>
                <a:blip r:embed="rId2"/>
              </a:buBlip>
            </a:pPr>
            <a:r>
              <a:rPr lang="en-US" sz="2400"/>
              <a:t>Rather than a single cash flow forecast for a project, a set of cash flow forecasts and their probability of occurrence is considered.</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helps to evaluate the large projects, where every parameters are uncertain.</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b="1"/>
              <a:t> </a:t>
            </a:r>
            <a:r>
              <a:rPr lang="en-US" sz="2400"/>
              <a:t>Probability of each outcome has to be correctly decided.</a:t>
            </a:r>
          </a:p>
          <a:p>
            <a:pPr>
              <a:lnSpc>
                <a:spcPct val="9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572272"/>
          </a:xfrm>
        </p:spPr>
        <p:txBody>
          <a:bodyPr/>
          <a:lstStyle/>
          <a:p>
            <a:pPr>
              <a:buNone/>
            </a:pPr>
            <a:r>
              <a:rPr lang="en-US" sz="2400" b="1" dirty="0" smtClean="0"/>
              <a:t>ABC Corp., a software house is considering developing a payroll application for use in academic institutions and is currently engaged in a cost-benefit analysis. Study of the market has shown that, if they can target it efficiently and no competing products become available, they obtain a high level of sales generating an annual income of $8,00,000. They estimate that there is a 1 in 10 chance of this happening. However, a competitor might launch a competing application before their own launch date and then sales might generate only $1,00,000 per year. They estimate that there is a 30% chance of this happening. The most likely outcome, they believe, is somewhere in between these two extremes – they will gain a market lead by launching before any competing product becomes available and achieve an annual income of $6,50,000. Calculate their expected sales income . </a:t>
            </a:r>
            <a:endParaRPr lang="en-US" sz="2400" b="1"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solidFill>
                  <a:srgbClr val="008080"/>
                </a:solidFill>
              </a:rPr>
              <a:t>Cost-benefit analysis contd…</a:t>
            </a:r>
          </a:p>
        </p:txBody>
      </p:sp>
      <p:sp>
        <p:nvSpPr>
          <p:cNvPr id="100355" name="Rectangle 3"/>
          <p:cNvSpPr>
            <a:spLocks noGrp="1" noChangeArrowheads="1"/>
          </p:cNvSpPr>
          <p:nvPr>
            <p:ph type="body" sz="half" idx="1"/>
          </p:nvPr>
        </p:nvSpPr>
        <p:spPr/>
        <p:txBody>
          <a:bodyPr/>
          <a:lstStyle/>
          <a:p>
            <a:pPr>
              <a:lnSpc>
                <a:spcPct val="90000"/>
              </a:lnSpc>
              <a:buFontTx/>
              <a:buNone/>
            </a:pPr>
            <a:r>
              <a:rPr lang="en-US" sz="2400" b="1" u="sng"/>
              <a:t>Example:</a:t>
            </a:r>
          </a:p>
          <a:p>
            <a:pPr>
              <a:lnSpc>
                <a:spcPct val="90000"/>
              </a:lnSpc>
              <a:buFontTx/>
              <a:buNone/>
            </a:pPr>
            <a:endParaRPr lang="en-US" sz="2400" b="1" u="sng"/>
          </a:p>
          <a:p>
            <a:pPr>
              <a:lnSpc>
                <a:spcPct val="90000"/>
              </a:lnSpc>
              <a:buFontTx/>
              <a:buNone/>
            </a:pPr>
            <a:endParaRPr lang="en-US" sz="2400" b="1" u="sng"/>
          </a:p>
        </p:txBody>
      </p:sp>
      <p:graphicFrame>
        <p:nvGraphicFramePr>
          <p:cNvPr id="100390" name="Group 38"/>
          <p:cNvGraphicFramePr>
            <a:graphicFrameLocks noGrp="1"/>
          </p:cNvGraphicFramePr>
          <p:nvPr>
            <p:ph sz="half" idx="2"/>
          </p:nvPr>
        </p:nvGraphicFramePr>
        <p:xfrm>
          <a:off x="539750" y="2473325"/>
          <a:ext cx="8207375" cy="2716404"/>
        </p:xfrm>
        <a:graphic>
          <a:graphicData uri="http://schemas.openxmlformats.org/drawingml/2006/table">
            <a:tbl>
              <a:tblPr/>
              <a:tblGrid>
                <a:gridCol w="2052638"/>
                <a:gridCol w="2051050"/>
                <a:gridCol w="2052637"/>
                <a:gridCol w="2051050"/>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Annual Sales Income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a:t>
                      </a:r>
                      <a:r>
                        <a:rPr kumimoji="0" lang="en-US" sz="1600" b="1" i="1" u="none" strike="noStrike" cap="none" normalizeH="0" baseline="0" dirty="0" err="1" smtClean="0">
                          <a:ln>
                            <a:noFill/>
                          </a:ln>
                          <a:solidFill>
                            <a:srgbClr val="0066FF"/>
                          </a:solidFill>
                          <a:effectLst/>
                          <a:latin typeface="Arial" charset="0"/>
                        </a:rPr>
                        <a:t>i</a:t>
                      </a:r>
                      <a:endParaRPr kumimoji="0" lang="en-US" sz="1600" b="1" i="1"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Probability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Expected Value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a:t>
                      </a:r>
                      <a:r>
                        <a:rPr kumimoji="0" lang="en-US" sz="1600" b="1" i="1" u="none" strike="noStrike" cap="none" normalizeH="0" baseline="0" dirty="0" err="1" smtClean="0">
                          <a:ln>
                            <a:noFill/>
                          </a:ln>
                          <a:solidFill>
                            <a:srgbClr val="0066FF"/>
                          </a:solidFill>
                          <a:effectLst/>
                          <a:latin typeface="Arial" charset="0"/>
                        </a:rPr>
                        <a:t>i</a:t>
                      </a:r>
                      <a:r>
                        <a:rPr kumimoji="0" lang="en-US" sz="1600" b="1" i="1" u="none" strike="noStrike" cap="none" normalizeH="0" baseline="0" dirty="0" smtClean="0">
                          <a:ln>
                            <a:noFill/>
                          </a:ln>
                          <a:solidFill>
                            <a:srgbClr val="0066FF"/>
                          </a:solidFill>
                          <a:effectLst/>
                          <a:latin typeface="Arial" charset="0"/>
                        </a:rPr>
                        <a:t> x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390,000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Expected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88" name="Text Box 36"/>
          <p:cNvSpPr txBox="1">
            <a:spLocks noChangeArrowheads="1"/>
          </p:cNvSpPr>
          <p:nvPr/>
        </p:nvSpPr>
        <p:spPr bwMode="auto">
          <a:xfrm>
            <a:off x="3059113" y="2060575"/>
            <a:ext cx="3240087" cy="366713"/>
          </a:xfrm>
          <a:prstGeom prst="rect">
            <a:avLst/>
          </a:prstGeom>
          <a:noFill/>
          <a:ln w="9525">
            <a:noFill/>
            <a:miter lim="800000"/>
            <a:headEnd/>
            <a:tailEnd/>
          </a:ln>
          <a:effectLst/>
        </p:spPr>
        <p:txBody>
          <a:bodyPr>
            <a:spAutoFit/>
          </a:bodyPr>
          <a:lstStyle/>
          <a:p>
            <a:pPr>
              <a:spcBef>
                <a:spcPct val="50000"/>
              </a:spcBef>
            </a:pPr>
            <a:r>
              <a:rPr lang="en-US">
                <a:solidFill>
                  <a:srgbClr val="0066FF"/>
                </a:solidFill>
              </a:rPr>
              <a:t>ABC Corp’s income forecasts</a:t>
            </a:r>
          </a:p>
        </p:txBody>
      </p:sp>
      <p:sp>
        <p:nvSpPr>
          <p:cNvPr id="100389" name="Text Box 37"/>
          <p:cNvSpPr txBox="1">
            <a:spLocks noChangeArrowheads="1"/>
          </p:cNvSpPr>
          <p:nvPr/>
        </p:nvSpPr>
        <p:spPr bwMode="auto">
          <a:xfrm>
            <a:off x="539750" y="5084763"/>
            <a:ext cx="8208963" cy="1552575"/>
          </a:xfrm>
          <a:prstGeom prst="rect">
            <a:avLst/>
          </a:prstGeom>
          <a:noFill/>
          <a:ln w="9525">
            <a:noFill/>
            <a:miter lim="800000"/>
            <a:headEnd/>
            <a:tailEnd/>
          </a:ln>
          <a:effectLst/>
        </p:spPr>
        <p:txBody>
          <a:bodyPr>
            <a:spAutoFit/>
          </a:bodyPr>
          <a:lstStyle/>
          <a:p>
            <a:pPr>
              <a:spcBef>
                <a:spcPct val="50000"/>
              </a:spcBef>
            </a:pPr>
            <a:r>
              <a:rPr lang="en-US" sz="2400"/>
              <a:t>The above table shows the ABC Corp’s various income forecasts and the expected net income. Decision can be made whether to take upon the project depending upon the expected net income.</a:t>
            </a:r>
          </a:p>
        </p:txBody>
      </p:sp>
      <p:sp>
        <p:nvSpPr>
          <p:cNvPr id="7" name="Slide Number Placeholder 6"/>
          <p:cNvSpPr>
            <a:spLocks noGrp="1"/>
          </p:cNvSpPr>
          <p:nvPr>
            <p:ph type="sldNum" sz="quarter" idx="12"/>
          </p:nvPr>
        </p:nvSpPr>
        <p:spPr/>
        <p:txBody>
          <a:bodyPr/>
          <a:lstStyle/>
          <a:p>
            <a:fld id="{8D24CE51-A554-40ED-A3B9-FA70A92A4E4E}"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solidFill>
                  <a:srgbClr val="008080"/>
                </a:solidFill>
              </a:rPr>
              <a:t>3.7.4 Risk Profile Analysis</a:t>
            </a:r>
          </a:p>
        </p:txBody>
      </p:sp>
      <p:sp>
        <p:nvSpPr>
          <p:cNvPr id="101379" name="Rectangle 3"/>
          <p:cNvSpPr>
            <a:spLocks noGrp="1" noChangeArrowheads="1"/>
          </p:cNvSpPr>
          <p:nvPr>
            <p:ph type="body" idx="1"/>
          </p:nvPr>
        </p:nvSpPr>
        <p:spPr>
          <a:xfrm>
            <a:off x="130175" y="1411288"/>
            <a:ext cx="8785225" cy="5472112"/>
          </a:xfrm>
        </p:spPr>
        <p:txBody>
          <a:bodyPr/>
          <a:lstStyle/>
          <a:p>
            <a:pPr>
              <a:lnSpc>
                <a:spcPct val="90000"/>
              </a:lnSpc>
              <a:buFontTx/>
              <a:buBlip>
                <a:blip r:embed="rId2"/>
              </a:buBlip>
            </a:pPr>
            <a:r>
              <a:rPr lang="en-US" sz="2400"/>
              <a:t>This methods involves varying each of the parameters that affect the project’s cost or benefits to ascertain how sensitive the project’s profitability is to each factor.</a:t>
            </a:r>
          </a:p>
          <a:p>
            <a:pPr>
              <a:lnSpc>
                <a:spcPct val="90000"/>
              </a:lnSpc>
              <a:buFontTx/>
              <a:buBlip>
                <a:blip r:embed="rId2"/>
              </a:buBlip>
            </a:pPr>
            <a:r>
              <a:rPr lang="en-US" sz="2400"/>
              <a:t>A “</a:t>
            </a:r>
            <a:r>
              <a:rPr lang="en-US" sz="2400" b="1" i="1"/>
              <a:t>Risk analysis profile </a:t>
            </a:r>
            <a:r>
              <a:rPr lang="en-US" sz="2400"/>
              <a:t>(standard deviation curve)” is constructed  using the sensitiveness of the project to a factor.</a:t>
            </a:r>
          </a:p>
          <a:p>
            <a:pPr>
              <a:lnSpc>
                <a:spcPct val="90000"/>
              </a:lnSpc>
              <a:buFontTx/>
              <a:buBlip>
                <a:blip r:embed="rId2"/>
              </a:buBlip>
            </a:pPr>
            <a:r>
              <a:rPr lang="en-US" sz="2400"/>
              <a:t>The original estimates of a project can be varied + or – 5% or so and the benefits can be recalculated to know how critical is that parameter’s estimate that by varying it, to what extent the project’s prospects are affected.</a:t>
            </a:r>
          </a:p>
          <a:p>
            <a:pPr>
              <a:lnSpc>
                <a:spcPct val="90000"/>
              </a:lnSpc>
              <a:buFontTx/>
              <a:buBlip>
                <a:blip r:embed="rId2"/>
              </a:buBlip>
            </a:pPr>
            <a:endParaRPr lang="en-US" sz="2400"/>
          </a:p>
          <a:p>
            <a:pPr>
              <a:lnSpc>
                <a:spcPct val="90000"/>
              </a:lnSpc>
              <a:buFontTx/>
              <a:buNone/>
            </a:pPr>
            <a:r>
              <a:rPr lang="en-US" sz="2400" b="1">
                <a:solidFill>
                  <a:srgbClr val="0066FF"/>
                </a:solidFill>
              </a:rPr>
              <a:t>Advantage :</a:t>
            </a:r>
            <a:r>
              <a:rPr lang="en-US" sz="2400" b="1"/>
              <a:t> </a:t>
            </a:r>
            <a:r>
              <a:rPr lang="en-US" sz="2400"/>
              <a:t>Helps to identify the critical parameters for a project.</a:t>
            </a:r>
          </a:p>
          <a:p>
            <a:pPr>
              <a:lnSpc>
                <a:spcPct val="90000"/>
              </a:lnSpc>
              <a:buFontTx/>
              <a:buNone/>
            </a:pPr>
            <a:r>
              <a:rPr lang="en-US" sz="2400" b="1">
                <a:solidFill>
                  <a:srgbClr val="0066FF"/>
                </a:solidFill>
              </a:rPr>
              <a:t>Disadvantage :</a:t>
            </a:r>
            <a:r>
              <a:rPr lang="en-US" sz="2400" b="1"/>
              <a:t> </a:t>
            </a:r>
            <a:r>
              <a:rPr lang="en-US" sz="2400"/>
              <a:t>More than one parameter cannot be assessed simultaneously.</a:t>
            </a:r>
            <a:r>
              <a:rPr lang="en-US" sz="2400" b="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solidFill>
                  <a:srgbClr val="008080"/>
                </a:solidFill>
              </a:rPr>
              <a:t>Project Life-Cycle</a:t>
            </a:r>
          </a:p>
        </p:txBody>
      </p:sp>
      <p:grpSp>
        <p:nvGrpSpPr>
          <p:cNvPr id="48159" name="Group 31"/>
          <p:cNvGrpSpPr>
            <a:grpSpLocks/>
          </p:cNvGrpSpPr>
          <p:nvPr/>
        </p:nvGrpSpPr>
        <p:grpSpPr bwMode="auto">
          <a:xfrm>
            <a:off x="0" y="1279525"/>
            <a:ext cx="9144000" cy="5056188"/>
            <a:chOff x="0" y="806"/>
            <a:chExt cx="5760" cy="3185"/>
          </a:xfrm>
        </p:grpSpPr>
        <p:sp>
          <p:nvSpPr>
            <p:cNvPr id="48132" name="Rectangle 4"/>
            <p:cNvSpPr>
              <a:spLocks noChangeArrowheads="1"/>
            </p:cNvSpPr>
            <p:nvPr/>
          </p:nvSpPr>
          <p:spPr bwMode="auto">
            <a:xfrm>
              <a:off x="240" y="806"/>
              <a:ext cx="1506" cy="363"/>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Requirements </a:t>
              </a:r>
            </a:p>
            <a:p>
              <a:pPr algn="ctr"/>
              <a:r>
                <a:rPr lang="en-US" sz="1600" b="1">
                  <a:solidFill>
                    <a:schemeClr val="bg2"/>
                  </a:solidFill>
                </a:rPr>
                <a:t>Analysis</a:t>
              </a:r>
            </a:p>
          </p:txBody>
        </p:sp>
        <p:sp>
          <p:nvSpPr>
            <p:cNvPr id="48133" name="Rectangle 5"/>
            <p:cNvSpPr>
              <a:spLocks noChangeArrowheads="1"/>
            </p:cNvSpPr>
            <p:nvPr/>
          </p:nvSpPr>
          <p:spPr bwMode="auto">
            <a:xfrm>
              <a:off x="912" y="1287"/>
              <a:ext cx="1344" cy="245"/>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Specification</a:t>
              </a:r>
            </a:p>
          </p:txBody>
        </p:sp>
        <p:sp>
          <p:nvSpPr>
            <p:cNvPr id="48134" name="Rectangle 6"/>
            <p:cNvSpPr>
              <a:spLocks noChangeArrowheads="1"/>
            </p:cNvSpPr>
            <p:nvPr/>
          </p:nvSpPr>
          <p:spPr bwMode="auto">
            <a:xfrm>
              <a:off x="1584" y="1779"/>
              <a:ext cx="1344" cy="20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Design</a:t>
              </a:r>
            </a:p>
          </p:txBody>
        </p:sp>
        <p:sp>
          <p:nvSpPr>
            <p:cNvPr id="48135" name="Rectangle 7"/>
            <p:cNvSpPr>
              <a:spLocks noChangeArrowheads="1"/>
            </p:cNvSpPr>
            <p:nvPr/>
          </p:nvSpPr>
          <p:spPr bwMode="auto">
            <a:xfrm>
              <a:off x="2256" y="2223"/>
              <a:ext cx="1344" cy="229"/>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Coding</a:t>
              </a:r>
            </a:p>
          </p:txBody>
        </p:sp>
        <p:sp>
          <p:nvSpPr>
            <p:cNvPr id="48136" name="Rectangle 8"/>
            <p:cNvSpPr>
              <a:spLocks noChangeArrowheads="1"/>
            </p:cNvSpPr>
            <p:nvPr/>
          </p:nvSpPr>
          <p:spPr bwMode="auto">
            <a:xfrm>
              <a:off x="2856" y="2661"/>
              <a:ext cx="1344" cy="33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Verification &amp; </a:t>
              </a:r>
            </a:p>
            <a:p>
              <a:pPr algn="ctr"/>
              <a:r>
                <a:rPr lang="en-US" sz="1600" b="1">
                  <a:solidFill>
                    <a:schemeClr val="bg2"/>
                  </a:solidFill>
                </a:rPr>
                <a:t>Validation</a:t>
              </a:r>
            </a:p>
          </p:txBody>
        </p:sp>
        <p:sp>
          <p:nvSpPr>
            <p:cNvPr id="48137" name="Rectangle 9"/>
            <p:cNvSpPr>
              <a:spLocks noChangeArrowheads="1"/>
            </p:cNvSpPr>
            <p:nvPr/>
          </p:nvSpPr>
          <p:spPr bwMode="auto">
            <a:xfrm>
              <a:off x="3555" y="3210"/>
              <a:ext cx="1344" cy="257"/>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Implementation</a:t>
              </a:r>
            </a:p>
          </p:txBody>
        </p:sp>
        <p:sp>
          <p:nvSpPr>
            <p:cNvPr id="48138" name="Rectangle 10"/>
            <p:cNvSpPr>
              <a:spLocks noChangeArrowheads="1"/>
            </p:cNvSpPr>
            <p:nvPr/>
          </p:nvSpPr>
          <p:spPr bwMode="auto">
            <a:xfrm>
              <a:off x="4263" y="3675"/>
              <a:ext cx="1344" cy="31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Maintenance &amp; </a:t>
              </a:r>
            </a:p>
            <a:p>
              <a:pPr algn="ctr"/>
              <a:r>
                <a:rPr lang="en-US" sz="1600" b="1">
                  <a:solidFill>
                    <a:schemeClr val="bg2"/>
                  </a:solidFill>
                </a:rPr>
                <a:t>Support</a:t>
              </a:r>
            </a:p>
          </p:txBody>
        </p:sp>
        <p:sp>
          <p:nvSpPr>
            <p:cNvPr id="48139" name="Line 11"/>
            <p:cNvSpPr>
              <a:spLocks noChangeShapeType="1"/>
            </p:cNvSpPr>
            <p:nvPr/>
          </p:nvSpPr>
          <p:spPr bwMode="auto">
            <a:xfrm>
              <a:off x="431" y="1169"/>
              <a:ext cx="1" cy="317"/>
            </a:xfrm>
            <a:prstGeom prst="line">
              <a:avLst/>
            </a:prstGeom>
            <a:noFill/>
            <a:ln w="9525">
              <a:solidFill>
                <a:schemeClr val="tx1"/>
              </a:solidFill>
              <a:round/>
              <a:headEnd/>
              <a:tailEnd/>
            </a:ln>
            <a:effectLst/>
          </p:spPr>
          <p:txBody>
            <a:bodyPr/>
            <a:lstStyle/>
            <a:p>
              <a:endParaRPr lang="en-US"/>
            </a:p>
          </p:txBody>
        </p:sp>
        <p:sp>
          <p:nvSpPr>
            <p:cNvPr id="48140" name="Line 12"/>
            <p:cNvSpPr>
              <a:spLocks noChangeShapeType="1"/>
            </p:cNvSpPr>
            <p:nvPr/>
          </p:nvSpPr>
          <p:spPr bwMode="auto">
            <a:xfrm>
              <a:off x="432" y="1479"/>
              <a:ext cx="480" cy="0"/>
            </a:xfrm>
            <a:prstGeom prst="line">
              <a:avLst/>
            </a:prstGeom>
            <a:noFill/>
            <a:ln w="9525">
              <a:solidFill>
                <a:schemeClr val="tx1"/>
              </a:solidFill>
              <a:round/>
              <a:headEnd/>
              <a:tailEnd type="triangle" w="med" len="med"/>
            </a:ln>
            <a:effectLst/>
          </p:spPr>
          <p:txBody>
            <a:bodyPr/>
            <a:lstStyle/>
            <a:p>
              <a:endParaRPr lang="en-US"/>
            </a:p>
          </p:txBody>
        </p:sp>
        <p:sp>
          <p:nvSpPr>
            <p:cNvPr id="48143" name="Line 15"/>
            <p:cNvSpPr>
              <a:spLocks noChangeShapeType="1"/>
            </p:cNvSpPr>
            <p:nvPr/>
          </p:nvSpPr>
          <p:spPr bwMode="auto">
            <a:xfrm>
              <a:off x="1776" y="1995"/>
              <a:ext cx="0" cy="384"/>
            </a:xfrm>
            <a:prstGeom prst="line">
              <a:avLst/>
            </a:prstGeom>
            <a:noFill/>
            <a:ln w="9525">
              <a:solidFill>
                <a:schemeClr val="tx1"/>
              </a:solidFill>
              <a:round/>
              <a:headEnd/>
              <a:tailEnd/>
            </a:ln>
            <a:effectLst/>
          </p:spPr>
          <p:txBody>
            <a:bodyPr/>
            <a:lstStyle/>
            <a:p>
              <a:endParaRPr lang="en-US"/>
            </a:p>
          </p:txBody>
        </p:sp>
        <p:sp>
          <p:nvSpPr>
            <p:cNvPr id="48144" name="Line 16"/>
            <p:cNvSpPr>
              <a:spLocks noChangeShapeType="1"/>
            </p:cNvSpPr>
            <p:nvPr/>
          </p:nvSpPr>
          <p:spPr bwMode="auto">
            <a:xfrm>
              <a:off x="1776" y="2379"/>
              <a:ext cx="480" cy="0"/>
            </a:xfrm>
            <a:prstGeom prst="line">
              <a:avLst/>
            </a:prstGeom>
            <a:noFill/>
            <a:ln w="9525">
              <a:solidFill>
                <a:schemeClr val="tx1"/>
              </a:solidFill>
              <a:round/>
              <a:headEnd/>
              <a:tailEnd type="triangle" w="med" len="med"/>
            </a:ln>
            <a:effectLst/>
          </p:spPr>
          <p:txBody>
            <a:bodyPr/>
            <a:lstStyle/>
            <a:p>
              <a:endParaRPr lang="en-US"/>
            </a:p>
          </p:txBody>
        </p:sp>
        <p:sp>
          <p:nvSpPr>
            <p:cNvPr id="48145" name="Line 17"/>
            <p:cNvSpPr>
              <a:spLocks noChangeShapeType="1"/>
            </p:cNvSpPr>
            <p:nvPr/>
          </p:nvSpPr>
          <p:spPr bwMode="auto">
            <a:xfrm>
              <a:off x="2376" y="2469"/>
              <a:ext cx="0" cy="384"/>
            </a:xfrm>
            <a:prstGeom prst="line">
              <a:avLst/>
            </a:prstGeom>
            <a:noFill/>
            <a:ln w="9525">
              <a:solidFill>
                <a:schemeClr val="tx1"/>
              </a:solidFill>
              <a:round/>
              <a:headEnd/>
              <a:tailEnd/>
            </a:ln>
            <a:effectLst/>
          </p:spPr>
          <p:txBody>
            <a:bodyPr/>
            <a:lstStyle/>
            <a:p>
              <a:endParaRPr lang="en-US"/>
            </a:p>
          </p:txBody>
        </p:sp>
        <p:sp>
          <p:nvSpPr>
            <p:cNvPr id="48146" name="Line 18"/>
            <p:cNvSpPr>
              <a:spLocks noChangeShapeType="1"/>
            </p:cNvSpPr>
            <p:nvPr/>
          </p:nvSpPr>
          <p:spPr bwMode="auto">
            <a:xfrm>
              <a:off x="2376" y="2853"/>
              <a:ext cx="480" cy="0"/>
            </a:xfrm>
            <a:prstGeom prst="line">
              <a:avLst/>
            </a:prstGeom>
            <a:noFill/>
            <a:ln w="9525">
              <a:solidFill>
                <a:schemeClr val="tx1"/>
              </a:solidFill>
              <a:round/>
              <a:headEnd/>
              <a:tailEnd type="triangle" w="med" len="med"/>
            </a:ln>
            <a:effectLst/>
          </p:spPr>
          <p:txBody>
            <a:bodyPr/>
            <a:lstStyle/>
            <a:p>
              <a:endParaRPr lang="en-US"/>
            </a:p>
          </p:txBody>
        </p:sp>
        <p:sp>
          <p:nvSpPr>
            <p:cNvPr id="48147" name="Line 19"/>
            <p:cNvSpPr>
              <a:spLocks noChangeShapeType="1"/>
            </p:cNvSpPr>
            <p:nvPr/>
          </p:nvSpPr>
          <p:spPr bwMode="auto">
            <a:xfrm>
              <a:off x="3027" y="3018"/>
              <a:ext cx="0" cy="384"/>
            </a:xfrm>
            <a:prstGeom prst="line">
              <a:avLst/>
            </a:prstGeom>
            <a:noFill/>
            <a:ln w="9525">
              <a:solidFill>
                <a:schemeClr val="tx1"/>
              </a:solidFill>
              <a:round/>
              <a:headEnd/>
              <a:tailEnd/>
            </a:ln>
            <a:effectLst/>
          </p:spPr>
          <p:txBody>
            <a:bodyPr/>
            <a:lstStyle/>
            <a:p>
              <a:endParaRPr lang="en-US"/>
            </a:p>
          </p:txBody>
        </p:sp>
        <p:sp>
          <p:nvSpPr>
            <p:cNvPr id="48148" name="Line 20"/>
            <p:cNvSpPr>
              <a:spLocks noChangeShapeType="1"/>
            </p:cNvSpPr>
            <p:nvPr/>
          </p:nvSpPr>
          <p:spPr bwMode="auto">
            <a:xfrm>
              <a:off x="3027" y="3402"/>
              <a:ext cx="48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3735" y="3483"/>
              <a:ext cx="0" cy="384"/>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35" y="3867"/>
              <a:ext cx="480" cy="0"/>
            </a:xfrm>
            <a:prstGeom prst="line">
              <a:avLst/>
            </a:prstGeom>
            <a:noFill/>
            <a:ln w="9525">
              <a:solidFill>
                <a:schemeClr val="tx1"/>
              </a:solidFill>
              <a:round/>
              <a:headEnd/>
              <a:tailEnd type="triangle" w="med" len="med"/>
            </a:ln>
            <a:effectLst/>
          </p:spPr>
          <p:txBody>
            <a:bodyPr/>
            <a:lstStyle/>
            <a:p>
              <a:endParaRPr lang="en-US"/>
            </a:p>
          </p:txBody>
        </p:sp>
        <p:sp>
          <p:nvSpPr>
            <p:cNvPr id="48151" name="Text Box 23"/>
            <p:cNvSpPr txBox="1">
              <a:spLocks noChangeArrowheads="1"/>
            </p:cNvSpPr>
            <p:nvPr/>
          </p:nvSpPr>
          <p:spPr bwMode="auto">
            <a:xfrm>
              <a:off x="1557" y="828"/>
              <a:ext cx="3552"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Finding out in detail what the users require of the system</a:t>
              </a:r>
            </a:p>
          </p:txBody>
        </p:sp>
        <p:sp>
          <p:nvSpPr>
            <p:cNvPr id="48152" name="Text Box 24"/>
            <p:cNvSpPr txBox="1">
              <a:spLocks noChangeArrowheads="1"/>
            </p:cNvSpPr>
            <p:nvPr/>
          </p:nvSpPr>
          <p:spPr bwMode="auto">
            <a:xfrm>
              <a:off x="2196" y="1257"/>
              <a:ext cx="3106"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Detailed Documentation of what the proposed system is to do</a:t>
              </a:r>
            </a:p>
          </p:txBody>
        </p:sp>
        <p:sp>
          <p:nvSpPr>
            <p:cNvPr id="48153" name="Text Box 25"/>
            <p:cNvSpPr txBox="1">
              <a:spLocks noChangeArrowheads="1"/>
            </p:cNvSpPr>
            <p:nvPr/>
          </p:nvSpPr>
          <p:spPr bwMode="auto">
            <a:xfrm>
              <a:off x="2976" y="1701"/>
              <a:ext cx="2784" cy="520"/>
            </a:xfrm>
            <a:prstGeom prst="rect">
              <a:avLst/>
            </a:prstGeom>
            <a:noFill/>
            <a:ln w="9525" algn="ctr">
              <a:noFill/>
              <a:miter lim="800000"/>
              <a:headEnd/>
              <a:tailEnd/>
            </a:ln>
            <a:effectLst/>
          </p:spPr>
          <p:txBody>
            <a:bodyPr>
              <a:spAutoFit/>
            </a:bodyPr>
            <a:lstStyle/>
            <a:p>
              <a:pPr>
                <a:spcBef>
                  <a:spcPct val="50000"/>
                </a:spcBef>
              </a:pPr>
              <a:r>
                <a:rPr lang="en-US" sz="1600" b="1">
                  <a:solidFill>
                    <a:schemeClr val="tx2"/>
                  </a:solidFill>
                </a:rPr>
                <a:t>A design that meets the specification has to be drawn up either external or user design</a:t>
              </a:r>
            </a:p>
          </p:txBody>
        </p:sp>
        <p:sp>
          <p:nvSpPr>
            <p:cNvPr id="48154" name="Text Box 26"/>
            <p:cNvSpPr txBox="1">
              <a:spLocks noChangeArrowheads="1"/>
            </p:cNvSpPr>
            <p:nvPr/>
          </p:nvSpPr>
          <p:spPr bwMode="auto">
            <a:xfrm>
              <a:off x="3570" y="2177"/>
              <a:ext cx="2064"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This refers to the language that is used</a:t>
              </a:r>
            </a:p>
          </p:txBody>
        </p:sp>
        <p:sp>
          <p:nvSpPr>
            <p:cNvPr id="48155" name="Text Box 27"/>
            <p:cNvSpPr txBox="1">
              <a:spLocks noChangeArrowheads="1"/>
            </p:cNvSpPr>
            <p:nvPr/>
          </p:nvSpPr>
          <p:spPr bwMode="auto">
            <a:xfrm>
              <a:off x="0" y="2805"/>
              <a:ext cx="2400" cy="520"/>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Testing needs to be done to check the proposed system meets the requirements</a:t>
              </a:r>
            </a:p>
          </p:txBody>
        </p:sp>
        <p:sp>
          <p:nvSpPr>
            <p:cNvPr id="48156" name="Text Box 28"/>
            <p:cNvSpPr txBox="1">
              <a:spLocks noChangeArrowheads="1"/>
            </p:cNvSpPr>
            <p:nvPr/>
          </p:nvSpPr>
          <p:spPr bwMode="auto">
            <a:xfrm>
              <a:off x="192" y="3477"/>
              <a:ext cx="2928"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Installation of the system after the software has been developed</a:t>
              </a:r>
            </a:p>
          </p:txBody>
        </p:sp>
        <p:grpSp>
          <p:nvGrpSpPr>
            <p:cNvPr id="48158" name="Group 30"/>
            <p:cNvGrpSpPr>
              <a:grpSpLocks/>
            </p:cNvGrpSpPr>
            <p:nvPr/>
          </p:nvGrpSpPr>
          <p:grpSpPr bwMode="auto">
            <a:xfrm>
              <a:off x="1101" y="1532"/>
              <a:ext cx="480" cy="363"/>
              <a:chOff x="1101" y="1532"/>
              <a:chExt cx="480" cy="363"/>
            </a:xfrm>
          </p:grpSpPr>
          <p:sp>
            <p:nvSpPr>
              <p:cNvPr id="48142" name="Line 14"/>
              <p:cNvSpPr>
                <a:spLocks noChangeShapeType="1"/>
              </p:cNvSpPr>
              <p:nvPr/>
            </p:nvSpPr>
            <p:spPr bwMode="auto">
              <a:xfrm>
                <a:off x="1101" y="1893"/>
                <a:ext cx="480" cy="0"/>
              </a:xfrm>
              <a:prstGeom prst="line">
                <a:avLst/>
              </a:prstGeom>
              <a:noFill/>
              <a:ln w="9525">
                <a:solidFill>
                  <a:schemeClr val="tx1"/>
                </a:solidFill>
                <a:round/>
                <a:headEnd/>
                <a:tailEnd type="triangle" w="med" len="med"/>
              </a:ln>
              <a:effectLst/>
            </p:spPr>
            <p:txBody>
              <a:bodyPr/>
              <a:lstStyle/>
              <a:p>
                <a:endParaRPr lang="en-US"/>
              </a:p>
            </p:txBody>
          </p:sp>
          <p:sp>
            <p:nvSpPr>
              <p:cNvPr id="48157" name="Line 29"/>
              <p:cNvSpPr>
                <a:spLocks noChangeShapeType="1"/>
              </p:cNvSpPr>
              <p:nvPr/>
            </p:nvSpPr>
            <p:spPr bwMode="auto">
              <a:xfrm flipV="1">
                <a:off x="1111" y="1532"/>
                <a:ext cx="0" cy="363"/>
              </a:xfrm>
              <a:prstGeom prst="line">
                <a:avLst/>
              </a:prstGeom>
              <a:noFill/>
              <a:ln w="9525">
                <a:solidFill>
                  <a:schemeClr val="tx1"/>
                </a:solidFill>
                <a:round/>
                <a:headEnd/>
                <a:tailEnd/>
              </a:ln>
              <a:effectLst/>
            </p:spPr>
            <p:txBody>
              <a:bodyPr/>
              <a:lstStyle/>
              <a:p>
                <a:endParaRPr lang="en-US"/>
              </a:p>
            </p:txBody>
          </p:sp>
        </p:grpSp>
      </p:grpSp>
      <p:sp>
        <p:nvSpPr>
          <p:cNvPr id="30" name="Slide Number Placeholder 29"/>
          <p:cNvSpPr>
            <a:spLocks noGrp="1"/>
          </p:cNvSpPr>
          <p:nvPr>
            <p:ph type="sldNum" sz="quarter" idx="12"/>
          </p:nvPr>
        </p:nvSpPr>
        <p:spPr/>
        <p:txBody>
          <a:bodyPr/>
          <a:lstStyle/>
          <a:p>
            <a:fld id="{5CA9C09B-FF3A-4D41-B5CA-3C68A851D5B2}"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20PW15 KARTHIK K M</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solidFill>
                  <a:srgbClr val="008080"/>
                </a:solidFill>
              </a:rPr>
              <a:t>3.7.5 Using decision trees</a:t>
            </a:r>
          </a:p>
        </p:txBody>
      </p:sp>
      <p:sp>
        <p:nvSpPr>
          <p:cNvPr id="102403" name="Rectangle 3"/>
          <p:cNvSpPr>
            <a:spLocks noGrp="1" noChangeArrowheads="1"/>
          </p:cNvSpPr>
          <p:nvPr>
            <p:ph type="body" idx="1"/>
          </p:nvPr>
        </p:nvSpPr>
        <p:spPr>
          <a:xfrm>
            <a:off x="179388" y="1889125"/>
            <a:ext cx="8785225" cy="4968875"/>
          </a:xfrm>
        </p:spPr>
        <p:txBody>
          <a:bodyPr/>
          <a:lstStyle/>
          <a:p>
            <a:pPr>
              <a:lnSpc>
                <a:spcPct val="80000"/>
              </a:lnSpc>
              <a:buFontTx/>
              <a:buBlip>
                <a:blip r:embed="rId2"/>
              </a:buBlip>
            </a:pPr>
            <a:r>
              <a:rPr lang="en-US" sz="2400"/>
              <a:t>Used to evaluate whether a risk is important, and if it is, to indicate a suitable course of action.</a:t>
            </a:r>
          </a:p>
          <a:p>
            <a:pPr>
              <a:lnSpc>
                <a:spcPct val="80000"/>
              </a:lnSpc>
              <a:buFontTx/>
              <a:buBlip>
                <a:blip r:embed="rId2"/>
              </a:buBlip>
            </a:pPr>
            <a:r>
              <a:rPr lang="en-US" sz="2400"/>
              <a:t>Used to analyze how a risk will affect future profitability of the project.</a:t>
            </a:r>
          </a:p>
          <a:p>
            <a:pPr>
              <a:lnSpc>
                <a:spcPct val="80000"/>
              </a:lnSpc>
              <a:buFontTx/>
              <a:buBlip>
                <a:blip r:embed="rId2"/>
              </a:buBlip>
            </a:pPr>
            <a:r>
              <a:rPr lang="en-US" sz="2400"/>
              <a:t>This method accounts for the </a:t>
            </a:r>
            <a:r>
              <a:rPr lang="en-US" sz="2400" b="1" i="1"/>
              <a:t>“lost revenue”</a:t>
            </a:r>
            <a:r>
              <a:rPr lang="en-US" sz="2400"/>
              <a:t>.</a:t>
            </a:r>
          </a:p>
          <a:p>
            <a:pPr>
              <a:lnSpc>
                <a:spcPct val="80000"/>
              </a:lnSpc>
              <a:buFontTx/>
              <a:buBlip>
                <a:blip r:embed="rId2"/>
              </a:buBlip>
            </a:pPr>
            <a:r>
              <a:rPr lang="en-US" sz="2400"/>
              <a:t>Lost revenue – revenue that was lost because of not releasing a product meeting the consumer requirements.</a:t>
            </a:r>
          </a:p>
          <a:p>
            <a:pPr>
              <a:lnSpc>
                <a:spcPct val="80000"/>
              </a:lnSpc>
              <a:buFontTx/>
              <a:buBlip>
                <a:blip r:embed="rId2"/>
              </a:buBlip>
            </a:pPr>
            <a:r>
              <a:rPr lang="en-US" sz="2400"/>
              <a:t>This method involves constructing a decision tree, which shows the organization to take the correct path of action.</a:t>
            </a:r>
          </a:p>
          <a:p>
            <a:pPr>
              <a:lnSpc>
                <a:spcPct val="80000"/>
              </a:lnSpc>
            </a:pPr>
            <a:endParaRPr lang="en-US" sz="2400"/>
          </a:p>
          <a:p>
            <a:pPr>
              <a:lnSpc>
                <a:spcPct val="80000"/>
              </a:lnSpc>
              <a:buFontTx/>
              <a:buNone/>
            </a:pPr>
            <a:endParaRPr lang="en-US" sz="2400"/>
          </a:p>
          <a:p>
            <a:pPr>
              <a:lnSpc>
                <a:spcPct val="80000"/>
              </a:lnSpc>
              <a:buFontTx/>
              <a:buNone/>
            </a:pPr>
            <a:r>
              <a:rPr lang="en-US" sz="8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6375" y="350838"/>
            <a:ext cx="7343775" cy="846137"/>
          </a:xfrm>
        </p:spPr>
        <p:txBody>
          <a:bodyPr/>
          <a:lstStyle/>
          <a:p>
            <a:r>
              <a:rPr lang="en-US" b="0" u="sng">
                <a:solidFill>
                  <a:srgbClr val="008080"/>
                </a:solidFill>
              </a:rPr>
              <a:t>Eg (Scenario):</a:t>
            </a:r>
            <a:r>
              <a:rPr lang="en-US" sz="3900" b="0" u="sng"/>
              <a:t> </a:t>
            </a:r>
            <a:br>
              <a:rPr lang="en-US" sz="3900" b="0" u="sng"/>
            </a:br>
            <a:endParaRPr lang="en-US" sz="3800" b="0" u="sng"/>
          </a:p>
        </p:txBody>
      </p:sp>
      <p:sp>
        <p:nvSpPr>
          <p:cNvPr id="223235" name="Rectangle 3"/>
          <p:cNvSpPr>
            <a:spLocks noGrp="1" noChangeArrowheads="1"/>
          </p:cNvSpPr>
          <p:nvPr>
            <p:ph type="body" idx="1"/>
          </p:nvPr>
        </p:nvSpPr>
        <p:spPr/>
        <p:txBody>
          <a:bodyPr/>
          <a:lstStyle/>
          <a:p>
            <a:pPr>
              <a:lnSpc>
                <a:spcPct val="80000"/>
              </a:lnSpc>
              <a:buFontTx/>
              <a:buBlip>
                <a:blip r:embed="rId2"/>
              </a:buBlip>
            </a:pPr>
            <a:r>
              <a:rPr lang="en-US" sz="2100"/>
              <a:t>ABC Corp wants to extend their software for invoice system. </a:t>
            </a:r>
          </a:p>
          <a:p>
            <a:pPr>
              <a:lnSpc>
                <a:spcPct val="80000"/>
              </a:lnSpc>
              <a:buFontTx/>
              <a:buBlip>
                <a:blip r:embed="rId2"/>
              </a:buBlip>
            </a:pPr>
            <a:r>
              <a:rPr lang="en-US" sz="2100"/>
              <a:t>The consumer for such a software tool is the equipment maintenance business. </a:t>
            </a:r>
          </a:p>
          <a:p>
            <a:pPr>
              <a:lnSpc>
                <a:spcPct val="80000"/>
              </a:lnSpc>
              <a:buFontTx/>
              <a:buBlip>
                <a:blip r:embed="rId2"/>
              </a:buBlip>
            </a:pPr>
            <a:r>
              <a:rPr lang="en-US" sz="2100"/>
              <a:t>They can either extend (CASE 1) the functionalities (features) of the tool or replace (CASE 2) the entire tool.</a:t>
            </a:r>
          </a:p>
          <a:p>
            <a:pPr>
              <a:lnSpc>
                <a:spcPct val="80000"/>
              </a:lnSpc>
              <a:buFontTx/>
              <a:buBlip>
                <a:blip r:embed="rId2"/>
              </a:buBlip>
            </a:pPr>
            <a:r>
              <a:rPr lang="en-US" sz="2100">
                <a:solidFill>
                  <a:srgbClr val="0066FF"/>
                </a:solidFill>
              </a:rPr>
              <a:t>CASE 1:</a:t>
            </a:r>
            <a:r>
              <a:rPr lang="en-US" sz="2100"/>
              <a:t> By this, the tool will generate an NPV of $75000, BUT, if the market expands (many such kind of business comes up), there would be a lost revenue of $100,000 (because the extended tool may not be suitable to latest market scenario, which the replaced system could have met).</a:t>
            </a:r>
          </a:p>
          <a:p>
            <a:pPr>
              <a:lnSpc>
                <a:spcPct val="80000"/>
              </a:lnSpc>
              <a:buFontTx/>
              <a:buBlip>
                <a:blip r:embed="rId2"/>
              </a:buBlip>
            </a:pPr>
            <a:r>
              <a:rPr lang="en-US" sz="2100">
                <a:solidFill>
                  <a:srgbClr val="0066FF"/>
                </a:solidFill>
              </a:rPr>
              <a:t>CASE 2:</a:t>
            </a:r>
            <a:r>
              <a:rPr lang="en-US" sz="2100"/>
              <a:t> By this, the tool generates an NPV of $250000 if the market expands, BUT, if the market doesn’t expand there will be a loss of NPV $50000.</a:t>
            </a:r>
          </a:p>
          <a:p>
            <a:pPr>
              <a:lnSpc>
                <a:spcPct val="80000"/>
              </a:lnSpc>
            </a:pPr>
            <a:endParaRPr lang="en-US" sz="1700"/>
          </a:p>
        </p:txBody>
      </p:sp>
      <p:sp>
        <p:nvSpPr>
          <p:cNvPr id="4" name="Slide Number Placeholder 3"/>
          <p:cNvSpPr>
            <a:spLocks noGrp="1"/>
          </p:cNvSpPr>
          <p:nvPr>
            <p:ph type="sldNum" sz="quarter" idx="12"/>
          </p:nvPr>
        </p:nvSpPr>
        <p:spPr/>
        <p:txBody>
          <a:bodyPr/>
          <a:lstStyle/>
          <a:p>
            <a:fld id="{5CA9C09B-FF3A-4D41-B5CA-3C68A851D5B2}"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Using decision trees contd…</a:t>
            </a:r>
          </a:p>
        </p:txBody>
      </p:sp>
      <p:sp>
        <p:nvSpPr>
          <p:cNvPr id="103427" name="Rectangle 3"/>
          <p:cNvSpPr>
            <a:spLocks noGrp="1" noChangeArrowheads="1"/>
          </p:cNvSpPr>
          <p:nvPr>
            <p:ph type="body" idx="1"/>
          </p:nvPr>
        </p:nvSpPr>
        <p:spPr>
          <a:xfrm>
            <a:off x="177800" y="1652588"/>
            <a:ext cx="8785225" cy="4872037"/>
          </a:xfrm>
        </p:spPr>
        <p:txBody>
          <a:bodyPr/>
          <a:lstStyle/>
          <a:p>
            <a:pPr>
              <a:buFontTx/>
              <a:buBlip>
                <a:blip r:embed="rId2"/>
              </a:buBlip>
            </a:pPr>
            <a:r>
              <a:rPr lang="en-US" sz="2400" dirty="0"/>
              <a:t>The company estimate the likelihood of the market increasing significantly at 20%. Therefore the probability that it will not increase as 80%.</a:t>
            </a:r>
          </a:p>
          <a:p>
            <a:pPr>
              <a:buFontTx/>
              <a:buBlip>
                <a:blip r:embed="rId2"/>
              </a:buBlip>
            </a:pPr>
            <a:r>
              <a:rPr lang="en-US" sz="2400" dirty="0"/>
              <a:t>The expected value of extending the system is therefore $40,000 </a:t>
            </a:r>
            <a:r>
              <a:rPr lang="en-US" sz="2400" dirty="0" smtClean="0"/>
              <a:t>(</a:t>
            </a:r>
            <a:r>
              <a:rPr lang="en-US" sz="2400" dirty="0"/>
              <a:t>75,000 * 0.8 – 100,000 * 0.2) and </a:t>
            </a:r>
            <a:r>
              <a:rPr lang="en-US" sz="2400" dirty="0" smtClean="0"/>
              <a:t>that of</a:t>
            </a:r>
          </a:p>
          <a:p>
            <a:pPr>
              <a:buFontTx/>
              <a:buBlip>
                <a:blip r:embed="rId2"/>
              </a:buBlip>
            </a:pPr>
            <a:r>
              <a:rPr lang="en-US" sz="2400" dirty="0" smtClean="0"/>
              <a:t>replacing </a:t>
            </a:r>
            <a:r>
              <a:rPr lang="en-US" sz="2400" dirty="0"/>
              <a:t>the system is $10,000 </a:t>
            </a:r>
            <a:r>
              <a:rPr lang="en-US" sz="2400" dirty="0" smtClean="0"/>
              <a:t>(2,50,000 </a:t>
            </a:r>
            <a:r>
              <a:rPr lang="en-US" sz="2400" dirty="0"/>
              <a:t>* 0.2 – 50,000 * 0.8).</a:t>
            </a:r>
          </a:p>
          <a:p>
            <a:pPr>
              <a:buFontTx/>
              <a:buBlip>
                <a:blip r:embed="rId2"/>
              </a:buBlip>
            </a:pPr>
            <a:r>
              <a:rPr lang="en-US" sz="2400" dirty="0"/>
              <a:t>Hence the ABC Corp decides to go with the option of extending the existing system.</a:t>
            </a:r>
          </a:p>
          <a:p>
            <a:pPr>
              <a:buFontTx/>
              <a:buBlip>
                <a:blip r:embed="rId2"/>
              </a:buBlip>
            </a:pPr>
            <a:r>
              <a:rPr lang="en-US" sz="2400" dirty="0"/>
              <a:t>This can be illustrated using a decision tree given below.</a:t>
            </a:r>
          </a:p>
          <a:p>
            <a:pPr>
              <a:buFontTx/>
              <a:buBlip>
                <a:blip r:embed="rId2"/>
              </a:buBlip>
            </a:pPr>
            <a:endParaRPr lang="en-US" sz="2400" dirty="0"/>
          </a:p>
        </p:txBody>
      </p:sp>
      <p:sp>
        <p:nvSpPr>
          <p:cNvPr id="103434" name="Line 10"/>
          <p:cNvSpPr>
            <a:spLocks noChangeShapeType="1"/>
          </p:cNvSpPr>
          <p:nvPr/>
        </p:nvSpPr>
        <p:spPr bwMode="auto">
          <a:xfrm>
            <a:off x="1763713" y="4868863"/>
            <a:ext cx="0" cy="0"/>
          </a:xfrm>
          <a:prstGeom prst="line">
            <a:avLst/>
          </a:prstGeom>
          <a:noFill/>
          <a:ln w="9525">
            <a:solidFill>
              <a:schemeClr val="tx1"/>
            </a:solidFill>
            <a:round/>
            <a:headEnd/>
            <a:tailEnd/>
          </a:ln>
          <a:effectLst/>
        </p:spPr>
        <p:txBody>
          <a:bodyPr/>
          <a:lstStyle/>
          <a:p>
            <a:endParaRPr lang="en-US"/>
          </a:p>
        </p:txBody>
      </p:sp>
      <p:sp>
        <p:nvSpPr>
          <p:cNvPr id="103448" name="Text Box 24"/>
          <p:cNvSpPr txBox="1">
            <a:spLocks noChangeArrowheads="1"/>
          </p:cNvSpPr>
          <p:nvPr/>
        </p:nvSpPr>
        <p:spPr bwMode="auto">
          <a:xfrm>
            <a:off x="6659563" y="4005263"/>
            <a:ext cx="230505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6" name="Slide Number Placeholder 5"/>
          <p:cNvSpPr>
            <a:spLocks noGrp="1"/>
          </p:cNvSpPr>
          <p:nvPr>
            <p:ph type="sldNum" sz="quarter" idx="12"/>
          </p:nvPr>
        </p:nvSpPr>
        <p:spPr/>
        <p:txBody>
          <a:bodyPr/>
          <a:lstStyle/>
          <a:p>
            <a:fld id="{5CA9C09B-FF3A-4D41-B5CA-3C68A851D5B2}"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1" name="Line 5"/>
          <p:cNvSpPr>
            <a:spLocks noChangeShapeType="1"/>
          </p:cNvSpPr>
          <p:nvPr/>
        </p:nvSpPr>
        <p:spPr bwMode="auto">
          <a:xfrm>
            <a:off x="3779838" y="3068638"/>
            <a:ext cx="1223962" cy="719137"/>
          </a:xfrm>
          <a:prstGeom prst="line">
            <a:avLst/>
          </a:prstGeom>
          <a:noFill/>
          <a:ln w="9525">
            <a:solidFill>
              <a:schemeClr val="tx1"/>
            </a:solidFill>
            <a:round/>
            <a:headEnd/>
            <a:tailEnd/>
          </a:ln>
          <a:effectLst/>
        </p:spPr>
        <p:txBody>
          <a:bodyPr/>
          <a:lstStyle/>
          <a:p>
            <a:endParaRPr lang="en-US"/>
          </a:p>
        </p:txBody>
      </p:sp>
      <p:sp>
        <p:nvSpPr>
          <p:cNvPr id="224262" name="Line 6"/>
          <p:cNvSpPr>
            <a:spLocks noChangeShapeType="1"/>
          </p:cNvSpPr>
          <p:nvPr/>
        </p:nvSpPr>
        <p:spPr bwMode="auto">
          <a:xfrm flipV="1">
            <a:off x="3635375" y="4076700"/>
            <a:ext cx="1368425" cy="719138"/>
          </a:xfrm>
          <a:prstGeom prst="line">
            <a:avLst/>
          </a:prstGeom>
          <a:noFill/>
          <a:ln w="9525">
            <a:solidFill>
              <a:schemeClr val="tx1"/>
            </a:solidFill>
            <a:round/>
            <a:headEnd/>
            <a:tailEnd/>
          </a:ln>
          <a:effectLst/>
        </p:spPr>
        <p:txBody>
          <a:bodyPr/>
          <a:lstStyle/>
          <a:p>
            <a:endParaRPr lang="en-US"/>
          </a:p>
        </p:txBody>
      </p:sp>
      <p:sp>
        <p:nvSpPr>
          <p:cNvPr id="224264" name="Line 8"/>
          <p:cNvSpPr>
            <a:spLocks noChangeShapeType="1"/>
          </p:cNvSpPr>
          <p:nvPr/>
        </p:nvSpPr>
        <p:spPr bwMode="auto">
          <a:xfrm>
            <a:off x="1331913" y="3860800"/>
            <a:ext cx="3743325" cy="1511300"/>
          </a:xfrm>
          <a:prstGeom prst="line">
            <a:avLst/>
          </a:prstGeom>
          <a:noFill/>
          <a:ln w="9525">
            <a:solidFill>
              <a:schemeClr val="tx1"/>
            </a:solidFill>
            <a:round/>
            <a:headEnd/>
            <a:tailEnd/>
          </a:ln>
          <a:effectLst/>
        </p:spPr>
        <p:txBody>
          <a:bodyPr/>
          <a:lstStyle/>
          <a:p>
            <a:endParaRPr lang="en-US"/>
          </a:p>
        </p:txBody>
      </p:sp>
      <p:sp>
        <p:nvSpPr>
          <p:cNvPr id="224265" name="Text Box 9"/>
          <p:cNvSpPr txBox="1">
            <a:spLocks noChangeArrowheads="1"/>
          </p:cNvSpPr>
          <p:nvPr/>
        </p:nvSpPr>
        <p:spPr bwMode="auto">
          <a:xfrm>
            <a:off x="985838" y="3716338"/>
            <a:ext cx="287337" cy="366712"/>
          </a:xfrm>
          <a:prstGeom prst="rect">
            <a:avLst/>
          </a:prstGeom>
          <a:noFill/>
          <a:ln w="9525">
            <a:noFill/>
            <a:miter lim="800000"/>
            <a:headEnd/>
            <a:tailEnd/>
          </a:ln>
          <a:effectLst/>
        </p:spPr>
        <p:txBody>
          <a:bodyPr>
            <a:spAutoFit/>
          </a:bodyPr>
          <a:lstStyle/>
          <a:p>
            <a:pPr>
              <a:spcBef>
                <a:spcPct val="50000"/>
              </a:spcBef>
            </a:pPr>
            <a:r>
              <a:rPr lang="en-US" b="1"/>
              <a:t>D</a:t>
            </a:r>
          </a:p>
        </p:txBody>
      </p:sp>
      <p:sp>
        <p:nvSpPr>
          <p:cNvPr id="224266" name="Text Box 10"/>
          <p:cNvSpPr txBox="1">
            <a:spLocks noChangeArrowheads="1"/>
          </p:cNvSpPr>
          <p:nvPr/>
        </p:nvSpPr>
        <p:spPr bwMode="auto">
          <a:xfrm>
            <a:off x="1403350" y="3140075"/>
            <a:ext cx="1152525" cy="366713"/>
          </a:xfrm>
          <a:prstGeom prst="rect">
            <a:avLst/>
          </a:prstGeom>
          <a:noFill/>
          <a:ln w="9525">
            <a:noFill/>
            <a:miter lim="800000"/>
            <a:headEnd/>
            <a:tailEnd/>
          </a:ln>
          <a:effectLst/>
        </p:spPr>
        <p:txBody>
          <a:bodyPr>
            <a:spAutoFit/>
          </a:bodyPr>
          <a:lstStyle/>
          <a:p>
            <a:pPr>
              <a:spcBef>
                <a:spcPct val="50000"/>
              </a:spcBef>
            </a:pPr>
            <a:r>
              <a:rPr lang="en-US" b="1"/>
              <a:t>Extend</a:t>
            </a:r>
          </a:p>
        </p:txBody>
      </p:sp>
      <p:sp>
        <p:nvSpPr>
          <p:cNvPr id="224267" name="Text Box 11"/>
          <p:cNvSpPr txBox="1">
            <a:spLocks noChangeArrowheads="1"/>
          </p:cNvSpPr>
          <p:nvPr/>
        </p:nvSpPr>
        <p:spPr bwMode="auto">
          <a:xfrm>
            <a:off x="1474788" y="4219575"/>
            <a:ext cx="1079500" cy="366713"/>
          </a:xfrm>
          <a:prstGeom prst="rect">
            <a:avLst/>
          </a:prstGeom>
          <a:noFill/>
          <a:ln w="9525">
            <a:noFill/>
            <a:miter lim="800000"/>
            <a:headEnd/>
            <a:tailEnd/>
          </a:ln>
          <a:effectLst/>
        </p:spPr>
        <p:txBody>
          <a:bodyPr>
            <a:spAutoFit/>
          </a:bodyPr>
          <a:lstStyle/>
          <a:p>
            <a:pPr>
              <a:spcBef>
                <a:spcPct val="50000"/>
              </a:spcBef>
            </a:pPr>
            <a:r>
              <a:rPr lang="en-US" b="1"/>
              <a:t>Replace</a:t>
            </a:r>
          </a:p>
        </p:txBody>
      </p:sp>
      <p:sp>
        <p:nvSpPr>
          <p:cNvPr id="224268" name="Text Box 12"/>
          <p:cNvSpPr txBox="1">
            <a:spLocks noChangeArrowheads="1"/>
          </p:cNvSpPr>
          <p:nvPr/>
        </p:nvSpPr>
        <p:spPr bwMode="auto">
          <a:xfrm>
            <a:off x="2771775" y="2563813"/>
            <a:ext cx="1871663" cy="366712"/>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69" name="Text Box 13"/>
          <p:cNvSpPr txBox="1">
            <a:spLocks noChangeArrowheads="1"/>
          </p:cNvSpPr>
          <p:nvPr/>
        </p:nvSpPr>
        <p:spPr bwMode="auto">
          <a:xfrm>
            <a:off x="3059113" y="3284538"/>
            <a:ext cx="2305050"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0" name="Text Box 14"/>
          <p:cNvSpPr txBox="1">
            <a:spLocks noChangeArrowheads="1"/>
          </p:cNvSpPr>
          <p:nvPr/>
        </p:nvSpPr>
        <p:spPr bwMode="auto">
          <a:xfrm>
            <a:off x="3059113" y="4003675"/>
            <a:ext cx="2016125" cy="366713"/>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71" name="Text Box 15"/>
          <p:cNvSpPr txBox="1">
            <a:spLocks noChangeArrowheads="1"/>
          </p:cNvSpPr>
          <p:nvPr/>
        </p:nvSpPr>
        <p:spPr bwMode="auto">
          <a:xfrm>
            <a:off x="2987675" y="5084763"/>
            <a:ext cx="2160588"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2" name="Text Box 16"/>
          <p:cNvSpPr txBox="1">
            <a:spLocks noChangeArrowheads="1"/>
          </p:cNvSpPr>
          <p:nvPr/>
        </p:nvSpPr>
        <p:spPr bwMode="auto">
          <a:xfrm>
            <a:off x="5219700" y="2492375"/>
            <a:ext cx="1368425" cy="366713"/>
          </a:xfrm>
          <a:prstGeom prst="rect">
            <a:avLst/>
          </a:prstGeom>
          <a:noFill/>
          <a:ln w="9525">
            <a:noFill/>
            <a:miter lim="800000"/>
            <a:headEnd/>
            <a:tailEnd/>
          </a:ln>
          <a:effectLst/>
        </p:spPr>
        <p:txBody>
          <a:bodyPr>
            <a:spAutoFit/>
          </a:bodyPr>
          <a:lstStyle/>
          <a:p>
            <a:pPr>
              <a:spcBef>
                <a:spcPct val="50000"/>
              </a:spcBef>
            </a:pPr>
            <a:r>
              <a:rPr lang="en-US" b="1"/>
              <a:t>-100,000</a:t>
            </a:r>
          </a:p>
        </p:txBody>
      </p:sp>
      <p:sp>
        <p:nvSpPr>
          <p:cNvPr id="224273" name="Text Box 17"/>
          <p:cNvSpPr txBox="1">
            <a:spLocks noChangeArrowheads="1"/>
          </p:cNvSpPr>
          <p:nvPr/>
        </p:nvSpPr>
        <p:spPr bwMode="auto">
          <a:xfrm>
            <a:off x="5148263" y="3355975"/>
            <a:ext cx="935037" cy="366713"/>
          </a:xfrm>
          <a:prstGeom prst="rect">
            <a:avLst/>
          </a:prstGeom>
          <a:noFill/>
          <a:ln w="9525">
            <a:noFill/>
            <a:miter lim="800000"/>
            <a:headEnd/>
            <a:tailEnd/>
          </a:ln>
          <a:effectLst/>
        </p:spPr>
        <p:txBody>
          <a:bodyPr>
            <a:spAutoFit/>
          </a:bodyPr>
          <a:lstStyle/>
          <a:p>
            <a:pPr>
              <a:spcBef>
                <a:spcPct val="50000"/>
              </a:spcBef>
            </a:pPr>
            <a:r>
              <a:rPr lang="en-US" b="1"/>
              <a:t>75,000</a:t>
            </a:r>
          </a:p>
        </p:txBody>
      </p:sp>
      <p:sp>
        <p:nvSpPr>
          <p:cNvPr id="224274" name="Text Box 18"/>
          <p:cNvSpPr txBox="1">
            <a:spLocks noChangeArrowheads="1"/>
          </p:cNvSpPr>
          <p:nvPr/>
        </p:nvSpPr>
        <p:spPr bwMode="auto">
          <a:xfrm>
            <a:off x="5148263" y="4076700"/>
            <a:ext cx="1223962" cy="366713"/>
          </a:xfrm>
          <a:prstGeom prst="rect">
            <a:avLst/>
          </a:prstGeom>
          <a:noFill/>
          <a:ln w="9525">
            <a:noFill/>
            <a:miter lim="800000"/>
            <a:headEnd/>
            <a:tailEnd/>
          </a:ln>
          <a:effectLst/>
        </p:spPr>
        <p:txBody>
          <a:bodyPr>
            <a:spAutoFit/>
          </a:bodyPr>
          <a:lstStyle/>
          <a:p>
            <a:pPr>
              <a:spcBef>
                <a:spcPct val="50000"/>
              </a:spcBef>
            </a:pPr>
            <a:r>
              <a:rPr lang="en-US" b="1"/>
              <a:t>250,000</a:t>
            </a:r>
          </a:p>
        </p:txBody>
      </p:sp>
      <p:sp>
        <p:nvSpPr>
          <p:cNvPr id="224275" name="Text Box 19"/>
          <p:cNvSpPr txBox="1">
            <a:spLocks noChangeArrowheads="1"/>
          </p:cNvSpPr>
          <p:nvPr/>
        </p:nvSpPr>
        <p:spPr bwMode="auto">
          <a:xfrm>
            <a:off x="5219700" y="5227638"/>
            <a:ext cx="1008063" cy="366712"/>
          </a:xfrm>
          <a:prstGeom prst="rect">
            <a:avLst/>
          </a:prstGeom>
          <a:noFill/>
          <a:ln w="9525">
            <a:noFill/>
            <a:miter lim="800000"/>
            <a:headEnd/>
            <a:tailEnd/>
          </a:ln>
          <a:effectLst/>
        </p:spPr>
        <p:txBody>
          <a:bodyPr>
            <a:spAutoFit/>
          </a:bodyPr>
          <a:lstStyle/>
          <a:p>
            <a:pPr>
              <a:spcBef>
                <a:spcPct val="50000"/>
              </a:spcBef>
            </a:pPr>
            <a:r>
              <a:rPr lang="en-US" b="1"/>
              <a:t>-50,000</a:t>
            </a:r>
          </a:p>
        </p:txBody>
      </p:sp>
      <p:sp>
        <p:nvSpPr>
          <p:cNvPr id="224276" name="Rectangle 20"/>
          <p:cNvSpPr>
            <a:spLocks noChangeArrowheads="1"/>
          </p:cNvSpPr>
          <p:nvPr/>
        </p:nvSpPr>
        <p:spPr bwMode="auto">
          <a:xfrm>
            <a:off x="6083300" y="2995613"/>
            <a:ext cx="2233613" cy="1081087"/>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77" name="Rectangle 21"/>
          <p:cNvSpPr>
            <a:spLocks noChangeArrowheads="1"/>
          </p:cNvSpPr>
          <p:nvPr/>
        </p:nvSpPr>
        <p:spPr bwMode="auto">
          <a:xfrm>
            <a:off x="6083300" y="4724400"/>
            <a:ext cx="2449513" cy="649288"/>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63" name="Line 7"/>
          <p:cNvSpPr>
            <a:spLocks noChangeShapeType="1"/>
          </p:cNvSpPr>
          <p:nvPr/>
        </p:nvSpPr>
        <p:spPr bwMode="auto">
          <a:xfrm flipV="1">
            <a:off x="1295400" y="2563813"/>
            <a:ext cx="4037013" cy="1292225"/>
          </a:xfrm>
          <a:prstGeom prst="line">
            <a:avLst/>
          </a:prstGeom>
          <a:noFill/>
          <a:ln w="9525">
            <a:solidFill>
              <a:schemeClr val="tx1"/>
            </a:solidFill>
            <a:round/>
            <a:headEnd/>
            <a:tailEnd/>
          </a:ln>
          <a:effectLst/>
        </p:spPr>
        <p:txBody>
          <a:bodyPr/>
          <a:lstStyle/>
          <a:p>
            <a:endParaRPr lang="en-US"/>
          </a:p>
        </p:txBody>
      </p:sp>
      <p:sp>
        <p:nvSpPr>
          <p:cNvPr id="224278" name="Rectangle 22"/>
          <p:cNvSpPr>
            <a:spLocks noChangeArrowheads="1"/>
          </p:cNvSpPr>
          <p:nvPr/>
        </p:nvSpPr>
        <p:spPr bwMode="auto">
          <a:xfrm>
            <a:off x="6369050" y="3025775"/>
            <a:ext cx="2017713" cy="915988"/>
          </a:xfrm>
          <a:prstGeom prst="rect">
            <a:avLst/>
          </a:prstGeom>
          <a:noFill/>
          <a:ln w="9525">
            <a:noFill/>
            <a:miter lim="800000"/>
            <a:headEnd/>
            <a:tailEnd/>
          </a:ln>
          <a:effectLst/>
        </p:spPr>
        <p:txBody>
          <a:bodyPr>
            <a:spAutoFit/>
          </a:bodyPr>
          <a:lstStyle/>
          <a:p>
            <a:pPr>
              <a:spcBef>
                <a:spcPct val="50000"/>
              </a:spcBef>
            </a:pPr>
            <a:r>
              <a:rPr lang="en-US" b="1"/>
              <a:t>D – Decision point (root of the decision tree)</a:t>
            </a:r>
          </a:p>
        </p:txBody>
      </p:sp>
      <p:sp>
        <p:nvSpPr>
          <p:cNvPr id="224279" name="Text Box 23"/>
          <p:cNvSpPr txBox="1">
            <a:spLocks noChangeArrowheads="1"/>
          </p:cNvSpPr>
          <p:nvPr/>
        </p:nvSpPr>
        <p:spPr bwMode="auto">
          <a:xfrm>
            <a:off x="6289675" y="4772025"/>
            <a:ext cx="2174875" cy="366713"/>
          </a:xfrm>
          <a:prstGeom prst="rect">
            <a:avLst/>
          </a:prstGeom>
          <a:noFill/>
          <a:ln w="9525">
            <a:noFill/>
            <a:miter lim="800000"/>
            <a:headEnd/>
            <a:tailEnd/>
          </a:ln>
          <a:effectLst/>
        </p:spPr>
        <p:txBody>
          <a:bodyPr>
            <a:spAutoFit/>
          </a:bodyPr>
          <a:lstStyle/>
          <a:p>
            <a:pPr>
              <a:spcBef>
                <a:spcPct val="50000"/>
              </a:spcBef>
            </a:pPr>
            <a:r>
              <a:rPr lang="en-US" b="1"/>
              <a:t>-ve value for loss</a:t>
            </a:r>
          </a:p>
        </p:txBody>
      </p:sp>
      <p:sp>
        <p:nvSpPr>
          <p:cNvPr id="224280" name="Rectangle 24"/>
          <p:cNvSpPr>
            <a:spLocks noChangeArrowheads="1"/>
          </p:cNvSpPr>
          <p:nvPr/>
        </p:nvSpPr>
        <p:spPr bwMode="auto">
          <a:xfrm>
            <a:off x="830263" y="3643313"/>
            <a:ext cx="465137" cy="454025"/>
          </a:xfrm>
          <a:prstGeom prst="rect">
            <a:avLst/>
          </a:prstGeom>
          <a:noFill/>
          <a:ln w="9525">
            <a:solidFill>
              <a:schemeClr val="tx1"/>
            </a:solidFill>
            <a:miter lim="800000"/>
            <a:headEnd/>
            <a:tailEnd/>
          </a:ln>
          <a:effectLst/>
        </p:spPr>
        <p:txBody>
          <a:bodyPr wrap="none" anchor="ctr"/>
          <a:lstStyle/>
          <a:p>
            <a:endParaRPr lang="en-US"/>
          </a:p>
        </p:txBody>
      </p:sp>
      <p:sp>
        <p:nvSpPr>
          <p:cNvPr id="224281" name="Text Box 25"/>
          <p:cNvSpPr txBox="1">
            <a:spLocks noChangeArrowheads="1"/>
          </p:cNvSpPr>
          <p:nvPr/>
        </p:nvSpPr>
        <p:spPr bwMode="auto">
          <a:xfrm>
            <a:off x="1763713" y="404813"/>
            <a:ext cx="5903912" cy="641350"/>
          </a:xfrm>
          <a:prstGeom prst="rect">
            <a:avLst/>
          </a:prstGeom>
          <a:noFill/>
          <a:ln w="9525">
            <a:noFill/>
            <a:miter lim="800000"/>
            <a:headEnd/>
            <a:tailEnd/>
          </a:ln>
          <a:effectLst/>
        </p:spPr>
        <p:txBody>
          <a:bodyPr>
            <a:spAutoFit/>
          </a:bodyPr>
          <a:lstStyle/>
          <a:p>
            <a:pPr>
              <a:spcBef>
                <a:spcPct val="50000"/>
              </a:spcBef>
            </a:pPr>
            <a:r>
              <a:rPr lang="en-US" sz="3600" smtClean="0">
                <a:solidFill>
                  <a:srgbClr val="008080"/>
                </a:solidFill>
              </a:rPr>
              <a:t>DECISION </a:t>
            </a:r>
            <a:r>
              <a:rPr lang="en-US" sz="3600">
                <a:solidFill>
                  <a:srgbClr val="008080"/>
                </a:solidFill>
              </a:rPr>
              <a:t>TREES</a:t>
            </a:r>
          </a:p>
        </p:txBody>
      </p:sp>
      <p:sp>
        <p:nvSpPr>
          <p:cNvPr id="23" name="Slide Number Placeholder 22"/>
          <p:cNvSpPr>
            <a:spLocks noGrp="1"/>
          </p:cNvSpPr>
          <p:nvPr>
            <p:ph type="sldNum" sz="quarter" idx="12"/>
          </p:nvPr>
        </p:nvSpPr>
        <p:spPr/>
        <p:txBody>
          <a:bodyPr/>
          <a:lstStyle/>
          <a:p>
            <a:fld id="{5CA9C09B-FF3A-4D41-B5CA-3C68A851D5B2}"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95</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8748464"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solidFill>
                  <a:srgbClr val="008080"/>
                </a:solidFill>
              </a:rPr>
              <a:t>3.8 Summary</a:t>
            </a:r>
          </a:p>
        </p:txBody>
      </p:sp>
      <p:sp>
        <p:nvSpPr>
          <p:cNvPr id="104451" name="Rectangle 3"/>
          <p:cNvSpPr>
            <a:spLocks noGrp="1" noChangeArrowheads="1"/>
          </p:cNvSpPr>
          <p:nvPr>
            <p:ph type="body" idx="1"/>
          </p:nvPr>
        </p:nvSpPr>
        <p:spPr>
          <a:xfrm>
            <a:off x="179388" y="1773238"/>
            <a:ext cx="8785225" cy="4968875"/>
          </a:xfrm>
        </p:spPr>
        <p:txBody>
          <a:bodyPr/>
          <a:lstStyle/>
          <a:p>
            <a:pPr>
              <a:lnSpc>
                <a:spcPct val="90000"/>
              </a:lnSpc>
              <a:buFontTx/>
              <a:buBlip>
                <a:blip r:embed="rId2"/>
              </a:buBlip>
            </a:pPr>
            <a:r>
              <a:rPr lang="en-US" sz="2400"/>
              <a:t>Projects must be evaluated on the strategic, technical and economic grounds.</a:t>
            </a:r>
          </a:p>
          <a:p>
            <a:pPr>
              <a:lnSpc>
                <a:spcPct val="90000"/>
              </a:lnSpc>
              <a:buFontTx/>
              <a:buBlip>
                <a:blip r:embed="rId2"/>
              </a:buBlip>
            </a:pPr>
            <a:r>
              <a:rPr lang="en-US" sz="2400"/>
              <a:t>Economic assessment involves the identification of all costs and income over the lifetime of the system, including its development and operation and checking that the total value of benefits exceeds total expenditure.</a:t>
            </a:r>
          </a:p>
          <a:p>
            <a:pPr>
              <a:lnSpc>
                <a:spcPct val="90000"/>
              </a:lnSpc>
              <a:buFontTx/>
              <a:buBlip>
                <a:blip r:embed="rId2"/>
              </a:buBlip>
            </a:pPr>
            <a:r>
              <a:rPr lang="en-US" sz="2400"/>
              <a:t>Money received in the future is worth less than the same amount of money in hand now, which may be invested to earn interest.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solidFill>
                  <a:srgbClr val="008080"/>
                </a:solidFill>
              </a:rPr>
              <a:t>Summary Contd..</a:t>
            </a:r>
          </a:p>
        </p:txBody>
      </p:sp>
      <p:sp>
        <p:nvSpPr>
          <p:cNvPr id="225283" name="Rectangle 3"/>
          <p:cNvSpPr>
            <a:spLocks noGrp="1" noChangeArrowheads="1"/>
          </p:cNvSpPr>
          <p:nvPr>
            <p:ph type="body" idx="1"/>
          </p:nvPr>
        </p:nvSpPr>
        <p:spPr/>
        <p:txBody>
          <a:bodyPr/>
          <a:lstStyle/>
          <a:p>
            <a:pPr>
              <a:lnSpc>
                <a:spcPct val="90000"/>
              </a:lnSpc>
              <a:buFontTx/>
              <a:buBlip>
                <a:blip r:embed="rId2"/>
              </a:buBlip>
            </a:pPr>
            <a:r>
              <a:rPr lang="en-US" sz="2800"/>
              <a:t>The uncertainty surrounding estimates of future returns lowers their real value measured now.</a:t>
            </a:r>
          </a:p>
          <a:p>
            <a:pPr>
              <a:lnSpc>
                <a:spcPct val="90000"/>
              </a:lnSpc>
              <a:buFontTx/>
              <a:buBlip>
                <a:blip r:embed="rId2"/>
              </a:buBlip>
            </a:pPr>
            <a:r>
              <a:rPr lang="en-US" sz="2800"/>
              <a:t>Discounted cash flow techniques may be used to evaluate the present value of future cash flows taking account of interest rates and uncertainty.</a:t>
            </a:r>
          </a:p>
          <a:p>
            <a:pPr>
              <a:lnSpc>
                <a:spcPct val="90000"/>
              </a:lnSpc>
              <a:buFontTx/>
              <a:buBlip>
                <a:blip r:embed="rId2"/>
              </a:buBlip>
            </a:pPr>
            <a:r>
              <a:rPr lang="en-US" sz="2800"/>
              <a:t>Cost-benefit analysis techniques and decision trees provide tools for evaluating expected outcomes and choosing between alternative strategies.</a:t>
            </a:r>
          </a:p>
          <a:p>
            <a:pPr>
              <a:lnSpc>
                <a:spcPct val="90000"/>
              </a:lnSpc>
            </a:pPr>
            <a:endParaRPr lang="en-US" sz="2100"/>
          </a:p>
        </p:txBody>
      </p:sp>
      <p:sp>
        <p:nvSpPr>
          <p:cNvPr id="4" name="Slide Number Placeholder 3"/>
          <p:cNvSpPr>
            <a:spLocks noGrp="1"/>
          </p:cNvSpPr>
          <p:nvPr>
            <p:ph type="sldNum" sz="quarter" idx="12"/>
          </p:nvPr>
        </p:nvSpPr>
        <p:spPr/>
        <p:txBody>
          <a:bodyPr/>
          <a:lstStyle/>
          <a:p>
            <a:fld id="{5CA9C09B-FF3A-4D41-B5CA-3C68A851D5B2}"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323850" y="692150"/>
            <a:ext cx="8237538" cy="1143000"/>
          </a:xfrm>
        </p:spPr>
        <p:txBody>
          <a:bodyPr/>
          <a:lstStyle/>
          <a:p>
            <a:r>
              <a:rPr lang="en-US" sz="3600" dirty="0"/>
              <a:t>			[Chapter 4]</a:t>
            </a:r>
            <a:br>
              <a:rPr lang="en-US" sz="3600" dirty="0"/>
            </a:br>
            <a:r>
              <a:rPr lang="en-US" sz="3600" dirty="0"/>
              <a:t>Selection of an appropriate project 			</a:t>
            </a:r>
            <a:r>
              <a:rPr lang="en-US" sz="3600" dirty="0" smtClean="0"/>
              <a:t>approach</a:t>
            </a:r>
            <a:br>
              <a:rPr lang="en-US" sz="3600" dirty="0" smtClean="0"/>
            </a:br>
            <a:r>
              <a:rPr lang="en-IN" sz="3600" b="0" dirty="0"/>
              <a:t>20PW16 KARTHIK MANIAN S</a:t>
            </a:r>
            <a:endParaRPr lang="en-US" sz="3600" dirty="0"/>
          </a:p>
        </p:txBody>
      </p:sp>
      <p:sp>
        <p:nvSpPr>
          <p:cNvPr id="4" name="Slide Number Placeholder 3"/>
          <p:cNvSpPr>
            <a:spLocks noGrp="1"/>
          </p:cNvSpPr>
          <p:nvPr>
            <p:ph type="sldNum" sz="quarter" idx="4"/>
          </p:nvPr>
        </p:nvSpPr>
        <p:spPr/>
        <p:txBody>
          <a:bodyPr/>
          <a:lstStyle/>
          <a:p>
            <a:fld id="{76DD514B-AE19-40C5-AAC7-52E665368E0C}"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r>
              <a:rPr lang="en-US">
                <a:solidFill>
                  <a:srgbClr val="009999"/>
                </a:solidFill>
              </a:rPr>
              <a:t>Objectives</a:t>
            </a:r>
          </a:p>
        </p:txBody>
      </p:sp>
      <p:sp>
        <p:nvSpPr>
          <p:cNvPr id="106499" name="Rectangle 3"/>
          <p:cNvSpPr>
            <a:spLocks noGrp="1" noChangeArrowheads="1"/>
          </p:cNvSpPr>
          <p:nvPr>
            <p:ph type="body" idx="1"/>
          </p:nvPr>
        </p:nvSpPr>
        <p:spPr/>
        <p:txBody>
          <a:bodyPr/>
          <a:lstStyle/>
          <a:p>
            <a:pPr>
              <a:buFontTx/>
              <a:buBlip>
                <a:blip r:embed="rId2"/>
              </a:buBlip>
            </a:pPr>
            <a:r>
              <a:rPr lang="en-US" sz="2400"/>
              <a:t>Take account of the characteristics of the system</a:t>
            </a:r>
          </a:p>
          <a:p>
            <a:pPr>
              <a:buFontTx/>
              <a:buNone/>
            </a:pPr>
            <a:r>
              <a:rPr lang="en-US" sz="2400"/>
              <a:t>   to be developed when planning a project</a:t>
            </a:r>
          </a:p>
          <a:p>
            <a:pPr>
              <a:buFontTx/>
              <a:buBlip>
                <a:blip r:embed="rId2"/>
              </a:buBlip>
            </a:pPr>
            <a:r>
              <a:rPr lang="en-US" sz="2400"/>
              <a:t>Select an appropriate process model</a:t>
            </a:r>
          </a:p>
          <a:p>
            <a:pPr>
              <a:buFontTx/>
              <a:buBlip>
                <a:blip r:embed="rId2"/>
              </a:buBlip>
            </a:pPr>
            <a:r>
              <a:rPr lang="en-US" sz="2400"/>
              <a:t>Make best use of the “waterfall” process model</a:t>
            </a:r>
          </a:p>
          <a:p>
            <a:pPr>
              <a:buFontTx/>
              <a:buBlip>
                <a:blip r:embed="rId2"/>
              </a:buBlip>
            </a:pPr>
            <a:r>
              <a:rPr lang="en-US" sz="2400"/>
              <a:t>Reduce risks by the creation of appropriate prototypes</a:t>
            </a:r>
          </a:p>
          <a:p>
            <a:pPr>
              <a:buFontTx/>
              <a:buBlip>
                <a:blip r:embed="rId2"/>
              </a:buBlip>
            </a:pPr>
            <a:r>
              <a:rPr lang="en-US" sz="2400"/>
              <a:t>Reduce other risks by implementing the project in increments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round/>
          <a:headEnd/>
          <a:tailEnd type="triangle" w="med" len="med"/>
        </a:ln>
        <a:effectLst>
          <a:outerShdw dist="35921" dir="2700000" algn="ctr" rotWithShape="0">
            <a:schemeClr val="bg2"/>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DOT NET</Template>
  <TotalTime>1882</TotalTime>
  <Words>22656</Words>
  <Application>Microsoft Office PowerPoint</Application>
  <PresentationFormat>On-screen Show (4:3)</PresentationFormat>
  <Paragraphs>4942</Paragraphs>
  <Slides>389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389</vt:i4>
      </vt:variant>
    </vt:vector>
  </HeadingPairs>
  <TitlesOfParts>
    <vt:vector size="396" baseType="lpstr">
      <vt:lpstr>Arial</vt:lpstr>
      <vt:lpstr>Calibri</vt:lpstr>
      <vt:lpstr>Times New Roman</vt:lpstr>
      <vt:lpstr>Trebuchet MS</vt:lpstr>
      <vt:lpstr>Verdana</vt:lpstr>
      <vt:lpstr>Wingdings</vt:lpstr>
      <vt:lpstr>Glass design template</vt:lpstr>
      <vt:lpstr>SOFTWARE PROJECT MANAGEMENT</vt:lpstr>
      <vt:lpstr>PowerPoint Presentation</vt:lpstr>
      <vt:lpstr>Introduction To SPM</vt:lpstr>
      <vt:lpstr>Contents</vt:lpstr>
      <vt:lpstr>What is a Project ?</vt:lpstr>
      <vt:lpstr>What is a “Project” ? </vt:lpstr>
      <vt:lpstr>Prioritize the following projects</vt:lpstr>
      <vt:lpstr>PowerPoint Presentation</vt:lpstr>
      <vt:lpstr>Project Life-Cycle</vt:lpstr>
      <vt:lpstr>Software Projects VS Other Projects </vt:lpstr>
      <vt:lpstr>The Project as a System </vt:lpstr>
      <vt:lpstr>PowerPoint Presentation</vt:lpstr>
      <vt:lpstr>What is “Management”? </vt:lpstr>
      <vt:lpstr>PowerPoint Presentation</vt:lpstr>
      <vt:lpstr>PowerPoint Presentation</vt:lpstr>
      <vt:lpstr>Problems with Software Projects </vt:lpstr>
      <vt:lpstr>Problems with Software Projects</vt:lpstr>
      <vt:lpstr>PROBLEMS FACED BY CUSTOMERS </vt:lpstr>
      <vt:lpstr>PowerPoint Presentation</vt:lpstr>
      <vt:lpstr>Project Control life cycle </vt:lpstr>
      <vt:lpstr>STAKE HOLDERS </vt:lpstr>
      <vt:lpstr>STAKE HOLDER ...</vt:lpstr>
      <vt:lpstr>PowerPoint Presentation</vt:lpstr>
      <vt:lpstr>PowerPoint Presentation</vt:lpstr>
      <vt:lpstr>Levels of decision making and information…</vt:lpstr>
      <vt:lpstr>PowerPoint Presentation</vt:lpstr>
      <vt:lpstr>PowerPoint Presentation</vt:lpstr>
      <vt:lpstr>Overview of Project Management    </vt:lpstr>
      <vt:lpstr>Introduction</vt:lpstr>
      <vt:lpstr>PowerPoint Presentation</vt:lpstr>
      <vt:lpstr>Steps in Project Planning</vt:lpstr>
      <vt:lpstr>Steps in Project Planning</vt:lpstr>
      <vt:lpstr>PowerPoint Presentation</vt:lpstr>
      <vt:lpstr>Step 0: Select project</vt:lpstr>
      <vt:lpstr>Step 1: Identify project scope and objectives</vt:lpstr>
      <vt:lpstr>Cont..</vt:lpstr>
      <vt:lpstr>Step 2: Identify project infrastructure </vt:lpstr>
      <vt:lpstr>Cont..</vt:lpstr>
      <vt:lpstr>PowerPoint Presentation</vt:lpstr>
      <vt:lpstr>Step 3: Analyze project  characteristics </vt:lpstr>
      <vt:lpstr>Cont..</vt:lpstr>
      <vt:lpstr>Step 4: Identify project product and activities </vt:lpstr>
      <vt:lpstr>PBS-Product Breakdown Structure</vt:lpstr>
      <vt:lpstr>Cont..</vt:lpstr>
      <vt:lpstr>An activity network for Accounts-maintenance project </vt:lpstr>
      <vt:lpstr>Cont..</vt:lpstr>
      <vt:lpstr>PowerPoint Presentation</vt:lpstr>
      <vt:lpstr>Step 5: Estimate effort for  each activity </vt:lpstr>
      <vt:lpstr>Step 6: Identify activity risks</vt:lpstr>
      <vt:lpstr>Step 7: Allocate resources</vt:lpstr>
      <vt:lpstr>Step 8: Review/Publicize Plan</vt:lpstr>
      <vt:lpstr>Step 9 &amp; 10: Execute Plan &amp;  Lower levels of planning</vt:lpstr>
      <vt:lpstr>    Software Project Management Chapter 3 : Project Evaluation    </vt:lpstr>
      <vt:lpstr>3.1 Introduction</vt:lpstr>
      <vt:lpstr>PowerPoint Presentation</vt:lpstr>
      <vt:lpstr>3.2.2 Portfolio management</vt:lpstr>
      <vt:lpstr>3.3 Technical assessment </vt:lpstr>
      <vt:lpstr>PowerPoint Presentation</vt:lpstr>
      <vt:lpstr>3.4 Cost-benefit analysis</vt:lpstr>
      <vt:lpstr>3.4 Cost</vt:lpstr>
      <vt:lpstr>Benefits</vt:lpstr>
      <vt:lpstr>3.5 Cash flow forecasting</vt:lpstr>
      <vt:lpstr>PowerPoint Presentation</vt:lpstr>
      <vt:lpstr>3.6 Cost-benefit evaluation techniques</vt:lpstr>
      <vt:lpstr>PowerPoint Presentation</vt:lpstr>
      <vt:lpstr>3.6.1 Net profit</vt:lpstr>
      <vt:lpstr>3.6.1 Payback period</vt:lpstr>
      <vt:lpstr>3.6.1 Payback period</vt:lpstr>
      <vt:lpstr>3.6.3 Return On Investment (ROI)</vt:lpstr>
      <vt:lpstr>3.6.4 Net Present Value (NPV)</vt:lpstr>
      <vt:lpstr>NPV PROBLEM</vt:lpstr>
      <vt:lpstr>PowerPoint Presentation</vt:lpstr>
      <vt:lpstr>PowerPoint Presentation</vt:lpstr>
      <vt:lpstr>NPV contd…</vt:lpstr>
      <vt:lpstr>3.6.5 Internal Rate of Return (IRR)</vt:lpstr>
      <vt:lpstr>IRR Contd..</vt:lpstr>
      <vt:lpstr>PowerPoint Presentation</vt:lpstr>
      <vt:lpstr>PowerPoint Presentation</vt:lpstr>
      <vt:lpstr>TUTORIAL</vt:lpstr>
      <vt:lpstr>PowerPoint Presentation</vt:lpstr>
      <vt:lpstr>3.7 Risk evaluation</vt:lpstr>
      <vt:lpstr>3.7.1 Risk identification and ranking</vt:lpstr>
      <vt:lpstr>PowerPoint Presentation</vt:lpstr>
      <vt:lpstr>Risk Matrix for a typical software project</vt:lpstr>
      <vt:lpstr>3.7.2 Risk and NPV</vt:lpstr>
      <vt:lpstr>3.7.3 Cost-benefit analysis </vt:lpstr>
      <vt:lpstr>PowerPoint Presentation</vt:lpstr>
      <vt:lpstr>Cost-benefit analysis contd…</vt:lpstr>
      <vt:lpstr>3.7.4 Risk Profile Analysis</vt:lpstr>
      <vt:lpstr>PowerPoint Presentation</vt:lpstr>
      <vt:lpstr>3.7.5 Using decision trees</vt:lpstr>
      <vt:lpstr>Eg (Scenario):  </vt:lpstr>
      <vt:lpstr>Using decision trees contd…</vt:lpstr>
      <vt:lpstr>PowerPoint Presentation</vt:lpstr>
      <vt:lpstr>PowerPoint Presentation</vt:lpstr>
      <vt:lpstr>3.8 Summary</vt:lpstr>
      <vt:lpstr>Summary Contd..</vt:lpstr>
      <vt:lpstr>   [Chapter 4] Selection of an appropriate project    approach 20PW16 KARTHIK MANIAN S</vt:lpstr>
      <vt:lpstr>Objectives</vt:lpstr>
      <vt:lpstr>Agenda</vt:lpstr>
      <vt:lpstr>Project Characteristics</vt:lpstr>
      <vt:lpstr>Project Characteristics …</vt:lpstr>
      <vt:lpstr>Choosing Technologies</vt:lpstr>
      <vt:lpstr>Choosing Technologies …</vt:lpstr>
      <vt:lpstr>Choosing Technologies …</vt:lpstr>
      <vt:lpstr>Choosing Technologies …</vt:lpstr>
      <vt:lpstr>Choosing Technologies …</vt:lpstr>
      <vt:lpstr>Choosing Technologies …</vt:lpstr>
      <vt:lpstr>Choosing Technologies …</vt:lpstr>
      <vt:lpstr>Choosing Technologies …</vt:lpstr>
      <vt:lpstr>PowerPoint Presentation</vt:lpstr>
      <vt:lpstr>Technical Plan Contents List</vt:lpstr>
      <vt:lpstr>Technical Plan Contents List …</vt:lpstr>
      <vt:lpstr>PowerPoint Presentation</vt:lpstr>
      <vt:lpstr>Choice of Process Models</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SPIRAL MODEL</vt:lpstr>
      <vt:lpstr>SPIRAL MODEL</vt:lpstr>
      <vt:lpstr>PowerPoint Presentation</vt:lpstr>
      <vt:lpstr>Software Prototyping</vt:lpstr>
      <vt:lpstr>Software Prototyping</vt:lpstr>
      <vt:lpstr>Software Prototyping</vt:lpstr>
      <vt:lpstr>Software Prototyping</vt:lpstr>
      <vt:lpstr>PowerPoint Presentation</vt:lpstr>
      <vt:lpstr>Software Prototyping</vt:lpstr>
      <vt:lpstr>Software Prototyping</vt:lpstr>
      <vt:lpstr>Exercise – Incremental Delivery</vt:lpstr>
      <vt:lpstr>Software Effort Estimation</vt:lpstr>
      <vt:lpstr>CONTENTS</vt:lpstr>
      <vt:lpstr>Introduction</vt:lpstr>
      <vt:lpstr>Where are Estimates Done?</vt:lpstr>
      <vt:lpstr>Where are Estimates Done?     (...)</vt:lpstr>
      <vt:lpstr>Problems with Under and Over Estimates?</vt:lpstr>
      <vt:lpstr>Basis for software Estimating</vt:lpstr>
      <vt:lpstr>Software Effort Estimation Techniques</vt:lpstr>
      <vt:lpstr>Software Effort Estimation Techniques  (…)</vt:lpstr>
      <vt:lpstr>Expert Management</vt:lpstr>
      <vt:lpstr>Analogy</vt:lpstr>
      <vt:lpstr>PowerPoint Presentation</vt:lpstr>
      <vt:lpstr>Albrecht Function Point Analysis</vt:lpstr>
      <vt:lpstr>Albrecht ..</vt:lpstr>
      <vt:lpstr>Albrecht Complexity Multipliers</vt:lpstr>
      <vt:lpstr>Function points Mark II</vt:lpstr>
      <vt:lpstr>Function points Mark II …</vt:lpstr>
      <vt:lpstr>Example 1</vt:lpstr>
      <vt:lpstr>PowerPoint Presentation</vt:lpstr>
      <vt:lpstr>Object Points                                                                                                                                                                     </vt:lpstr>
      <vt:lpstr>Object Points Complexity Weightings</vt:lpstr>
      <vt:lpstr>Object Points …</vt:lpstr>
      <vt:lpstr>Productivity Rate </vt:lpstr>
      <vt:lpstr>A Procedural Code-Oriented Approach</vt:lpstr>
      <vt:lpstr>COCOMO</vt:lpstr>
      <vt:lpstr>COCOMO CONSTANTS</vt:lpstr>
      <vt:lpstr>COCOMO CONSTANTS</vt:lpstr>
      <vt:lpstr>Steps in COCOMO</vt:lpstr>
      <vt:lpstr>COCOMO II</vt:lpstr>
      <vt:lpstr> Activity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Critical Path Method</vt:lpstr>
      <vt:lpstr>Critical Path Method (CPM)</vt:lpstr>
      <vt:lpstr>Manager’s View of CPM </vt:lpstr>
      <vt:lpstr>CPM Terminology</vt:lpstr>
      <vt:lpstr>CPM Terminology</vt:lpstr>
      <vt:lpstr>CPM Terminology</vt:lpstr>
      <vt:lpstr>CPM Terminology </vt:lpstr>
      <vt:lpstr>Steps in CPM Analysis</vt:lpstr>
      <vt:lpstr>Steps in CPM Analysis</vt:lpstr>
      <vt:lpstr>Steps in CPM Analysis</vt:lpstr>
      <vt:lpstr>CPM Example: </vt:lpstr>
      <vt:lpstr>CPM Example </vt:lpstr>
      <vt:lpstr>CPM Example</vt:lpstr>
      <vt:lpstr>CPM Example</vt:lpstr>
      <vt:lpstr>Node convention</vt:lpstr>
      <vt:lpstr>CPM Example</vt:lpstr>
      <vt:lpstr>CPM Example</vt:lpstr>
      <vt:lpstr>CPM Example</vt:lpstr>
      <vt:lpstr>CPM Example</vt:lpstr>
      <vt:lpstr>Critical Path </vt:lpstr>
      <vt:lpstr>PowerPoint Presentation</vt:lpstr>
      <vt:lpstr>PowerPoint Presentation</vt:lpstr>
      <vt:lpstr>Conclusion </vt:lpstr>
      <vt:lpstr>PowerPoint Presentation</vt:lpstr>
      <vt:lpstr>PowerPoint Presentation</vt:lpstr>
      <vt:lpstr>Evaluating risks to the schedule</vt:lpstr>
      <vt:lpstr>Evaluating risks to the schedule- PERT (Contd…)</vt:lpstr>
      <vt:lpstr>Evaluating risks to the schedule- PERT (Contd…)</vt:lpstr>
      <vt:lpstr>Evaluating risks to the schedule- PERT (Contd…)</vt:lpstr>
      <vt:lpstr>Evaluating risks to the schedule- PERT (Contd…)</vt:lpstr>
      <vt:lpstr>Using PERT to evaluate the effects of uncertainty</vt:lpstr>
      <vt:lpstr>PERT Example</vt:lpstr>
      <vt:lpstr>PERT Example</vt:lpstr>
      <vt:lpstr>PERT Example</vt:lpstr>
      <vt:lpstr>Graph of z values </vt:lpstr>
      <vt:lpstr>PowerPoint Presentation</vt:lpstr>
      <vt:lpstr>PowerPoint Presentation</vt:lpstr>
      <vt:lpstr>Monte Carlo Simulation</vt:lpstr>
      <vt:lpstr>Monte Carlo Simulation for one activity</vt:lpstr>
      <vt:lpstr>Risk Management</vt:lpstr>
      <vt:lpstr>Contents</vt:lpstr>
      <vt:lpstr>Introduction</vt:lpstr>
      <vt:lpstr>Nature of Risk</vt:lpstr>
      <vt:lpstr>Managing Risk</vt:lpstr>
      <vt:lpstr>Risk Identification</vt:lpstr>
      <vt:lpstr>PowerPoint Presentation</vt:lpstr>
      <vt:lpstr>PowerPoint Presentation</vt:lpstr>
      <vt:lpstr>Risk Analysis</vt:lpstr>
      <vt:lpstr>Prioritizing Risks</vt:lpstr>
      <vt:lpstr>Reducing the Risks</vt:lpstr>
      <vt:lpstr>PowerPoint Presentation</vt:lpstr>
      <vt:lpstr>Precedence Network</vt:lpstr>
      <vt:lpstr>Precedence Network (continued…)</vt:lpstr>
      <vt:lpstr>PowerPoint Presentation</vt:lpstr>
      <vt:lpstr>PowerPoint Presentation</vt:lpstr>
      <vt:lpstr>PowerPoint Presentation</vt:lpstr>
      <vt:lpstr> </vt:lpstr>
      <vt:lpstr>PowerPoint Presentation</vt:lpstr>
      <vt:lpstr>PowerPoint Presentation</vt:lpstr>
      <vt:lpstr>A typical Cost Profile</vt:lpstr>
      <vt:lpstr>PowerPoint Presentation</vt:lpstr>
      <vt:lpstr>The scheduling sequence</vt:lpstr>
      <vt:lpstr>PowerPoint Presentation</vt:lpstr>
      <vt:lpstr>Conclusion</vt:lpstr>
      <vt:lpstr>Resource Leveling  20PW38 TAMJID L</vt:lpstr>
      <vt:lpstr>PowerPoint Presentation</vt:lpstr>
      <vt:lpstr>PowerPoint Presentation</vt:lpstr>
      <vt:lpstr>Table 8.1 Part of Amanda’s resource requirement list</vt:lpstr>
      <vt:lpstr>PowerPoint Presentation</vt:lpstr>
      <vt:lpstr>Bar chart and resource histogram  After Delaying module C</vt:lpstr>
      <vt:lpstr>PowerPoint Presentation</vt:lpstr>
      <vt:lpstr>Not waiting for module C</vt:lpstr>
      <vt:lpstr>Revised for allowing the delay of specifying module C</vt:lpstr>
      <vt:lpstr>Bar chart and  resource histogram (After Smoothing)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Gantt charts</vt:lpstr>
      <vt:lpstr>PowerPoint Presentation</vt:lpstr>
      <vt:lpstr>PowerPoint Presentation</vt:lpstr>
      <vt:lpstr>PowerPoint Presentation</vt:lpstr>
      <vt:lpstr>Slip charts</vt:lpstr>
      <vt:lpstr>PowerPoint Presentation</vt:lpstr>
      <vt:lpstr>Ball charts</vt:lpstr>
      <vt:lpstr>PowerPoint Presentation</vt:lpstr>
      <vt:lpstr>PowerPoint Presentation</vt:lpstr>
      <vt:lpstr>PowerPoint Presentation</vt:lpstr>
      <vt:lpstr>PowerPoint Presentation</vt:lpstr>
      <vt:lpstr>PowerPoint Presentation</vt:lpstr>
      <vt:lpstr>The timeline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Managing Contracts</vt:lpstr>
      <vt:lpstr>Types of Contract</vt:lpstr>
      <vt:lpstr>PowerPoint Presentation</vt:lpstr>
      <vt:lpstr>Fixed Price Contracts</vt:lpstr>
      <vt:lpstr>Time and Material Contract</vt:lpstr>
      <vt:lpstr>Fixed price per unit delivered contract</vt:lpstr>
      <vt:lpstr>More Classification</vt:lpstr>
      <vt:lpstr>More Classification…</vt:lpstr>
      <vt:lpstr>Stages In Contract Placement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terms of Contract</vt:lpstr>
      <vt:lpstr>Terms of contract cont…</vt:lpstr>
      <vt:lpstr>Terms of contract cont…</vt:lpstr>
      <vt:lpstr> Managing People and         Organizing teams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in the best methods</vt:lpstr>
      <vt:lpstr>Motivation</vt:lpstr>
      <vt:lpstr>Motivation…</vt:lpstr>
      <vt:lpstr>Motivation…</vt:lpstr>
      <vt:lpstr>Motivation…</vt:lpstr>
      <vt:lpstr>Motivation…</vt:lpstr>
      <vt:lpstr>Motivation…</vt:lpstr>
      <vt:lpstr>Methods of improving motivation</vt:lpstr>
      <vt:lpstr>Methods of improving motivation…</vt:lpstr>
      <vt:lpstr>Working in groups</vt:lpstr>
      <vt:lpstr>Becoming a team</vt:lpstr>
      <vt:lpstr>Becoming a team…</vt:lpstr>
      <vt:lpstr>Becoming a team…</vt:lpstr>
      <vt:lpstr>Becoming a team…</vt:lpstr>
      <vt:lpstr>PowerPoint Presentation</vt:lpstr>
      <vt:lpstr>Decision making</vt:lpstr>
      <vt:lpstr>Decision making…</vt:lpstr>
      <vt:lpstr>Decision making …</vt:lpstr>
      <vt:lpstr>Decision making …</vt:lpstr>
      <vt:lpstr>LEADER SHIP STYLES</vt:lpstr>
      <vt:lpstr>PowerPoint Presentation</vt:lpstr>
      <vt:lpstr>Leadership</vt:lpstr>
      <vt:lpstr>Leadership…</vt:lpstr>
      <vt:lpstr>Leadership…</vt:lpstr>
      <vt:lpstr>PowerPoint Presentation</vt:lpstr>
      <vt:lpstr>Organizational structures</vt:lpstr>
      <vt:lpstr>Organizational structures… </vt:lpstr>
      <vt:lpstr>Organizational structures…</vt:lpstr>
      <vt:lpstr>Organizational structures…</vt:lpstr>
      <vt:lpstr>Organizational structures…</vt:lpstr>
      <vt:lpstr>Organizational structures…</vt:lpstr>
      <vt:lpstr>SMALL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Case Study 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Vijesh</dc:creator>
  <cp:lastModifiedBy>MR</cp:lastModifiedBy>
  <cp:revision>683</cp:revision>
  <dcterms:created xsi:type="dcterms:W3CDTF">2006-01-17T17:30:52Z</dcterms:created>
  <dcterms:modified xsi:type="dcterms:W3CDTF">2023-12-19T09:07:10Z</dcterms:modified>
</cp:coreProperties>
</file>