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d358c4a29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d358c4a29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d358c4a29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d358c4a29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d358c4a29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d358c4a29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d358c4a2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d358c4a2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d358c4a29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d358c4a29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09 - Hub Dawgs</a:t>
            </a:r>
            <a:endParaRPr/>
          </a:p>
        </p:txBody>
      </p:sp>
      <p:sp>
        <p:nvSpPr>
          <p:cNvPr id="87" name="Google Shape;87;p13"/>
          <p:cNvSpPr txBox="1"/>
          <p:nvPr>
            <p:ph idx="1" type="subTitle"/>
          </p:nvPr>
        </p:nvSpPr>
        <p:spPr>
          <a:xfrm>
            <a:off x="729452" y="23011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 Bonafe, Cameron Connell, Tri Nguyen, and Evan Williams</a:t>
            </a:r>
            <a:endParaRPr/>
          </a:p>
        </p:txBody>
      </p:sp>
      <p:pic>
        <p:nvPicPr>
          <p:cNvPr id="88" name="Google Shape;88;p13"/>
          <p:cNvPicPr preferRelativeResize="0"/>
          <p:nvPr/>
        </p:nvPicPr>
        <p:blipFill rotWithShape="1">
          <a:blip r:embed="rId3">
            <a:alphaModFix/>
          </a:blip>
          <a:srcRect b="0" l="10365" r="26081" t="0"/>
          <a:stretch/>
        </p:blipFill>
        <p:spPr>
          <a:xfrm>
            <a:off x="6459275" y="2707700"/>
            <a:ext cx="2525225" cy="2291100"/>
          </a:xfrm>
          <a:prstGeom prst="rect">
            <a:avLst/>
          </a:prstGeom>
          <a:noFill/>
          <a:ln>
            <a:noFill/>
          </a:ln>
        </p:spPr>
      </p:pic>
      <p:sp>
        <p:nvSpPr>
          <p:cNvPr id="89" name="Google Shape;89;p13"/>
          <p:cNvSpPr txBox="1"/>
          <p:nvPr/>
        </p:nvSpPr>
        <p:spPr>
          <a:xfrm>
            <a:off x="718400" y="3225200"/>
            <a:ext cx="5082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chemeClr val="dk2"/>
                </a:solidFill>
                <a:highlight>
                  <a:schemeClr val="lt2"/>
                </a:highlight>
              </a:rPr>
              <a:t>“In order to improve your game, you must study the endgame before everything else. For whereas the endings can be studied and mastered by themselves, the middle game and opening must be studied in relation” - Jose Capablanca</a:t>
            </a:r>
            <a:endParaRPr>
              <a:solidFill>
                <a:schemeClr val="dk2"/>
              </a:solidFill>
              <a:highlight>
                <a:schemeClr val="lt2"/>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70650" y="642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a:t>
            </a:r>
            <a:endParaRPr/>
          </a:p>
        </p:txBody>
      </p:sp>
      <p:sp>
        <p:nvSpPr>
          <p:cNvPr id="95" name="Google Shape;95;p14"/>
          <p:cNvSpPr txBox="1"/>
          <p:nvPr>
            <p:ph idx="1" type="body"/>
          </p:nvPr>
        </p:nvSpPr>
        <p:spPr>
          <a:xfrm>
            <a:off x="470650" y="1177800"/>
            <a:ext cx="8050200" cy="376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Finished</a:t>
            </a:r>
            <a:r>
              <a:rPr lang="en" sz="1600"/>
              <a:t>:</a:t>
            </a:r>
            <a:endParaRPr sz="1600"/>
          </a:p>
          <a:p>
            <a:pPr indent="-330200" lvl="0" marL="457200" rtl="0" algn="l">
              <a:spcBef>
                <a:spcPts val="1200"/>
              </a:spcBef>
              <a:spcAft>
                <a:spcPts val="0"/>
              </a:spcAft>
              <a:buSzPts val="1600"/>
              <a:buChar char="●"/>
            </a:pPr>
            <a:r>
              <a:rPr lang="en" sz="1600"/>
              <a:t>Finished login page</a:t>
            </a:r>
            <a:endParaRPr sz="1600"/>
          </a:p>
          <a:p>
            <a:pPr indent="-330200" lvl="0" marL="457200" rtl="0" algn="l">
              <a:spcBef>
                <a:spcPts val="0"/>
              </a:spcBef>
              <a:spcAft>
                <a:spcPts val="0"/>
              </a:spcAft>
              <a:buSzPts val="1600"/>
              <a:buChar char="●"/>
            </a:pPr>
            <a:r>
              <a:rPr lang="en" sz="1600"/>
              <a:t>Finished user registration on the client and server</a:t>
            </a:r>
            <a:endParaRPr sz="1600"/>
          </a:p>
          <a:p>
            <a:pPr indent="-330200" lvl="0" marL="457200" rtl="0" algn="l">
              <a:spcBef>
                <a:spcPts val="0"/>
              </a:spcBef>
              <a:spcAft>
                <a:spcPts val="0"/>
              </a:spcAft>
              <a:buSzPts val="1600"/>
              <a:buChar char="●"/>
            </a:pPr>
            <a:r>
              <a:rPr lang="en" sz="1600"/>
              <a:t>Added chessboard on the frontend using react</a:t>
            </a:r>
            <a:endParaRPr sz="1600"/>
          </a:p>
          <a:p>
            <a:pPr indent="-330200" lvl="0" marL="457200" rtl="0" algn="l">
              <a:spcBef>
                <a:spcPts val="0"/>
              </a:spcBef>
              <a:spcAft>
                <a:spcPts val="0"/>
              </a:spcAft>
              <a:buSzPts val="1600"/>
              <a:buChar char="●"/>
            </a:pPr>
            <a:r>
              <a:rPr lang="en" sz="1600"/>
              <a:t>Added test cases for classes</a:t>
            </a:r>
            <a:endParaRPr sz="1600"/>
          </a:p>
          <a:p>
            <a:pPr indent="-330200" lvl="0" marL="457200" rtl="0" algn="l">
              <a:spcBef>
                <a:spcPts val="0"/>
              </a:spcBef>
              <a:spcAft>
                <a:spcPts val="0"/>
              </a:spcAft>
              <a:buSzPts val="1600"/>
              <a:buChar char="●"/>
            </a:pPr>
            <a:r>
              <a:rPr lang="en" sz="1600"/>
              <a:t>Added functionality to server-class skeletons:</a:t>
            </a:r>
            <a:endParaRPr sz="1600"/>
          </a:p>
          <a:p>
            <a:pPr indent="-317500" lvl="1" marL="914400" rtl="0" algn="l">
              <a:spcBef>
                <a:spcPts val="0"/>
              </a:spcBef>
              <a:spcAft>
                <a:spcPts val="0"/>
              </a:spcAft>
              <a:buSzPts val="1400"/>
              <a:buChar char="○"/>
            </a:pPr>
            <a:r>
              <a:rPr lang="en" sz="1400"/>
              <a:t>Board fully initializes</a:t>
            </a:r>
            <a:endParaRPr sz="1400"/>
          </a:p>
          <a:p>
            <a:pPr indent="-317500" lvl="1" marL="914400" rtl="0" algn="l">
              <a:spcBef>
                <a:spcPts val="0"/>
              </a:spcBef>
              <a:spcAft>
                <a:spcPts val="0"/>
              </a:spcAft>
              <a:buSzPts val="1400"/>
              <a:buChar char="○"/>
            </a:pPr>
            <a:r>
              <a:rPr lang="en" sz="1400"/>
              <a:t>MovePiece can validate moves</a:t>
            </a:r>
            <a:endParaRPr sz="1400"/>
          </a:p>
          <a:p>
            <a:pPr indent="-317500" lvl="1" marL="914400" rtl="0" algn="l">
              <a:spcBef>
                <a:spcPts val="0"/>
              </a:spcBef>
              <a:spcAft>
                <a:spcPts val="0"/>
              </a:spcAft>
              <a:buSzPts val="1400"/>
              <a:buChar char="○"/>
            </a:pPr>
            <a:r>
              <a:rPr lang="en" sz="1400"/>
              <a:t>Smaller classes like Square, Position, and the Pieces are finished</a:t>
            </a:r>
            <a:endParaRPr sz="1400"/>
          </a:p>
          <a:p>
            <a:pPr indent="0" lvl="0" marL="0" rtl="0" algn="l">
              <a:lnSpc>
                <a:spcPct val="100000"/>
              </a:lnSpc>
              <a:spcBef>
                <a:spcPts val="1200"/>
              </a:spcBef>
              <a:spcAft>
                <a:spcPts val="0"/>
              </a:spcAft>
              <a:buNone/>
            </a:pPr>
            <a:r>
              <a:rPr b="1" lang="en" sz="1600"/>
              <a:t> To do:</a:t>
            </a:r>
            <a:endParaRPr b="1" sz="1600"/>
          </a:p>
          <a:p>
            <a:pPr indent="-330200" lvl="0" marL="457200" rtl="0" algn="l">
              <a:spcBef>
                <a:spcPts val="1200"/>
              </a:spcBef>
              <a:spcAft>
                <a:spcPts val="0"/>
              </a:spcAft>
              <a:buSzPts val="1600"/>
              <a:buChar char="●"/>
            </a:pPr>
            <a:r>
              <a:rPr lang="en" sz="1600"/>
              <a:t>F</a:t>
            </a:r>
            <a:r>
              <a:rPr lang="en" sz="1600"/>
              <a:t>inish Game and Player classes &amp; finalize User class functionality</a:t>
            </a:r>
            <a:endParaRPr sz="1600"/>
          </a:p>
          <a:p>
            <a:pPr indent="-330200" lvl="0" marL="457200" rtl="0" algn="l">
              <a:spcBef>
                <a:spcPts val="0"/>
              </a:spcBef>
              <a:spcAft>
                <a:spcPts val="0"/>
              </a:spcAft>
              <a:buSzPts val="1600"/>
              <a:buChar char="●"/>
            </a:pPr>
            <a:r>
              <a:rPr lang="en" sz="1600"/>
              <a:t>Request to server to move piece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800" y="7072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&amp; Decisions:</a:t>
            </a:r>
            <a:endParaRPr/>
          </a:p>
        </p:txBody>
      </p:sp>
      <p:sp>
        <p:nvSpPr>
          <p:cNvPr id="101" name="Google Shape;101;p15"/>
          <p:cNvSpPr txBox="1"/>
          <p:nvPr>
            <p:ph idx="1" type="body"/>
          </p:nvPr>
        </p:nvSpPr>
        <p:spPr>
          <a:xfrm>
            <a:off x="727800" y="1242475"/>
            <a:ext cx="3915900" cy="380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Process:</a:t>
            </a:r>
            <a:endParaRPr sz="1700"/>
          </a:p>
          <a:p>
            <a:pPr indent="-336550" lvl="0" marL="457200" rtl="0" algn="l">
              <a:spcBef>
                <a:spcPts val="1200"/>
              </a:spcBef>
              <a:spcAft>
                <a:spcPts val="0"/>
              </a:spcAft>
              <a:buSzPts val="1700"/>
              <a:buChar char="●"/>
            </a:pPr>
            <a:r>
              <a:rPr lang="en" sz="1700"/>
              <a:t>Starting point was React-ChessBoard</a:t>
            </a:r>
            <a:endParaRPr sz="1700"/>
          </a:p>
          <a:p>
            <a:pPr indent="-336550" lvl="0" marL="457200" rtl="0" algn="l">
              <a:spcBef>
                <a:spcPts val="0"/>
              </a:spcBef>
              <a:spcAft>
                <a:spcPts val="0"/>
              </a:spcAft>
              <a:buSzPts val="1700"/>
              <a:buChar char="●"/>
            </a:pPr>
            <a:r>
              <a:rPr lang="en" sz="1700"/>
              <a:t>Constructed skeleton classes</a:t>
            </a:r>
            <a:endParaRPr sz="1700"/>
          </a:p>
          <a:p>
            <a:pPr indent="-336550" lvl="0" marL="457200" rtl="0" algn="l">
              <a:spcBef>
                <a:spcPts val="0"/>
              </a:spcBef>
              <a:spcAft>
                <a:spcPts val="0"/>
              </a:spcAft>
              <a:buSzPts val="1700"/>
              <a:buChar char="●"/>
            </a:pPr>
            <a:r>
              <a:rPr lang="en" sz="1700"/>
              <a:t>Finalized functionality in edge classes</a:t>
            </a:r>
            <a:endParaRPr sz="1700"/>
          </a:p>
          <a:p>
            <a:pPr indent="-336550" lvl="0" marL="457200" rtl="0" algn="l">
              <a:spcBef>
                <a:spcPts val="0"/>
              </a:spcBef>
              <a:spcAft>
                <a:spcPts val="0"/>
              </a:spcAft>
              <a:buSzPts val="1700"/>
              <a:buChar char="●"/>
            </a:pPr>
            <a:r>
              <a:rPr lang="en" sz="1700"/>
              <a:t>Started to add main structural code to Board and Move classes</a:t>
            </a:r>
            <a:endParaRPr sz="1700"/>
          </a:p>
          <a:p>
            <a:pPr indent="0" lvl="0" marL="457200" rtl="0" algn="l">
              <a:spcBef>
                <a:spcPts val="1200"/>
              </a:spcBef>
              <a:spcAft>
                <a:spcPts val="1200"/>
              </a:spcAft>
              <a:buNone/>
            </a:pPr>
            <a:r>
              <a:t/>
            </a:r>
            <a:endParaRPr sz="1500"/>
          </a:p>
        </p:txBody>
      </p:sp>
      <p:sp>
        <p:nvSpPr>
          <p:cNvPr id="102" name="Google Shape;102;p15"/>
          <p:cNvSpPr txBox="1"/>
          <p:nvPr>
            <p:ph idx="2" type="body"/>
          </p:nvPr>
        </p:nvSpPr>
        <p:spPr>
          <a:xfrm>
            <a:off x="4643600" y="1242475"/>
            <a:ext cx="3774300" cy="30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Decisions:</a:t>
            </a:r>
            <a:endParaRPr sz="1600"/>
          </a:p>
          <a:p>
            <a:pPr indent="-342900" lvl="0" marL="457200" rtl="0" algn="l">
              <a:spcBef>
                <a:spcPts val="1200"/>
              </a:spcBef>
              <a:spcAft>
                <a:spcPts val="0"/>
              </a:spcAft>
              <a:buSzPts val="1800"/>
              <a:buChar char="●"/>
            </a:pPr>
            <a:r>
              <a:rPr lang="en" sz="1800"/>
              <a:t>Bottom-up development:</a:t>
            </a:r>
            <a:endParaRPr sz="1800"/>
          </a:p>
          <a:p>
            <a:pPr indent="-330200" lvl="1" marL="914400" rtl="0" algn="l">
              <a:spcBef>
                <a:spcPts val="0"/>
              </a:spcBef>
              <a:spcAft>
                <a:spcPts val="0"/>
              </a:spcAft>
              <a:buSzPts val="1600"/>
              <a:buChar char="○"/>
            </a:pPr>
            <a:r>
              <a:rPr lang="en" sz="1600"/>
              <a:t>Smaller, less detailed classes first; then larger, more complex classes</a:t>
            </a:r>
            <a:endParaRPr sz="1600"/>
          </a:p>
          <a:p>
            <a:pPr indent="-342900" lvl="0" marL="457200" rtl="0" algn="l">
              <a:spcBef>
                <a:spcPts val="0"/>
              </a:spcBef>
              <a:spcAft>
                <a:spcPts val="0"/>
              </a:spcAft>
              <a:buSzPts val="1800"/>
              <a:buChar char="●"/>
            </a:pPr>
            <a:r>
              <a:rPr lang="en" sz="1800"/>
              <a:t>Use React libraries for the frontend:</a:t>
            </a:r>
            <a:endParaRPr sz="1800"/>
          </a:p>
          <a:p>
            <a:pPr indent="-330200" lvl="1" marL="914400" rtl="0" algn="l">
              <a:spcBef>
                <a:spcPts val="0"/>
              </a:spcBef>
              <a:spcAft>
                <a:spcPts val="0"/>
              </a:spcAft>
              <a:buSzPts val="1600"/>
              <a:buChar char="○"/>
            </a:pPr>
            <a:r>
              <a:rPr lang="en" sz="1600"/>
              <a:t>Already tested &amp; saved time</a:t>
            </a:r>
            <a:endParaRPr sz="1600"/>
          </a:p>
          <a:p>
            <a:pPr indent="0" lvl="0" marL="457200" rtl="0" algn="l">
              <a:spcBef>
                <a:spcPts val="1200"/>
              </a:spcBef>
              <a:spcAft>
                <a:spcPts val="1200"/>
              </a:spcAft>
              <a:buNone/>
            </a:pPr>
            <a:r>
              <a:rPr lang="en" sz="1800"/>
              <a:t>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4950" y="310550"/>
            <a:ext cx="3300900" cy="170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Login and Registration Pages: </a:t>
            </a:r>
            <a:endParaRPr sz="2200"/>
          </a:p>
        </p:txBody>
      </p:sp>
      <p:sp>
        <p:nvSpPr>
          <p:cNvPr id="108" name="Google Shape;108;p16"/>
          <p:cNvSpPr txBox="1"/>
          <p:nvPr>
            <p:ph idx="1" type="subTitle"/>
          </p:nvPr>
        </p:nvSpPr>
        <p:spPr>
          <a:xfrm>
            <a:off x="724950" y="1365575"/>
            <a:ext cx="3300900" cy="25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Our login and registration pages were made using the React Material UI </a:t>
            </a:r>
            <a:r>
              <a:rPr lang="en" sz="1900"/>
              <a:t>library. The most difficult part here by far was getting the “Passwords don’t match” alert and red underline working properly.</a:t>
            </a:r>
            <a:endParaRPr sz="1900"/>
          </a:p>
        </p:txBody>
      </p:sp>
      <p:pic>
        <p:nvPicPr>
          <p:cNvPr id="109" name="Google Shape;109;p16"/>
          <p:cNvPicPr preferRelativeResize="0"/>
          <p:nvPr/>
        </p:nvPicPr>
        <p:blipFill>
          <a:blip r:embed="rId3">
            <a:alphaModFix/>
          </a:blip>
          <a:stretch>
            <a:fillRect/>
          </a:stretch>
        </p:blipFill>
        <p:spPr>
          <a:xfrm>
            <a:off x="4572000" y="0"/>
            <a:ext cx="2391892" cy="5143500"/>
          </a:xfrm>
          <a:prstGeom prst="rect">
            <a:avLst/>
          </a:prstGeom>
          <a:noFill/>
          <a:ln>
            <a:noFill/>
          </a:ln>
        </p:spPr>
      </p:pic>
      <p:pic>
        <p:nvPicPr>
          <p:cNvPr id="110" name="Google Shape;110;p16"/>
          <p:cNvPicPr preferRelativeResize="0"/>
          <p:nvPr/>
        </p:nvPicPr>
        <p:blipFill>
          <a:blip r:embed="rId4">
            <a:alphaModFix/>
          </a:blip>
          <a:stretch>
            <a:fillRect/>
          </a:stretch>
        </p:blipFill>
        <p:spPr>
          <a:xfrm>
            <a:off x="6963900" y="-975"/>
            <a:ext cx="2391900" cy="51454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78450" y="516675"/>
            <a:ext cx="3300900" cy="60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Board </a:t>
            </a:r>
            <a:endParaRPr/>
          </a:p>
        </p:txBody>
      </p:sp>
      <p:sp>
        <p:nvSpPr>
          <p:cNvPr id="116" name="Google Shape;116;p17"/>
          <p:cNvSpPr txBox="1"/>
          <p:nvPr>
            <p:ph idx="1" type="subTitle"/>
          </p:nvPr>
        </p:nvSpPr>
        <p:spPr>
          <a:xfrm>
            <a:off x="778450" y="1352625"/>
            <a:ext cx="3300900" cy="252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Our client uses React - chessboard library.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This library provides a user friendly digital chessboard which is versatile and can be adapted to Extinction Chess.</a:t>
            </a:r>
            <a:endParaRPr sz="1900"/>
          </a:p>
        </p:txBody>
      </p:sp>
      <p:pic>
        <p:nvPicPr>
          <p:cNvPr id="117" name="Google Shape;117;p17"/>
          <p:cNvPicPr preferRelativeResize="0"/>
          <p:nvPr/>
        </p:nvPicPr>
        <p:blipFill>
          <a:blip r:embed="rId3">
            <a:alphaModFix/>
          </a:blip>
          <a:stretch>
            <a:fillRect/>
          </a:stretch>
        </p:blipFill>
        <p:spPr>
          <a:xfrm>
            <a:off x="5020150" y="640522"/>
            <a:ext cx="3693250" cy="370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7650" y="707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Ceremonies:</a:t>
            </a:r>
            <a:endParaRPr/>
          </a:p>
        </p:txBody>
      </p:sp>
      <p:sp>
        <p:nvSpPr>
          <p:cNvPr id="123" name="Google Shape;123;p18"/>
          <p:cNvSpPr txBox="1"/>
          <p:nvPr>
            <p:ph idx="1" type="body"/>
          </p:nvPr>
        </p:nvSpPr>
        <p:spPr>
          <a:xfrm>
            <a:off x="729450" y="1242500"/>
            <a:ext cx="7992000" cy="3713400"/>
          </a:xfrm>
          <a:prstGeom prst="rect">
            <a:avLst/>
          </a:prstGeom>
        </p:spPr>
        <p:txBody>
          <a:bodyPr anchorCtr="0" anchor="t" bIns="91425" lIns="91425" spcFirstLastPara="1" rIns="91425" wrap="square" tIns="91425">
            <a:noAutofit/>
          </a:bodyPr>
          <a:lstStyle/>
          <a:p>
            <a:pPr indent="-347205" lvl="0" marL="457200" rtl="0" algn="l">
              <a:lnSpc>
                <a:spcPct val="105000"/>
              </a:lnSpc>
              <a:spcBef>
                <a:spcPts val="0"/>
              </a:spcBef>
              <a:spcAft>
                <a:spcPts val="0"/>
              </a:spcAft>
              <a:buSzPts val="1868"/>
              <a:buChar char="●"/>
            </a:pPr>
            <a:r>
              <a:rPr lang="en" sz="1867"/>
              <a:t>Schedule:</a:t>
            </a:r>
            <a:endParaRPr sz="1867"/>
          </a:p>
          <a:p>
            <a:pPr indent="-339268" lvl="1" marL="914400" rtl="0" algn="l">
              <a:lnSpc>
                <a:spcPct val="105000"/>
              </a:lnSpc>
              <a:spcBef>
                <a:spcPts val="0"/>
              </a:spcBef>
              <a:spcAft>
                <a:spcPts val="0"/>
              </a:spcAft>
              <a:buSzPts val="1743"/>
              <a:buChar char="○"/>
            </a:pPr>
            <a:r>
              <a:rPr lang="en" sz="1742"/>
              <a:t>2 Sprints during P2</a:t>
            </a:r>
            <a:endParaRPr sz="1742"/>
          </a:p>
          <a:p>
            <a:pPr indent="-347205" lvl="0" marL="457200" rtl="0" algn="l">
              <a:lnSpc>
                <a:spcPct val="105000"/>
              </a:lnSpc>
              <a:spcBef>
                <a:spcPts val="0"/>
              </a:spcBef>
              <a:spcAft>
                <a:spcPts val="0"/>
              </a:spcAft>
              <a:buSzPts val="1868"/>
              <a:buChar char="●"/>
            </a:pPr>
            <a:r>
              <a:rPr lang="en" sz="1867"/>
              <a:t>Things that went well:</a:t>
            </a:r>
            <a:endParaRPr sz="1867"/>
          </a:p>
          <a:p>
            <a:pPr indent="-339268" lvl="1" marL="914400" rtl="0" algn="l">
              <a:lnSpc>
                <a:spcPct val="105000"/>
              </a:lnSpc>
              <a:spcBef>
                <a:spcPts val="0"/>
              </a:spcBef>
              <a:spcAft>
                <a:spcPts val="0"/>
              </a:spcAft>
              <a:buSzPts val="1743"/>
              <a:buChar char="○"/>
            </a:pPr>
            <a:r>
              <a:rPr lang="en" sz="1742"/>
              <a:t>Active communication </a:t>
            </a:r>
            <a:endParaRPr sz="1742"/>
          </a:p>
          <a:p>
            <a:pPr indent="-339268" lvl="1" marL="914400" rtl="0" algn="l">
              <a:lnSpc>
                <a:spcPct val="105000"/>
              </a:lnSpc>
              <a:spcBef>
                <a:spcPts val="0"/>
              </a:spcBef>
              <a:spcAft>
                <a:spcPts val="0"/>
              </a:spcAft>
              <a:buSzPts val="1743"/>
              <a:buChar char="○"/>
            </a:pPr>
            <a:r>
              <a:rPr lang="en" sz="1742"/>
              <a:t>Teamwork to problem-solve product code and github issues</a:t>
            </a:r>
            <a:endParaRPr sz="1742"/>
          </a:p>
          <a:p>
            <a:pPr indent="-339268" lvl="1" marL="914400" rtl="0" algn="l">
              <a:lnSpc>
                <a:spcPct val="105000"/>
              </a:lnSpc>
              <a:spcBef>
                <a:spcPts val="0"/>
              </a:spcBef>
              <a:spcAft>
                <a:spcPts val="0"/>
              </a:spcAft>
              <a:buSzPts val="1743"/>
              <a:buChar char="○"/>
            </a:pPr>
            <a:r>
              <a:rPr lang="en" sz="1742"/>
              <a:t>Work was thoroughly reviewed</a:t>
            </a:r>
            <a:endParaRPr sz="1742"/>
          </a:p>
          <a:p>
            <a:pPr indent="-347205" lvl="0" marL="457200" rtl="0" algn="l">
              <a:lnSpc>
                <a:spcPct val="105000"/>
              </a:lnSpc>
              <a:spcBef>
                <a:spcPts val="0"/>
              </a:spcBef>
              <a:spcAft>
                <a:spcPts val="0"/>
              </a:spcAft>
              <a:buSzPts val="1868"/>
              <a:buChar char="●"/>
            </a:pPr>
            <a:r>
              <a:rPr lang="en" sz="1867"/>
              <a:t>Things that we need to improve:</a:t>
            </a:r>
            <a:endParaRPr sz="1867"/>
          </a:p>
          <a:p>
            <a:pPr indent="-339268" lvl="1" marL="914400" rtl="0" algn="l">
              <a:lnSpc>
                <a:spcPct val="105000"/>
              </a:lnSpc>
              <a:spcBef>
                <a:spcPts val="0"/>
              </a:spcBef>
              <a:spcAft>
                <a:spcPts val="0"/>
              </a:spcAft>
              <a:buSzPts val="1743"/>
              <a:buChar char="○"/>
            </a:pPr>
            <a:r>
              <a:rPr lang="en" sz="1742"/>
              <a:t>Updating artifacts regularly</a:t>
            </a:r>
            <a:endParaRPr sz="1742"/>
          </a:p>
          <a:p>
            <a:pPr indent="-339268" lvl="1" marL="914400" rtl="0" algn="l">
              <a:lnSpc>
                <a:spcPct val="105000"/>
              </a:lnSpc>
              <a:spcBef>
                <a:spcPts val="0"/>
              </a:spcBef>
              <a:spcAft>
                <a:spcPts val="0"/>
              </a:spcAft>
              <a:buSzPts val="1743"/>
              <a:buChar char="○"/>
            </a:pPr>
            <a:r>
              <a:rPr lang="en" sz="1742"/>
              <a:t>Distributing work</a:t>
            </a:r>
            <a:endParaRPr sz="1742"/>
          </a:p>
          <a:p>
            <a:pPr indent="-339268" lvl="1" marL="914400" rtl="0" algn="l">
              <a:lnSpc>
                <a:spcPct val="105000"/>
              </a:lnSpc>
              <a:spcBef>
                <a:spcPts val="0"/>
              </a:spcBef>
              <a:spcAft>
                <a:spcPts val="0"/>
              </a:spcAft>
              <a:buSzPts val="1743"/>
              <a:buChar char="○"/>
            </a:pPr>
            <a:r>
              <a:rPr lang="en" sz="1742"/>
              <a:t>Reviewing and merging PRs sooner </a:t>
            </a:r>
            <a:endParaRPr sz="1742"/>
          </a:p>
          <a:p>
            <a:pPr indent="-347205" lvl="0" marL="457200" rtl="0" algn="l">
              <a:lnSpc>
                <a:spcPct val="105000"/>
              </a:lnSpc>
              <a:spcBef>
                <a:spcPts val="0"/>
              </a:spcBef>
              <a:spcAft>
                <a:spcPts val="0"/>
              </a:spcAft>
              <a:buSzPts val="1868"/>
              <a:buChar char="●"/>
            </a:pPr>
            <a:r>
              <a:rPr lang="en" sz="1867"/>
              <a:t>One thing we will change next time:</a:t>
            </a:r>
            <a:endParaRPr sz="1867"/>
          </a:p>
          <a:p>
            <a:pPr indent="-339268" lvl="1" marL="914400" rtl="0" algn="l">
              <a:lnSpc>
                <a:spcPct val="105000"/>
              </a:lnSpc>
              <a:spcBef>
                <a:spcPts val="0"/>
              </a:spcBef>
              <a:spcAft>
                <a:spcPts val="0"/>
              </a:spcAft>
              <a:buSzPts val="1743"/>
              <a:buChar char="○"/>
            </a:pPr>
            <a:r>
              <a:rPr lang="en" sz="1742"/>
              <a:t>Assigning tasks to evenly distribute work and diminish confusion</a:t>
            </a:r>
            <a:endParaRPr sz="1742"/>
          </a:p>
          <a:p>
            <a:pPr indent="0" lvl="0" marL="0" rtl="0" algn="l">
              <a:lnSpc>
                <a:spcPct val="105000"/>
              </a:lnSpc>
              <a:spcBef>
                <a:spcPts val="1200"/>
              </a:spcBef>
              <a:spcAft>
                <a:spcPts val="1200"/>
              </a:spcAft>
              <a:buSzPts val="688"/>
              <a:buNone/>
            </a:pPr>
            <a:r>
              <a:t/>
            </a:r>
            <a:endParaRPr sz="912"/>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