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74" r:id="rId2"/>
    <p:sldId id="477" r:id="rId3"/>
    <p:sldId id="479" r:id="rId4"/>
    <p:sldId id="463" r:id="rId5"/>
    <p:sldId id="464" r:id="rId6"/>
    <p:sldId id="480" r:id="rId7"/>
    <p:sldId id="465" r:id="rId8"/>
    <p:sldId id="466" r:id="rId9"/>
    <p:sldId id="481" r:id="rId10"/>
    <p:sldId id="470" r:id="rId11"/>
    <p:sldId id="445" r:id="rId12"/>
    <p:sldId id="482" r:id="rId13"/>
    <p:sldId id="455" r:id="rId14"/>
    <p:sldId id="472" r:id="rId15"/>
    <p:sldId id="457" r:id="rId16"/>
    <p:sldId id="458" r:id="rId17"/>
    <p:sldId id="483" r:id="rId18"/>
    <p:sldId id="438" r:id="rId19"/>
    <p:sldId id="473" r:id="rId20"/>
    <p:sldId id="468" r:id="rId21"/>
    <p:sldId id="469" r:id="rId22"/>
    <p:sldId id="478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0AA5"/>
    <a:srgbClr val="000099"/>
    <a:srgbClr val="008657"/>
    <a:srgbClr val="002A7E"/>
    <a:srgbClr val="002776"/>
    <a:srgbClr val="003192"/>
    <a:srgbClr val="0033CC"/>
    <a:srgbClr val="A2AB00"/>
    <a:srgbClr val="B0C6FE"/>
    <a:srgbClr val="F3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1726" autoAdjust="0"/>
    <p:restoredTop sz="94563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4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881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863ECA7-1A41-49CA-AEC6-541B1916A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85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16EB2E67-B0E6-49A8-82ED-7DFE15390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7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DE26DC6-12A4-41AB-AB56-4469A1875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2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51AD0992-4B95-4652-9545-63A0662F7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50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168BB437-B90C-4B45-B3CC-CE7F3D0B0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60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2C6F55A2-F90F-4D0C-93A2-68FA629A4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10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28B0F30-656C-4481-9DD2-8DA2C8951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50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126170"/>
            <a:ext cx="7772400" cy="381000"/>
          </a:xfrm>
        </p:spPr>
        <p:txBody>
          <a:bodyPr/>
          <a:lstStyle>
            <a:lvl1pPr algn="l">
              <a:defRPr sz="3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9DAFE1E-4FB8-40FB-8B3E-ED7921B74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69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0B2A2C15-786D-4D49-BBAE-EB7DCD5CA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71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DB0B0214-AA49-44E6-9385-A77E016C7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60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6CD1D485-7F58-4F74-97B6-D48C44D79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78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3829" y="76200"/>
            <a:ext cx="871793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963" y="6477000"/>
            <a:ext cx="1905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91E2F2CA-7F8D-404D-9658-100DDBA2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657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69" y="2200118"/>
            <a:ext cx="8603583" cy="1036857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it-IT" sz="4000" kern="12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Tribal Build, Integrate, and Test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120" y="3352191"/>
            <a:ext cx="7488975" cy="1843440"/>
          </a:xfrm>
        </p:spPr>
        <p:txBody>
          <a:bodyPr/>
          <a:lstStyle/>
          <a:p>
            <a:r>
              <a:rPr lang="en-US" sz="2400" b="0" u="sng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Roscoe A. </a:t>
            </a:r>
            <a:r>
              <a:rPr lang="en-US" sz="2400" b="0" u="sng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Bartlett</a:t>
            </a:r>
          </a:p>
          <a:p>
            <a:r>
              <a:rPr lang="en-US" sz="2400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(</a:t>
            </a:r>
            <a: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bartlettra@ornl.gov)</a:t>
            </a:r>
            <a:b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Computational Engineering and Energy Sciences Group,</a:t>
            </a:r>
            <a:b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Oak Ridge National Laboratory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0568" y="164575"/>
            <a:ext cx="8402385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5000" b="1" i="1" dirty="0" smtClean="0">
                <a:ln w="11430"/>
                <a:solidFill>
                  <a:srgbClr val="00277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anose="03010101010201010101" pitchFamily="66" charset="0"/>
              </a:rPr>
              <a:t>TriBITS</a:t>
            </a:r>
            <a:endParaRPr lang="en-US" sz="15000" b="1" i="1" dirty="0">
              <a:ln w="11430"/>
              <a:solidFill>
                <a:srgbClr val="00277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1" y="5343273"/>
            <a:ext cx="3093751" cy="793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0" y="5195630"/>
            <a:ext cx="3227048" cy="12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sz="4500" dirty="0" smtClean="0"/>
              <a:t>TriBITS Structural Units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615" y="578595"/>
            <a:ext cx="6640322" cy="63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Project: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Complete CMake “Project”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Overall projects settings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Repository: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Collection of </a:t>
            </a:r>
            <a:r>
              <a:rPr lang="en-US" sz="2200" dirty="0" smtClean="0">
                <a:solidFill>
                  <a:srgbClr val="000099"/>
                </a:solidFill>
              </a:rPr>
              <a:t>Packages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Unit of distribution and integration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Collection of related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Lists dependencies on </a:t>
            </a:r>
            <a:r>
              <a:rPr lang="en-US" sz="2200" dirty="0" smtClean="0">
                <a:solidFill>
                  <a:srgbClr val="000099"/>
                </a:solidFill>
              </a:rPr>
              <a:t>SE Packages </a:t>
            </a:r>
            <a:r>
              <a:rPr lang="en-US" sz="2200" dirty="0" smtClean="0"/>
              <a:t>&amp; </a:t>
            </a:r>
            <a:r>
              <a:rPr lang="en-US" sz="2200" dirty="0" smtClean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/>
              <a:t>Unit of testing, </a:t>
            </a:r>
            <a:r>
              <a:rPr lang="en-US" sz="2200" dirty="0" smtClean="0"/>
              <a:t>namespacing, documentation</a:t>
            </a:r>
            <a:r>
              <a:rPr lang="en-US" sz="2200" dirty="0"/>
              <a:t>, and reuse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Subpackage: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Partitioning of package software &amp; tests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TPLs (Third Party Libraries):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Specification of external dependency (libs)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Required or optional dependency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Single definition across all packages</a:t>
            </a:r>
          </a:p>
        </p:txBody>
      </p:sp>
      <p:sp>
        <p:nvSpPr>
          <p:cNvPr id="4" name="Left Brace 24"/>
          <p:cNvSpPr>
            <a:spLocks/>
          </p:cNvSpPr>
          <p:nvPr/>
        </p:nvSpPr>
        <p:spPr bwMode="auto">
          <a:xfrm flipH="1">
            <a:off x="6599981" y="2817317"/>
            <a:ext cx="468341" cy="2493527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6953110" y="2699305"/>
            <a:ext cx="20315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200" b="1" dirty="0" smtClean="0">
                <a:solidFill>
                  <a:srgbClr val="000099"/>
                </a:solidFill>
              </a:rPr>
              <a:t>Packages</a:t>
            </a:r>
          </a:p>
          <a:p>
            <a:pPr algn="ctr"/>
            <a:r>
              <a:rPr lang="en-US" altLang="en-US" sz="2200" b="1" dirty="0" smtClean="0">
                <a:solidFill>
                  <a:srgbClr val="000099"/>
                </a:solidFill>
              </a:rPr>
              <a:t>+ Subpackages</a:t>
            </a:r>
          </a:p>
          <a:p>
            <a:pPr algn="ctr"/>
            <a:r>
              <a:rPr lang="en-US" altLang="en-US" sz="2200" b="1" dirty="0">
                <a:solidFill>
                  <a:srgbClr val="000099"/>
                </a:solidFill>
              </a:rPr>
              <a:t>=</a:t>
            </a:r>
            <a:endParaRPr lang="en-US" altLang="en-US" sz="2200" b="1" dirty="0" smtClean="0">
              <a:solidFill>
                <a:srgbClr val="000099"/>
              </a:solidFill>
            </a:endParaRPr>
          </a:p>
          <a:p>
            <a:pPr algn="ctr"/>
            <a:r>
              <a:rPr lang="en-US" altLang="en-US" sz="2200" b="1" dirty="0" smtClean="0">
                <a:solidFill>
                  <a:srgbClr val="000099"/>
                </a:solidFill>
              </a:rPr>
              <a:t>Software Engineering (SE) Packages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82898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39" y="1"/>
            <a:ext cx="8602721" cy="902834"/>
          </a:xfrm>
        </p:spPr>
        <p:txBody>
          <a:bodyPr/>
          <a:lstStyle/>
          <a:p>
            <a:r>
              <a:rPr lang="en-US" altLang="en-US" dirty="0" smtClean="0"/>
              <a:t>Example: VERA Meta-Project, Repositories, Packages &amp; Subpackages</a:t>
            </a: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731838" y="1047890"/>
            <a:ext cx="7450137" cy="387034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VERA</a:t>
            </a:r>
            <a:endParaRPr lang="en-US" altLang="en-US" dirty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1000125" y="1586053"/>
            <a:ext cx="2189163" cy="29178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Trilinos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133475" y="3711715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Epetra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133475" y="4056203"/>
            <a:ext cx="388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1133475" y="2008328"/>
            <a:ext cx="1881188" cy="15255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Teuchos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287463" y="2397265"/>
            <a:ext cx="628650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Core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2038350" y="2378215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Comm</a:t>
            </a:r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1325563" y="2819540"/>
            <a:ext cx="1462087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ParameterList</a:t>
            </a:r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1285875" y="3195778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2093913" y="3726003"/>
            <a:ext cx="6286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NOX</a:t>
            </a:r>
          </a:p>
        </p:txBody>
      </p:sp>
      <p:sp>
        <p:nvSpPr>
          <p:cNvPr id="5134" name="Rectangle 17"/>
          <p:cNvSpPr>
            <a:spLocks noChangeArrowheads="1"/>
          </p:cNvSpPr>
          <p:nvPr/>
        </p:nvSpPr>
        <p:spPr bwMode="auto">
          <a:xfrm>
            <a:off x="3419475" y="2609990"/>
            <a:ext cx="2189163" cy="21780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Exnihilo</a:t>
            </a:r>
          </a:p>
        </p:txBody>
      </p:sp>
      <p:sp>
        <p:nvSpPr>
          <p:cNvPr id="5135" name="Rectangle 18"/>
          <p:cNvSpPr>
            <a:spLocks noChangeArrowheads="1"/>
          </p:cNvSpPr>
          <p:nvPr/>
        </p:nvSpPr>
        <p:spPr bwMode="auto">
          <a:xfrm>
            <a:off x="3516313" y="3130690"/>
            <a:ext cx="981075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Nemesis</a:t>
            </a:r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5224463" y="1989278"/>
            <a:ext cx="1114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5137" name="Rectangle 20"/>
          <p:cNvSpPr>
            <a:spLocks noChangeArrowheads="1"/>
          </p:cNvSpPr>
          <p:nvPr/>
        </p:nvSpPr>
        <p:spPr bwMode="auto">
          <a:xfrm>
            <a:off x="3552825" y="3564078"/>
            <a:ext cx="1557338" cy="10842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Insilico</a:t>
            </a: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3648075" y="3953015"/>
            <a:ext cx="116363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Neutronics</a:t>
            </a:r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3689350" y="428480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4572000" y="3130690"/>
            <a:ext cx="595313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Shift</a:t>
            </a:r>
          </a:p>
        </p:txBody>
      </p:sp>
      <p:sp>
        <p:nvSpPr>
          <p:cNvPr id="5141" name="Rectangle 28"/>
          <p:cNvSpPr>
            <a:spLocks noChangeArrowheads="1"/>
          </p:cNvSpPr>
          <p:nvPr/>
        </p:nvSpPr>
        <p:spPr bwMode="auto">
          <a:xfrm>
            <a:off x="5810250" y="1125678"/>
            <a:ext cx="2189163" cy="20669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err="1"/>
              <a:t>PSSDriversExt</a:t>
            </a:r>
            <a:endParaRPr lang="en-US" altLang="en-US" b="1" dirty="0"/>
          </a:p>
        </p:txBody>
      </p:sp>
      <p:sp>
        <p:nvSpPr>
          <p:cNvPr id="5142" name="Rectangle 30"/>
          <p:cNvSpPr>
            <a:spLocks noChangeArrowheads="1"/>
          </p:cNvSpPr>
          <p:nvPr/>
        </p:nvSpPr>
        <p:spPr bwMode="auto">
          <a:xfrm>
            <a:off x="5943599" y="1532078"/>
            <a:ext cx="1816015" cy="15081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VRIPSS</a:t>
            </a:r>
          </a:p>
        </p:txBody>
      </p:sp>
      <p:sp>
        <p:nvSpPr>
          <p:cNvPr id="5143" name="Rectangle 31"/>
          <p:cNvSpPr>
            <a:spLocks noChangeArrowheads="1"/>
          </p:cNvSpPr>
          <p:nvPr/>
        </p:nvSpPr>
        <p:spPr bwMode="auto">
          <a:xfrm>
            <a:off x="6024563" y="1921015"/>
            <a:ext cx="971550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common</a:t>
            </a:r>
          </a:p>
        </p:txBody>
      </p:sp>
      <p:sp>
        <p:nvSpPr>
          <p:cNvPr id="5144" name="Rectangle 34"/>
          <p:cNvSpPr>
            <a:spLocks noChangeArrowheads="1"/>
          </p:cNvSpPr>
          <p:nvPr/>
        </p:nvSpPr>
        <p:spPr bwMode="auto">
          <a:xfrm>
            <a:off x="6022975" y="2355990"/>
            <a:ext cx="697627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smtClean="0"/>
              <a:t>cobra</a:t>
            </a:r>
            <a:endParaRPr lang="en-US" altLang="en-US" sz="1600" dirty="0"/>
          </a:p>
        </p:txBody>
      </p:sp>
      <p:sp>
        <p:nvSpPr>
          <p:cNvPr id="5145" name="Rectangle 26"/>
          <p:cNvSpPr>
            <a:spLocks noChangeArrowheads="1"/>
          </p:cNvSpPr>
          <p:nvPr/>
        </p:nvSpPr>
        <p:spPr bwMode="auto">
          <a:xfrm>
            <a:off x="6035675" y="2662378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  <p:sp>
        <p:nvSpPr>
          <p:cNvPr id="5146" name="Rectangle 35"/>
          <p:cNvSpPr>
            <a:spLocks noChangeArrowheads="1"/>
          </p:cNvSpPr>
          <p:nvPr/>
        </p:nvSpPr>
        <p:spPr bwMode="auto">
          <a:xfrm>
            <a:off x="3582988" y="1317765"/>
            <a:ext cx="1487487" cy="882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5147" name="Rectangle 36"/>
          <p:cNvSpPr>
            <a:spLocks noChangeArrowheads="1"/>
          </p:cNvSpPr>
          <p:nvPr/>
        </p:nvSpPr>
        <p:spPr bwMode="auto">
          <a:xfrm>
            <a:off x="3678238" y="1773378"/>
            <a:ext cx="912812" cy="33813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VERAIn</a:t>
            </a:r>
          </a:p>
        </p:txBody>
      </p:sp>
      <p:sp>
        <p:nvSpPr>
          <p:cNvPr id="5148" name="Rectangle 41"/>
          <p:cNvSpPr>
            <a:spLocks noChangeArrowheads="1"/>
          </p:cNvSpPr>
          <p:nvPr/>
        </p:nvSpPr>
        <p:spPr bwMode="auto">
          <a:xfrm>
            <a:off x="3721100" y="218295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…</a:t>
            </a:r>
          </a:p>
        </p:txBody>
      </p:sp>
      <p:sp>
        <p:nvSpPr>
          <p:cNvPr id="5149" name="Rectangle 3"/>
          <p:cNvSpPr>
            <a:spLocks noChangeArrowheads="1"/>
          </p:cNvSpPr>
          <p:nvPr/>
        </p:nvSpPr>
        <p:spPr bwMode="auto">
          <a:xfrm>
            <a:off x="232235" y="5083333"/>
            <a:ext cx="879474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VERA: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repository and TriBITS meta-project (contains no packages)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repos and TriBITS repos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Trilinos,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VERAInExt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LIMEExt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Exnihilo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Teuchos,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Epetra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LIME, VRIPSS,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subpackages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InsilicoNeutronics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VRIPSSTiamat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SE (Software Eng.) 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Teuchos,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InsilicNeutronics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</a:p>
        </p:txBody>
      </p:sp>
      <p:sp>
        <p:nvSpPr>
          <p:cNvPr id="5150" name="Rectangle 43"/>
          <p:cNvSpPr>
            <a:spLocks noChangeArrowheads="1"/>
          </p:cNvSpPr>
          <p:nvPr/>
        </p:nvSpPr>
        <p:spPr bwMode="auto">
          <a:xfrm>
            <a:off x="5800725" y="3446603"/>
            <a:ext cx="1489075" cy="9493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LIMEExt</a:t>
            </a:r>
          </a:p>
        </p:txBody>
      </p:sp>
      <p:sp>
        <p:nvSpPr>
          <p:cNvPr id="5151" name="Rectangle 44"/>
          <p:cNvSpPr>
            <a:spLocks noChangeArrowheads="1"/>
          </p:cNvSpPr>
          <p:nvPr/>
        </p:nvSpPr>
        <p:spPr bwMode="auto">
          <a:xfrm>
            <a:off x="5897563" y="3889515"/>
            <a:ext cx="663575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LIME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6908368" y="2353660"/>
            <a:ext cx="803810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smtClean="0"/>
              <a:t>Tiamat</a:t>
            </a:r>
            <a:endParaRPr lang="en-US" altLang="en-US" sz="1600" dirty="0"/>
          </a:p>
        </p:txBody>
      </p:sp>
    </p:spTree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Automated Package Dependency Handling</a:t>
            </a:r>
          </a:p>
        </p:txBody>
      </p:sp>
    </p:spTree>
    <p:extLst>
      <p:ext uri="{BB962C8B-B14F-4D97-AF65-F5344CB8AC3E}">
        <p14:creationId xmlns:p14="http://schemas.microsoft.com/office/powerpoint/2010/main" val="2134928215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69"/>
            <a:ext cx="8449099" cy="1113745"/>
          </a:xfrm>
        </p:spPr>
        <p:txBody>
          <a:bodyPr/>
          <a:lstStyle/>
          <a:p>
            <a:r>
              <a:rPr lang="en-US" altLang="en-US" dirty="0" smtClean="0"/>
              <a:t>Package Dependency Structure</a:t>
            </a:r>
            <a:br>
              <a:rPr lang="en-US" altLang="en-US" dirty="0" smtClean="0"/>
            </a:br>
            <a:r>
              <a:rPr lang="en-US" altLang="en-US" dirty="0" smtClean="0"/>
              <a:t>(Example</a:t>
            </a:r>
            <a:r>
              <a:rPr lang="en-US" altLang="en-US" dirty="0"/>
              <a:t>:</a:t>
            </a:r>
            <a:r>
              <a:rPr lang="en-US" altLang="en-US" dirty="0" smtClean="0"/>
              <a:t> Trilinos)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308100" y="2792445"/>
            <a:ext cx="1422400" cy="730250"/>
            <a:chOff x="920" y="1216"/>
            <a:chExt cx="896" cy="460"/>
          </a:xfrm>
        </p:grpSpPr>
        <p:sp>
          <p:nvSpPr>
            <p:cNvPr id="13346" name="Rectangle 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3347" name="Rectangle 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1308100" y="4176745"/>
            <a:ext cx="1422400" cy="730250"/>
            <a:chOff x="920" y="1216"/>
            <a:chExt cx="896" cy="460"/>
          </a:xfrm>
        </p:grpSpPr>
        <p:sp>
          <p:nvSpPr>
            <p:cNvPr id="13344" name="Rectangle 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3345" name="Rectangle 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3763963" y="4214845"/>
            <a:ext cx="1422400" cy="730250"/>
            <a:chOff x="920" y="1216"/>
            <a:chExt cx="896" cy="460"/>
          </a:xfrm>
        </p:grpSpPr>
        <p:sp>
          <p:nvSpPr>
            <p:cNvPr id="13342" name="Rectangle 1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3343" name="Rectangle 1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3765550" y="2794033"/>
            <a:ext cx="1422400" cy="730250"/>
            <a:chOff x="920" y="1216"/>
            <a:chExt cx="896" cy="460"/>
          </a:xfrm>
        </p:grpSpPr>
        <p:sp>
          <p:nvSpPr>
            <p:cNvPr id="13340" name="Rectangle 1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3341" name="Rectangle 1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20" name="Rectangle 15"/>
          <p:cNvSpPr>
            <a:spLocks noChangeArrowheads="1"/>
          </p:cNvSpPr>
          <p:nvPr/>
        </p:nvSpPr>
        <p:spPr bwMode="auto">
          <a:xfrm>
            <a:off x="3113088" y="2101883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21" name="AutoShape 16"/>
          <p:cNvCxnSpPr>
            <a:cxnSpLocks noChangeShapeType="1"/>
            <a:stCxn id="13338" idx="1"/>
            <a:endCxn id="13346" idx="0"/>
          </p:cNvCxnSpPr>
          <p:nvPr/>
        </p:nvCxnSpPr>
        <p:spPr bwMode="auto">
          <a:xfrm rot="10800000" flipV="1">
            <a:off x="2019300" y="1968533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7"/>
          <p:cNvCxnSpPr>
            <a:cxnSpLocks noChangeShapeType="1"/>
            <a:stCxn id="13346" idx="2"/>
            <a:endCxn id="13344" idx="0"/>
          </p:cNvCxnSpPr>
          <p:nvPr/>
        </p:nvCxnSpPr>
        <p:spPr bwMode="auto">
          <a:xfrm rot="5400000">
            <a:off x="1615281" y="3926714"/>
            <a:ext cx="8080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8"/>
          <p:cNvCxnSpPr>
            <a:cxnSpLocks noChangeShapeType="1"/>
            <a:stCxn id="13320" idx="2"/>
            <a:endCxn id="13342" idx="1"/>
          </p:cNvCxnSpPr>
          <p:nvPr/>
        </p:nvCxnSpPr>
        <p:spPr bwMode="auto">
          <a:xfrm rot="16200000" flipH="1">
            <a:off x="2324100" y="3217895"/>
            <a:ext cx="2401888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9"/>
          <p:cNvCxnSpPr>
            <a:cxnSpLocks noChangeShapeType="1"/>
            <a:stCxn id="13338" idx="3"/>
            <a:endCxn id="13336" idx="0"/>
          </p:cNvCxnSpPr>
          <p:nvPr/>
        </p:nvCxnSpPr>
        <p:spPr bwMode="auto">
          <a:xfrm>
            <a:off x="4457700" y="1968533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20"/>
          <p:cNvCxnSpPr>
            <a:cxnSpLocks noChangeShapeType="1"/>
            <a:stCxn id="13336" idx="2"/>
            <a:endCxn id="13342" idx="3"/>
          </p:cNvCxnSpPr>
          <p:nvPr/>
        </p:nvCxnSpPr>
        <p:spPr bwMode="auto">
          <a:xfrm rot="5400000">
            <a:off x="5454650" y="3254408"/>
            <a:ext cx="1135063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21"/>
          <p:cNvCxnSpPr>
            <a:cxnSpLocks noChangeShapeType="1"/>
            <a:stCxn id="13336" idx="1"/>
            <a:endCxn id="13340" idx="3"/>
          </p:cNvCxnSpPr>
          <p:nvPr/>
        </p:nvCxnSpPr>
        <p:spPr bwMode="auto">
          <a:xfrm rot="10800000" flipV="1">
            <a:off x="5187950" y="3235358"/>
            <a:ext cx="958850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7" name="Group 22"/>
          <p:cNvGrpSpPr>
            <a:grpSpLocks/>
          </p:cNvGrpSpPr>
          <p:nvPr/>
        </p:nvGrpSpPr>
        <p:grpSpPr bwMode="auto">
          <a:xfrm>
            <a:off x="3035300" y="1525620"/>
            <a:ext cx="1422400" cy="730250"/>
            <a:chOff x="920" y="1216"/>
            <a:chExt cx="896" cy="460"/>
          </a:xfrm>
        </p:grpSpPr>
        <p:sp>
          <p:nvSpPr>
            <p:cNvPr id="13338" name="Rectangle 2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Thyra</a:t>
              </a:r>
            </a:p>
          </p:txBody>
        </p:sp>
        <p:sp>
          <p:nvSpPr>
            <p:cNvPr id="13339" name="Rectangle 2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28" name="AutoShape 25"/>
          <p:cNvCxnSpPr>
            <a:cxnSpLocks noChangeShapeType="1"/>
            <a:stCxn id="13340" idx="2"/>
            <a:endCxn id="13342" idx="0"/>
          </p:cNvCxnSpPr>
          <p:nvPr/>
        </p:nvCxnSpPr>
        <p:spPr bwMode="auto">
          <a:xfrm rot="5400000">
            <a:off x="4053682" y="3945764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Rectangle 26"/>
          <p:cNvSpPr>
            <a:spLocks noChangeArrowheads="1"/>
          </p:cNvSpPr>
          <p:nvPr/>
        </p:nvSpPr>
        <p:spPr bwMode="auto">
          <a:xfrm>
            <a:off x="7221538" y="3368708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30" name="AutoShape 27"/>
          <p:cNvCxnSpPr>
            <a:cxnSpLocks noChangeShapeType="1"/>
            <a:stCxn id="13329" idx="2"/>
            <a:endCxn id="13344" idx="2"/>
          </p:cNvCxnSpPr>
          <p:nvPr/>
        </p:nvCxnSpPr>
        <p:spPr bwMode="auto">
          <a:xfrm rot="5400000">
            <a:off x="4014788" y="152720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31" name="Group 28"/>
          <p:cNvGrpSpPr>
            <a:grpSpLocks/>
          </p:cNvGrpSpPr>
          <p:nvPr/>
        </p:nvGrpSpPr>
        <p:grpSpPr bwMode="auto">
          <a:xfrm>
            <a:off x="6146800" y="2792445"/>
            <a:ext cx="1422400" cy="730250"/>
            <a:chOff x="920" y="1216"/>
            <a:chExt cx="896" cy="460"/>
          </a:xfrm>
        </p:grpSpPr>
        <p:sp>
          <p:nvSpPr>
            <p:cNvPr id="13336" name="Rectangle 29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3337" name="Rectangle 30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32" name="AutoShape 31"/>
          <p:cNvCxnSpPr>
            <a:cxnSpLocks noChangeShapeType="1"/>
          </p:cNvCxnSpPr>
          <p:nvPr/>
        </p:nvCxnSpPr>
        <p:spPr bwMode="auto">
          <a:xfrm>
            <a:off x="5418138" y="5788058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32"/>
          <p:cNvCxnSpPr>
            <a:cxnSpLocks noChangeShapeType="1"/>
          </p:cNvCxnSpPr>
          <p:nvPr/>
        </p:nvCxnSpPr>
        <p:spPr bwMode="auto">
          <a:xfrm>
            <a:off x="5418138" y="6210333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Rectangle 33"/>
          <p:cNvSpPr>
            <a:spLocks noChangeArrowheads="1"/>
          </p:cNvSpPr>
          <p:nvPr/>
        </p:nvSpPr>
        <p:spPr bwMode="auto">
          <a:xfrm>
            <a:off x="2882900" y="559597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Required Dependence</a:t>
            </a:r>
          </a:p>
        </p:txBody>
      </p:sp>
      <p:sp>
        <p:nvSpPr>
          <p:cNvPr id="13335" name="Rectangle 34"/>
          <p:cNvSpPr>
            <a:spLocks noChangeArrowheads="1"/>
          </p:cNvSpPr>
          <p:nvPr/>
        </p:nvSpPr>
        <p:spPr bwMode="auto">
          <a:xfrm>
            <a:off x="2882900" y="6035708"/>
            <a:ext cx="239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Optional Dependence</a:t>
            </a:r>
          </a:p>
        </p:txBody>
      </p:sp>
    </p:spTree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 smtClean="0"/>
              <a:t>Package </a:t>
            </a:r>
            <a:r>
              <a:rPr lang="en-US" altLang="en-US" dirty="0" err="1" smtClean="0"/>
              <a:t>Dependencies.cmake</a:t>
            </a:r>
            <a:r>
              <a:rPr lang="en-US" altLang="en-US" dirty="0" smtClean="0"/>
              <a:t>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7449" y="1430984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Boost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5132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Teuchos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2429" y="1430984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480243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Epetra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7448" y="3283543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51319" y="2862044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RTOp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2429" y="3282588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4802430" y="2861089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Triutils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7448" y="5020200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Triutils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51319" y="4581150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EpetraExt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429" y="5028632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RTOp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EpetraExt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806300" y="461955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Thyra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29499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69"/>
            <a:ext cx="8449865" cy="806505"/>
          </a:xfrm>
        </p:spPr>
        <p:txBody>
          <a:bodyPr/>
          <a:lstStyle/>
          <a:p>
            <a:r>
              <a:rPr lang="en-US" altLang="en-US" dirty="0" smtClean="0"/>
              <a:t>Pre-Push Testing: Change </a:t>
            </a:r>
            <a:r>
              <a:rPr lang="en-US" altLang="en-US" dirty="0" err="1" smtClean="0"/>
              <a:t>Epetra</a:t>
            </a:r>
            <a:endParaRPr lang="en-US" altLang="en-US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86287" y="109414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./do-configure \</a:t>
            </a:r>
          </a:p>
          <a:p>
            <a:pPr>
              <a:lnSpc>
                <a:spcPts val="2000"/>
              </a:lnSpc>
            </a:pP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-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Trilinos_ENABLE_Epetra:BOOL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</a:t>
            </a: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592652" y="3927615"/>
            <a:ext cx="1422400" cy="730250"/>
            <a:chOff x="920" y="1216"/>
            <a:chExt cx="896" cy="460"/>
          </a:xfrm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1592652" y="5311915"/>
            <a:ext cx="1422400" cy="730250"/>
            <a:chOff x="920" y="1216"/>
            <a:chExt cx="896" cy="460"/>
          </a:xfrm>
        </p:grpSpPr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4048515" y="5350015"/>
            <a:ext cx="1422400" cy="730250"/>
            <a:chOff x="920" y="1216"/>
            <a:chExt cx="896" cy="460"/>
          </a:xfrm>
        </p:grpSpPr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4050102" y="3929202"/>
            <a:ext cx="1422400" cy="730250"/>
            <a:chOff x="920" y="1216"/>
            <a:chExt cx="896" cy="460"/>
          </a:xfrm>
        </p:grpSpPr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3397640" y="32370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0" name="AutoShape 17"/>
          <p:cNvCxnSpPr>
            <a:cxnSpLocks noChangeShapeType="1"/>
            <a:stCxn id="15389" idx="1"/>
            <a:endCxn id="15397" idx="0"/>
          </p:cNvCxnSpPr>
          <p:nvPr/>
        </p:nvCxnSpPr>
        <p:spPr bwMode="auto">
          <a:xfrm rot="10800000" flipV="1">
            <a:off x="2303852" y="31037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8"/>
          <p:cNvCxnSpPr>
            <a:cxnSpLocks noChangeShapeType="1"/>
            <a:stCxn id="15397" idx="2"/>
            <a:endCxn id="15395" idx="0"/>
          </p:cNvCxnSpPr>
          <p:nvPr/>
        </p:nvCxnSpPr>
        <p:spPr bwMode="auto">
          <a:xfrm rot="5400000">
            <a:off x="1899833" y="50618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9"/>
          <p:cNvCxnSpPr>
            <a:cxnSpLocks noChangeShapeType="1"/>
            <a:stCxn id="15369" idx="2"/>
            <a:endCxn id="15393" idx="1"/>
          </p:cNvCxnSpPr>
          <p:nvPr/>
        </p:nvCxnSpPr>
        <p:spPr bwMode="auto">
          <a:xfrm rot="16200000" flipH="1">
            <a:off x="2608652" y="43530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20"/>
          <p:cNvCxnSpPr>
            <a:cxnSpLocks noChangeShapeType="1"/>
            <a:stCxn id="15389" idx="3"/>
            <a:endCxn id="15387" idx="0"/>
          </p:cNvCxnSpPr>
          <p:nvPr/>
        </p:nvCxnSpPr>
        <p:spPr bwMode="auto">
          <a:xfrm>
            <a:off x="4742252" y="31037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21"/>
          <p:cNvCxnSpPr>
            <a:cxnSpLocks noChangeShapeType="1"/>
            <a:stCxn id="15387" idx="2"/>
            <a:endCxn id="15393" idx="3"/>
          </p:cNvCxnSpPr>
          <p:nvPr/>
        </p:nvCxnSpPr>
        <p:spPr bwMode="auto">
          <a:xfrm rot="5400000">
            <a:off x="5739203" y="43895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22"/>
          <p:cNvCxnSpPr>
            <a:cxnSpLocks noChangeShapeType="1"/>
            <a:stCxn id="15387" idx="1"/>
            <a:endCxn id="15391" idx="3"/>
          </p:cNvCxnSpPr>
          <p:nvPr/>
        </p:nvCxnSpPr>
        <p:spPr bwMode="auto">
          <a:xfrm rot="10800000" flipV="1">
            <a:off x="5472502" y="43705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3319852" y="2660790"/>
            <a:ext cx="1422400" cy="730250"/>
            <a:chOff x="920" y="1216"/>
            <a:chExt cx="896" cy="460"/>
          </a:xfrm>
        </p:grpSpPr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5377" name="AutoShape 26"/>
          <p:cNvCxnSpPr>
            <a:cxnSpLocks noChangeShapeType="1"/>
            <a:stCxn id="15391" idx="2"/>
            <a:endCxn id="15393" idx="0"/>
          </p:cNvCxnSpPr>
          <p:nvPr/>
        </p:nvCxnSpPr>
        <p:spPr bwMode="auto">
          <a:xfrm rot="5400000">
            <a:off x="4338234" y="50809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7506090" y="45038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9" name="AutoShape 28"/>
          <p:cNvCxnSpPr>
            <a:cxnSpLocks noChangeShapeType="1"/>
            <a:stCxn id="15378" idx="2"/>
            <a:endCxn id="15395" idx="2"/>
          </p:cNvCxnSpPr>
          <p:nvPr/>
        </p:nvCxnSpPr>
        <p:spPr bwMode="auto">
          <a:xfrm rot="5400000">
            <a:off x="4299340" y="26623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0" name="Group 29"/>
          <p:cNvGrpSpPr>
            <a:grpSpLocks/>
          </p:cNvGrpSpPr>
          <p:nvPr/>
        </p:nvGrpSpPr>
        <p:grpSpPr bwMode="auto">
          <a:xfrm>
            <a:off x="6431352" y="3927615"/>
            <a:ext cx="1422400" cy="730250"/>
            <a:chOff x="920" y="1216"/>
            <a:chExt cx="896" cy="460"/>
          </a:xfrm>
        </p:grpSpPr>
        <p:sp>
          <p:nvSpPr>
            <p:cNvPr id="15387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5388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26170"/>
            <a:ext cx="7948215" cy="844910"/>
          </a:xfrm>
        </p:spPr>
        <p:txBody>
          <a:bodyPr/>
          <a:lstStyle/>
          <a:p>
            <a:r>
              <a:rPr lang="en-US" altLang="en-US" dirty="0" smtClean="0"/>
              <a:t>Pre-Push Testing: Change </a:t>
            </a:r>
            <a:r>
              <a:rPr lang="en-US" altLang="en-US" dirty="0" err="1" smtClean="0"/>
              <a:t>RTOp</a:t>
            </a:r>
            <a:endParaRPr lang="en-US" altLang="en-US" dirty="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71525" y="112298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./do-configure \</a:t>
            </a:r>
          </a:p>
          <a:p>
            <a:pPr>
              <a:lnSpc>
                <a:spcPts val="2000"/>
              </a:lnSpc>
            </a:pP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-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Trilinos_ENABLE_RTOp:BOOL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</a:t>
            </a: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76795" y="3926295"/>
            <a:ext cx="1422400" cy="730250"/>
            <a:chOff x="920" y="1216"/>
            <a:chExt cx="896" cy="460"/>
          </a:xfrm>
        </p:grpSpPr>
        <p:sp>
          <p:nvSpPr>
            <p:cNvPr id="16421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6422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576795" y="5310595"/>
            <a:ext cx="1422400" cy="730250"/>
            <a:chOff x="920" y="1216"/>
            <a:chExt cx="896" cy="460"/>
          </a:xfrm>
        </p:grpSpPr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1" name="Group 10"/>
          <p:cNvGrpSpPr>
            <a:grpSpLocks/>
          </p:cNvGrpSpPr>
          <p:nvPr/>
        </p:nvGrpSpPr>
        <p:grpSpPr bwMode="auto">
          <a:xfrm>
            <a:off x="3032658" y="5348695"/>
            <a:ext cx="1422400" cy="730250"/>
            <a:chOff x="920" y="1216"/>
            <a:chExt cx="896" cy="460"/>
          </a:xfrm>
        </p:grpSpPr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6418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2" name="Group 13"/>
          <p:cNvGrpSpPr>
            <a:grpSpLocks/>
          </p:cNvGrpSpPr>
          <p:nvPr/>
        </p:nvGrpSpPr>
        <p:grpSpPr bwMode="auto">
          <a:xfrm>
            <a:off x="3034245" y="3927882"/>
            <a:ext cx="1422400" cy="730250"/>
            <a:chOff x="920" y="1216"/>
            <a:chExt cx="896" cy="460"/>
          </a:xfrm>
        </p:grpSpPr>
        <p:sp>
          <p:nvSpPr>
            <p:cNvPr id="16415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6416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2381783" y="323573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394" name="AutoShape 17"/>
          <p:cNvCxnSpPr>
            <a:cxnSpLocks noChangeShapeType="1"/>
            <a:stCxn id="16413" idx="1"/>
            <a:endCxn id="16421" idx="0"/>
          </p:cNvCxnSpPr>
          <p:nvPr/>
        </p:nvCxnSpPr>
        <p:spPr bwMode="auto">
          <a:xfrm rot="10800000" flipV="1">
            <a:off x="1287995" y="310238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5" name="AutoShape 18"/>
          <p:cNvCxnSpPr>
            <a:cxnSpLocks noChangeShapeType="1"/>
            <a:stCxn id="16421" idx="2"/>
            <a:endCxn id="16419" idx="0"/>
          </p:cNvCxnSpPr>
          <p:nvPr/>
        </p:nvCxnSpPr>
        <p:spPr bwMode="auto">
          <a:xfrm rot="5400000">
            <a:off x="883976" y="506056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9"/>
          <p:cNvCxnSpPr>
            <a:cxnSpLocks noChangeShapeType="1"/>
            <a:stCxn id="16393" idx="2"/>
            <a:endCxn id="16417" idx="1"/>
          </p:cNvCxnSpPr>
          <p:nvPr/>
        </p:nvCxnSpPr>
        <p:spPr bwMode="auto">
          <a:xfrm rot="16200000" flipH="1">
            <a:off x="1592795" y="435174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20"/>
          <p:cNvCxnSpPr>
            <a:cxnSpLocks noChangeShapeType="1"/>
            <a:stCxn id="16413" idx="3"/>
            <a:endCxn id="16411" idx="0"/>
          </p:cNvCxnSpPr>
          <p:nvPr/>
        </p:nvCxnSpPr>
        <p:spPr bwMode="auto">
          <a:xfrm>
            <a:off x="3726395" y="310238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21"/>
          <p:cNvCxnSpPr>
            <a:cxnSpLocks noChangeShapeType="1"/>
            <a:stCxn id="16411" idx="2"/>
            <a:endCxn id="16417" idx="3"/>
          </p:cNvCxnSpPr>
          <p:nvPr/>
        </p:nvCxnSpPr>
        <p:spPr bwMode="auto">
          <a:xfrm rot="5400000">
            <a:off x="4723346" y="438825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22"/>
          <p:cNvCxnSpPr>
            <a:cxnSpLocks noChangeShapeType="1"/>
            <a:stCxn id="16411" idx="1"/>
            <a:endCxn id="16415" idx="3"/>
          </p:cNvCxnSpPr>
          <p:nvPr/>
        </p:nvCxnSpPr>
        <p:spPr bwMode="auto">
          <a:xfrm rot="10800000" flipV="1">
            <a:off x="4456645" y="436920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0" name="Group 23"/>
          <p:cNvGrpSpPr>
            <a:grpSpLocks/>
          </p:cNvGrpSpPr>
          <p:nvPr/>
        </p:nvGrpSpPr>
        <p:grpSpPr bwMode="auto">
          <a:xfrm>
            <a:off x="2303995" y="2659470"/>
            <a:ext cx="1422400" cy="730250"/>
            <a:chOff x="920" y="1216"/>
            <a:chExt cx="896" cy="460"/>
          </a:xfrm>
        </p:grpSpPr>
        <p:sp>
          <p:nvSpPr>
            <p:cNvPr id="16413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6414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6401" name="AutoShape 26"/>
          <p:cNvCxnSpPr>
            <a:cxnSpLocks noChangeShapeType="1"/>
            <a:stCxn id="16415" idx="2"/>
            <a:endCxn id="16417" idx="0"/>
          </p:cNvCxnSpPr>
          <p:nvPr/>
        </p:nvCxnSpPr>
        <p:spPr bwMode="auto">
          <a:xfrm rot="5400000">
            <a:off x="3322377" y="507961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Rectangle 27"/>
          <p:cNvSpPr>
            <a:spLocks noChangeArrowheads="1"/>
          </p:cNvSpPr>
          <p:nvPr/>
        </p:nvSpPr>
        <p:spPr bwMode="auto">
          <a:xfrm>
            <a:off x="6490233" y="450255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3" name="AutoShape 28"/>
          <p:cNvCxnSpPr>
            <a:cxnSpLocks noChangeShapeType="1"/>
            <a:stCxn id="16402" idx="2"/>
            <a:endCxn id="16419" idx="2"/>
          </p:cNvCxnSpPr>
          <p:nvPr/>
        </p:nvCxnSpPr>
        <p:spPr bwMode="auto">
          <a:xfrm rot="5400000">
            <a:off x="3283483" y="266105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4" name="Group 29"/>
          <p:cNvGrpSpPr>
            <a:grpSpLocks/>
          </p:cNvGrpSpPr>
          <p:nvPr/>
        </p:nvGrpSpPr>
        <p:grpSpPr bwMode="auto">
          <a:xfrm>
            <a:off x="5415495" y="3926295"/>
            <a:ext cx="1422400" cy="730250"/>
            <a:chOff x="920" y="1216"/>
            <a:chExt cx="896" cy="460"/>
          </a:xfrm>
        </p:grpSpPr>
        <p:sp>
          <p:nvSpPr>
            <p:cNvPr id="16411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6412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5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16409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16410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6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16407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16408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Extended 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2344626791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126170"/>
            <a:ext cx="8295480" cy="381000"/>
          </a:xfrm>
        </p:spPr>
        <p:txBody>
          <a:bodyPr/>
          <a:lstStyle/>
          <a:p>
            <a:r>
              <a:rPr lang="en-US" altLang="en-US" dirty="0" smtClean="0"/>
              <a:t>TriBITS Standard Testing Layers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377643" y="6099372"/>
            <a:ext cx="2318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 smtClean="0"/>
              <a:t>Coverage </a:t>
            </a:r>
            <a:r>
              <a:rPr lang="en-US" altLang="en-US" sz="2000" b="1" dirty="0"/>
              <a:t>Testing</a:t>
            </a: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922885" y="625435"/>
            <a:ext cx="7796855" cy="506946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2094557" y="769013"/>
            <a:ext cx="54535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Nightly 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Secondary </a:t>
            </a:r>
            <a:r>
              <a:rPr lang="en-US" altLang="en-US" dirty="0" smtClean="0">
                <a:solidFill>
                  <a:srgbClr val="000099"/>
                </a:solidFill>
              </a:rPr>
              <a:t>Tested (ST)</a:t>
            </a:r>
            <a:endParaRPr lang="en-US" altLang="en-US" dirty="0">
              <a:solidFill>
                <a:srgbClr val="000099"/>
              </a:solidFill>
            </a:endParaRP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 </a:t>
            </a:r>
            <a:r>
              <a:rPr lang="en-US" altLang="en-US" dirty="0" smtClean="0">
                <a:solidFill>
                  <a:srgbClr val="D30AA5"/>
                </a:solidFill>
              </a:rPr>
              <a:t>CONTINUOUS NIGHTLY</a:t>
            </a:r>
            <a:r>
              <a:rPr lang="en-US" altLang="en-US" dirty="0">
                <a:solidFill>
                  <a:srgbClr val="D30AA5"/>
                </a:solidFill>
              </a:rPr>
              <a:t>]</a:t>
            </a:r>
          </a:p>
          <a:p>
            <a:pPr algn="ctr"/>
            <a:r>
              <a:rPr lang="en-US" altLang="en-US" dirty="0"/>
              <a:t>(more platforms, more TPLs)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1537612" y="2125376"/>
            <a:ext cx="6567401" cy="349331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2709037" y="2266808"/>
            <a:ext cx="42245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Post-Push </a:t>
            </a:r>
            <a:r>
              <a:rPr lang="en-US" altLang="en-US" sz="2400" b="1" dirty="0"/>
              <a:t>CI </a:t>
            </a:r>
            <a:r>
              <a:rPr lang="en-US" altLang="en-US" sz="2400" b="1" dirty="0" smtClean="0"/>
              <a:t>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Secondary </a:t>
            </a:r>
            <a:r>
              <a:rPr lang="en-US" altLang="en-US" dirty="0" smtClean="0">
                <a:solidFill>
                  <a:srgbClr val="000099"/>
                </a:solidFill>
              </a:rPr>
              <a:t>Tested (ST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 </a:t>
            </a:r>
            <a:r>
              <a:rPr lang="en-US" altLang="en-US" dirty="0" smtClean="0">
                <a:solidFill>
                  <a:srgbClr val="D30AA5"/>
                </a:solidFill>
              </a:rPr>
              <a:t>CONTINUOUS]</a:t>
            </a:r>
            <a:endParaRPr lang="en-US" altLang="en-US" dirty="0">
              <a:solidFill>
                <a:srgbClr val="D30AA5"/>
              </a:solidFill>
            </a:endParaRPr>
          </a:p>
          <a:p>
            <a:pPr algn="ctr"/>
            <a:r>
              <a:rPr lang="en-US" altLang="en-US" dirty="0"/>
              <a:t>(post-push </a:t>
            </a:r>
            <a:r>
              <a:rPr lang="en-US" altLang="en-US" dirty="0" err="1" smtClean="0"/>
              <a:t>CTest</a:t>
            </a:r>
            <a:r>
              <a:rPr lang="en-US" altLang="en-US" dirty="0" smtClean="0"/>
              <a:t>/CDash</a:t>
            </a:r>
            <a:r>
              <a:rPr lang="en-US" altLang="en-US" dirty="0"/>
              <a:t>, Linux/GCC)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555418" y="3584766"/>
            <a:ext cx="4531789" cy="195614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977872" y="3802740"/>
            <a:ext cx="368688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Pre-Push CI 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Primary </a:t>
            </a:r>
            <a:r>
              <a:rPr lang="en-US" altLang="en-US" dirty="0" smtClean="0">
                <a:solidFill>
                  <a:srgbClr val="000099"/>
                </a:solidFill>
              </a:rPr>
              <a:t>Tested (PT)</a:t>
            </a:r>
            <a:endParaRPr lang="en-US" altLang="en-US" dirty="0">
              <a:solidFill>
                <a:srgbClr val="000099"/>
              </a:solidFill>
            </a:endParaRP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</a:t>
            </a:r>
            <a:r>
              <a:rPr lang="en-US" altLang="en-US" dirty="0" smtClean="0">
                <a:solidFill>
                  <a:srgbClr val="D30AA5"/>
                </a:solidFill>
              </a:rPr>
              <a:t>[BASIC]</a:t>
            </a:r>
            <a:endParaRPr lang="en-US" altLang="en-US" dirty="0">
              <a:solidFill>
                <a:srgbClr val="D30AA5"/>
              </a:solidFill>
            </a:endParaRPr>
          </a:p>
          <a:p>
            <a:pPr algn="ctr"/>
            <a:r>
              <a:rPr lang="en-US" altLang="en-US" dirty="0"/>
              <a:t>(</a:t>
            </a:r>
            <a:r>
              <a:rPr lang="en-US" altLang="en-US" dirty="0" smtClean="0"/>
              <a:t>pre-push checkin-test.py</a:t>
            </a:r>
            <a:r>
              <a:rPr lang="en-US" altLang="en-US" dirty="0"/>
              <a:t>)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5084990" y="6139695"/>
            <a:ext cx="3383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 smtClean="0"/>
              <a:t>Memory 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Valgrind</a:t>
            </a:r>
            <a:r>
              <a:rPr lang="en-US" altLang="en-US" sz="2000" b="1" dirty="0"/>
              <a:t>) Testing</a:t>
            </a:r>
          </a:p>
        </p:txBody>
      </p:sp>
      <p:cxnSp>
        <p:nvCxnSpPr>
          <p:cNvPr id="34" name="Straight Arrow Connector 16"/>
          <p:cNvCxnSpPr>
            <a:cxnSpLocks noChangeShapeType="1"/>
            <a:stCxn id="33" idx="0"/>
            <a:endCxn id="23" idx="5"/>
          </p:cNvCxnSpPr>
          <p:nvPr/>
        </p:nvCxnSpPr>
        <p:spPr bwMode="auto">
          <a:xfrm flipV="1">
            <a:off x="6776543" y="4952490"/>
            <a:ext cx="801374" cy="118720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18"/>
          <p:cNvCxnSpPr>
            <a:cxnSpLocks noChangeShapeType="1"/>
            <a:stCxn id="21" idx="0"/>
          </p:cNvCxnSpPr>
          <p:nvPr/>
        </p:nvCxnSpPr>
        <p:spPr bwMode="auto">
          <a:xfrm flipV="1">
            <a:off x="2536871" y="5444070"/>
            <a:ext cx="422119" cy="6553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eft Brace 24"/>
          <p:cNvSpPr>
            <a:spLocks/>
          </p:cNvSpPr>
          <p:nvPr/>
        </p:nvSpPr>
        <p:spPr bwMode="auto">
          <a:xfrm>
            <a:off x="654600" y="625435"/>
            <a:ext cx="268286" cy="4877371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 rot="16200000">
            <a:off x="-1424368" y="2766376"/>
            <a:ext cx="36365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33CC"/>
                </a:solidFill>
              </a:rPr>
              <a:t>Correctness Testing</a:t>
            </a:r>
          </a:p>
        </p:txBody>
      </p:sp>
    </p:spTree>
  </p:cSld>
  <p:clrMapOvr>
    <a:masterClrMapping/>
  </p:clrMapOvr>
  <p:transition spd="med"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33" grpId="0"/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Pre-Push CI Testing: checkin-test.py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4260" y="702245"/>
            <a:ext cx="8488207" cy="555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1714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</a:pPr>
            <a:r>
              <a:rPr lang="en-US" altLang="en-US" sz="2400" dirty="0" smtClean="0">
                <a:solidFill>
                  <a:srgbClr val="D30AA5"/>
                </a:solidFill>
              </a:rPr>
              <a:t>      </a:t>
            </a:r>
            <a:r>
              <a:rPr lang="en-US" altLang="en-US" sz="48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checkin-test.py --do-all --push</a:t>
            </a:r>
            <a:endParaRPr lang="en-US" altLang="en-US" sz="2400" dirty="0">
              <a:solidFill>
                <a:srgbClr val="D30AA5"/>
              </a:solidFill>
            </a:endParaRP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Integrates with latest version in remote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repositories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Figures </a:t>
            </a:r>
            <a:r>
              <a:rPr lang="en-US" altLang="en-US" sz="2400" dirty="0"/>
              <a:t>out </a:t>
            </a:r>
            <a:r>
              <a:rPr lang="en-US" altLang="en-US" sz="2400" dirty="0" smtClean="0"/>
              <a:t>modified packages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3600" dirty="0" smtClean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Modified </a:t>
            </a:r>
            <a:r>
              <a:rPr lang="en-US" altLang="en-US" sz="36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file: 'packages/</a:t>
            </a:r>
            <a:r>
              <a:rPr lang="en-US" altLang="en-US" sz="3600" dirty="0" err="1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altLang="en-US" sz="36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/CMakeLists.txt'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36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=&gt; Enabling 'Teuchos'!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Enables </a:t>
            </a:r>
            <a:r>
              <a:rPr lang="en-US" altLang="en-US" sz="2400" dirty="0"/>
              <a:t>all </a:t>
            </a:r>
            <a:r>
              <a:rPr lang="en-US" altLang="en-US" sz="2400" dirty="0" smtClean="0"/>
              <a:t>forward/downstream packages &amp; tests</a:t>
            </a:r>
            <a:endParaRPr lang="en-US" altLang="en-US" sz="2400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/>
              <a:t>Configures, </a:t>
            </a:r>
            <a:r>
              <a:rPr lang="en-US" altLang="en-US" sz="2400" dirty="0" smtClean="0"/>
              <a:t>builds, and runs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Does the push (if all builds/tests pass)</a:t>
            </a:r>
            <a:endParaRPr lang="en-US" altLang="en-US" sz="2400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/>
              <a:t>Sends </a:t>
            </a:r>
            <a:r>
              <a:rPr lang="en-US" altLang="en-US" sz="2400" dirty="0" smtClean="0"/>
              <a:t>notification emails</a:t>
            </a:r>
            <a:endParaRPr lang="en-US" altLang="en-US" sz="2400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Fully </a:t>
            </a:r>
            <a:r>
              <a:rPr lang="en-US" altLang="en-US" sz="2400" dirty="0"/>
              <a:t>customizable (enabled packages, build cases, etc.)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/>
              <a:t>Documentation: </a:t>
            </a:r>
            <a:r>
              <a:rPr lang="en-US" altLang="en-US" sz="2400" dirty="0">
                <a:solidFill>
                  <a:srgbClr val="D30AA5"/>
                </a:solidFill>
              </a:rPr>
              <a:t>checkin-test.py --help</a:t>
            </a:r>
          </a:p>
        </p:txBody>
      </p:sp>
    </p:spTree>
    <p:extLst>
      <p:ext uri="{BB962C8B-B14F-4D97-AF65-F5344CB8AC3E}">
        <p14:creationId xmlns:p14="http://schemas.microsoft.com/office/powerpoint/2010/main" val="319812942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1"/>
          <p:cNvSpPr txBox="1">
            <a:spLocks noChangeArrowheads="1"/>
          </p:cNvSpPr>
          <p:nvPr/>
        </p:nvSpPr>
        <p:spPr bwMode="auto">
          <a:xfrm>
            <a:off x="267029" y="489842"/>
            <a:ext cx="8803772" cy="8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Problem =&gt; Develop and Deploy Complex Software</a:t>
            </a:r>
          </a:p>
          <a:p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830" y="1877672"/>
            <a:ext cx="8876971" cy="16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>
                <a:srgbClr val="008657"/>
              </a:buClr>
              <a:defRPr/>
            </a:pPr>
            <a:r>
              <a:rPr lang="en-US" sz="1800" b="1" noProof="0" dirty="0" smtClean="0">
                <a:solidFill>
                  <a:sysClr val="windowText" lastClr="000000"/>
                </a:solidFill>
              </a:rPr>
              <a:t>Multiple software repositories and distributed development teams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b="1" noProof="0" dirty="0" smtClean="0">
                <a:solidFill>
                  <a:sysClr val="windowText" lastClr="000000"/>
                </a:solidFill>
              </a:rPr>
              <a:t>Multiple compiled programming languages (C, C++, Fortran) and mixed-language programs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b="1" dirty="0" smtClean="0">
                <a:solidFill>
                  <a:sysClr val="windowText" lastClr="000000"/>
                </a:solidFill>
              </a:rPr>
              <a:t>Multiple development and deployment platforms (Linux, Windows, Super-Computers, etc.)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b="1" dirty="0" smtClean="0">
                <a:solidFill>
                  <a:sysClr val="windowText" lastClr="000000"/>
                </a:solidFill>
              </a:rPr>
              <a:t>Stringent software quality requirements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231"/>
          <p:cNvSpPr txBox="1">
            <a:spLocks noChangeArrowheads="1"/>
          </p:cNvSpPr>
          <p:nvPr/>
        </p:nvSpPr>
        <p:spPr bwMode="auto">
          <a:xfrm>
            <a:off x="193830" y="4253532"/>
            <a:ext cx="8525910" cy="8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Solution Approach </a:t>
            </a:r>
          </a:p>
          <a:p>
            <a:r>
              <a:rPr lang="en-US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    =&gt;  TriBITS custom CMake build &amp;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195753821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9" y="847704"/>
            <a:ext cx="5458587" cy="2376820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170"/>
            <a:ext cx="9143999" cy="381000"/>
          </a:xfrm>
        </p:spPr>
        <p:txBody>
          <a:bodyPr/>
          <a:lstStyle/>
          <a:p>
            <a:r>
              <a:rPr lang="en-US" altLang="en-US" dirty="0" smtClean="0"/>
              <a:t> Post-Push Testing: </a:t>
            </a:r>
            <a:r>
              <a:rPr lang="en-US" altLang="en-US" sz="4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TRIBITS_CTEST_DRIVER()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8473" y="2780268"/>
            <a:ext cx="5439834" cy="192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42204" y="2899143"/>
            <a:ext cx="200363" cy="752475"/>
          </a:xfrm>
          <a:custGeom>
            <a:avLst/>
            <a:gdLst>
              <a:gd name="connsiteX0" fmla="*/ 400726 w 400726"/>
              <a:gd name="connsiteY0" fmla="*/ 0 h 752475"/>
              <a:gd name="connsiteX1" fmla="*/ 676 w 400726"/>
              <a:gd name="connsiteY1" fmla="*/ 466725 h 752475"/>
              <a:gd name="connsiteX2" fmla="*/ 324526 w 400726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992985" y="706398"/>
            <a:ext cx="3033995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CDash Dashboard </a:t>
            </a:r>
            <a:r>
              <a:rPr lang="en-US" altLang="en-US" sz="2200" b="1" smtClean="0">
                <a:solidFill>
                  <a:srgbClr val="000099"/>
                </a:solidFill>
              </a:rPr>
              <a:t>for 4/6/2014</a:t>
            </a:r>
            <a:endParaRPr lang="en-US" altLang="en-US" sz="2200" b="1" dirty="0" smtClean="0">
              <a:solidFill>
                <a:srgbClr val="0000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Rolled-up summaries for each build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Nightly, CI, Experimental build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5992985" y="3394748"/>
            <a:ext cx="303399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CDash CI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Individual packages built 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Targeted emails for failed package build &amp;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Failed packages disabled in downstream packages</a:t>
            </a:r>
          </a:p>
          <a:p>
            <a:pPr lvl="1"/>
            <a:r>
              <a:rPr lang="en-US" altLang="en-US" dirty="0" smtClean="0"/>
              <a:t>=&gt; </a:t>
            </a:r>
            <a:r>
              <a:rPr lang="en-US" altLang="en-US" dirty="0" smtClean="0">
                <a:solidFill>
                  <a:srgbClr val="000099"/>
                </a:solidFill>
              </a:rPr>
              <a:t>Don’t propagate failures!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3" y="3485198"/>
            <a:ext cx="5491930" cy="13098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347450" y="3006545"/>
            <a:ext cx="5439834" cy="192025"/>
          </a:xfrm>
          <a:prstGeom prst="rect">
            <a:avLst/>
          </a:prstGeom>
          <a:noFill/>
          <a:ln w="38100" cap="flat" cmpd="sng" algn="ctr">
            <a:solidFill>
              <a:srgbClr val="0086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17020" y="3166758"/>
            <a:ext cx="214599" cy="1760037"/>
          </a:xfrm>
          <a:custGeom>
            <a:avLst/>
            <a:gdLst>
              <a:gd name="connsiteX0" fmla="*/ 400726 w 400726"/>
              <a:gd name="connsiteY0" fmla="*/ 0 h 752475"/>
              <a:gd name="connsiteX1" fmla="*/ 676 w 400726"/>
              <a:gd name="connsiteY1" fmla="*/ 466725 h 752475"/>
              <a:gd name="connsiteX2" fmla="*/ 324526 w 400726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00865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5" y="4975389"/>
            <a:ext cx="5477640" cy="1295581"/>
          </a:xfrm>
          <a:prstGeom prst="rect">
            <a:avLst/>
          </a:prstGeom>
          <a:ln>
            <a:solidFill>
              <a:srgbClr val="008657"/>
            </a:solidFill>
          </a:ln>
        </p:spPr>
      </p:pic>
    </p:spTree>
    <p:extLst>
      <p:ext uri="{BB962C8B-B14F-4D97-AF65-F5344CB8AC3E}">
        <p14:creationId xmlns:p14="http://schemas.microsoft.com/office/powerpoint/2010/main" val="3103439762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 smtClean="0"/>
              <a:t>TriBITS Miscellaneous Facts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710" y="663840"/>
            <a:ext cx="8756650" cy="58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System Dependencies: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TriBITS Core: Basic configure, build, test &amp; install 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2400" b="1" dirty="0" smtClean="0"/>
              <a:t>=&gt;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Only raw CMake (2.8.4+)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TriBITS Extra SE tools (checkin-test.py, …)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2400" b="1" dirty="0" smtClean="0"/>
              <a:t>=&gt;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8657"/>
                </a:solidFill>
              </a:rPr>
              <a:t>Git</a:t>
            </a:r>
            <a:r>
              <a:rPr lang="en-US" sz="2400" dirty="0" smtClean="0">
                <a:solidFill>
                  <a:srgbClr val="008657"/>
                </a:solidFill>
              </a:rPr>
              <a:t>  (1.7.0.4+) and Python 2.4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Usage of TriBITS: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Trilinos (SNL, originating project)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ORNL: SCALE, </a:t>
            </a:r>
            <a:r>
              <a:rPr lang="en-US" sz="2400" dirty="0" err="1" smtClean="0"/>
              <a:t>Exnihilo</a:t>
            </a:r>
            <a:r>
              <a:rPr lang="en-US" sz="2400" dirty="0" smtClean="0"/>
              <a:t>, </a:t>
            </a:r>
            <a:r>
              <a:rPr lang="en-US" sz="2400" dirty="0" err="1" smtClean="0"/>
              <a:t>DataTransferKit</a:t>
            </a:r>
            <a:endParaRPr lang="en-US" sz="2400" dirty="0" smtClean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Non-ORNL: MPACT (Univ. of Misc.), COBRA-TF (Penn. State)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CASL-Related: VERA</a:t>
            </a:r>
            <a:endParaRPr lang="en-US" sz="2400" dirty="0" smtClean="0">
              <a:solidFill>
                <a:srgbClr val="000099"/>
              </a:solidFill>
            </a:endParaRP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Development &amp; Distribution: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3-clause BSD-like license, Copyright SNL</a:t>
            </a:r>
            <a:endParaRPr lang="en-US" sz="24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Current: Trilinos (trilinos.sandia.gov), CASL (</a:t>
            </a:r>
            <a:r>
              <a:rPr lang="en-US" sz="2400" dirty="0" err="1" smtClean="0"/>
              <a:t>casl-dev</a:t>
            </a:r>
            <a:r>
              <a:rPr lang="en-US" sz="2400" dirty="0" smtClean="0"/>
              <a:t>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Near future: </a:t>
            </a:r>
            <a:r>
              <a:rPr lang="en-US" sz="2400" b="1" dirty="0" err="1" smtClean="0">
                <a:solidFill>
                  <a:srgbClr val="D30AA5"/>
                </a:solidFill>
              </a:rPr>
              <a:t>Github</a:t>
            </a:r>
            <a:r>
              <a:rPr lang="en-US" sz="2400" dirty="0" smtClean="0">
                <a:solidFill>
                  <a:srgbClr val="D30AA5"/>
                </a:solidFill>
              </a:rPr>
              <a:t> </a:t>
            </a:r>
            <a:r>
              <a:rPr lang="en-US" sz="2400" dirty="0" smtClean="0"/>
              <a:t>(public repo, global pull)</a:t>
            </a:r>
          </a:p>
        </p:txBody>
      </p:sp>
    </p:spTree>
    <p:extLst>
      <p:ext uri="{BB962C8B-B14F-4D97-AF65-F5344CB8AC3E}">
        <p14:creationId xmlns:p14="http://schemas.microsoft.com/office/powerpoint/2010/main" val="3814119040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7880" y="3966670"/>
            <a:ext cx="8026645" cy="218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" pitchFamily="34" charset="0"/>
              <a:buChar char="•"/>
            </a:pPr>
            <a:r>
              <a:rPr lang="en-US" sz="3600" b="1" dirty="0" smtClean="0">
                <a:latin typeface="Arial Narrow" pitchFamily="34" charset="0"/>
              </a:rPr>
              <a:t>Contact: </a:t>
            </a:r>
            <a:r>
              <a:rPr lang="en-US" sz="3600" dirty="0" smtClean="0">
                <a:latin typeface="Arial Narrow" pitchFamily="34" charset="0"/>
              </a:rPr>
              <a:t>bartlettra@ornl.gov</a:t>
            </a:r>
          </a:p>
          <a:p>
            <a:pPr marL="344488" indent="-344488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" pitchFamily="34" charset="0"/>
              <a:buChar char="•"/>
            </a:pPr>
            <a:r>
              <a:rPr lang="en-US" sz="3600" b="1" dirty="0" smtClean="0">
                <a:latin typeface="Arial Narrow" pitchFamily="34" charset="0"/>
              </a:rPr>
              <a:t>Sponsors</a:t>
            </a:r>
            <a:r>
              <a:rPr lang="en-US" sz="3600" b="1" dirty="0">
                <a:latin typeface="Arial Narrow" pitchFamily="34" charset="0"/>
              </a:rPr>
              <a:t>: </a:t>
            </a:r>
          </a:p>
          <a:p>
            <a:pPr marL="690563" lvl="1" indent="-346075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 Narrow" pitchFamily="34" charset="0"/>
              <a:buChar char="–"/>
            </a:pPr>
            <a:r>
              <a:rPr lang="en-US" sz="3200" dirty="0" smtClean="0">
                <a:latin typeface="Arial Narrow" pitchFamily="34" charset="0"/>
              </a:rPr>
              <a:t>CASL: Consortium for the Advanced Simulation of Lightwater reactors</a:t>
            </a:r>
          </a:p>
        </p:txBody>
      </p:sp>
    </p:spTree>
    <p:extLst>
      <p:ext uri="{BB962C8B-B14F-4D97-AF65-F5344CB8AC3E}">
        <p14:creationId xmlns:p14="http://schemas.microsoft.com/office/powerpoint/2010/main" val="3752136105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CMake?</a:t>
            </a:r>
          </a:p>
          <a:p>
            <a:pPr algn="ctr"/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TriBITS?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761638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CMake?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210" y="524399"/>
            <a:ext cx="9103790" cy="636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/>
              <a:t>Open-source tools maintained and used by a large community and supported by a profession software development company (Kitware).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000099"/>
                </a:solidFill>
              </a:rPr>
              <a:t>CMake: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Simplified </a:t>
            </a:r>
            <a:r>
              <a:rPr lang="en-US" sz="2000" dirty="0"/>
              <a:t>build </a:t>
            </a:r>
            <a:r>
              <a:rPr lang="en-US" sz="2000" dirty="0" smtClean="0"/>
              <a:t>system, easier maintenance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Improved </a:t>
            </a:r>
            <a:r>
              <a:rPr lang="en-US" sz="2000" dirty="0"/>
              <a:t>mechanism for extending capabilities </a:t>
            </a:r>
            <a:r>
              <a:rPr lang="en-US" sz="2000" dirty="0" smtClean="0"/>
              <a:t>(CMake language)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Support </a:t>
            </a:r>
            <a:r>
              <a:rPr lang="en-US" sz="2000" dirty="0"/>
              <a:t>for all major C, C++, and Fortran compilers.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Automatic full </a:t>
            </a:r>
            <a:r>
              <a:rPr lang="en-US" sz="2000" dirty="0"/>
              <a:t>dependency </a:t>
            </a:r>
            <a:r>
              <a:rPr lang="en-US" sz="2000" dirty="0" smtClean="0"/>
              <a:t>tracking (headers, src, mod, obj, libs, exec)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Faster </a:t>
            </a:r>
            <a:r>
              <a:rPr lang="en-US" sz="2000" dirty="0"/>
              <a:t>configure times (</a:t>
            </a:r>
            <a:r>
              <a:rPr lang="en-US" sz="2000" dirty="0" smtClean="0"/>
              <a:t>e.g. &gt; 10x faster than autotools)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Shared </a:t>
            </a:r>
            <a:r>
              <a:rPr lang="en-US" sz="2000" dirty="0"/>
              <a:t>libraries on </a:t>
            </a:r>
            <a:r>
              <a:rPr lang="en-US" sz="2000" dirty="0" smtClean="0"/>
              <a:t>all platforms and compilers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Support </a:t>
            </a:r>
            <a:r>
              <a:rPr lang="en-US" sz="2000" dirty="0"/>
              <a:t>for MS Windows </a:t>
            </a:r>
            <a:r>
              <a:rPr lang="en-US" sz="2000" dirty="0" smtClean="0"/>
              <a:t>(e.g. Visual </a:t>
            </a:r>
            <a:r>
              <a:rPr lang="en-US" sz="2000" dirty="0"/>
              <a:t>Studio </a:t>
            </a:r>
            <a:r>
              <a:rPr lang="en-US" sz="2000" dirty="0" smtClean="0"/>
              <a:t>projects)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Portable support </a:t>
            </a:r>
            <a:r>
              <a:rPr lang="en-US" sz="2000" dirty="0"/>
              <a:t>for </a:t>
            </a:r>
            <a:r>
              <a:rPr lang="en-US" sz="2000" dirty="0" smtClean="0"/>
              <a:t>cross-compiling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Good Fortran support (parallel builds with modules with </a:t>
            </a:r>
            <a:r>
              <a:rPr lang="en-US" sz="2000" dirty="0" err="1" smtClean="0"/>
              <a:t>src</a:t>
            </a:r>
            <a:r>
              <a:rPr lang="en-US" sz="2000" dirty="0" smtClean="0"/>
              <a:t> =&gt; mod =&gt; object tracking, C/Fortran interoperability, etc.)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000099"/>
                </a:solidFill>
              </a:rPr>
              <a:t>CTest: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Parallel </a:t>
            </a:r>
            <a:r>
              <a:rPr lang="en-US" sz="2000" dirty="0"/>
              <a:t>running and scheduling of tests and test </a:t>
            </a:r>
            <a:r>
              <a:rPr lang="en-US" sz="2000" dirty="0" smtClean="0"/>
              <a:t>time-outs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Memory </a:t>
            </a:r>
            <a:r>
              <a:rPr lang="en-US" sz="2000" dirty="0"/>
              <a:t>testing </a:t>
            </a:r>
            <a:r>
              <a:rPr lang="en-US" sz="2000" dirty="0" smtClean="0"/>
              <a:t>(Valgrind)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Line </a:t>
            </a:r>
            <a:r>
              <a:rPr lang="en-US" sz="2000" dirty="0"/>
              <a:t>coverage </a:t>
            </a:r>
            <a:r>
              <a:rPr lang="en-US" sz="2000" dirty="0" smtClean="0"/>
              <a:t>testing (GCC LCOV)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Better </a:t>
            </a:r>
            <a:r>
              <a:rPr lang="en-US" sz="2000" dirty="0"/>
              <a:t>integration between the test system and the build </a:t>
            </a:r>
            <a:r>
              <a:rPr lang="en-US" sz="2000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1116915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TriBITS?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786948"/>
            <a:ext cx="8756650" cy="575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Framework for large, distributed multi-repository CMake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Reduce </a:t>
            </a:r>
            <a:r>
              <a:rPr lang="en-US" sz="2800" dirty="0"/>
              <a:t>boiler-plate CMake </a:t>
            </a:r>
            <a:r>
              <a:rPr lang="en-US" sz="2800" dirty="0" smtClean="0"/>
              <a:t>code and enforce consistency </a:t>
            </a:r>
            <a:r>
              <a:rPr lang="en-US" sz="2800" dirty="0"/>
              <a:t>across large distributed </a:t>
            </a:r>
            <a:r>
              <a:rPr lang="en-US" sz="2800" dirty="0" smtClean="0"/>
              <a:t>projects</a:t>
            </a:r>
            <a:endParaRPr lang="en-US" sz="28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Subproject dependencies and namespacing architecture (packages)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Automatic package dependency handling</a:t>
            </a:r>
            <a:endParaRPr lang="en-US" sz="28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Additional </a:t>
            </a:r>
            <a:r>
              <a:rPr lang="en-US" sz="2800" dirty="0"/>
              <a:t>tools </a:t>
            </a:r>
            <a:r>
              <a:rPr lang="en-US" sz="2800" dirty="0" smtClean="0"/>
              <a:t>for agile </a:t>
            </a:r>
            <a:r>
              <a:rPr lang="en-US" sz="2800" dirty="0"/>
              <a:t>software development </a:t>
            </a:r>
            <a:r>
              <a:rPr lang="en-US" sz="2800" dirty="0" smtClean="0"/>
              <a:t>processes (e.g. Continuous Integration (CI))</a:t>
            </a:r>
            <a:endParaRPr lang="en-US" sz="28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Additional </a:t>
            </a:r>
            <a:r>
              <a:rPr lang="en-US" sz="2800" dirty="0"/>
              <a:t>functionality missing in raw </a:t>
            </a:r>
            <a:r>
              <a:rPr lang="en-US" sz="2800" dirty="0" smtClean="0"/>
              <a:t>CMake</a:t>
            </a:r>
            <a:endParaRPr lang="en-US" sz="28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Change default </a:t>
            </a:r>
            <a:r>
              <a:rPr lang="en-US" sz="2800" dirty="0"/>
              <a:t>CMake behavior when </a:t>
            </a:r>
            <a:r>
              <a:rPr lang="en-US" sz="2800" dirty="0" smtClean="0"/>
              <a:t>necessary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27317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Raw CMake vs. TriBITS</a:t>
            </a:r>
          </a:p>
        </p:txBody>
      </p:sp>
    </p:spTree>
    <p:extLst>
      <p:ext uri="{BB962C8B-B14F-4D97-AF65-F5344CB8AC3E}">
        <p14:creationId xmlns:p14="http://schemas.microsoft.com/office/powerpoint/2010/main" val="3133893353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Raw CMakeLists.txt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6560" y="702245"/>
            <a:ext cx="7565940" cy="59067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library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SET(HEADERS hello_world_lib.hpp)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SET(SOURCES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ADD_LIBRARY(hello_world_lib ${SOURCES})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hello_world_lib DESTINATION 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INSTALL(FILES ${HEADERS} DESTINATION include)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user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ADD_EXECUTABLE(hello_world hello_world_main.cpp)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TARGET_LINK_LIBRARIES(hello_world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 DESTINATION bin)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Test the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ADD_TEST(test ${CMAKE_CURRENT_BINARY_DIR}/hello_world)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SET_TESTS_PROPERTIES(test PROPERTIES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run some unit tests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ADD_EXECUTABLE(unit_tests hello_world_unit_tests.cpp)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TARGET_LINK_LIBRARIES(unit_tests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ADD_TEST(unit_test ${CMAKE_CURRENT_BINARY_DIR}/unit_tests)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SET_TESTS_PROPERTIES(unit_test 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PROPERTIES PASS_REGULAR_EXPRESSION "All unit tests passed")</a:t>
            </a:r>
          </a:p>
        </p:txBody>
      </p:sp>
    </p:spTree>
    <p:extLst>
      <p:ext uri="{BB962C8B-B14F-4D97-AF65-F5344CB8AC3E}">
        <p14:creationId xmlns:p14="http://schemas.microsoft.com/office/powerpoint/2010/main" val="263238141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 smtClean="0"/>
              <a:t>TriBITS Package CMakeList.txt File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4690" y="3787904"/>
            <a:ext cx="7988550" cy="26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Library linking automatically handled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Avoid duplication and boiler-plate code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Fewer commands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Install by default (most common)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Automatic namespacing of test &amp; exec names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23525" y="866206"/>
            <a:ext cx="6682625" cy="258275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TRIBITS_PACKAGE(HelloWorld)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TRIBITS_ADD_LIBRARY(hello_world_lib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HEADERS hello_world_lib.hpp 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TRIBITS_ADD_EXECUTABLE(hello_world NOEXEPREFIX SOURCES hello_world_main.cpp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INSTALLABLE)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TRIBITS_ADD_TEST(hello_world NOEXEPREFIX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TRIBITS_ADD_EXECUTABLE_AND_TEST(unit_tests SOURCES hello_world_unit_tests.cpp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PASS_REGULAR_EXPRESSION "All unit tests passed")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TRIBITS_PACKAGE_POSTPROCESS()</a:t>
            </a:r>
          </a:p>
        </p:txBody>
      </p:sp>
    </p:spTree>
    <p:extLst>
      <p:ext uri="{BB962C8B-B14F-4D97-AF65-F5344CB8AC3E}">
        <p14:creationId xmlns:p14="http://schemas.microsoft.com/office/powerpoint/2010/main" val="1683910939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 Structural Units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and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Meta-Projects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39050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25633</TotalTime>
  <Words>1130</Words>
  <Application>Microsoft Office PowerPoint</Application>
  <PresentationFormat>On-screen Show (4:3)</PresentationFormat>
  <Paragraphs>247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Tribal Build, Integrate, and Test System</vt:lpstr>
      <vt:lpstr>PowerPoint Presentation</vt:lpstr>
      <vt:lpstr>PowerPoint Presentation</vt:lpstr>
      <vt:lpstr>Why CMake?</vt:lpstr>
      <vt:lpstr>Why TriBITS?</vt:lpstr>
      <vt:lpstr>PowerPoint Presentation</vt:lpstr>
      <vt:lpstr>Raw CMakeLists.txt File</vt:lpstr>
      <vt:lpstr>TriBITS Package CMakeList.txt File</vt:lpstr>
      <vt:lpstr>PowerPoint Presentation</vt:lpstr>
      <vt:lpstr>TriBITS Structural Units</vt:lpstr>
      <vt:lpstr>Example: VERA Meta-Project, Repositories, Packages &amp; Subpackages</vt:lpstr>
      <vt:lpstr>PowerPoint Presentation</vt:lpstr>
      <vt:lpstr>Package Dependency Structure (Example: Trilinos)</vt:lpstr>
      <vt:lpstr>Package Dependencies.cmake Files</vt:lpstr>
      <vt:lpstr>Pre-Push Testing: Change Epetra</vt:lpstr>
      <vt:lpstr>Pre-Push Testing: Change RTOp</vt:lpstr>
      <vt:lpstr>PowerPoint Presentation</vt:lpstr>
      <vt:lpstr>TriBITS Standard Testing Layers</vt:lpstr>
      <vt:lpstr>Pre-Push CI Testing: checkin-test.py</vt:lpstr>
      <vt:lpstr> Post-Push Testing: TRIBITS_CTEST_DRIVER()</vt:lpstr>
      <vt:lpstr>TriBITS Miscellaneous Facts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A.</cp:lastModifiedBy>
  <cp:revision>3259</cp:revision>
  <dcterms:modified xsi:type="dcterms:W3CDTF">2014-09-12T19:31:33Z</dcterms:modified>
</cp:coreProperties>
</file>