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5" r:id="rId10"/>
    <p:sldId id="263" r:id="rId11"/>
    <p:sldId id="266" r:id="rId12"/>
    <p:sldId id="267" r:id="rId13"/>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Classes\CS559%20Machine%20Learning\Final%20Project\Performance%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Sheet1!$B$2</c:f>
              <c:strCache>
                <c:ptCount val="1"/>
                <c:pt idx="0">
                  <c:v>MLE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Sheet1!$B$4:$B$19</c:f>
              <c:numCache>
                <c:formatCode>General</c:formatCode>
                <c:ptCount val="16"/>
                <c:pt idx="0">
                  <c:v>5.5</c:v>
                </c:pt>
                <c:pt idx="1">
                  <c:v>16.38</c:v>
                </c:pt>
                <c:pt idx="2">
                  <c:v>28.28</c:v>
                </c:pt>
                <c:pt idx="3">
                  <c:v>42.62</c:v>
                </c:pt>
                <c:pt idx="4">
                  <c:v>51.1</c:v>
                </c:pt>
                <c:pt idx="5">
                  <c:v>62.85</c:v>
                </c:pt>
                <c:pt idx="6">
                  <c:v>68.42</c:v>
                </c:pt>
                <c:pt idx="7">
                  <c:v>72.989999999999995</c:v>
                </c:pt>
                <c:pt idx="8">
                  <c:v>75.53</c:v>
                </c:pt>
                <c:pt idx="9">
                  <c:v>79.41</c:v>
                </c:pt>
                <c:pt idx="10">
                  <c:v>81.81</c:v>
                </c:pt>
                <c:pt idx="11">
                  <c:v>83.77</c:v>
                </c:pt>
                <c:pt idx="12">
                  <c:v>85.57</c:v>
                </c:pt>
                <c:pt idx="13">
                  <c:v>86.81</c:v>
                </c:pt>
                <c:pt idx="14">
                  <c:v>87.61</c:v>
                </c:pt>
                <c:pt idx="15">
                  <c:v>88.28</c:v>
                </c:pt>
              </c:numCache>
            </c:numRef>
          </c:yVal>
          <c:smooth val="1"/>
        </c:ser>
        <c:ser>
          <c:idx val="1"/>
          <c:order val="1"/>
          <c:tx>
            <c:strRef>
              <c:f>Sheet1!$C$2</c:f>
              <c:strCache>
                <c:ptCount val="1"/>
                <c:pt idx="0">
                  <c:v>kNN (k = 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Sheet1!$C$4:$C$19</c:f>
              <c:numCache>
                <c:formatCode>General</c:formatCode>
                <c:ptCount val="16"/>
                <c:pt idx="0">
                  <c:v>11.59</c:v>
                </c:pt>
                <c:pt idx="1">
                  <c:v>20.16</c:v>
                </c:pt>
                <c:pt idx="2">
                  <c:v>38.39</c:v>
                </c:pt>
                <c:pt idx="3">
                  <c:v>58.74</c:v>
                </c:pt>
                <c:pt idx="4">
                  <c:v>70.14</c:v>
                </c:pt>
                <c:pt idx="5">
                  <c:v>80.319999999999993</c:v>
                </c:pt>
                <c:pt idx="6">
                  <c:v>84.84</c:v>
                </c:pt>
                <c:pt idx="7">
                  <c:v>87.3</c:v>
                </c:pt>
                <c:pt idx="8">
                  <c:v>89.37</c:v>
                </c:pt>
                <c:pt idx="9">
                  <c:v>91.31</c:v>
                </c:pt>
                <c:pt idx="10">
                  <c:v>92.33</c:v>
                </c:pt>
                <c:pt idx="11">
                  <c:v>92.95</c:v>
                </c:pt>
                <c:pt idx="12">
                  <c:v>93.68</c:v>
                </c:pt>
                <c:pt idx="13">
                  <c:v>93.99</c:v>
                </c:pt>
                <c:pt idx="14">
                  <c:v>94.23</c:v>
                </c:pt>
                <c:pt idx="15">
                  <c:v>94.27</c:v>
                </c:pt>
              </c:numCache>
            </c:numRef>
          </c:yVal>
          <c:smooth val="1"/>
        </c:ser>
        <c:ser>
          <c:idx val="2"/>
          <c:order val="2"/>
          <c:tx>
            <c:strRef>
              <c:f>Sheet1!$D$2</c:f>
              <c:strCache>
                <c:ptCount val="1"/>
                <c:pt idx="0">
                  <c:v>kNN (k = 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Sheet1!$D$4:$D$19</c:f>
              <c:numCache>
                <c:formatCode>General</c:formatCode>
                <c:ptCount val="16"/>
                <c:pt idx="0">
                  <c:v>8.43</c:v>
                </c:pt>
                <c:pt idx="1">
                  <c:v>18.190000000000001</c:v>
                </c:pt>
                <c:pt idx="2">
                  <c:v>38.200000000000003</c:v>
                </c:pt>
                <c:pt idx="3">
                  <c:v>58.13</c:v>
                </c:pt>
                <c:pt idx="4">
                  <c:v>69.52</c:v>
                </c:pt>
                <c:pt idx="5">
                  <c:v>79.95</c:v>
                </c:pt>
                <c:pt idx="6">
                  <c:v>83.89</c:v>
                </c:pt>
                <c:pt idx="7">
                  <c:v>86.74</c:v>
                </c:pt>
                <c:pt idx="8">
                  <c:v>88.69</c:v>
                </c:pt>
                <c:pt idx="9">
                  <c:v>90.49</c:v>
                </c:pt>
              </c:numCache>
            </c:numRef>
          </c:yVal>
          <c:smooth val="1"/>
        </c:ser>
        <c:ser>
          <c:idx val="3"/>
          <c:order val="3"/>
          <c:tx>
            <c:strRef>
              <c:f>Sheet1!$E$2</c:f>
              <c:strCache>
                <c:ptCount val="1"/>
                <c:pt idx="0">
                  <c:v>kNN (k = 5)</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Sheet1!$E$4:$E$19</c:f>
              <c:numCache>
                <c:formatCode>General</c:formatCode>
                <c:ptCount val="16"/>
                <c:pt idx="0">
                  <c:v>8.0299999999999994</c:v>
                </c:pt>
                <c:pt idx="1">
                  <c:v>18.32</c:v>
                </c:pt>
                <c:pt idx="2">
                  <c:v>39.47</c:v>
                </c:pt>
                <c:pt idx="3">
                  <c:v>59.05</c:v>
                </c:pt>
                <c:pt idx="4">
                  <c:v>70.05</c:v>
                </c:pt>
                <c:pt idx="5">
                  <c:v>80.13</c:v>
                </c:pt>
                <c:pt idx="6">
                  <c:v>83.84</c:v>
                </c:pt>
                <c:pt idx="7">
                  <c:v>86.69</c:v>
                </c:pt>
                <c:pt idx="8">
                  <c:v>88.44</c:v>
                </c:pt>
                <c:pt idx="9">
                  <c:v>90.2</c:v>
                </c:pt>
              </c:numCache>
            </c:numRef>
          </c:yVal>
          <c:smooth val="1"/>
        </c:ser>
        <c:ser>
          <c:idx val="4"/>
          <c:order val="4"/>
          <c:tx>
            <c:strRef>
              <c:f>Sheet1!$F$2</c:f>
              <c:strCache>
                <c:ptCount val="1"/>
                <c:pt idx="0">
                  <c:v>kNN (k = 7)</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Sheet1!$F$4:$F$19</c:f>
              <c:numCache>
                <c:formatCode>General</c:formatCode>
                <c:ptCount val="16"/>
                <c:pt idx="0">
                  <c:v>7.69</c:v>
                </c:pt>
                <c:pt idx="1">
                  <c:v>18.38</c:v>
                </c:pt>
                <c:pt idx="2">
                  <c:v>39.83</c:v>
                </c:pt>
                <c:pt idx="3">
                  <c:v>59.18</c:v>
                </c:pt>
                <c:pt idx="4">
                  <c:v>70.14</c:v>
                </c:pt>
                <c:pt idx="5">
                  <c:v>79.94</c:v>
                </c:pt>
                <c:pt idx="6">
                  <c:v>83.47</c:v>
                </c:pt>
                <c:pt idx="7">
                  <c:v>86.22</c:v>
                </c:pt>
                <c:pt idx="8">
                  <c:v>87.98</c:v>
                </c:pt>
                <c:pt idx="9">
                  <c:v>89.71</c:v>
                </c:pt>
              </c:numCache>
            </c:numRef>
          </c:yVal>
          <c:smooth val="1"/>
        </c:ser>
        <c:ser>
          <c:idx val="5"/>
          <c:order val="5"/>
          <c:tx>
            <c:strRef>
              <c:f>Sheet1!$G$2</c:f>
              <c:strCache>
                <c:ptCount val="1"/>
                <c:pt idx="0">
                  <c:v>kNN (k = 9)</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Sheet1!$G$4:$G$19</c:f>
              <c:numCache>
                <c:formatCode>General</c:formatCode>
                <c:ptCount val="16"/>
                <c:pt idx="0">
                  <c:v>7.49</c:v>
                </c:pt>
                <c:pt idx="1">
                  <c:v>18.48</c:v>
                </c:pt>
                <c:pt idx="2">
                  <c:v>40.049999999999997</c:v>
                </c:pt>
                <c:pt idx="3">
                  <c:v>59.17</c:v>
                </c:pt>
                <c:pt idx="4">
                  <c:v>69.88</c:v>
                </c:pt>
                <c:pt idx="5">
                  <c:v>79.489999999999995</c:v>
                </c:pt>
                <c:pt idx="6">
                  <c:v>83.04</c:v>
                </c:pt>
                <c:pt idx="7">
                  <c:v>85.78</c:v>
                </c:pt>
                <c:pt idx="8">
                  <c:v>87.47</c:v>
                </c:pt>
                <c:pt idx="9">
                  <c:v>89.19</c:v>
                </c:pt>
              </c:numCache>
            </c:numRef>
          </c:yVal>
          <c:smooth val="1"/>
        </c:ser>
        <c:ser>
          <c:idx val="6"/>
          <c:order val="6"/>
          <c:tx>
            <c:strRef>
              <c:f>Sheet1!$H$2</c:f>
              <c:strCache>
                <c:ptCount val="1"/>
                <c:pt idx="0">
                  <c:v>kNN (k = 11)</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Sheet1!$H$4:$H$19</c:f>
              <c:numCache>
                <c:formatCode>General</c:formatCode>
                <c:ptCount val="16"/>
                <c:pt idx="0">
                  <c:v>7.25</c:v>
                </c:pt>
                <c:pt idx="1">
                  <c:v>18.54</c:v>
                </c:pt>
                <c:pt idx="2">
                  <c:v>39.92</c:v>
                </c:pt>
                <c:pt idx="3">
                  <c:v>59.07</c:v>
                </c:pt>
                <c:pt idx="4">
                  <c:v>69.62</c:v>
                </c:pt>
                <c:pt idx="5">
                  <c:v>79.010000000000005</c:v>
                </c:pt>
                <c:pt idx="6">
                  <c:v>82.44</c:v>
                </c:pt>
                <c:pt idx="7">
                  <c:v>85.24</c:v>
                </c:pt>
                <c:pt idx="8">
                  <c:v>86.89</c:v>
                </c:pt>
                <c:pt idx="9">
                  <c:v>88.73</c:v>
                </c:pt>
                <c:pt idx="10">
                  <c:v>89.84</c:v>
                </c:pt>
                <c:pt idx="11">
                  <c:v>90.23</c:v>
                </c:pt>
              </c:numCache>
            </c:numRef>
          </c:yVal>
          <c:smooth val="1"/>
        </c:ser>
        <c:ser>
          <c:idx val="7"/>
          <c:order val="7"/>
          <c:tx>
            <c:strRef>
              <c:f>Sheet1!$I$2</c:f>
              <c:strCache>
                <c:ptCount val="1"/>
                <c:pt idx="0">
                  <c:v>SVM</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Sheet1!$I$4:$I$19</c:f>
              <c:numCache>
                <c:formatCode>General</c:formatCode>
                <c:ptCount val="16"/>
                <c:pt idx="0">
                  <c:v>5.51</c:v>
                </c:pt>
                <c:pt idx="1">
                  <c:v>20.47</c:v>
                </c:pt>
                <c:pt idx="2">
                  <c:v>42.61</c:v>
                </c:pt>
                <c:pt idx="3">
                  <c:v>62.42</c:v>
                </c:pt>
                <c:pt idx="4">
                  <c:v>73.849999999999994</c:v>
                </c:pt>
                <c:pt idx="5">
                  <c:v>83.66</c:v>
                </c:pt>
                <c:pt idx="6">
                  <c:v>87.37</c:v>
                </c:pt>
                <c:pt idx="7">
                  <c:v>90.28</c:v>
                </c:pt>
                <c:pt idx="8">
                  <c:v>92.23</c:v>
                </c:pt>
                <c:pt idx="9">
                  <c:v>94.14</c:v>
                </c:pt>
                <c:pt idx="10">
                  <c:v>95.08</c:v>
                </c:pt>
                <c:pt idx="11">
                  <c:v>95.49</c:v>
                </c:pt>
                <c:pt idx="12">
                  <c:v>96.04</c:v>
                </c:pt>
                <c:pt idx="13">
                  <c:v>96.64</c:v>
                </c:pt>
                <c:pt idx="14">
                  <c:v>96.51</c:v>
                </c:pt>
                <c:pt idx="15">
                  <c:v>96.99</c:v>
                </c:pt>
              </c:numCache>
            </c:numRef>
          </c:yVal>
          <c:smooth val="1"/>
        </c:ser>
        <c:dLbls>
          <c:showLegendKey val="0"/>
          <c:showVal val="0"/>
          <c:showCatName val="0"/>
          <c:showSerName val="0"/>
          <c:showPercent val="0"/>
          <c:showBubbleSize val="0"/>
        </c:dLbls>
        <c:axId val="282286824"/>
        <c:axId val="282286040"/>
      </c:scatterChart>
      <c:valAx>
        <c:axId val="282286824"/>
        <c:scaling>
          <c:orientation val="minMax"/>
          <c:max val="16"/>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dirty="0"/>
                  <a:t>PCA Dimensions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82286040"/>
        <c:crosses val="autoZero"/>
        <c:crossBetween val="midCat"/>
        <c:majorUnit val="1"/>
        <c:minorUnit val="1"/>
      </c:valAx>
      <c:valAx>
        <c:axId val="282286040"/>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dirty="0" err="1"/>
                  <a:t>Classificataion</a:t>
                </a:r>
                <a:r>
                  <a:rPr lang="en-US" sz="2400" baseline="0" dirty="0"/>
                  <a:t> Accuracy (%)</a:t>
                </a:r>
                <a:endParaRPr lang="en-US" sz="24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822868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73957-DA2E-481A-8376-BD91BF4B54CE}"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99850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73957-DA2E-481A-8376-BD91BF4B54CE}"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214074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73957-DA2E-481A-8376-BD91BF4B54CE}"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11667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73957-DA2E-481A-8376-BD91BF4B54CE}"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0215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73957-DA2E-481A-8376-BD91BF4B54CE}"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402682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73957-DA2E-481A-8376-BD91BF4B54CE}"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51208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73957-DA2E-481A-8376-BD91BF4B54CE}" type="datetimeFigureOut">
              <a:rPr lang="en-US" smtClean="0"/>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200860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73957-DA2E-481A-8376-BD91BF4B54CE}" type="datetimeFigureOut">
              <a:rPr lang="en-US" smtClean="0"/>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23779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73957-DA2E-481A-8376-BD91BF4B54CE}" type="datetimeFigureOut">
              <a:rPr lang="en-US" smtClean="0"/>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338509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73957-DA2E-481A-8376-BD91BF4B54CE}"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171676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73957-DA2E-481A-8376-BD91BF4B54CE}"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F352F-0D72-4399-85D1-2BD9C79D9E37}" type="slidenum">
              <a:rPr lang="en-US" smtClean="0"/>
              <a:t>‹#›</a:t>
            </a:fld>
            <a:endParaRPr lang="en-US"/>
          </a:p>
        </p:txBody>
      </p:sp>
    </p:spTree>
    <p:extLst>
      <p:ext uri="{BB962C8B-B14F-4D97-AF65-F5344CB8AC3E}">
        <p14:creationId xmlns:p14="http://schemas.microsoft.com/office/powerpoint/2010/main" val="397035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73957-DA2E-481A-8376-BD91BF4B54CE}" type="datetimeFigureOut">
              <a:rPr lang="en-US" smtClean="0"/>
              <a:t>12/11/2015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F352F-0D72-4399-85D1-2BD9C79D9E37}" type="slidenum">
              <a:rPr lang="en-US" smtClean="0"/>
              <a:t>‹#›</a:t>
            </a:fld>
            <a:endParaRPr lang="en-US"/>
          </a:p>
        </p:txBody>
      </p:sp>
    </p:spTree>
    <p:extLst>
      <p:ext uri="{BB962C8B-B14F-4D97-AF65-F5344CB8AC3E}">
        <p14:creationId xmlns:p14="http://schemas.microsoft.com/office/powerpoint/2010/main" val="2041786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Letter+Recogni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8054" y="1089412"/>
            <a:ext cx="9341708" cy="2387600"/>
          </a:xfrm>
        </p:spPr>
        <p:txBody>
          <a:bodyPr/>
          <a:lstStyle/>
          <a:p>
            <a:r>
              <a:rPr lang="en-US" dirty="0" smtClean="0"/>
              <a:t>Exploring </a:t>
            </a:r>
            <a:r>
              <a:rPr lang="en-US" dirty="0" err="1" smtClean="0"/>
              <a:t>kNN</a:t>
            </a:r>
            <a:r>
              <a:rPr lang="en-US" dirty="0" smtClean="0"/>
              <a:t>, MLE and SVM Classification Techniques</a:t>
            </a:r>
            <a:endParaRPr lang="en-US" dirty="0"/>
          </a:p>
        </p:txBody>
      </p:sp>
      <p:sp>
        <p:nvSpPr>
          <p:cNvPr id="3" name="Subtitle 2"/>
          <p:cNvSpPr>
            <a:spLocks noGrp="1"/>
          </p:cNvSpPr>
          <p:nvPr>
            <p:ph type="subTitle" idx="1"/>
          </p:nvPr>
        </p:nvSpPr>
        <p:spPr>
          <a:xfrm>
            <a:off x="1161535" y="3602038"/>
            <a:ext cx="9506465" cy="1655762"/>
          </a:xfrm>
        </p:spPr>
        <p:txBody>
          <a:bodyPr/>
          <a:lstStyle/>
          <a:p>
            <a:r>
              <a:rPr lang="en-US" dirty="0" smtClean="0"/>
              <a:t>Applied to Letter Image Recognition Data</a:t>
            </a:r>
          </a:p>
          <a:p>
            <a:r>
              <a:rPr lang="en-US" dirty="0" smtClean="0"/>
              <a:t>CS559 – Machine Learning: Fundamentals and Applications (Dr. </a:t>
            </a:r>
            <a:r>
              <a:rPr lang="en-US" dirty="0" err="1" smtClean="0"/>
              <a:t>Mordohai</a:t>
            </a:r>
            <a:r>
              <a:rPr lang="en-US" dirty="0" smtClean="0"/>
              <a:t>)</a:t>
            </a:r>
          </a:p>
          <a:p>
            <a:r>
              <a:rPr lang="en-US" dirty="0" smtClean="0"/>
              <a:t>Matt Hall</a:t>
            </a:r>
            <a:endParaRPr lang="en-US" dirty="0"/>
          </a:p>
        </p:txBody>
      </p:sp>
    </p:spTree>
    <p:extLst>
      <p:ext uri="{BB962C8B-B14F-4D97-AF65-F5344CB8AC3E}">
        <p14:creationId xmlns:p14="http://schemas.microsoft.com/office/powerpoint/2010/main" val="219245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5259168"/>
              </p:ext>
            </p:extLst>
          </p:nvPr>
        </p:nvGraphicFramePr>
        <p:xfrm>
          <a:off x="959536" y="1487724"/>
          <a:ext cx="2681588" cy="4525902"/>
        </p:xfrm>
        <a:graphic>
          <a:graphicData uri="http://schemas.openxmlformats.org/drawingml/2006/table">
            <a:tbl>
              <a:tblPr>
                <a:tableStyleId>{5C22544A-7EE6-4342-B048-85BDC9FD1C3A}</a:tableStyleId>
              </a:tblPr>
              <a:tblGrid>
                <a:gridCol w="1391200"/>
                <a:gridCol w="1290388"/>
              </a:tblGrid>
              <a:tr h="502878">
                <a:tc>
                  <a:txBody>
                    <a:bodyPr/>
                    <a:lstStyle/>
                    <a:p>
                      <a:pPr algn="ctr" fontAlgn="b"/>
                      <a:r>
                        <a:rPr lang="en-US" sz="1100" u="none" strike="noStrike" dirty="0">
                          <a:effectLst/>
                        </a:rPr>
                        <a:t>PCA</a:t>
                      </a:r>
                      <a:br>
                        <a:rPr lang="en-US" sz="1100" u="none" strike="noStrike" dirty="0">
                          <a:effectLst/>
                        </a:rPr>
                      </a:br>
                      <a:r>
                        <a:rPr lang="en-US" sz="1100" u="none" strike="noStrike" dirty="0">
                          <a:effectLst/>
                        </a:rPr>
                        <a:t>Dimension(s)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Accuracy (%)</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5.51</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20.47</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42.61</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62.42</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73.85</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83.66</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87.37</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90.28</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92.23</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94.14</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95.08</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95.49</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96.04</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96.64</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96.51</a:t>
                      </a:r>
                      <a:endParaRPr lang="en-US" sz="1100" b="0" i="0" u="none" strike="noStrike">
                        <a:solidFill>
                          <a:srgbClr val="000000"/>
                        </a:solidFill>
                        <a:effectLst/>
                        <a:latin typeface="Calibri" panose="020F0502020204030204" pitchFamily="34" charset="0"/>
                      </a:endParaRPr>
                    </a:p>
                  </a:txBody>
                  <a:tcPr marL="9525" marR="9525" marT="9525" marB="0" anchor="b"/>
                </a:tc>
              </a:tr>
              <a:tr h="251439">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96.99</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46635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MLE performed reasonably well, however, the results are not interesting when compared against </a:t>
            </a:r>
            <a:r>
              <a:rPr lang="en-US" dirty="0" err="1" smtClean="0"/>
              <a:t>kNN</a:t>
            </a:r>
            <a:r>
              <a:rPr lang="en-US" dirty="0" smtClean="0"/>
              <a:t> and SVM, except for MLE performed much faster than </a:t>
            </a:r>
            <a:r>
              <a:rPr lang="en-US" dirty="0" err="1" smtClean="0"/>
              <a:t>kNN</a:t>
            </a:r>
            <a:r>
              <a:rPr lang="en-US" dirty="0" smtClean="0"/>
              <a:t>.</a:t>
            </a:r>
          </a:p>
          <a:p>
            <a:r>
              <a:rPr lang="en-US" dirty="0" err="1" smtClean="0"/>
              <a:t>kNN</a:t>
            </a:r>
            <a:r>
              <a:rPr lang="en-US" dirty="0" smtClean="0"/>
              <a:t> was the slowest by far, but performed well and slightly behind SVM.  </a:t>
            </a:r>
            <a:r>
              <a:rPr lang="en-US" dirty="0" err="1" smtClean="0"/>
              <a:t>kNN</a:t>
            </a:r>
            <a:r>
              <a:rPr lang="en-US" dirty="0" smtClean="0"/>
              <a:t> showed some strange results in the k = 1 on average performed better than higher k-values.  This should be investigated further, with one way being to try </a:t>
            </a:r>
            <a:r>
              <a:rPr lang="en-US" dirty="0" err="1" smtClean="0"/>
              <a:t>kNN</a:t>
            </a:r>
            <a:r>
              <a:rPr lang="en-US" dirty="0" smtClean="0"/>
              <a:t> without PCA.</a:t>
            </a:r>
          </a:p>
          <a:p>
            <a:r>
              <a:rPr lang="en-US" dirty="0" smtClean="0"/>
              <a:t>SVM performed the best and was much faster than </a:t>
            </a:r>
            <a:r>
              <a:rPr lang="en-US" dirty="0" err="1" smtClean="0"/>
              <a:t>kNN</a:t>
            </a:r>
            <a:r>
              <a:rPr lang="en-US" dirty="0" smtClean="0"/>
              <a:t>.  Some further improvements should be investigated, possibly trying other kernel methods in an attempt to improve classification accuracy.</a:t>
            </a:r>
          </a:p>
          <a:p>
            <a:r>
              <a:rPr lang="en-US" dirty="0" smtClean="0"/>
              <a:t>All classification methods stopped seeing much improvement after the inclusion of the first 10 or 11 PCA dimensions.</a:t>
            </a:r>
          </a:p>
          <a:p>
            <a:endParaRPr lang="en-US" dirty="0"/>
          </a:p>
        </p:txBody>
      </p:sp>
    </p:spTree>
    <p:extLst>
      <p:ext uri="{BB962C8B-B14F-4D97-AF65-F5344CB8AC3E}">
        <p14:creationId xmlns:p14="http://schemas.microsoft.com/office/powerpoint/2010/main" val="91243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Plot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74557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229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project use 3 classification methods to classify a set of randomly distorted letters.</a:t>
            </a:r>
          </a:p>
          <a:p>
            <a:r>
              <a:rPr lang="en-US" dirty="0" smtClean="0"/>
              <a:t>Prior to classification Primary Component Analysis will be performed.  This will allow to hopefully reduce dimensionality of the data.</a:t>
            </a:r>
          </a:p>
          <a:p>
            <a:r>
              <a:rPr lang="en-US" dirty="0" smtClean="0"/>
              <a:t>Maximum Likelihood Estimation, k-Nearest Neighbor (multiple k-values) and Support Vector Machine classification techniques will be used.</a:t>
            </a:r>
          </a:p>
          <a:p>
            <a:r>
              <a:rPr lang="en-US" dirty="0" smtClean="0"/>
              <a:t>The outcome will be the accuracy of the classification.</a:t>
            </a:r>
            <a:endParaRPr lang="en-US" dirty="0"/>
          </a:p>
        </p:txBody>
      </p:sp>
    </p:spTree>
    <p:extLst>
      <p:ext uri="{BB962C8B-B14F-4D97-AF65-F5344CB8AC3E}">
        <p14:creationId xmlns:p14="http://schemas.microsoft.com/office/powerpoint/2010/main" val="296512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92500"/>
          </a:bodyPr>
          <a:lstStyle/>
          <a:p>
            <a:r>
              <a:rPr lang="en-US" dirty="0" smtClean="0"/>
              <a:t>The data samples were taken from the UCI Machine Learning Repository - </a:t>
            </a:r>
            <a:r>
              <a:rPr lang="en-US" dirty="0" smtClean="0">
                <a:hlinkClick r:id="rId2"/>
              </a:rPr>
              <a:t>https://archive.ics.uci.edu/ml/datasets/Letter+Recognition</a:t>
            </a:r>
            <a:endParaRPr lang="en-US" dirty="0" smtClean="0"/>
          </a:p>
          <a:p>
            <a:r>
              <a:rPr lang="en-US" dirty="0" smtClean="0"/>
              <a:t>The full set consists of 20,000 records, each containing 17 attributes, 16 primitive and 1 defining the class label.</a:t>
            </a:r>
          </a:p>
          <a:p>
            <a:r>
              <a:rPr lang="en-US" dirty="0" smtClean="0"/>
              <a:t>The character images were based on 20 different fonts and each letter within this font was randomly distorted to produce the 20,000 unique stimuli.</a:t>
            </a:r>
          </a:p>
          <a:p>
            <a:r>
              <a:rPr lang="en-US" dirty="0" smtClean="0"/>
              <a:t>Each stimulus was converted into the 16 primitive numerical attributes, which were then scaled to fit integers ranging from 0 to 15.</a:t>
            </a:r>
          </a:p>
          <a:p>
            <a:r>
              <a:rPr lang="en-US" dirty="0" smtClean="0"/>
              <a:t>Total of 26 classes, each representing an English letter of the alphabet.</a:t>
            </a:r>
            <a:endParaRPr lang="en-US" dirty="0"/>
          </a:p>
        </p:txBody>
      </p:sp>
    </p:spTree>
    <p:extLst>
      <p:ext uri="{BB962C8B-B14F-4D97-AF65-F5344CB8AC3E}">
        <p14:creationId xmlns:p14="http://schemas.microsoft.com/office/powerpoint/2010/main" val="400394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was split in half with training being done on the first half and testing on the second half.</a:t>
            </a:r>
          </a:p>
          <a:p>
            <a:r>
              <a:rPr lang="en-US" dirty="0" smtClean="0"/>
              <a:t>Primary component analysis was used on the native dataset and prioritized, then tests were run on only the first component, then the first two components, and so on, with the last test having all 16 primary components included.</a:t>
            </a:r>
          </a:p>
          <a:p>
            <a:r>
              <a:rPr lang="en-US" dirty="0" smtClean="0"/>
              <a:t>k-Nearest Neighbor was performed with k values of 1, 3, 5, 7, 9 and 11.</a:t>
            </a:r>
          </a:p>
          <a:p>
            <a:r>
              <a:rPr lang="en-US" dirty="0" smtClean="0"/>
              <a:t>The accuracy reported is an average over 10 runs with each run being a different randomized set of the native data.</a:t>
            </a:r>
          </a:p>
          <a:p>
            <a:r>
              <a:rPr lang="en-US" dirty="0" smtClean="0"/>
              <a:t>In each of the 10 runs, each classification technique was performed using the exact same set of training and testing data.</a:t>
            </a:r>
          </a:p>
        </p:txBody>
      </p:sp>
    </p:spTree>
    <p:extLst>
      <p:ext uri="{BB962C8B-B14F-4D97-AF65-F5344CB8AC3E}">
        <p14:creationId xmlns:p14="http://schemas.microsoft.com/office/powerpoint/2010/main" val="288877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Likelihood Estimation (MLE)</a:t>
            </a:r>
            <a:endParaRPr lang="en-US" dirty="0"/>
          </a:p>
        </p:txBody>
      </p:sp>
      <p:sp>
        <p:nvSpPr>
          <p:cNvPr id="3" name="Content Placeholder 2"/>
          <p:cNvSpPr>
            <a:spLocks noGrp="1"/>
          </p:cNvSpPr>
          <p:nvPr>
            <p:ph idx="1"/>
          </p:nvPr>
        </p:nvSpPr>
        <p:spPr/>
        <p:txBody>
          <a:bodyPr/>
          <a:lstStyle/>
          <a:p>
            <a:r>
              <a:rPr lang="en-US" dirty="0" smtClean="0"/>
              <a:t>This is a simple classifier which uses statistical model parameters (mean and variance).  This model assumes a Gaussian (normal) distribution of the attributes.</a:t>
            </a:r>
          </a:p>
          <a:p>
            <a:r>
              <a:rPr lang="en-US" dirty="0" smtClean="0"/>
              <a:t>The training data is used to generate the means and a covariance matrix for each class in the set.  </a:t>
            </a:r>
          </a:p>
          <a:p>
            <a:r>
              <a:rPr lang="en-US" dirty="0" smtClean="0"/>
              <a:t>The parameters generated from the training set are used on the testing set to calculate probabilities for each of the 26 classes.</a:t>
            </a:r>
          </a:p>
          <a:p>
            <a:r>
              <a:rPr lang="en-US" dirty="0" smtClean="0"/>
              <a:t>Classification is made on the class generating the highest probability.</a:t>
            </a:r>
            <a:endParaRPr lang="en-US" dirty="0"/>
          </a:p>
        </p:txBody>
      </p:sp>
    </p:spTree>
    <p:extLst>
      <p:ext uri="{BB962C8B-B14F-4D97-AF65-F5344CB8AC3E}">
        <p14:creationId xmlns:p14="http://schemas.microsoft.com/office/powerpoint/2010/main" val="220868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0451364"/>
              </p:ext>
            </p:extLst>
          </p:nvPr>
        </p:nvGraphicFramePr>
        <p:xfrm>
          <a:off x="921093" y="1619522"/>
          <a:ext cx="2687080" cy="4674185"/>
        </p:xfrm>
        <a:graphic>
          <a:graphicData uri="http://schemas.openxmlformats.org/drawingml/2006/table">
            <a:tbl>
              <a:tblPr>
                <a:tableStyleId>{5C22544A-7EE6-4342-B048-85BDC9FD1C3A}</a:tableStyleId>
              </a:tblPr>
              <a:tblGrid>
                <a:gridCol w="1451404"/>
                <a:gridCol w="1235676"/>
              </a:tblGrid>
              <a:tr h="519353">
                <a:tc>
                  <a:txBody>
                    <a:bodyPr/>
                    <a:lstStyle/>
                    <a:p>
                      <a:pPr algn="ctr" fontAlgn="b"/>
                      <a:r>
                        <a:rPr lang="en-US" sz="1100" u="none" strike="noStrike" dirty="0">
                          <a:effectLst/>
                        </a:rPr>
                        <a:t>PCA</a:t>
                      </a:r>
                      <a:br>
                        <a:rPr lang="en-US" sz="1100" u="none" strike="noStrike" dirty="0">
                          <a:effectLst/>
                        </a:rPr>
                      </a:br>
                      <a:r>
                        <a:rPr lang="en-US" sz="1100" u="none" strike="noStrike" dirty="0">
                          <a:effectLst/>
                        </a:rPr>
                        <a:t>Dimension(s)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effectLst/>
                        </a:rPr>
                        <a:t>Accuracy (%)</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5.5</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16.38</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28.28</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42.62</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51.1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62.85</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68.42</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72.99</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75.53</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79.41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81.81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83.77</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85.57</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86.81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87.61</a:t>
                      </a:r>
                      <a:endParaRPr lang="en-US" sz="1100" b="0" i="0" u="none" strike="noStrike" dirty="0">
                        <a:solidFill>
                          <a:srgbClr val="000000"/>
                        </a:solidFill>
                        <a:effectLst/>
                        <a:latin typeface="Calibri" panose="020F0502020204030204" pitchFamily="34" charset="0"/>
                      </a:endParaRPr>
                    </a:p>
                  </a:txBody>
                  <a:tcPr marL="9525" marR="9525" marT="9525" marB="0" anchor="b"/>
                </a:tc>
              </a:tr>
              <a:tr h="259677">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88.28</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40484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a:t>
            </a:r>
            <a:r>
              <a:rPr lang="en-US" dirty="0" err="1" smtClean="0"/>
              <a:t>kNN</a:t>
            </a:r>
            <a:r>
              <a:rPr lang="en-US" dirty="0" smtClean="0"/>
              <a:t>)</a:t>
            </a:r>
            <a:endParaRPr lang="en-US" dirty="0"/>
          </a:p>
        </p:txBody>
      </p:sp>
      <p:sp>
        <p:nvSpPr>
          <p:cNvPr id="3" name="Content Placeholder 2"/>
          <p:cNvSpPr>
            <a:spLocks noGrp="1"/>
          </p:cNvSpPr>
          <p:nvPr>
            <p:ph idx="1"/>
          </p:nvPr>
        </p:nvSpPr>
        <p:spPr/>
        <p:txBody>
          <a:bodyPr/>
          <a:lstStyle/>
          <a:p>
            <a:r>
              <a:rPr lang="en-US" dirty="0" smtClean="0"/>
              <a:t>This is a simple classifier.  The basic idea is to find the k “nearest neighbors” of a test case.  A test case is classified to whichever class is most represented in the k neighbors.</a:t>
            </a:r>
          </a:p>
          <a:p>
            <a:r>
              <a:rPr lang="en-US" dirty="0" smtClean="0"/>
              <a:t>The Euclidean distance was used to calculate the nearest neighbors in this test.</a:t>
            </a:r>
          </a:p>
          <a:p>
            <a:r>
              <a:rPr lang="en-US" dirty="0" err="1" smtClean="0"/>
              <a:t>KDTree</a:t>
            </a:r>
            <a:r>
              <a:rPr lang="en-US" dirty="0" smtClean="0"/>
              <a:t> (included in </a:t>
            </a:r>
            <a:r>
              <a:rPr lang="en-US" dirty="0" err="1" smtClean="0"/>
              <a:t>scipy</a:t>
            </a:r>
            <a:r>
              <a:rPr lang="en-US" dirty="0" smtClean="0"/>
              <a:t> python library) was used to determine the nearest neighbors of each test case.</a:t>
            </a:r>
          </a:p>
          <a:p>
            <a:r>
              <a:rPr lang="en-US" dirty="0" smtClean="0"/>
              <a:t>The k values used were the odd numbers between 1 and 11, inclusive.</a:t>
            </a:r>
            <a:endParaRPr lang="en-US" dirty="0"/>
          </a:p>
        </p:txBody>
      </p:sp>
    </p:spTree>
    <p:extLst>
      <p:ext uri="{BB962C8B-B14F-4D97-AF65-F5344CB8AC3E}">
        <p14:creationId xmlns:p14="http://schemas.microsoft.com/office/powerpoint/2010/main" val="106704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28950486"/>
              </p:ext>
            </p:extLst>
          </p:nvPr>
        </p:nvGraphicFramePr>
        <p:xfrm>
          <a:off x="947006" y="1450138"/>
          <a:ext cx="7043696" cy="5074234"/>
        </p:xfrm>
        <a:graphic>
          <a:graphicData uri="http://schemas.openxmlformats.org/drawingml/2006/table">
            <a:tbl>
              <a:tblPr>
                <a:tableStyleId>{5C22544A-7EE6-4342-B048-85BDC9FD1C3A}</a:tableStyleId>
              </a:tblPr>
              <a:tblGrid>
                <a:gridCol w="1185402"/>
                <a:gridCol w="962066"/>
                <a:gridCol w="962066"/>
                <a:gridCol w="962066"/>
                <a:gridCol w="962066"/>
                <a:gridCol w="962066"/>
                <a:gridCol w="1047964"/>
              </a:tblGrid>
              <a:tr h="267065">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kNN (k = 11)</a:t>
                      </a:r>
                      <a:endParaRPr lang="en-US" sz="1100" b="0" i="0" u="none" strike="noStrike">
                        <a:solidFill>
                          <a:srgbClr val="000000"/>
                        </a:solidFill>
                        <a:effectLst/>
                        <a:latin typeface="Calibri" panose="020F0502020204030204" pitchFamily="34" charset="0"/>
                      </a:endParaRPr>
                    </a:p>
                  </a:txBody>
                  <a:tcPr marL="9525" marR="9525" marT="9525" marB="0" anchor="b"/>
                </a:tc>
              </a:tr>
              <a:tr h="534129">
                <a:tc>
                  <a:txBody>
                    <a:bodyPr/>
                    <a:lstStyle/>
                    <a:p>
                      <a:pPr algn="ctr" fontAlgn="b"/>
                      <a:r>
                        <a:rPr lang="en-US" sz="1100" u="none" strike="noStrike">
                          <a:effectLst/>
                        </a:rPr>
                        <a:t>PCA</a:t>
                      </a:r>
                      <a:br>
                        <a:rPr lang="en-US" sz="1100" u="none" strike="noStrike">
                          <a:effectLst/>
                        </a:rPr>
                      </a:br>
                      <a:r>
                        <a:rPr lang="en-US" sz="1100" u="none" strike="noStrike">
                          <a:effectLst/>
                        </a:rPr>
                        <a:t>Dimension(s)</a:t>
                      </a:r>
                      <a:endParaRPr lang="en-US" sz="1100" b="0" i="0" u="none" strike="noStrike">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7065">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7.25</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18.54</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39.47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39.83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39.92</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59.07</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69.62</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79.01</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82.44</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85.24</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86.89</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88.73</a:t>
                      </a:r>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92.33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89.84</a:t>
                      </a:r>
                      <a:endParaRPr lang="en-US" sz="1100" b="0" i="0" u="none" strike="noStrike" dirty="0">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92.95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267065">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74699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 (SVM)</a:t>
            </a:r>
            <a:endParaRPr lang="en-US" dirty="0"/>
          </a:p>
        </p:txBody>
      </p:sp>
      <p:sp>
        <p:nvSpPr>
          <p:cNvPr id="3" name="Content Placeholder 2"/>
          <p:cNvSpPr>
            <a:spLocks noGrp="1"/>
          </p:cNvSpPr>
          <p:nvPr>
            <p:ph idx="1"/>
          </p:nvPr>
        </p:nvSpPr>
        <p:spPr/>
        <p:txBody>
          <a:bodyPr/>
          <a:lstStyle/>
          <a:p>
            <a:r>
              <a:rPr lang="en-US" dirty="0" smtClean="0"/>
              <a:t>This is a more advance classification technique.</a:t>
            </a:r>
          </a:p>
          <a:p>
            <a:r>
              <a:rPr lang="en-US" dirty="0" smtClean="0"/>
              <a:t>LIBSVM software was used to classify the data, using a linear kernel.</a:t>
            </a:r>
          </a:p>
          <a:p>
            <a:r>
              <a:rPr lang="en-US" dirty="0" smtClean="0"/>
              <a:t>The algorithm calculates separating hyperplanes, maximizing the distance between the hyperplane and the nearest samples.</a:t>
            </a:r>
            <a:endParaRPr lang="en-US" dirty="0"/>
          </a:p>
        </p:txBody>
      </p:sp>
    </p:spTree>
    <p:extLst>
      <p:ext uri="{BB962C8B-B14F-4D97-AF65-F5344CB8AC3E}">
        <p14:creationId xmlns:p14="http://schemas.microsoft.com/office/powerpoint/2010/main" val="213296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4377</TotalTime>
  <Words>884</Words>
  <Application>Microsoft Office PowerPoint</Application>
  <PresentationFormat>Widescreen</PresentationFormat>
  <Paragraphs>205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Exploring kNN, MLE and SVM Classification Techniques</vt:lpstr>
      <vt:lpstr>Overview</vt:lpstr>
      <vt:lpstr>Dataset</vt:lpstr>
      <vt:lpstr>Tests</vt:lpstr>
      <vt:lpstr>Maximum Likelihood Estimation (MLE)</vt:lpstr>
      <vt:lpstr>MLE Results</vt:lpstr>
      <vt:lpstr>k-Nearest Neighbor (kNN)</vt:lpstr>
      <vt:lpstr>kNN Results</vt:lpstr>
      <vt:lpstr>Support Vector Machine (SVM)</vt:lpstr>
      <vt:lpstr>SVM Results</vt:lpstr>
      <vt:lpstr>Conclusions</vt:lpstr>
      <vt:lpstr>Overall Plot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kNN, MLE and SVM Classification Techniques</dc:title>
  <dc:creator>hallswm@aol.com</dc:creator>
  <cp:lastModifiedBy>hallswm@aol.com</cp:lastModifiedBy>
  <cp:revision>12</cp:revision>
  <cp:lastPrinted>2015-12-08T16:00:17Z</cp:lastPrinted>
  <dcterms:created xsi:type="dcterms:W3CDTF">2015-12-08T14:27:16Z</dcterms:created>
  <dcterms:modified xsi:type="dcterms:W3CDTF">2015-12-11T16:26:56Z</dcterms:modified>
</cp:coreProperties>
</file>