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793" r:id="rId1"/>
  </p:sldMasterIdLst>
  <p:notesMasterIdLst>
    <p:notesMasterId r:id="rId35"/>
  </p:notesMasterIdLst>
  <p:handoutMasterIdLst>
    <p:handoutMasterId r:id="rId36"/>
  </p:handoutMasterIdLst>
  <p:sldIdLst>
    <p:sldId id="721" r:id="rId2"/>
    <p:sldId id="799" r:id="rId3"/>
    <p:sldId id="1488" r:id="rId4"/>
    <p:sldId id="1490" r:id="rId5"/>
    <p:sldId id="1500" r:id="rId6"/>
    <p:sldId id="1496" r:id="rId7"/>
    <p:sldId id="1495" r:id="rId8"/>
    <p:sldId id="1497" r:id="rId9"/>
    <p:sldId id="1498" r:id="rId10"/>
    <p:sldId id="1501" r:id="rId11"/>
    <p:sldId id="1499" r:id="rId12"/>
    <p:sldId id="1502" r:id="rId13"/>
    <p:sldId id="1505" r:id="rId14"/>
    <p:sldId id="1504" r:id="rId15"/>
    <p:sldId id="1506" r:id="rId16"/>
    <p:sldId id="1507" r:id="rId17"/>
    <p:sldId id="1508" r:id="rId18"/>
    <p:sldId id="1510" r:id="rId19"/>
    <p:sldId id="1511" r:id="rId20"/>
    <p:sldId id="1512" r:id="rId21"/>
    <p:sldId id="1513" r:id="rId22"/>
    <p:sldId id="1514" r:id="rId23"/>
    <p:sldId id="1518" r:id="rId24"/>
    <p:sldId id="1517" r:id="rId25"/>
    <p:sldId id="1520" r:id="rId26"/>
    <p:sldId id="1521" r:id="rId27"/>
    <p:sldId id="1487" r:id="rId28"/>
    <p:sldId id="1489" r:id="rId29"/>
    <p:sldId id="1491" r:id="rId30"/>
    <p:sldId id="1492" r:id="rId31"/>
    <p:sldId id="1493" r:id="rId32"/>
    <p:sldId id="1494" r:id="rId33"/>
    <p:sldId id="1484" r:id="rId34"/>
  </p:sldIdLst>
  <p:sldSz cx="12192000" cy="6858000"/>
  <p:notesSz cx="7099300" cy="10234613"/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pos="749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41BEFF"/>
    <a:srgbClr val="6409C9"/>
    <a:srgbClr val="C0C0C0"/>
    <a:srgbClr val="0065BD"/>
    <a:srgbClr val="006600"/>
    <a:srgbClr val="000000"/>
    <a:srgbClr val="E6E039"/>
    <a:srgbClr val="F8F03D"/>
    <a:srgbClr val="FFC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888" autoAdjust="0"/>
  </p:normalViewPr>
  <p:slideViewPr>
    <p:cSldViewPr>
      <p:cViewPr varScale="1">
        <p:scale>
          <a:sx n="84" d="100"/>
          <a:sy n="84" d="100"/>
        </p:scale>
        <p:origin x="272" y="43"/>
      </p:cViewPr>
      <p:guideLst>
        <p:guide orient="horz" pos="2160"/>
        <p:guide orient="horz" pos="618"/>
        <p:guide orient="horz" pos="4042"/>
        <p:guide pos="7499"/>
        <p:guide pos="211"/>
        <p:guide pos="3840"/>
      </p:guideLst>
    </p:cSldViewPr>
  </p:slideViewPr>
  <p:outlineViewPr>
    <p:cViewPr>
      <p:scale>
        <a:sx n="33" d="100"/>
        <a:sy n="33" d="100"/>
      </p:scale>
      <p:origin x="0" y="-6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568" y="189833"/>
            <a:ext cx="3496595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830" y="189833"/>
            <a:ext cx="2208376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‹#›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67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015"/>
            <a:ext cx="5205932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768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52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081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8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850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240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640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710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236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196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33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350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131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283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41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562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682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690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079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3197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8364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64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658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198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2978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493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8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87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59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2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839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54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94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matthes.in.tum.de/" TargetMode="External"/><Relationship Id="rId4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16" y="2"/>
            <a:ext cx="12192000" cy="685799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12192000" cy="4196080"/>
          </a:xfrm>
          <a:prstGeom prst="rect">
            <a:avLst/>
          </a:prstGeom>
          <a:gradFill flip="none" rotWithShape="1">
            <a:gsLst>
              <a:gs pos="23000">
                <a:schemeClr val="bg1">
                  <a:alpha val="85000"/>
                </a:schemeClr>
              </a:gs>
              <a:gs pos="93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3538641"/>
            <a:ext cx="11432843" cy="679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144000" bIns="72000" anchor="b" anchorCtr="0">
            <a:spAutoFit/>
          </a:bodyPr>
          <a:lstStyle>
            <a:lvl1pPr marL="180000" algn="l">
              <a:defRPr sz="3000" b="0" i="0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noProof="0" dirty="0"/>
              <a:t>Edit Title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2" y="4211796"/>
            <a:ext cx="11432841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marL="180000" indent="0">
              <a:buFontTx/>
              <a:buNone/>
              <a:defRPr sz="16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Presenter, Date, Location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1" y="398812"/>
            <a:ext cx="997527" cy="3200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  <p:sp>
        <p:nvSpPr>
          <p:cNvPr id="25" name="Textfeld 24"/>
          <p:cNvSpPr txBox="1"/>
          <p:nvPr userDrawn="1"/>
        </p:nvSpPr>
        <p:spPr>
          <a:xfrm>
            <a:off x="425454" y="4643381"/>
            <a:ext cx="11438759" cy="1225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252000" tIns="180000" rIns="180000" bIns="180000" rtlCol="0">
            <a:spAutoFit/>
          </a:bodyPr>
          <a:lstStyle/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Chair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Software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Engineering for Business Information Systems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(sebis) </a:t>
            </a:r>
          </a:p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Faculty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Informatics</a:t>
            </a:r>
          </a:p>
          <a:p>
            <a:pPr marL="0" indent="0"/>
            <a:r>
              <a:rPr lang="en-US" sz="1400" b="0" i="0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Technische</a:t>
            </a:r>
            <a:r>
              <a:rPr lang="en-US" sz="1400" b="0" i="0" kern="1200" baseline="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 Universität München</a:t>
            </a:r>
            <a:endParaRPr lang="en-US" sz="1400" b="0" i="0" kern="1200" noProof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  <a:p>
            <a:pPr marL="0" indent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0" i="0" u="sng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wwwmatthes.in.tum.de</a:t>
            </a:r>
            <a:endParaRPr lang="en-US" sz="1400" b="0" i="0" u="sng" kern="1200" dirty="0" err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5" y="981076"/>
            <a:ext cx="11523135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Gebaeude_Fahne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7384"/>
            <a:ext cx="12192000" cy="68936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 userDrawn="1"/>
        </p:nvSpPr>
        <p:spPr>
          <a:xfrm>
            <a:off x="767407" y="1743185"/>
            <a:ext cx="3240361" cy="474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+mn-lt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9370" y="2024110"/>
            <a:ext cx="682753" cy="359665"/>
          </a:xfrm>
          <a:prstGeom prst="rect">
            <a:avLst/>
          </a:prstGeom>
        </p:spPr>
      </p:pic>
      <p:pic>
        <p:nvPicPr>
          <p:cNvPr id="22" name="Bild 10" descr="sebis-Logo.gi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8009" y="2514436"/>
            <a:ext cx="720000" cy="230880"/>
          </a:xfrm>
          <a:prstGeom prst="rect">
            <a:avLst/>
          </a:prstGeom>
        </p:spPr>
      </p:pic>
      <p:sp>
        <p:nvSpPr>
          <p:cNvPr id="24" name="Textfeld 23"/>
          <p:cNvSpPr txBox="1"/>
          <p:nvPr userDrawn="1"/>
        </p:nvSpPr>
        <p:spPr>
          <a:xfrm>
            <a:off x="1040407" y="4123820"/>
            <a:ext cx="275111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noProof="1">
                <a:latin typeface="+mn-lt"/>
              </a:rPr>
              <a:t>Technische Universität München</a:t>
            </a:r>
          </a:p>
          <a:p>
            <a:r>
              <a:rPr lang="en-US" sz="1050" noProof="1">
                <a:latin typeface="+mn-lt"/>
              </a:rPr>
              <a:t>Faculty of Informatics</a:t>
            </a:r>
          </a:p>
          <a:p>
            <a:r>
              <a:rPr lang="en-US" sz="1050" noProof="1">
                <a:latin typeface="+mn-lt"/>
              </a:rPr>
              <a:t>Chair of Software Engineering for Business Information Systems</a:t>
            </a:r>
          </a:p>
          <a:p>
            <a:endParaRPr lang="en-US" sz="1050" noProof="1">
              <a:latin typeface="+mn-lt"/>
            </a:endParaRPr>
          </a:p>
          <a:p>
            <a:r>
              <a:rPr lang="en-US" sz="1050" noProof="1">
                <a:latin typeface="+mn-lt"/>
              </a:rPr>
              <a:t>Boltzmannstraße 3</a:t>
            </a:r>
          </a:p>
          <a:p>
            <a:r>
              <a:rPr lang="en-US" sz="1050" noProof="1">
                <a:latin typeface="+mn-lt"/>
              </a:rPr>
              <a:t>85748 Garching bei</a:t>
            </a:r>
            <a:r>
              <a:rPr lang="en-US" sz="1050" baseline="0" noProof="1">
                <a:latin typeface="+mn-lt"/>
              </a:rPr>
              <a:t> München</a:t>
            </a:r>
          </a:p>
          <a:p>
            <a:endParaRPr lang="en-US" sz="1050" baseline="0" noProof="1">
              <a:latin typeface="+mn-lt"/>
            </a:endParaRPr>
          </a:p>
          <a:p>
            <a:pPr>
              <a:tabLst>
                <a:tab pos="358775" algn="l"/>
              </a:tabLst>
            </a:pPr>
            <a:r>
              <a:rPr lang="en-US" sz="1050" baseline="0" noProof="1">
                <a:latin typeface="+mn-lt"/>
              </a:rPr>
              <a:t>Tel	+49.89.289.</a:t>
            </a:r>
          </a:p>
          <a:p>
            <a:pPr>
              <a:tabLst>
                <a:tab pos="358775" algn="l"/>
              </a:tabLst>
            </a:pPr>
            <a:r>
              <a:rPr lang="en-US" sz="1050" baseline="0" noProof="1">
                <a:latin typeface="+mn-lt"/>
              </a:rPr>
              <a:t>Fax	+49.89.289.17136</a:t>
            </a:r>
          </a:p>
          <a:p>
            <a:endParaRPr lang="en-US" sz="1050" baseline="0" noProof="1">
              <a:latin typeface="+mn-lt"/>
            </a:endParaRPr>
          </a:p>
          <a:p>
            <a:endParaRPr lang="en-US" sz="1050" baseline="0" noProof="1">
              <a:latin typeface="+mn-lt"/>
            </a:endParaRPr>
          </a:p>
          <a:p>
            <a:r>
              <a:rPr lang="en-US" sz="1050" baseline="0" noProof="1">
                <a:latin typeface="+mn-lt"/>
                <a:hlinkClick r:id="rId5"/>
              </a:rPr>
              <a:t>wwwmatthes.in.tum.de</a:t>
            </a:r>
            <a:endParaRPr lang="en-US" sz="1050" noProof="1">
              <a:latin typeface="+mn-lt"/>
            </a:endParaRPr>
          </a:p>
        </p:txBody>
      </p:sp>
      <p:sp>
        <p:nvSpPr>
          <p:cNvPr id="26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160429" y="3486197"/>
            <a:ext cx="2485288" cy="21949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FontTx/>
              <a:buNone/>
              <a:defRPr sz="1400" b="1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&lt;Name&gt;</a:t>
            </a:r>
          </a:p>
        </p:txBody>
      </p:sp>
      <p:sp>
        <p:nvSpPr>
          <p:cNvPr id="27" name="Textplatzhalt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60435" y="3277001"/>
            <a:ext cx="2484681" cy="1829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050">
                <a:latin typeface="+mn-lt"/>
              </a:defRPr>
            </a:lvl1pPr>
          </a:lstStyle>
          <a:p>
            <a:pPr lvl="0"/>
            <a:r>
              <a:rPr lang="en-US" noProof="0" dirty="0"/>
              <a:t>&lt;Academic degree&gt;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524469" y="5454244"/>
            <a:ext cx="1293429" cy="133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latin typeface="+mn-lt"/>
              </a:defRPr>
            </a:lvl1pPr>
          </a:lstStyle>
          <a:p>
            <a:pPr lvl="0"/>
            <a:r>
              <a:rPr lang="en-US" noProof="0" dirty="0"/>
              <a:t>&lt;Phone&gt;</a:t>
            </a:r>
          </a:p>
        </p:txBody>
      </p:sp>
      <p:sp>
        <p:nvSpPr>
          <p:cNvPr id="29" name="Textplatzhalt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1159115" y="5932082"/>
            <a:ext cx="2452083" cy="131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50">
                <a:latin typeface="+mn-lt"/>
              </a:defRPr>
            </a:lvl1pPr>
          </a:lstStyle>
          <a:p>
            <a:pPr lvl="0"/>
            <a:r>
              <a:rPr lang="en-US" noProof="0" dirty="0"/>
              <a:t>&lt;E-Mail&gt;</a:t>
            </a:r>
          </a:p>
        </p:txBody>
      </p:sp>
      <p:sp>
        <p:nvSpPr>
          <p:cNvPr id="30" name="Inhaltsplatzhalter 31"/>
          <p:cNvSpPr>
            <a:spLocks noGrp="1"/>
          </p:cNvSpPr>
          <p:nvPr>
            <p:ph sz="quarter" idx="18" hasCustomPrompt="1"/>
          </p:nvPr>
        </p:nvSpPr>
        <p:spPr>
          <a:xfrm>
            <a:off x="1161091" y="3704994"/>
            <a:ext cx="2502054" cy="211455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/>
            </a:lvl1pPr>
          </a:lstStyle>
          <a:p>
            <a:pPr lvl="0"/>
            <a:r>
              <a:rPr lang="en-US" noProof="0" dirty="0"/>
              <a:t>&lt;Position&gt;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87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4" y="980728"/>
            <a:ext cx="11523133" cy="5400675"/>
          </a:xfrm>
        </p:spPr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/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/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>
            <a:lvl1pPr>
              <a:defRPr>
                <a:solidFill>
                  <a:srgbClr val="0065BD"/>
                </a:solidFill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34437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2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34437" y="981074"/>
            <a:ext cx="5662084" cy="661976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34437" y="1643050"/>
            <a:ext cx="5662084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981079"/>
            <a:ext cx="5664200" cy="661975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7" y="1643050"/>
            <a:ext cx="5664200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/>
          <a:p>
            <a:r>
              <a:rPr lang="en-US" noProof="0" dirty="0"/>
              <a:t>&lt;Title&gt;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200611 Acadela Manual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/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3" y="44451"/>
            <a:ext cx="11523133" cy="652462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noProof="0" dirty="0"/>
              <a:t>&lt;Title&gt;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200611 Acadela Manual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44451"/>
            <a:ext cx="1058610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981076"/>
            <a:ext cx="1152313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83184" y="6570616"/>
            <a:ext cx="21420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903" y="6569076"/>
            <a:ext cx="57615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200611 Acadela Manual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5251" y="6570616"/>
            <a:ext cx="33231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3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rgbClr val="0065BD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371" y="3076976"/>
            <a:ext cx="11432843" cy="1141439"/>
          </a:xfrm>
        </p:spPr>
        <p:txBody>
          <a:bodyPr/>
          <a:lstStyle/>
          <a:p>
            <a:r>
              <a:rPr lang="en-US" dirty="0" err="1" smtClean="0"/>
              <a:t>Acadela</a:t>
            </a:r>
            <a:r>
              <a:rPr lang="en-US" dirty="0" smtClean="0"/>
              <a:t>: A Domain Specific Language for Definition of Integrated Care Pathway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31372" y="4211796"/>
            <a:ext cx="11432841" cy="338554"/>
          </a:xfrm>
        </p:spPr>
        <p:txBody>
          <a:bodyPr/>
          <a:lstStyle/>
          <a:p>
            <a:r>
              <a:rPr lang="en-US" dirty="0" smtClean="0"/>
              <a:t>Tri Huynh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235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Medical Data – Define Severity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332903" y="979747"/>
            <a:ext cx="11524664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Define the level of severity: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</a:rPr>
              <a:t>Blood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pressure (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</a:rPr>
              <a:t>systolis</a:t>
            </a:r>
            <a:r>
              <a:rPr lang="en-US" sz="2000" b="1" smtClean="0">
                <a:solidFill>
                  <a:schemeClr val="tx1"/>
                </a:solidFill>
                <a:latin typeface="Arial" pitchFamily="34" charset="0"/>
              </a:rPr>
              <a:t>)</a:t>
            </a:r>
            <a:r>
              <a:rPr lang="en-US" sz="200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000" smtClean="0">
                <a:solidFill>
                  <a:srgbClr val="00B050"/>
                </a:solidFill>
                <a:latin typeface="Arial" pitchFamily="34" charset="0"/>
              </a:rPr>
              <a:t>&lt;=120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is 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</a:rPr>
              <a:t>normal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 | …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| </a:t>
            </a:r>
            <a:r>
              <a:rPr lang="en-US" sz="2000" smtClean="0">
                <a:solidFill>
                  <a:srgbClr val="FF0000"/>
                </a:solidFill>
                <a:latin typeface="Arial" pitchFamily="34" charset="0"/>
              </a:rPr>
              <a:t>&gt;=180</a:t>
            </a:r>
            <a:r>
              <a:rPr lang="en-US" sz="200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is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highly critical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</a:rPr>
              <a:t>CCI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 is 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</a:rPr>
              <a:t>no disease burden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| … |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4-29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is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high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disease burden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356" y="2132856"/>
            <a:ext cx="5773114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entity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err="1">
                <a:solidFill>
                  <a:srgbClr val="C0C0C0"/>
                </a:solidFill>
                <a:latin typeface="Arial" pitchFamily="34" charset="0"/>
              </a:rPr>
              <a:t>Charlson</a:t>
            </a:r>
            <a:endParaRPr lang="en-US" sz="1600" dirty="0" smtClean="0">
              <a:solidFill>
                <a:srgbClr val="C0C0C0"/>
              </a:solidFill>
              <a:latin typeface="Arial" pitchFamily="34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description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=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'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Charlson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Cormobidity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Index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Form'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attribute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ch1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attribute ch20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…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derivedattribute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ch21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 description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=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‘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Charlson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Cormobidity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Index (unadjusted)’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  expression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=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‘number(ch1, 0) + number(ch2,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0)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+ … number(ch19,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0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) * 6) </a:t>
            </a:r>
          </a:p>
          <a:p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   </a:t>
            </a:r>
            <a:r>
              <a:rPr lang="en-US" sz="1600" dirty="0" err="1" smtClean="0">
                <a:solidFill>
                  <a:srgbClr val="FF8000"/>
                </a:solidFill>
                <a:latin typeface="Arial" pitchFamily="34" charset="0"/>
              </a:rPr>
              <a:t>uiReference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‘colors(1</a:t>
            </a:r>
            <a:r>
              <a:rPr lang="en-US" sz="1600" dirty="0" smtClean="0">
                <a:latin typeface="Arial" pitchFamily="34" charset="0"/>
              </a:rPr>
              <a:t>&lt;=green&lt;=2&lt;orange&lt;=4&lt;red&lt;100</a:t>
            </a:r>
            <a:r>
              <a:rPr lang="en-US" sz="1600" dirty="0" smtClean="0">
                <a:latin typeface="Arial" pitchFamily="34" charset="0"/>
              </a:rPr>
              <a:t>)’</a:t>
            </a:r>
          </a:p>
          <a:p>
            <a:endParaRPr lang="en-US" sz="1600" dirty="0" smtClean="0">
              <a:latin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</a:rPr>
              <a:t>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derivedattribute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ch22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  description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=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‘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Charlson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Cormobidity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Index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(age adjusted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)’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  expression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=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‘number(ch1, 0) + number(ch2, 0) + … number(ch19, 0) *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6 + number(ch20,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0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))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  <a:p>
            <a:endParaRPr lang="en-US" sz="1600" dirty="0">
              <a:latin typeface="Arial" pitchFamily="34" charset="0"/>
            </a:endParaRPr>
          </a:p>
          <a:p>
            <a:endParaRPr lang="en-US" sz="1600" dirty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     </a:t>
            </a:r>
            <a:endParaRPr lang="en-US" dirty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      </a:t>
            </a:r>
            <a:endParaRPr lang="en-US" dirty="0">
              <a:latin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53"/>
          <a:stretch/>
        </p:blipFill>
        <p:spPr>
          <a:xfrm>
            <a:off x="6205176" y="2188456"/>
            <a:ext cx="5563433" cy="41675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6302920" y="2204864"/>
            <a:ext cx="5465689" cy="3456384"/>
          </a:xfrm>
          <a:prstGeom prst="rect">
            <a:avLst/>
          </a:prstGeom>
          <a:solidFill>
            <a:schemeClr val="accent3">
              <a:tint val="65000"/>
              <a:alpha val="59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71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Medical Data – Visualization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119336" y="1168418"/>
            <a:ext cx="5688632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Do doctors have to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program this visualization?</a:t>
            </a:r>
            <a:endParaRPr lang="en-US" sz="2800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53"/>
          <a:stretch/>
        </p:blipFill>
        <p:spPr>
          <a:xfrm>
            <a:off x="5952268" y="1196752"/>
            <a:ext cx="5905300" cy="44236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0603" y="2420888"/>
            <a:ext cx="58173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de-DE" sz="1600" err="1">
                <a:solidFill>
                  <a:schemeClr val="bg1">
                    <a:lumMod val="50000"/>
                  </a:schemeClr>
                </a:solidFill>
              </a:rPr>
              <a:t>svg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smtClean="0">
                <a:solidFill>
                  <a:schemeClr val="bg1">
                    <a:lumMod val="50000"/>
                  </a:schemeClr>
                </a:solidFill>
              </a:rPr>
              <a:t>xmlns='http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://www.w3.org/2000/svg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</a:rPr>
              <a:t>' </a:t>
            </a:r>
            <a:r>
              <a:rPr lang="de-DE" sz="1600" smtClean="0">
                <a:solidFill>
                  <a:schemeClr val="bg1">
                    <a:lumMod val="50000"/>
                  </a:schemeClr>
                </a:solidFill>
              </a:rPr>
              <a:t>viewBox='0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0 567.85828 845.26141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</a:rPr>
              <a:t>' </a:t>
            </a:r>
            <a:r>
              <a:rPr lang="de-DE" sz="1600" smtClean="0">
                <a:solidFill>
                  <a:schemeClr val="bg1">
                    <a:lumMod val="50000"/>
                  </a:schemeClr>
                </a:solidFill>
              </a:rPr>
              <a:t>version='1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'&gt;&lt;style&gt;.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organ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circle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,.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organ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symbol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{fill-opacity:1;fill-rule:evenodd;stroke:none}.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organ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symbol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fill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:#fff}.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organ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label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{font-style:normal;font-variant:normal;font-weight:700;font-size:18.75px;line-height:125%;font-family:Calibri;text-align:start;letter-spacing:0;word-spacing:0;text-anchor:start;fill-opacity:1;stroke:none;fill:#7f7f7f}.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organ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line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{fill:none;stroke-width:2.08014441px;stroke-linecap:butt;stroke-linejoin:miter;stroke-miterlimit:8;stroke-dasharray:none;stroke-opacity:1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stroke:red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}.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diagnostics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point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core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{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fill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:#ff0000; fill-opacity:1;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fill-rule:evenodd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stroke:none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; }</a:t>
            </a:r>
          </a:p>
        </p:txBody>
      </p:sp>
      <p:sp>
        <p:nvSpPr>
          <p:cNvPr id="10" name="Flowchart: Process 9"/>
          <p:cNvSpPr/>
          <p:nvPr/>
        </p:nvSpPr>
        <p:spPr bwMode="auto">
          <a:xfrm>
            <a:off x="9840416" y="1268760"/>
            <a:ext cx="2017151" cy="2736304"/>
          </a:xfrm>
          <a:prstGeom prst="flowChartProcess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94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Medical Data – Visualization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119336" y="1168418"/>
            <a:ext cx="5688632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Do doctors have to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program this visualization?</a:t>
            </a:r>
            <a:endParaRPr lang="en-US" sz="2800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53"/>
          <a:stretch/>
        </p:blipFill>
        <p:spPr>
          <a:xfrm>
            <a:off x="5952268" y="1196752"/>
            <a:ext cx="5905300" cy="4423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984" y="2350804"/>
            <a:ext cx="568863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  <a:latin typeface="Arial" pitchFamily="34" charset="0"/>
              </a:rPr>
              <a:t>No </a:t>
            </a:r>
            <a:r>
              <a:rPr lang="en-US" sz="2800" dirty="0" smtClean="0">
                <a:solidFill>
                  <a:schemeClr val="accent5"/>
                </a:solidFill>
                <a:latin typeface="Arial" pitchFamily="34" charset="0"/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5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72" y="3490155"/>
            <a:ext cx="5919196" cy="163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</a:rPr>
              <a:t>Developers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</a:rPr>
              <a:t> program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</a:rPr>
              <a:t>medical visualization</a:t>
            </a:r>
            <a:endParaRPr lang="en-US" sz="2000" b="1" dirty="0" smtClean="0">
              <a:solidFill>
                <a:schemeClr val="accent5"/>
              </a:solidFill>
              <a:latin typeface="Arial" pitchFamily="34" charset="0"/>
            </a:endParaRPr>
          </a:p>
          <a:p>
            <a:pPr algn="ctr"/>
            <a:endParaRPr lang="en-US" sz="2000" dirty="0" smtClean="0">
              <a:solidFill>
                <a:schemeClr val="accent5"/>
              </a:solidFill>
              <a:latin typeface="Arial" pitchFamily="34" charset="0"/>
            </a:endParaRPr>
          </a:p>
          <a:p>
            <a:pPr algn="ctr"/>
            <a:r>
              <a:rPr lang="en-US" sz="2000" dirty="0" smtClean="0">
                <a:solidFill>
                  <a:schemeClr val="accent5"/>
                </a:solidFill>
                <a:latin typeface="Arial" pitchFamily="34" charset="0"/>
              </a:rPr>
              <a:t>Doctors provide relevant data (medical condition, severity level, etc.), then choose which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</a:rPr>
              <a:t>medical 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</a:rPr>
              <a:t>visualization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Arial" pitchFamily="34" charset="0"/>
              </a:rPr>
              <a:t>to display these data.</a:t>
            </a:r>
            <a:endParaRPr lang="en-US" sz="2000" b="1" dirty="0">
              <a:solidFill>
                <a:schemeClr val="accent5"/>
              </a:solidFill>
              <a:latin typeface="Arial" pitchFamily="34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9840416" y="1268760"/>
            <a:ext cx="2017151" cy="2736304"/>
          </a:xfrm>
          <a:prstGeom prst="flowChartProcess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37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When to Collect/Process Medical Data?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24997" y="971432"/>
            <a:ext cx="11524664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Medical data are collected at a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specific stage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in a clinical pathway.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Example: A clinical pathway contains 4 stages: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Identification, Evaluation,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</a:rPr>
              <a:t>Workplan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Discharge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«"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Each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stage has its own task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list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«"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Create a task of collecting/processing medical data, and put it in a certain stage</a:t>
            </a: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1384" y="4187588"/>
            <a:ext cx="2232248" cy="864096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Identification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67808" y="3263118"/>
            <a:ext cx="2232248" cy="864096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Evaluation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367808" y="4797152"/>
            <a:ext cx="2232248" cy="864096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chemeClr val="bg1"/>
                </a:solidFill>
                <a:cs typeface="Arial" pitchFamily="34" charset="0"/>
              </a:rPr>
              <a:t>Workplan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472264" y="4797152"/>
            <a:ext cx="2232248" cy="864096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Discharge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 bwMode="auto">
          <a:xfrm>
            <a:off x="2783632" y="4619636"/>
            <a:ext cx="1584176" cy="6095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 bwMode="auto">
          <a:xfrm>
            <a:off x="6600056" y="5229200"/>
            <a:ext cx="18722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1" idx="1"/>
          </p:cNvCxnSpPr>
          <p:nvPr/>
        </p:nvCxnSpPr>
        <p:spPr bwMode="auto">
          <a:xfrm flipV="1">
            <a:off x="2783632" y="3695166"/>
            <a:ext cx="1584176" cy="9244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9376" y="5229200"/>
            <a:ext cx="2550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Select Patients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Get Patient Consent</a:t>
            </a:r>
          </a:p>
          <a:p>
            <a:r>
              <a:rPr lang="en-US" dirty="0" smtClean="0">
                <a:latin typeface="Arial" pitchFamily="34" charset="0"/>
              </a:rPr>
              <a:t>...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95800" y="5731021"/>
            <a:ext cx="1691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Give Advice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Prescribe</a:t>
            </a:r>
          </a:p>
          <a:p>
            <a:r>
              <a:rPr lang="en-US" dirty="0" smtClean="0">
                <a:latin typeface="Arial" pitchFamily="34" charset="0"/>
              </a:rPr>
              <a:t>…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60096" y="3164776"/>
            <a:ext cx="44486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Set Evaluation Due 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</a:rPr>
              <a:t>Compute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Charlson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Comorbidity Index </a:t>
            </a:r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…</a:t>
            </a:r>
            <a:endParaRPr lang="de-DE" dirty="0"/>
          </a:p>
        </p:txBody>
      </p:sp>
      <p:cxnSp>
        <p:nvCxnSpPr>
          <p:cNvPr id="36" name="Elbow Connector 35"/>
          <p:cNvCxnSpPr>
            <a:stCxn id="11" idx="3"/>
            <a:endCxn id="11" idx="0"/>
          </p:cNvCxnSpPr>
          <p:nvPr/>
        </p:nvCxnSpPr>
        <p:spPr bwMode="auto">
          <a:xfrm flipH="1" flipV="1">
            <a:off x="5483932" y="3263118"/>
            <a:ext cx="1116124" cy="432048"/>
          </a:xfrm>
          <a:prstGeom prst="bentConnector4">
            <a:avLst>
              <a:gd name="adj1" fmla="val -20482"/>
              <a:gd name="adj2" fmla="val 152911"/>
            </a:avLst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430290" y="5790208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Fill Discharge Form</a:t>
            </a:r>
          </a:p>
        </p:txBody>
      </p:sp>
    </p:spTree>
    <p:extLst>
      <p:ext uri="{BB962C8B-B14F-4D97-AF65-F5344CB8AC3E}">
        <p14:creationId xmlns:p14="http://schemas.microsoft.com/office/powerpoint/2010/main" val="218221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Define When to Collect Medical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24997" y="971432"/>
            <a:ext cx="11524664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«"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Goal: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sym typeface="Wingdings" panose="05000000000000000000" pitchFamily="2" charset="2"/>
              </a:rPr>
              <a:t>Collect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Charlson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Comorbidity Index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score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in the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Evaluation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Stage.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How: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1. Create a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sym typeface="Wingdings" panose="05000000000000000000" pitchFamily="2" charset="2"/>
              </a:rPr>
              <a:t>Task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 to collect the CCI score from the defined CCI Form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Store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sym typeface="Wingdings" panose="05000000000000000000" pitchFamily="2" charset="2"/>
              </a:rPr>
              <a:t>Task’s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result (CCI score) in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Evaluation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 Stage</a:t>
            </a: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1384" y="4187588"/>
            <a:ext cx="2232248" cy="864096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Identification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67808" y="3263118"/>
            <a:ext cx="2232248" cy="864096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Evaluation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367808" y="4797152"/>
            <a:ext cx="2232248" cy="864096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chemeClr val="bg1"/>
                </a:solidFill>
                <a:cs typeface="Arial" pitchFamily="34" charset="0"/>
              </a:rPr>
              <a:t>Workplan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472264" y="4797152"/>
            <a:ext cx="2232248" cy="864096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Discharge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 bwMode="auto">
          <a:xfrm>
            <a:off x="2783632" y="4619636"/>
            <a:ext cx="1584176" cy="6095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 bwMode="auto">
          <a:xfrm>
            <a:off x="6600056" y="5229200"/>
            <a:ext cx="18722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1" idx="1"/>
          </p:cNvCxnSpPr>
          <p:nvPr/>
        </p:nvCxnSpPr>
        <p:spPr bwMode="auto">
          <a:xfrm flipV="1">
            <a:off x="2783632" y="3695166"/>
            <a:ext cx="1584176" cy="9244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9376" y="5229200"/>
            <a:ext cx="2550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Select Patients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Get Patient Consent</a:t>
            </a:r>
          </a:p>
          <a:p>
            <a:r>
              <a:rPr lang="en-US" dirty="0" smtClean="0">
                <a:latin typeface="Arial" pitchFamily="34" charset="0"/>
              </a:rPr>
              <a:t>...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95800" y="5731021"/>
            <a:ext cx="1691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Give Advice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Prescribe</a:t>
            </a:r>
          </a:p>
          <a:p>
            <a:r>
              <a:rPr lang="en-US" dirty="0" smtClean="0">
                <a:latin typeface="Arial" pitchFamily="34" charset="0"/>
              </a:rPr>
              <a:t>…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60096" y="3164776"/>
            <a:ext cx="47564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Set Evaluation Due 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Compute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Charlson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Comorbidity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Index  </a:t>
            </a:r>
          </a:p>
          <a:p>
            <a:r>
              <a:rPr lang="en-US" dirty="0" smtClean="0">
                <a:latin typeface="Arial" pitchFamily="34" charset="0"/>
              </a:rPr>
              <a:t>…</a:t>
            </a:r>
            <a:endParaRPr lang="de-DE" dirty="0"/>
          </a:p>
        </p:txBody>
      </p:sp>
      <p:cxnSp>
        <p:nvCxnSpPr>
          <p:cNvPr id="36" name="Elbow Connector 35"/>
          <p:cNvCxnSpPr>
            <a:stCxn id="11" idx="3"/>
            <a:endCxn id="11" idx="0"/>
          </p:cNvCxnSpPr>
          <p:nvPr/>
        </p:nvCxnSpPr>
        <p:spPr bwMode="auto">
          <a:xfrm flipH="1" flipV="1">
            <a:off x="5483932" y="3263118"/>
            <a:ext cx="1116124" cy="432048"/>
          </a:xfrm>
          <a:prstGeom prst="bentConnector4">
            <a:avLst>
              <a:gd name="adj1" fmla="val -20482"/>
              <a:gd name="adj2" fmla="val 152911"/>
            </a:avLst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430290" y="5790208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Fill Discharge Form</a:t>
            </a:r>
          </a:p>
        </p:txBody>
      </p:sp>
    </p:spTree>
    <p:extLst>
      <p:ext uri="{BB962C8B-B14F-4D97-AF65-F5344CB8AC3E}">
        <p14:creationId xmlns:p14="http://schemas.microsoft.com/office/powerpoint/2010/main" val="166269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Create a Medical Task Example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32903" y="979747"/>
            <a:ext cx="11524664" cy="1785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Define an </a:t>
            </a: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</a:rPr>
              <a:t>action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of collecting certain medical data in a </a:t>
            </a:r>
            <a:r>
              <a:rPr lang="en-US" sz="2000" dirty="0" smtClean="0">
                <a:solidFill>
                  <a:srgbClr val="0065BD"/>
                </a:solidFill>
                <a:latin typeface="Arial" pitchFamily="34" charset="0"/>
              </a:rPr>
              <a:t>Stage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Task: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collect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Charlson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Comorbidity Index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Stage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</a:rPr>
              <a:t>: Evaluation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903" y="2420888"/>
            <a:ext cx="71312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+mj-lt"/>
              </a:rPr>
              <a:t>HumanTaskDefinition</a:t>
            </a:r>
            <a:r>
              <a:rPr lang="de-DE" dirty="0">
                <a:latin typeface="+mj-lt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Compute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CharlsonComorbidityIndex</a:t>
            </a:r>
            <a:r>
              <a:rPr lang="en-US" dirty="0" smtClean="0">
                <a:latin typeface="Arial" pitchFamily="34" charset="0"/>
              </a:rPr>
              <a:t> </a:t>
            </a:r>
            <a:endParaRPr lang="de-DE" dirty="0" smtClean="0">
              <a:latin typeface="+mj-lt"/>
            </a:endParaRP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description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= '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Comorbidity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Charlson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' </a:t>
            </a:r>
            <a:endParaRPr lang="de-DE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footnote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= '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Pending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authorization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'</a:t>
            </a:r>
            <a:endParaRPr lang="de-DE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ownerPath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= '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Settings.CaseManager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' </a:t>
            </a:r>
            <a:endParaRPr lang="de-DE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isMandatory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= '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true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' </a:t>
            </a:r>
            <a:endParaRPr lang="de-DE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repeatable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= 'ONCE' </a:t>
            </a:r>
            <a:endParaRPr lang="de-DE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de-DE" dirty="0">
                <a:latin typeface="+mj-lt"/>
              </a:rPr>
              <a:t> 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entityDefinitionId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=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Charlson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' </a:t>
            </a:r>
            <a:endParaRPr lang="de-DE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entityAttachPath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= '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EvaluationEntity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CharlsonValue</a:t>
            </a:r>
            <a:r>
              <a:rPr lang="de-DE" dirty="0" smtClean="0">
                <a:latin typeface="+mj-lt"/>
              </a:rPr>
              <a:t>'</a:t>
            </a:r>
            <a:endParaRPr lang="de-DE" dirty="0" smtClean="0">
              <a:latin typeface="+mj-lt"/>
            </a:endParaRPr>
          </a:p>
          <a:p>
            <a:r>
              <a:rPr lang="de-DE" dirty="0">
                <a:latin typeface="+mj-lt"/>
              </a:rPr>
              <a:t> 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solidFill>
                  <a:srgbClr val="7030A0"/>
                </a:solidFill>
                <a:latin typeface="+mj-lt"/>
              </a:rPr>
              <a:t>taskParamList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solidFill>
                  <a:schemeClr val="accent2"/>
                </a:solidFill>
                <a:latin typeface="+mj-lt"/>
              </a:rPr>
              <a:t>isReadOnly</a:t>
            </a:r>
            <a:r>
              <a:rPr lang="de-DE" dirty="0" smtClean="0">
                <a:latin typeface="+mj-lt"/>
              </a:rPr>
              <a:t> </a:t>
            </a:r>
            <a:r>
              <a:rPr lang="de-DE" dirty="0" smtClean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‘false’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isMandatory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‘true’</a:t>
            </a:r>
            <a:r>
              <a:rPr lang="de-DE" dirty="0" smtClean="0">
                <a:latin typeface="+mj-lt"/>
              </a:rPr>
              <a:t> </a:t>
            </a:r>
          </a:p>
          <a:p>
            <a:r>
              <a:rPr lang="de-DE" dirty="0" smtClean="0">
                <a:latin typeface="+mj-lt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+mj-lt"/>
              </a:rPr>
              <a:t>param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path</a:t>
            </a:r>
            <a:r>
              <a:rPr lang="de-DE" dirty="0" smtClean="0">
                <a:latin typeface="+mj-lt"/>
              </a:rPr>
              <a:t> </a:t>
            </a:r>
            <a:r>
              <a:rPr lang="de-DE" dirty="0" smtClean="0">
                <a:latin typeface="+mj-lt"/>
              </a:rPr>
              <a:t>= </a:t>
            </a:r>
            <a:r>
              <a:rPr lang="en-US" dirty="0">
                <a:latin typeface="+mj-lt"/>
              </a:rPr>
              <a:t>‘</a:t>
            </a:r>
            <a:r>
              <a:rPr lang="en-US" dirty="0" smtClean="0">
                <a:latin typeface="+mj-lt"/>
              </a:rPr>
              <a:t>EvaluationEntity.</a:t>
            </a:r>
            <a:r>
              <a:rPr lang="en-US" dirty="0" smtClean="0">
                <a:latin typeface="Arial" pitchFamily="34" charset="0"/>
              </a:rPr>
              <a:t>Charlson.ch1</a:t>
            </a:r>
            <a:r>
              <a:rPr lang="en-US" dirty="0" smtClean="0">
                <a:latin typeface="+mj-lt"/>
              </a:rPr>
              <a:t>’</a:t>
            </a:r>
            <a:r>
              <a:rPr lang="de-DE" dirty="0" smtClean="0">
                <a:latin typeface="+mj-lt"/>
              </a:rPr>
              <a:t>  </a:t>
            </a:r>
            <a:endParaRPr lang="de-DE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..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</a:t>
            </a:r>
            <a:r>
              <a:rPr lang="de-DE" dirty="0" err="1">
                <a:solidFill>
                  <a:srgbClr val="7030A0"/>
                </a:solidFill>
              </a:rPr>
              <a:t>param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smtClean="0"/>
              <a:t>= </a:t>
            </a:r>
            <a:r>
              <a:rPr lang="en-US" dirty="0" smtClean="0"/>
              <a:t>‘</a:t>
            </a:r>
            <a:r>
              <a:rPr lang="en-US" dirty="0"/>
              <a:t>EvaluationEntity</a:t>
            </a:r>
            <a:r>
              <a:rPr lang="en-US" dirty="0" smtClean="0"/>
              <a:t>.</a:t>
            </a:r>
            <a:r>
              <a:rPr lang="en-US" dirty="0" smtClean="0">
                <a:latin typeface="Arial" pitchFamily="34" charset="0"/>
              </a:rPr>
              <a:t>Charlson.ch20</a:t>
            </a:r>
            <a:r>
              <a:rPr lang="en-US" dirty="0" smtClean="0"/>
              <a:t>’</a:t>
            </a:r>
            <a:r>
              <a:rPr lang="de-DE" dirty="0" smtClean="0"/>
              <a:t>  </a:t>
            </a:r>
            <a:endParaRPr lang="de-DE" dirty="0"/>
          </a:p>
          <a:p>
            <a:r>
              <a:rPr lang="en-US" dirty="0" smtClean="0">
                <a:latin typeface="+mj-lt"/>
              </a:rPr>
              <a:t>    </a:t>
            </a:r>
            <a:r>
              <a:rPr lang="de-DE" dirty="0" err="1">
                <a:solidFill>
                  <a:srgbClr val="7030A0"/>
                </a:solidFill>
              </a:rPr>
              <a:t>param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smtClean="0"/>
              <a:t>= </a:t>
            </a:r>
            <a:r>
              <a:rPr lang="en-US" dirty="0" smtClean="0"/>
              <a:t>‘</a:t>
            </a:r>
            <a:r>
              <a:rPr lang="en-US" dirty="0"/>
              <a:t>EvaluationEntity</a:t>
            </a:r>
            <a:r>
              <a:rPr lang="en-US" dirty="0" smtClean="0"/>
              <a:t>.</a:t>
            </a:r>
            <a:r>
              <a:rPr lang="en-US" dirty="0" smtClean="0">
                <a:latin typeface="Arial" pitchFamily="34" charset="0"/>
              </a:rPr>
              <a:t>Charlson.ch21</a:t>
            </a:r>
            <a:r>
              <a:rPr lang="en-US" dirty="0"/>
              <a:t>’</a:t>
            </a:r>
            <a:r>
              <a:rPr lang="de-DE" dirty="0"/>
              <a:t>  </a:t>
            </a:r>
          </a:p>
          <a:p>
            <a:r>
              <a:rPr lang="en-US" dirty="0" smtClean="0">
                <a:latin typeface="+mj-lt"/>
              </a:rPr>
              <a:t>    </a:t>
            </a:r>
            <a:r>
              <a:rPr lang="de-DE" dirty="0" err="1">
                <a:solidFill>
                  <a:srgbClr val="7030A0"/>
                </a:solidFill>
              </a:rPr>
              <a:t>param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smtClean="0"/>
              <a:t>= </a:t>
            </a:r>
            <a:r>
              <a:rPr lang="en-US" dirty="0" smtClean="0"/>
              <a:t>‘</a:t>
            </a:r>
            <a:r>
              <a:rPr lang="en-US" dirty="0"/>
              <a:t>EvaluationEntity</a:t>
            </a:r>
            <a:r>
              <a:rPr lang="en-US" dirty="0" smtClean="0"/>
              <a:t>.</a:t>
            </a:r>
            <a:r>
              <a:rPr lang="en-US" dirty="0" smtClean="0">
                <a:latin typeface="Arial" pitchFamily="34" charset="0"/>
              </a:rPr>
              <a:t>Charlson.ch22</a:t>
            </a:r>
            <a:r>
              <a:rPr lang="en-US" dirty="0" smtClean="0"/>
              <a:t>’</a:t>
            </a:r>
            <a:r>
              <a:rPr lang="de-DE" dirty="0" smtClean="0"/>
              <a:t>  </a:t>
            </a:r>
            <a:endParaRPr lang="de-DE" dirty="0"/>
          </a:p>
          <a:p>
            <a:endParaRPr lang="de-DE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5375920" y="4944634"/>
            <a:ext cx="288032" cy="792088"/>
          </a:xfrm>
          <a:prstGeom prst="rightBrac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6592314" y="5138368"/>
            <a:ext cx="4143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Inputs to be collected by medical staff</a:t>
            </a:r>
            <a:endParaRPr lang="de-DE" dirty="0"/>
          </a:p>
        </p:txBody>
      </p:sp>
      <p:sp>
        <p:nvSpPr>
          <p:cNvPr id="18" name="Rectangle 17"/>
          <p:cNvSpPr/>
          <p:nvPr/>
        </p:nvSpPr>
        <p:spPr>
          <a:xfrm>
            <a:off x="6592314" y="5813425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Outputs (automatically computed and recognized)</a:t>
            </a:r>
            <a:endParaRPr lang="de-DE" dirty="0"/>
          </a:p>
        </p:txBody>
      </p:sp>
      <p:sp>
        <p:nvSpPr>
          <p:cNvPr id="19" name="Right Brace 18"/>
          <p:cNvSpPr/>
          <p:nvPr/>
        </p:nvSpPr>
        <p:spPr bwMode="auto">
          <a:xfrm>
            <a:off x="5375920" y="5792186"/>
            <a:ext cx="288032" cy="494467"/>
          </a:xfrm>
          <a:prstGeom prst="rightBrac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Connector 21"/>
          <p:cNvCxnSpPr>
            <a:stCxn id="17" idx="1"/>
            <a:endCxn id="8" idx="1"/>
          </p:cNvCxnSpPr>
          <p:nvPr/>
        </p:nvCxnSpPr>
        <p:spPr bwMode="auto">
          <a:xfrm flipH="1">
            <a:off x="5663952" y="5323034"/>
            <a:ext cx="928362" cy="17644"/>
          </a:xfrm>
          <a:prstGeom prst="line">
            <a:avLst/>
          </a:prstGeom>
          <a:ln>
            <a:headEnd type="arrow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1"/>
            <a:endCxn id="19" idx="1"/>
          </p:cNvCxnSpPr>
          <p:nvPr/>
        </p:nvCxnSpPr>
        <p:spPr bwMode="auto">
          <a:xfrm flipH="1">
            <a:off x="5663952" y="5998091"/>
            <a:ext cx="928362" cy="41329"/>
          </a:xfrm>
          <a:prstGeom prst="line">
            <a:avLst/>
          </a:prstGeom>
          <a:ln>
            <a:headEnd type="arrow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8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Create Medical Care Plan Template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383184" y="6569075"/>
            <a:ext cx="2142067" cy="288925"/>
          </a:xfrm>
        </p:spPr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33773" y="968526"/>
            <a:ext cx="11524664" cy="163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A Care Plan comprises of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</a:rPr>
              <a:t>Stages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. In SACM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ach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</a:rPr>
              <a:t> Stage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: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Has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</a:rPr>
              <a:t>Stage Definition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and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Storage Object (Entity) Definition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May have entry precondition (predecessor </a:t>
            </a:r>
            <a:r>
              <a:rPr lang="en-US" sz="2000" dirty="0" smtClean="0">
                <a:solidFill>
                  <a:srgbClr val="0065BD"/>
                </a:solidFill>
                <a:latin typeface="Arial" pitchFamily="34" charset="0"/>
              </a:rPr>
              <a:t>Stage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, technical/medical condition)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47528" y="2803091"/>
            <a:ext cx="2232248" cy="864096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Identification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21" idx="1"/>
          </p:cNvCxnSpPr>
          <p:nvPr/>
        </p:nvCxnSpPr>
        <p:spPr bwMode="auto">
          <a:xfrm>
            <a:off x="4079776" y="3235139"/>
            <a:ext cx="381642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332903" y="4509120"/>
            <a:ext cx="2232248" cy="864096"/>
          </a:xfrm>
          <a:prstGeom prst="rect">
            <a:avLst/>
          </a:prstGeom>
          <a:solidFill>
            <a:srgbClr val="41BEFF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Identification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b="1" dirty="0" err="1" smtClean="0">
                <a:solidFill>
                  <a:schemeClr val="bg1"/>
                </a:solidFill>
                <a:cs typeface="Arial" pitchFamily="34" charset="0"/>
              </a:rPr>
              <a:t>StageDefinition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896200" y="2803091"/>
            <a:ext cx="2232248" cy="864096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Evaluation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24068" y="2863834"/>
            <a:ext cx="2946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err="1" smtClean="0">
                <a:latin typeface="Arial" pitchFamily="34" charset="0"/>
              </a:rPr>
              <a:t>Identification.PatientConsent</a:t>
            </a:r>
            <a:r>
              <a:rPr lang="en-US" sz="1400" smtClean="0">
                <a:latin typeface="Arial" pitchFamily="34" charset="0"/>
              </a:rPr>
              <a:t> = </a:t>
            </a:r>
            <a:r>
              <a:rPr lang="en-US" sz="1400" dirty="0" smtClean="0">
                <a:latin typeface="Arial" pitchFamily="34" charset="0"/>
              </a:rPr>
              <a:t>yes</a:t>
            </a:r>
            <a:endParaRPr lang="de-DE" sz="14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3213686" y="4509120"/>
            <a:ext cx="2232248" cy="8640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Identification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b="1" dirty="0" err="1" smtClean="0">
                <a:solidFill>
                  <a:schemeClr val="bg1"/>
                </a:solidFill>
                <a:cs typeface="Arial" pitchFamily="34" charset="0"/>
              </a:rPr>
              <a:t>EntityDefinition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502401" y="4509120"/>
            <a:ext cx="2232248" cy="864096"/>
          </a:xfrm>
          <a:prstGeom prst="rect">
            <a:avLst/>
          </a:prstGeom>
          <a:solidFill>
            <a:srgbClr val="41BEFF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b="1" dirty="0" err="1">
                <a:solidFill>
                  <a:schemeClr val="bg1"/>
                </a:solidFill>
                <a:cs typeface="Arial" pitchFamily="34" charset="0"/>
              </a:rPr>
              <a:t>EvaluationStage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b="1" dirty="0" err="1" smtClean="0">
                <a:solidFill>
                  <a:schemeClr val="bg1"/>
                </a:solidFill>
                <a:cs typeface="Arial" pitchFamily="34" charset="0"/>
              </a:rPr>
              <a:t>StageDefinition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383184" y="4509120"/>
            <a:ext cx="2232248" cy="8640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b="1" dirty="0" err="1">
                <a:solidFill>
                  <a:schemeClr val="bg1"/>
                </a:solidFill>
                <a:cs typeface="Arial" pitchFamily="34" charset="0"/>
              </a:rPr>
              <a:t>EvaluationEntity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b="1" dirty="0" err="1" smtClean="0">
                <a:solidFill>
                  <a:schemeClr val="bg1"/>
                </a:solidFill>
                <a:cs typeface="Arial" pitchFamily="34" charset="0"/>
              </a:rPr>
              <a:t>EntityDefinition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Right Brace 29"/>
          <p:cNvSpPr/>
          <p:nvPr/>
        </p:nvSpPr>
        <p:spPr bwMode="auto">
          <a:xfrm rot="16200000">
            <a:off x="2645953" y="2744925"/>
            <a:ext cx="635398" cy="2664296"/>
          </a:xfrm>
          <a:prstGeom prst="rightBrac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ight Brace 41"/>
          <p:cNvSpPr/>
          <p:nvPr/>
        </p:nvSpPr>
        <p:spPr bwMode="auto">
          <a:xfrm rot="16200000">
            <a:off x="8655527" y="2715454"/>
            <a:ext cx="635398" cy="2664296"/>
          </a:xfrm>
          <a:prstGeom prst="rightBrac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3213686" y="5590632"/>
            <a:ext cx="2340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sym typeface="Wingdings" panose="05000000000000000000" pitchFamily="2" charset="2"/>
              </a:rPr>
              <a:t> </a:t>
            </a:r>
            <a:r>
              <a:rPr lang="en-US" dirty="0" err="1" smtClean="0">
                <a:latin typeface="Arial" pitchFamily="34" charset="0"/>
              </a:rPr>
              <a:t>PatientConsent</a:t>
            </a:r>
            <a:endParaRPr lang="en-US" dirty="0" smtClean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  <a:sym typeface="Wingdings" panose="05000000000000000000" pitchFamily="2" charset="2"/>
              </a:rPr>
              <a:t> </a:t>
            </a:r>
            <a:r>
              <a:rPr lang="en-US" dirty="0" smtClean="0">
                <a:latin typeface="Arial" pitchFamily="34" charset="0"/>
              </a:rPr>
              <a:t>…</a:t>
            </a:r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263352" y="5576565"/>
            <a:ext cx="2522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sym typeface="Webdings" panose="05030102010509060703" pitchFamily="18" charset="2"/>
              </a:rPr>
              <a:t> </a:t>
            </a:r>
            <a:r>
              <a:rPr lang="en-US" dirty="0" err="1" smtClean="0">
                <a:latin typeface="Arial" pitchFamily="34" charset="0"/>
              </a:rPr>
              <a:t>GetPatientConsent</a:t>
            </a:r>
            <a:endParaRPr lang="en-US" dirty="0" smtClean="0">
              <a:latin typeface="Arial" pitchFamily="34" charset="0"/>
            </a:endParaRPr>
          </a:p>
          <a:p>
            <a:pPr marL="285750" indent="-285750">
              <a:buFont typeface="Webdings" panose="05030102010509060703" pitchFamily="18" charset="2"/>
              <a:buChar char="@"/>
            </a:pPr>
            <a:r>
              <a:rPr lang="en-US" dirty="0" smtClean="0">
                <a:latin typeface="Arial" pitchFamily="34" charset="0"/>
              </a:rPr>
              <a:t>…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363814" y="5591827"/>
            <a:ext cx="1334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sym typeface="Wingdings" panose="05000000000000000000" pitchFamily="2" charset="2"/>
              </a:rPr>
              <a:t> </a:t>
            </a:r>
            <a:r>
              <a:rPr lang="en-US" dirty="0" err="1" smtClean="0">
                <a:latin typeface="Arial" pitchFamily="34" charset="0"/>
              </a:rPr>
              <a:t>Charlson</a:t>
            </a:r>
            <a:endParaRPr lang="en-US" dirty="0" smtClean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  <a:sym typeface="Wingdings" panose="05000000000000000000" pitchFamily="2" charset="2"/>
              </a:rPr>
              <a:t> </a:t>
            </a:r>
            <a:r>
              <a:rPr lang="en-US" dirty="0" smtClean="0">
                <a:latin typeface="Arial" pitchFamily="34" charset="0"/>
              </a:rPr>
              <a:t>…</a:t>
            </a:r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6502401" y="5590631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sym typeface="Webdings" panose="05030102010509060703" pitchFamily="18" charset="2"/>
              </a:rPr>
              <a:t> </a:t>
            </a:r>
            <a:r>
              <a:rPr lang="en-US" dirty="0" err="1" smtClean="0">
                <a:latin typeface="Arial" pitchFamily="34" charset="0"/>
              </a:rPr>
              <a:t>ComputeCharlson</a:t>
            </a:r>
            <a:endParaRPr lang="en-US" dirty="0" smtClean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  <a:sym typeface="Webdings" panose="05030102010509060703" pitchFamily="18" charset="2"/>
              </a:rPr>
              <a:t> </a:t>
            </a:r>
            <a:r>
              <a:rPr lang="en-US" dirty="0" smtClean="0">
                <a:latin typeface="Arial" pitchFamily="34" charset="0"/>
              </a:rPr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35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Create Stage in Medical Care Plan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17</a:t>
            </a:fld>
            <a:endParaRPr lang="de-DE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44072" y="2807006"/>
            <a:ext cx="5184576" cy="3168018"/>
            <a:chOff x="2232752" y="1473195"/>
            <a:chExt cx="5184576" cy="316801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719736" y="1473195"/>
              <a:ext cx="2041408" cy="670235"/>
            </a:xfrm>
            <a:prstGeom prst="rect">
              <a:avLst/>
            </a:prstGeom>
            <a:solidFill>
              <a:srgbClr val="0065BD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>Evaluation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351120" y="2986771"/>
              <a:ext cx="2185887" cy="792088"/>
            </a:xfrm>
            <a:prstGeom prst="rect">
              <a:avLst/>
            </a:prstGeom>
            <a:solidFill>
              <a:srgbClr val="41BEFF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b="1" dirty="0" err="1">
                  <a:solidFill>
                    <a:schemeClr val="bg1"/>
                  </a:solidFill>
                  <a:cs typeface="Arial" pitchFamily="34" charset="0"/>
                </a:rPr>
                <a:t>EvaluationStage</a:t>
              </a: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StageDefinition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231904" y="2936453"/>
              <a:ext cx="2185424" cy="8424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b="1" dirty="0" err="1">
                  <a:solidFill>
                    <a:schemeClr val="bg1"/>
                  </a:solidFill>
                  <a:cs typeface="Arial" pitchFamily="34" charset="0"/>
                </a:rPr>
                <a:t>EvaluationEntity</a:t>
              </a: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EntityDefinition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ight Brace 20"/>
            <p:cNvSpPr/>
            <p:nvPr/>
          </p:nvSpPr>
          <p:spPr bwMode="auto">
            <a:xfrm rot="16200000">
              <a:off x="4461635" y="1357569"/>
              <a:ext cx="492846" cy="2436519"/>
            </a:xfrm>
            <a:prstGeom prst="rightBrace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32752" y="3966972"/>
              <a:ext cx="23391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sym typeface="Webdings" panose="05030102010509060703" pitchFamily="18" charset="2"/>
                </a:rPr>
                <a:t> </a:t>
              </a:r>
              <a:r>
                <a:rPr lang="en-US" dirty="0" err="1" smtClean="0">
                  <a:latin typeface="Arial" pitchFamily="34" charset="0"/>
                </a:rPr>
                <a:t>ComputeCharlson</a:t>
              </a:r>
              <a:endParaRPr lang="en-US" dirty="0" smtClean="0">
                <a:latin typeface="Arial" pitchFamily="34" charset="0"/>
              </a:endParaRPr>
            </a:p>
            <a:p>
              <a:r>
                <a:rPr lang="en-US" dirty="0">
                  <a:latin typeface="Arial" pitchFamily="34" charset="0"/>
                  <a:sym typeface="Webdings" panose="05030102010509060703" pitchFamily="18" charset="2"/>
                </a:rPr>
                <a:t> </a:t>
              </a:r>
              <a:r>
                <a:rPr lang="en-US" dirty="0" smtClean="0">
                  <a:latin typeface="Arial" pitchFamily="34" charset="0"/>
                </a:rPr>
                <a:t>…</a:t>
              </a:r>
              <a:endParaRPr lang="de-DE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13072" y="3994882"/>
              <a:ext cx="13340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sym typeface="Wingdings" panose="05000000000000000000" pitchFamily="2" charset="2"/>
                </a:rPr>
                <a:t> </a:t>
              </a:r>
              <a:r>
                <a:rPr lang="en-US" dirty="0" err="1" smtClean="0">
                  <a:latin typeface="Arial" pitchFamily="34" charset="0"/>
                </a:rPr>
                <a:t>Charlson</a:t>
              </a:r>
              <a:endParaRPr lang="en-US" dirty="0" smtClean="0">
                <a:latin typeface="Arial" pitchFamily="34" charset="0"/>
              </a:endParaRPr>
            </a:p>
            <a:p>
              <a:r>
                <a:rPr lang="en-US" dirty="0">
                  <a:latin typeface="Arial" pitchFamily="34" charset="0"/>
                  <a:sym typeface="Wingdings" panose="05000000000000000000" pitchFamily="2" charset="2"/>
                </a:rPr>
                <a:t> </a:t>
              </a:r>
              <a:r>
                <a:rPr lang="en-US" dirty="0" smtClean="0">
                  <a:latin typeface="Arial" pitchFamily="34" charset="0"/>
                </a:rPr>
                <a:t>…</a:t>
              </a:r>
              <a:endParaRPr lang="de-DE" dirty="0"/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8256240" y="1380992"/>
            <a:ext cx="2016224" cy="637104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Identification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17" idx="0"/>
          </p:cNvCxnSpPr>
          <p:nvPr/>
        </p:nvCxnSpPr>
        <p:spPr bwMode="auto">
          <a:xfrm flipH="1">
            <a:off x="9251760" y="2018096"/>
            <a:ext cx="12592" cy="7889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264352" y="2237329"/>
            <a:ext cx="2946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err="1" smtClean="0">
                <a:latin typeface="Arial" pitchFamily="34" charset="0"/>
              </a:rPr>
              <a:t>Identification.PatientConsent</a:t>
            </a:r>
            <a:r>
              <a:rPr lang="en-US" sz="1400" smtClean="0">
                <a:latin typeface="Arial" pitchFamily="34" charset="0"/>
              </a:rPr>
              <a:t> = </a:t>
            </a:r>
            <a:r>
              <a:rPr lang="en-US" sz="1400" dirty="0" smtClean="0">
                <a:latin typeface="Arial" pitchFamily="34" charset="0"/>
              </a:rPr>
              <a:t>yes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4946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Create Entity Definition of the Stage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18</a:t>
            </a:fld>
            <a:endParaRPr lang="de-DE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44072" y="2807006"/>
            <a:ext cx="5184576" cy="3722016"/>
            <a:chOff x="2232752" y="1473195"/>
            <a:chExt cx="5184576" cy="372201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719736" y="1473195"/>
              <a:ext cx="2041408" cy="670235"/>
            </a:xfrm>
            <a:prstGeom prst="rect">
              <a:avLst/>
            </a:prstGeom>
            <a:solidFill>
              <a:srgbClr val="0065BD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>Evaluation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351120" y="2986771"/>
              <a:ext cx="2185887" cy="7920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b="1" dirty="0" err="1">
                  <a:solidFill>
                    <a:schemeClr val="bg1"/>
                  </a:solidFill>
                  <a:cs typeface="Arial" pitchFamily="34" charset="0"/>
                </a:rPr>
                <a:t>EvaluationStage</a:t>
              </a: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StageDefinition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231904" y="2936453"/>
              <a:ext cx="2185424" cy="8424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b="1" dirty="0" err="1">
                  <a:solidFill>
                    <a:schemeClr val="bg1"/>
                  </a:solidFill>
                  <a:cs typeface="Arial" pitchFamily="34" charset="0"/>
                </a:rPr>
                <a:t>EvaluationEntity</a:t>
              </a: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EntityDefinition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ight Brace 20"/>
            <p:cNvSpPr/>
            <p:nvPr/>
          </p:nvSpPr>
          <p:spPr bwMode="auto">
            <a:xfrm rot="16200000">
              <a:off x="4461635" y="1357569"/>
              <a:ext cx="492846" cy="2436519"/>
            </a:xfrm>
            <a:prstGeom prst="rightBrace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32752" y="3966972"/>
              <a:ext cx="23391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sym typeface="Webdings" panose="05030102010509060703" pitchFamily="18" charset="2"/>
                </a:rPr>
                <a:t>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ComputeCharlson</a:t>
              </a:r>
              <a:endPara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</a:endParaRP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sym typeface="Webdings" panose="05030102010509060703" pitchFamily="18" charset="2"/>
                </a:rPr>
                <a:t></a:t>
              </a:r>
              <a:r>
                <a:rPr lang="en-US" dirty="0">
                  <a:latin typeface="Arial" pitchFamily="34" charset="0"/>
                  <a:sym typeface="Webdings" panose="05030102010509060703" pitchFamily="18" charset="2"/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…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13072" y="3994882"/>
              <a:ext cx="161454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sym typeface="Wingdings" panose="05000000000000000000" pitchFamily="2" charset="2"/>
                </a:rPr>
                <a:t> </a:t>
              </a:r>
              <a:r>
                <a:rPr lang="en-US" dirty="0" smtClean="0">
                  <a:latin typeface="Arial" pitchFamily="34" charset="0"/>
                  <a:sym typeface="Wingdings" panose="05000000000000000000" pitchFamily="2" charset="2"/>
                </a:rPr>
                <a:t> </a:t>
              </a:r>
              <a:r>
                <a:rPr lang="en-US" b="1" dirty="0" err="1" smtClean="0">
                  <a:latin typeface="Arial" pitchFamily="34" charset="0"/>
                </a:rPr>
                <a:t>Charlson</a:t>
              </a:r>
              <a:endParaRPr lang="en-US" b="1" dirty="0" smtClean="0">
                <a:latin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2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sym typeface="Wingdings" panose="05000000000000000000" pitchFamily="2" charset="2"/>
                </a:rPr>
                <a:t>Spirometry</a:t>
              </a:r>
            </a:p>
            <a:p>
              <a:pPr marL="285750" indent="-285750">
                <a:buFont typeface="Wingdings" panose="05000000000000000000" pitchFamily="2" charset="2"/>
                <a:buChar char="2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  <a:p>
              <a:pPr marL="285750" indent="-285750">
                <a:buFont typeface="Wingdings" panose="05000000000000000000" pitchFamily="2" charset="2"/>
                <a:buChar char="2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8256240" y="1380992"/>
            <a:ext cx="2016224" cy="637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Identification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17" idx="0"/>
          </p:cNvCxnSpPr>
          <p:nvPr/>
        </p:nvCxnSpPr>
        <p:spPr bwMode="auto">
          <a:xfrm flipH="1">
            <a:off x="9251760" y="2018096"/>
            <a:ext cx="12592" cy="7889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264352" y="2237329"/>
            <a:ext cx="2946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Identification.PatientConsent</a:t>
            </a:r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=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yes</a:t>
            </a:r>
            <a:endParaRPr lang="de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109" y="923029"/>
            <a:ext cx="7131249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+mj-lt"/>
              </a:rPr>
              <a:t>entity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EvaluationEntity</a:t>
            </a:r>
            <a:r>
              <a:rPr lang="en-US" dirty="0" smtClean="0">
                <a:latin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dirty="0" smtClean="0">
                <a:latin typeface="Arial" pitchFamily="34" charset="0"/>
              </a:rPr>
              <a:t> = ‘Evaluation Stage Template’</a:t>
            </a:r>
            <a:endParaRPr lang="de-DE" dirty="0" smtClean="0">
              <a:latin typeface="+mj-lt"/>
            </a:endParaRP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rgbClr val="7030A0"/>
                </a:solidFill>
                <a:latin typeface="+mj-lt"/>
              </a:rPr>
              <a:t>attributeList</a:t>
            </a:r>
            <a:endParaRPr lang="de-DE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    entity </a:t>
            </a:r>
            <a:r>
              <a:rPr lang="en-US" b="1" dirty="0" err="1" smtClean="0">
                <a:latin typeface="Arial" pitchFamily="34" charset="0"/>
              </a:rPr>
              <a:t>Charlson</a:t>
            </a:r>
            <a:endParaRPr lang="en-US" b="1" dirty="0" smtClean="0">
              <a:latin typeface="Arial" pitchFamily="34" charset="0"/>
            </a:endParaRPr>
          </a:p>
          <a:p>
            <a:pPr lvl="1"/>
            <a:r>
              <a:rPr lang="en-US" dirty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= ‘</a:t>
            </a:r>
            <a:r>
              <a:rPr lang="en-US" dirty="0" err="1" smtClean="0">
                <a:latin typeface="Arial" pitchFamily="34" charset="0"/>
              </a:rPr>
              <a:t>Charlson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Cormobidity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Index Form’</a:t>
            </a:r>
            <a:endParaRPr lang="en-US" dirty="0">
              <a:latin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Arial" pitchFamily="34" charset="0"/>
              </a:rPr>
              <a:t>attribute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ch1</a:t>
            </a:r>
          </a:p>
          <a:p>
            <a:pPr lvl="1"/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  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type</a:t>
            </a:r>
            <a:r>
              <a:rPr lang="en-US" sz="1600" dirty="0" smtClean="0">
                <a:latin typeface="Arial" pitchFamily="34" charset="0"/>
              </a:rPr>
              <a:t> = ‘</a:t>
            </a:r>
            <a:r>
              <a:rPr lang="en-US" sz="1600" dirty="0" err="1" smtClean="0">
                <a:latin typeface="Arial" pitchFamily="34" charset="0"/>
              </a:rPr>
              <a:t>valueselection</a:t>
            </a:r>
            <a:r>
              <a:rPr lang="en-US" sz="1600" dirty="0" smtClean="0">
                <a:latin typeface="Arial" pitchFamily="34" charset="0"/>
              </a:rPr>
              <a:t>’</a:t>
            </a:r>
          </a:p>
          <a:p>
            <a:pPr lvl="1"/>
            <a:r>
              <a:rPr lang="en-US" sz="1600" dirty="0" smtClean="0">
                <a:latin typeface="Arial" pitchFamily="34" charset="0"/>
              </a:rPr>
              <a:t>   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 smtClean="0">
                <a:latin typeface="Arial" pitchFamily="34" charset="0"/>
              </a:rPr>
              <a:t> = 'Myocardial Infarction:'</a:t>
            </a:r>
          </a:p>
          <a:p>
            <a:pPr lvl="1"/>
            <a:r>
              <a:rPr lang="en-US" sz="1600" dirty="0" smtClean="0">
                <a:latin typeface="Arial" pitchFamily="34" charset="0"/>
              </a:rPr>
              <a:t>     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</a:rPr>
              <a:t>option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value</a:t>
            </a:r>
            <a:r>
              <a:rPr lang="en-US" sz="1600" dirty="0" smtClean="0">
                <a:latin typeface="Arial" pitchFamily="34" charset="0"/>
              </a:rPr>
              <a:t> = ‘0’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 smtClean="0">
                <a:latin typeface="Arial" pitchFamily="34" charset="0"/>
              </a:rPr>
              <a:t> = ’No’</a:t>
            </a:r>
          </a:p>
          <a:p>
            <a:pPr lvl="1"/>
            <a:r>
              <a:rPr lang="en-US" sz="1600" dirty="0" smtClean="0">
                <a:latin typeface="Arial" pitchFamily="34" charset="0"/>
              </a:rPr>
              <a:t>     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</a:rPr>
              <a:t>option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value</a:t>
            </a:r>
            <a:r>
              <a:rPr lang="en-US" sz="1600" dirty="0" smtClean="0">
                <a:latin typeface="Arial" pitchFamily="34" charset="0"/>
              </a:rPr>
              <a:t> = ‘1’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 smtClean="0">
                <a:latin typeface="Arial" pitchFamily="34" charset="0"/>
              </a:rPr>
              <a:t> = ’Yes’ </a:t>
            </a:r>
            <a:endParaRPr lang="en-US" dirty="0" smtClean="0">
              <a:latin typeface="Arial" pitchFamily="34" charset="0"/>
            </a:endParaRPr>
          </a:p>
          <a:p>
            <a:pPr lvl="1"/>
            <a:r>
              <a:rPr lang="en-US" dirty="0">
                <a:solidFill>
                  <a:srgbClr val="7030A0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 …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</a:rPr>
              <a:t>derivedattribute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ch22</a:t>
            </a:r>
          </a:p>
          <a:p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         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 smtClean="0">
                <a:latin typeface="Arial" pitchFamily="34" charset="0"/>
              </a:rPr>
              <a:t> = </a:t>
            </a:r>
            <a:r>
              <a:rPr lang="en-US" sz="1600" dirty="0">
                <a:latin typeface="Arial" pitchFamily="34" charset="0"/>
              </a:rPr>
              <a:t>‘</a:t>
            </a:r>
            <a:r>
              <a:rPr lang="en-US" sz="1600" dirty="0" err="1">
                <a:latin typeface="Arial" pitchFamily="34" charset="0"/>
              </a:rPr>
              <a:t>Charlson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Cormobidity</a:t>
            </a:r>
            <a:r>
              <a:rPr lang="en-US" sz="1600" dirty="0">
                <a:latin typeface="Arial" pitchFamily="34" charset="0"/>
              </a:rPr>
              <a:t> Index (unadjusted)’</a:t>
            </a:r>
          </a:p>
          <a:p>
            <a:r>
              <a:rPr lang="en-US" sz="1600" dirty="0">
                <a:latin typeface="Arial" pitchFamily="34" charset="0"/>
              </a:rPr>
              <a:t>    </a:t>
            </a:r>
            <a:r>
              <a:rPr lang="en-US" sz="1600" dirty="0" smtClean="0">
                <a:latin typeface="Arial" pitchFamily="34" charset="0"/>
              </a:rPr>
              <a:t>       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expression</a:t>
            </a:r>
            <a:r>
              <a:rPr lang="en-US" sz="1600" dirty="0" smtClean="0">
                <a:latin typeface="Arial" pitchFamily="34" charset="0"/>
              </a:rPr>
              <a:t> = …</a:t>
            </a:r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entity Spirometry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   description = ‘Spirometry Result Form’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   attribute s1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entity Conclusion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   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rgbClr val="7030A0"/>
                </a:solidFill>
                <a:latin typeface="+mj-lt"/>
              </a:rPr>
              <a:t>endAttributeList</a:t>
            </a:r>
            <a:endParaRPr lang="de-DE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379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Create Entity Definition of the Stage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19</a:t>
            </a:fld>
            <a:endParaRPr lang="de-DE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44072" y="2807006"/>
            <a:ext cx="5184576" cy="3445017"/>
            <a:chOff x="2232752" y="1473195"/>
            <a:chExt cx="5184576" cy="344501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719736" y="1473195"/>
              <a:ext cx="2041408" cy="670235"/>
            </a:xfrm>
            <a:prstGeom prst="rect">
              <a:avLst/>
            </a:prstGeom>
            <a:solidFill>
              <a:srgbClr val="0065BD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>Evaluation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351120" y="2986771"/>
              <a:ext cx="2185887" cy="7920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EvaluationStage</a:t>
              </a: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StageDefinition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231904" y="2936453"/>
              <a:ext cx="2185424" cy="8424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b="1" dirty="0" err="1">
                  <a:solidFill>
                    <a:schemeClr val="bg1"/>
                  </a:solidFill>
                  <a:cs typeface="Arial" pitchFamily="34" charset="0"/>
                </a:rPr>
                <a:t>EvaluationEntity</a:t>
              </a: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EntityDefinition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ight Brace 20"/>
            <p:cNvSpPr/>
            <p:nvPr/>
          </p:nvSpPr>
          <p:spPr bwMode="auto">
            <a:xfrm rot="16200000">
              <a:off x="4461635" y="1357569"/>
              <a:ext cx="492846" cy="2436519"/>
            </a:xfrm>
            <a:prstGeom prst="rightBrace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32752" y="3966972"/>
              <a:ext cx="23391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sym typeface="Webdings" panose="05030102010509060703" pitchFamily="18" charset="2"/>
                </a:rPr>
                <a:t>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ComputeCharlson</a:t>
              </a:r>
              <a:endPara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</a:endParaRP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sym typeface="Webdings" panose="05030102010509060703" pitchFamily="18" charset="2"/>
                </a:rPr>
                <a:t>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…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13072" y="3994882"/>
              <a:ext cx="161454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sym typeface="Wingdings" panose="05000000000000000000" pitchFamily="2" charset="2"/>
                </a:rPr>
                <a:t>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Charlson</a:t>
              </a:r>
              <a:endParaRPr lang="en-US" dirty="0" smtClean="0">
                <a:latin typeface="Arial" pitchFamily="34" charset="0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2"/>
              </a:pPr>
              <a:r>
                <a:rPr lang="en-US" dirty="0" smtClean="0"/>
                <a:t>…</a:t>
              </a:r>
            </a:p>
            <a:p>
              <a:pPr marL="285750" indent="-285750">
                <a:buFont typeface="Wingdings" panose="05000000000000000000" pitchFamily="2" charset="2"/>
                <a:buChar char="2"/>
              </a:pPr>
              <a:r>
                <a:rPr lang="en-US" dirty="0">
                  <a:latin typeface="Arial" pitchFamily="34" charset="0"/>
                  <a:sym typeface="Wingdings" panose="05000000000000000000" pitchFamily="2" charset="2"/>
                </a:rPr>
                <a:t>Spirometry</a:t>
              </a:r>
              <a:endParaRPr lang="de-DE" dirty="0"/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8256240" y="1380992"/>
            <a:ext cx="2016224" cy="637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Identification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17" idx="0"/>
          </p:cNvCxnSpPr>
          <p:nvPr/>
        </p:nvCxnSpPr>
        <p:spPr bwMode="auto">
          <a:xfrm flipH="1">
            <a:off x="9251760" y="2018096"/>
            <a:ext cx="12592" cy="7889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264352" y="2237329"/>
            <a:ext cx="2946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Identification.PatientConsent</a:t>
            </a:r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=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yes</a:t>
            </a:r>
            <a:endParaRPr lang="de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175" y="1196752"/>
            <a:ext cx="7131249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+mj-lt"/>
              </a:rPr>
              <a:t>entity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EvaluationEntity</a:t>
            </a:r>
            <a:r>
              <a:rPr lang="en-US" dirty="0" smtClean="0">
                <a:latin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= </a:t>
            </a:r>
            <a:r>
              <a:rPr lang="en-US" dirty="0">
                <a:latin typeface="Arial" pitchFamily="34" charset="0"/>
              </a:rPr>
              <a:t>‘Evaluation Stage Template</a:t>
            </a:r>
            <a:r>
              <a:rPr lang="en-US" dirty="0" smtClean="0">
                <a:latin typeface="Arial" pitchFamily="34" charset="0"/>
              </a:rPr>
              <a:t>’</a:t>
            </a:r>
            <a:endParaRPr lang="de-DE" dirty="0" smtClean="0">
              <a:latin typeface="+mj-lt"/>
            </a:endParaRP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rgbClr val="7030A0"/>
                </a:solidFill>
                <a:latin typeface="+mj-lt"/>
              </a:rPr>
              <a:t>attributeList</a:t>
            </a:r>
            <a:endParaRPr lang="de-DE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entity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Charlson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description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= ‘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Charlson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Cormobidity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Index Form’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 attribute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ch1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type = ‘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valueselection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’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   description = 'Myocardial Infarction:'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     option value = ‘0’ description = ’No’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     option value = ‘1’ description = ’Yes’ 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…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derivedattribute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ch22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     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description =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‘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Charlson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Cormobidity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Index (unadjusted)’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       expression =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  </a:t>
            </a:r>
            <a:r>
              <a:rPr lang="en-US" sz="1600" dirty="0" smtClean="0">
                <a:latin typeface="Arial" pitchFamily="34" charset="0"/>
              </a:rPr>
              <a:t>…</a:t>
            </a:r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entity </a:t>
            </a:r>
            <a:r>
              <a:rPr lang="en-US" dirty="0"/>
              <a:t>Spirometry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8000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‘Spirometry Result Form’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7030A0"/>
                </a:solidFill>
              </a:rPr>
              <a:t>attribute </a:t>
            </a:r>
            <a:r>
              <a:rPr lang="en-US" dirty="0"/>
              <a:t>s1</a:t>
            </a:r>
          </a:p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rgbClr val="7030A0"/>
                </a:solidFill>
                <a:latin typeface="+mj-lt"/>
              </a:rPr>
              <a:t>endAttributeList</a:t>
            </a:r>
            <a:endParaRPr lang="de-DE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922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Integrated Care Pathway</a:t>
            </a:r>
            <a:endParaRPr lang="en-US" noProof="0" dirty="0">
              <a:solidFill>
                <a:srgbClr val="7030A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 smtClean="0"/>
              <a:t>A </a:t>
            </a:r>
            <a:r>
              <a:rPr lang="en-US" sz="2800" b="1" i="1" dirty="0" smtClean="0">
                <a:solidFill>
                  <a:srgbClr val="00B050"/>
                </a:solidFill>
              </a:rPr>
              <a:t>patient-centric, multidisciplinary </a:t>
            </a:r>
            <a:r>
              <a:rPr lang="en-US" sz="2800" b="1" dirty="0" smtClean="0">
                <a:solidFill>
                  <a:srgbClr val="00B050"/>
                </a:solidFill>
              </a:rPr>
              <a:t>care </a:t>
            </a:r>
            <a:r>
              <a:rPr lang="en-US" sz="2800" b="1" dirty="0">
                <a:solidFill>
                  <a:srgbClr val="00B050"/>
                </a:solidFill>
              </a:rPr>
              <a:t>p</a:t>
            </a:r>
            <a:r>
              <a:rPr lang="en-US" sz="2800" b="1" dirty="0" smtClean="0">
                <a:solidFill>
                  <a:srgbClr val="00B050"/>
                </a:solidFill>
              </a:rPr>
              <a:t>lan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containing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crucial steps</a:t>
            </a:r>
          </a:p>
          <a:p>
            <a:pPr algn="ctr"/>
            <a:r>
              <a:rPr lang="en-US" sz="2800" dirty="0" smtClean="0"/>
              <a:t>for treating </a:t>
            </a:r>
            <a:r>
              <a:rPr lang="en-US" sz="2800" b="1" dirty="0" smtClean="0"/>
              <a:t>a particular health issue </a:t>
            </a:r>
            <a:r>
              <a:rPr lang="en-US" sz="2800" b="1" baseline="30000" dirty="0" smtClean="0"/>
              <a:t>[1]</a:t>
            </a:r>
          </a:p>
          <a:p>
            <a:pPr algn="ctr"/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34949" y="6180192"/>
            <a:ext cx="30780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[1] https</a:t>
            </a:r>
            <a:r>
              <a:rPr lang="de-DE" sz="1100" dirty="0"/>
              <a:t>://www.bmj.com/content/316/7125/133</a:t>
            </a:r>
          </a:p>
        </p:txBody>
      </p:sp>
    </p:spTree>
    <p:extLst>
      <p:ext uri="{BB962C8B-B14F-4D97-AF65-F5344CB8AC3E}">
        <p14:creationId xmlns:p14="http://schemas.microsoft.com/office/powerpoint/2010/main" val="1496881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Create Stage Definition of the Stage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20</a:t>
            </a:fld>
            <a:endParaRPr lang="de-DE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44072" y="2807006"/>
            <a:ext cx="5184576" cy="3722016"/>
            <a:chOff x="2232752" y="1473195"/>
            <a:chExt cx="5184576" cy="372201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719736" y="1473195"/>
              <a:ext cx="2041408" cy="670235"/>
            </a:xfrm>
            <a:prstGeom prst="rect">
              <a:avLst/>
            </a:prstGeom>
            <a:solidFill>
              <a:srgbClr val="0065BD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>Evaluation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351120" y="2986771"/>
              <a:ext cx="2185887" cy="792088"/>
            </a:xfrm>
            <a:prstGeom prst="rect">
              <a:avLst/>
            </a:prstGeom>
            <a:solidFill>
              <a:srgbClr val="41BEFF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b="1" dirty="0" err="1">
                  <a:solidFill>
                    <a:schemeClr val="bg1"/>
                  </a:solidFill>
                  <a:cs typeface="Arial" pitchFamily="34" charset="0"/>
                </a:rPr>
                <a:t>EvaluationStage</a:t>
              </a: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StageDefinition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231904" y="2936453"/>
              <a:ext cx="2185424" cy="8424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EvaluationEntity</a:t>
              </a: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EntityDefinition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ight Brace 20"/>
            <p:cNvSpPr/>
            <p:nvPr/>
          </p:nvSpPr>
          <p:spPr bwMode="auto">
            <a:xfrm rot="16200000">
              <a:off x="4461635" y="1357569"/>
              <a:ext cx="492846" cy="2436519"/>
            </a:xfrm>
            <a:prstGeom prst="rightBrace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32752" y="3966972"/>
              <a:ext cx="23391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sym typeface="Webdings" panose="05030102010509060703" pitchFamily="18" charset="2"/>
                </a:rPr>
                <a:t>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</a:rPr>
                <a:t>ComputeCharlson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sym typeface="Webdings" panose="05030102010509060703" pitchFamily="18" charset="2"/>
                </a:rPr>
                <a:t>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</a:rPr>
                <a:t>…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13072" y="3994882"/>
              <a:ext cx="161454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sym typeface="Wingdings" panose="05000000000000000000" pitchFamily="2" charset="2"/>
                </a:rPr>
                <a:t>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</a:rPr>
                <a:t>Charlson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2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sym typeface="Wingdings" panose="05000000000000000000" pitchFamily="2" charset="2"/>
                </a:rPr>
                <a:t>Spirometry</a:t>
              </a:r>
            </a:p>
            <a:p>
              <a:pPr marL="285750" indent="-285750">
                <a:buFont typeface="Wingdings" panose="05000000000000000000" pitchFamily="2" charset="2"/>
                <a:buChar char="2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  <a:p>
              <a:pPr marL="285750" indent="-285750">
                <a:buFont typeface="Wingdings" panose="05000000000000000000" pitchFamily="2" charset="2"/>
                <a:buChar char="2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8256240" y="1380992"/>
            <a:ext cx="2016224" cy="637104"/>
          </a:xfrm>
          <a:prstGeom prst="rect">
            <a:avLst/>
          </a:prstGeom>
          <a:solidFill>
            <a:srgbClr val="0065B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Identification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17" idx="0"/>
          </p:cNvCxnSpPr>
          <p:nvPr/>
        </p:nvCxnSpPr>
        <p:spPr bwMode="auto">
          <a:xfrm flipH="1">
            <a:off x="9251760" y="2018096"/>
            <a:ext cx="12592" cy="7889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264352" y="2237329"/>
            <a:ext cx="29466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err="1" smtClean="0">
                <a:solidFill>
                  <a:srgbClr val="00B050"/>
                </a:solidFill>
                <a:latin typeface="Arial" pitchFamily="34" charset="0"/>
              </a:rPr>
              <a:t>Identification.PatientConsent</a:t>
            </a:r>
            <a:r>
              <a:rPr lang="en-US" sz="1400" smtClean="0">
                <a:solidFill>
                  <a:srgbClr val="00B050"/>
                </a:solidFill>
                <a:latin typeface="Arial" pitchFamily="34" charset="0"/>
              </a:rPr>
              <a:t> = </a:t>
            </a: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</a:rPr>
              <a:t>yes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175" y="1196752"/>
            <a:ext cx="713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+mj-lt"/>
              </a:rPr>
              <a:t>stage</a:t>
            </a:r>
            <a:r>
              <a:rPr lang="de-DE" dirty="0" smtClean="0">
                <a:latin typeface="+mj-lt"/>
              </a:rPr>
              <a:t> </a:t>
            </a:r>
            <a:r>
              <a:rPr lang="en-US" dirty="0" err="1">
                <a:solidFill>
                  <a:srgbClr val="41BEFF"/>
                </a:solidFill>
              </a:rPr>
              <a:t>EvaluationStage</a:t>
            </a:r>
            <a:r>
              <a:rPr lang="en-US" dirty="0" smtClean="0">
                <a:latin typeface="Arial" pitchFamily="34" charset="0"/>
              </a:rPr>
              <a:t> </a:t>
            </a:r>
            <a:endParaRPr lang="de-DE" dirty="0" smtClean="0">
              <a:latin typeface="+mj-lt"/>
            </a:endParaRP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err="1" smtClean="0">
                <a:solidFill>
                  <a:srgbClr val="FF8000"/>
                </a:solidFill>
                <a:latin typeface="+mj-lt"/>
              </a:rPr>
              <a:t>description</a:t>
            </a:r>
            <a:r>
              <a:rPr lang="de-DE" smtClean="0">
                <a:latin typeface="+mj-lt"/>
              </a:rPr>
              <a:t> = </a:t>
            </a:r>
            <a:r>
              <a:rPr lang="en-US" dirty="0" smtClean="0">
                <a:latin typeface="+mj-lt"/>
              </a:rPr>
              <a:t>‘Stage Evaluation’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isMandatory=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‘true’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repeatable=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‘SERIAL’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en-US" err="1" smtClean="0">
                <a:solidFill>
                  <a:srgbClr val="FF8000"/>
                </a:solidFill>
                <a:latin typeface="+mj-lt"/>
              </a:rPr>
              <a:t>entityDefinitionId</a:t>
            </a:r>
            <a:r>
              <a:rPr lang="en-US" smtClean="0">
                <a:solidFill>
                  <a:srgbClr val="FF8000"/>
                </a:solidFill>
                <a:latin typeface="+mj-lt"/>
              </a:rPr>
              <a:t> </a:t>
            </a:r>
            <a:r>
              <a:rPr lang="en-US" smtClean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‘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EvaluationEntity</a:t>
            </a:r>
            <a:r>
              <a:rPr lang="en-US" dirty="0" smtClean="0">
                <a:latin typeface="+mj-lt"/>
              </a:rPr>
              <a:t>’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err="1" smtClean="0">
                <a:solidFill>
                  <a:srgbClr val="FF8000"/>
                </a:solidFill>
                <a:latin typeface="+mj-lt"/>
              </a:rPr>
              <a:t>entityAttachPath</a:t>
            </a:r>
            <a:r>
              <a:rPr lang="en-US" smtClean="0">
                <a:solidFill>
                  <a:srgbClr val="FF8000"/>
                </a:solidFill>
                <a:latin typeface="+mj-lt"/>
              </a:rPr>
              <a:t> </a:t>
            </a:r>
            <a:r>
              <a:rPr lang="en-US" smtClean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‘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EvaluationEntity</a:t>
            </a:r>
            <a:r>
              <a:rPr lang="en-US" dirty="0" smtClean="0">
                <a:latin typeface="+mj-lt"/>
              </a:rPr>
              <a:t>’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precondition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</a:t>
            </a:r>
            <a:r>
              <a:rPr lang="en-US" smtClean="0">
                <a:solidFill>
                  <a:srgbClr val="FF8000"/>
                </a:solidFill>
                <a:latin typeface="+mj-lt"/>
              </a:rPr>
              <a:t>expression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=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‘</a:t>
            </a:r>
            <a:r>
              <a:rPr lang="en-US" err="1" smtClean="0">
                <a:solidFill>
                  <a:srgbClr val="00B050"/>
                </a:solidFill>
                <a:latin typeface="+mj-lt"/>
              </a:rPr>
              <a:t>Identification.PatientConsent</a:t>
            </a:r>
            <a:r>
              <a:rPr lang="en-US" smtClean="0">
                <a:solidFill>
                  <a:srgbClr val="00B050"/>
                </a:solidFill>
                <a:latin typeface="+mj-lt"/>
              </a:rPr>
              <a:t> =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1’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</a:t>
            </a:r>
            <a:r>
              <a:rPr lang="en-US" err="1" smtClean="0">
                <a:solidFill>
                  <a:srgbClr val="FF8000"/>
                </a:solidFill>
                <a:latin typeface="+mj-lt"/>
              </a:rPr>
              <a:t>processDefinitionId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=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‘</a:t>
            </a:r>
            <a:r>
              <a:rPr lang="en-US" dirty="0" smtClean="0">
                <a:solidFill>
                  <a:srgbClr val="0065BD"/>
                </a:solidFill>
                <a:latin typeface="+mj-lt"/>
              </a:rPr>
              <a:t>Identification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’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de-DE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11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Create Stage Definition of the Stage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21</a:t>
            </a:fld>
            <a:endParaRPr lang="de-DE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44072" y="2807006"/>
            <a:ext cx="5184576" cy="3722016"/>
            <a:chOff x="2232752" y="1473195"/>
            <a:chExt cx="5184576" cy="372201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719736" y="1473195"/>
              <a:ext cx="2041408" cy="670235"/>
            </a:xfrm>
            <a:prstGeom prst="rect">
              <a:avLst/>
            </a:prstGeom>
            <a:solidFill>
              <a:srgbClr val="0065BD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>Evaluation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351120" y="2986771"/>
              <a:ext cx="2185887" cy="792088"/>
            </a:xfrm>
            <a:prstGeom prst="rect">
              <a:avLst/>
            </a:prstGeom>
            <a:solidFill>
              <a:srgbClr val="41BEFF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b="1" dirty="0" err="1">
                  <a:solidFill>
                    <a:schemeClr val="bg1"/>
                  </a:solidFill>
                  <a:cs typeface="Arial" pitchFamily="34" charset="0"/>
                </a:rPr>
                <a:t>EvaluationStage</a:t>
              </a: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StageDefinition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231904" y="2936453"/>
              <a:ext cx="2185424" cy="8424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EvaluationEntity</a:t>
              </a:r>
              <a: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EntityDefinition</a:t>
              </a:r>
              <a:endParaRPr lang="de-DE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ight Brace 20"/>
            <p:cNvSpPr/>
            <p:nvPr/>
          </p:nvSpPr>
          <p:spPr bwMode="auto">
            <a:xfrm rot="16200000">
              <a:off x="4461635" y="1357569"/>
              <a:ext cx="492846" cy="2436519"/>
            </a:xfrm>
            <a:prstGeom prst="rightBrace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32752" y="3966972"/>
              <a:ext cx="25699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sym typeface="Webdings" panose="05030102010509060703" pitchFamily="18" charset="2"/>
                </a:rPr>
                <a:t> </a:t>
              </a:r>
              <a:r>
                <a:rPr lang="en-US" dirty="0" err="1" smtClean="0">
                  <a:solidFill>
                    <a:schemeClr val="accent1"/>
                  </a:solidFill>
                  <a:latin typeface="Arial" pitchFamily="34" charset="0"/>
                </a:rPr>
                <a:t>ComputeCharlson</a:t>
              </a:r>
              <a:r>
                <a:rPr lang="en-US" dirty="0" smtClean="0">
                  <a:solidFill>
                    <a:schemeClr val="accent1"/>
                  </a:solidFill>
                  <a:latin typeface="Arial" pitchFamily="34" charset="0"/>
                </a:rPr>
                <a:t>…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sym typeface="Webdings" panose="05030102010509060703" pitchFamily="18" charset="2"/>
                </a:rPr>
                <a:t>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</a:rPr>
                <a:t>…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13072" y="3994882"/>
              <a:ext cx="161454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sym typeface="Wingdings" panose="05000000000000000000" pitchFamily="2" charset="2"/>
                </a:rPr>
                <a:t>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sym typeface="Wingdings" panose="05000000000000000000" pitchFamily="2" charset="2"/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</a:rPr>
                <a:t>Charlson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2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sym typeface="Wingdings" panose="05000000000000000000" pitchFamily="2" charset="2"/>
                </a:rPr>
                <a:t>Spirometry</a:t>
              </a:r>
            </a:p>
            <a:p>
              <a:pPr marL="285750" indent="-285750">
                <a:buFont typeface="Wingdings" panose="05000000000000000000" pitchFamily="2" charset="2"/>
                <a:buChar char="2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  <a:p>
              <a:pPr marL="285750" indent="-285750">
                <a:buFont typeface="Wingdings" panose="05000000000000000000" pitchFamily="2" charset="2"/>
                <a:buChar char="2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  <a:endParaRPr lang="de-D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8256240" y="1380992"/>
            <a:ext cx="2016224" cy="637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Identification</a:t>
            </a:r>
            <a:endParaRPr lang="de-DE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17" idx="0"/>
          </p:cNvCxnSpPr>
          <p:nvPr/>
        </p:nvCxnSpPr>
        <p:spPr bwMode="auto">
          <a:xfrm flipH="1">
            <a:off x="9251760" y="2018096"/>
            <a:ext cx="12592" cy="7889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264352" y="2237329"/>
            <a:ext cx="29466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Identification.PatientConsent</a:t>
            </a:r>
            <a:r>
              <a:rPr lang="en-US" sz="1400" smtClean="0">
                <a:solidFill>
                  <a:srgbClr val="00B050"/>
                </a:solidFill>
                <a:latin typeface="Arial" pitchFamily="34" charset="0"/>
              </a:rPr>
              <a:t> = </a:t>
            </a: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</a:rPr>
              <a:t>yes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175" y="1196752"/>
            <a:ext cx="713124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+mj-lt"/>
              </a:rPr>
              <a:t>stage</a:t>
            </a:r>
            <a:r>
              <a:rPr lang="de-DE" dirty="0" smtClean="0">
                <a:latin typeface="+mj-lt"/>
              </a:rPr>
              <a:t> </a:t>
            </a:r>
            <a:r>
              <a:rPr lang="en-US" dirty="0" err="1">
                <a:solidFill>
                  <a:srgbClr val="41BEFF"/>
                </a:solidFill>
              </a:rPr>
              <a:t>EvaluationStage</a:t>
            </a:r>
            <a:r>
              <a:rPr lang="en-US" dirty="0" smtClean="0">
                <a:latin typeface="Arial" pitchFamily="34" charset="0"/>
              </a:rPr>
              <a:t> </a:t>
            </a:r>
            <a:endParaRPr lang="de-DE" dirty="0" smtClean="0">
              <a:latin typeface="+mj-lt"/>
            </a:endParaRP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rgbClr val="FF8000"/>
                </a:solidFill>
                <a:latin typeface="+mj-lt"/>
              </a:rPr>
              <a:t>description</a:t>
            </a:r>
            <a:r>
              <a:rPr lang="de-DE" dirty="0" smtClean="0">
                <a:latin typeface="+mj-lt"/>
              </a:rPr>
              <a:t> = </a:t>
            </a:r>
            <a:r>
              <a:rPr lang="en-US" dirty="0" smtClean="0">
                <a:latin typeface="+mj-lt"/>
              </a:rPr>
              <a:t>‘Stage Evaluation’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isMandatory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= ‘true’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repeatable= ‘SERIAL’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rgbClr val="FF8000"/>
                </a:solidFill>
                <a:latin typeface="+mj-lt"/>
              </a:rPr>
              <a:t>entityDefinitionId</a:t>
            </a:r>
            <a:r>
              <a:rPr lang="en-US" dirty="0" smtClean="0">
                <a:solidFill>
                  <a:srgbClr val="FF8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= ‘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EvaluationEntity</a:t>
            </a:r>
            <a:r>
              <a:rPr lang="en-US" dirty="0" smtClean="0">
                <a:latin typeface="+mj-lt"/>
              </a:rPr>
              <a:t>’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FF8000"/>
                </a:solidFill>
                <a:latin typeface="+mj-lt"/>
              </a:rPr>
              <a:t>entityAttachPath</a:t>
            </a:r>
            <a:r>
              <a:rPr lang="en-US" dirty="0" smtClean="0">
                <a:solidFill>
                  <a:srgbClr val="FF8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= ‘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EvaluationEntity</a:t>
            </a:r>
            <a:r>
              <a:rPr lang="en-US" dirty="0" smtClean="0">
                <a:latin typeface="+mj-lt"/>
              </a:rPr>
              <a:t>’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precondition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expression = ‘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Identification.PatientConsent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= 1’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processDefinitionId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= ‘Identification’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HumanTaskDefinition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Compute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CharlsonComorbidityIndex</a:t>
            </a:r>
            <a:r>
              <a:rPr lang="en-US" dirty="0">
                <a:latin typeface="Arial" pitchFamily="34" charset="0"/>
              </a:rPr>
              <a:t> </a:t>
            </a:r>
            <a:endParaRPr lang="de-DE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 </a:t>
            </a:r>
            <a:r>
              <a:rPr lang="de-DE" dirty="0" err="1">
                <a:solidFill>
                  <a:schemeClr val="accent2"/>
                </a:solidFill>
              </a:rPr>
              <a:t>entityDefinitionId</a:t>
            </a:r>
            <a:r>
              <a:rPr lang="de-DE" dirty="0"/>
              <a:t> </a:t>
            </a:r>
            <a:r>
              <a:rPr lang="de-DE" dirty="0" smtClean="0"/>
              <a:t>= '</a:t>
            </a:r>
            <a:r>
              <a:rPr lang="en-US" dirty="0" err="1" smtClean="0">
                <a:latin typeface="Arial" pitchFamily="34" charset="0"/>
              </a:rPr>
              <a:t>Charlson</a:t>
            </a:r>
            <a:r>
              <a:rPr lang="de-DE" dirty="0" smtClean="0"/>
              <a:t>' </a:t>
            </a:r>
            <a:endParaRPr lang="de-DE" dirty="0"/>
          </a:p>
          <a:p>
            <a:r>
              <a:rPr lang="de-DE" dirty="0"/>
              <a:t>  </a:t>
            </a:r>
            <a:r>
              <a:rPr lang="de-DE" dirty="0" smtClean="0"/>
              <a:t>  </a:t>
            </a:r>
            <a:r>
              <a:rPr lang="de-DE" dirty="0" err="1" smtClean="0">
                <a:solidFill>
                  <a:schemeClr val="accent2"/>
                </a:solidFill>
              </a:rPr>
              <a:t>entityAttachPath</a:t>
            </a:r>
            <a:r>
              <a:rPr lang="de-DE" dirty="0" smtClean="0"/>
              <a:t> = '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EvaluationEntity.</a:t>
            </a:r>
            <a:r>
              <a:rPr lang="en-US" dirty="0" err="1" smtClean="0">
                <a:latin typeface="Arial" pitchFamily="34" charset="0"/>
              </a:rPr>
              <a:t>CharlsonValue</a:t>
            </a:r>
            <a:r>
              <a:rPr lang="de-DE" dirty="0" smtClean="0"/>
              <a:t>'</a:t>
            </a:r>
            <a:endParaRPr lang="de-DE" dirty="0"/>
          </a:p>
          <a:p>
            <a:r>
              <a:rPr lang="de-DE" dirty="0"/>
              <a:t>  </a:t>
            </a:r>
            <a:r>
              <a:rPr lang="de-DE" dirty="0" smtClean="0"/>
              <a:t>    </a:t>
            </a:r>
            <a:r>
              <a:rPr lang="de-DE" dirty="0" err="1" smtClean="0">
                <a:solidFill>
                  <a:srgbClr val="7030A0"/>
                </a:solidFill>
              </a:rPr>
              <a:t>taskParamList</a:t>
            </a:r>
            <a:r>
              <a:rPr lang="de-DE" dirty="0" smtClean="0"/>
              <a:t> </a:t>
            </a:r>
            <a:r>
              <a:rPr lang="de-DE" dirty="0" err="1">
                <a:solidFill>
                  <a:schemeClr val="accent2"/>
                </a:solidFill>
              </a:rPr>
              <a:t>isReadOnly</a:t>
            </a:r>
            <a:r>
              <a:rPr lang="de-DE" dirty="0"/>
              <a:t> </a:t>
            </a:r>
            <a:r>
              <a:rPr lang="de-DE" dirty="0" smtClean="0"/>
              <a:t>= </a:t>
            </a:r>
            <a:r>
              <a:rPr lang="en-US" dirty="0"/>
              <a:t>‘false’ </a:t>
            </a:r>
            <a:r>
              <a:rPr lang="en-US" dirty="0" err="1">
                <a:solidFill>
                  <a:schemeClr val="accent2"/>
                </a:solidFill>
              </a:rPr>
              <a:t>isMandatory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‘true’</a:t>
            </a:r>
            <a:r>
              <a:rPr lang="de-DE" dirty="0"/>
              <a:t> </a:t>
            </a:r>
          </a:p>
          <a:p>
            <a:r>
              <a:rPr lang="de-DE" dirty="0"/>
              <a:t>    </a:t>
            </a:r>
            <a:r>
              <a:rPr lang="de-DE" dirty="0" smtClean="0"/>
              <a:t>    </a:t>
            </a:r>
            <a:r>
              <a:rPr lang="de-DE" dirty="0" err="1" smtClean="0">
                <a:solidFill>
                  <a:srgbClr val="7030A0"/>
                </a:solidFill>
              </a:rPr>
              <a:t>param</a:t>
            </a:r>
            <a:r>
              <a:rPr lang="de-DE" dirty="0" smtClean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smtClean="0"/>
              <a:t>= </a:t>
            </a:r>
            <a:r>
              <a:rPr lang="en-US" dirty="0"/>
              <a:t>‘Evaluation.</a:t>
            </a:r>
            <a:r>
              <a:rPr lang="en-US" dirty="0">
                <a:latin typeface="Arial" pitchFamily="34" charset="0"/>
              </a:rPr>
              <a:t>Charlson.ch1</a:t>
            </a:r>
            <a:r>
              <a:rPr lang="en-US" dirty="0"/>
              <a:t>’</a:t>
            </a:r>
            <a:r>
              <a:rPr lang="de-DE" dirty="0"/>
              <a:t>  </a:t>
            </a:r>
          </a:p>
          <a:p>
            <a:r>
              <a:rPr lang="en-US" dirty="0"/>
              <a:t>    </a:t>
            </a:r>
            <a:r>
              <a:rPr lang="en-US" dirty="0" smtClean="0"/>
              <a:t>    ...</a:t>
            </a:r>
            <a:endParaRPr lang="de-DE" dirty="0"/>
          </a:p>
          <a:p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de-DE" dirty="0" err="1" smtClean="0">
                <a:solidFill>
                  <a:srgbClr val="7030A0"/>
                </a:solidFill>
              </a:rPr>
              <a:t>param</a:t>
            </a:r>
            <a:r>
              <a:rPr lang="de-DE" dirty="0" smtClean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smtClean="0"/>
              <a:t>= </a:t>
            </a:r>
            <a:r>
              <a:rPr lang="en-US" dirty="0"/>
              <a:t>‘Evaluation.</a:t>
            </a:r>
            <a:r>
              <a:rPr lang="en-US" dirty="0">
                <a:latin typeface="Arial" pitchFamily="34" charset="0"/>
              </a:rPr>
              <a:t>Charlson.ch22</a:t>
            </a:r>
            <a:r>
              <a:rPr lang="en-US" dirty="0"/>
              <a:t>’</a:t>
            </a:r>
            <a:r>
              <a:rPr lang="de-DE" dirty="0"/>
              <a:t>  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de-DE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920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Care Plan Definition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200611 </a:t>
            </a:r>
            <a:r>
              <a:rPr lang="en-US" dirty="0" err="1" smtClean="0"/>
              <a:t>Acadela</a:t>
            </a:r>
            <a:r>
              <a:rPr lang="en-US" dirty="0" smtClean="0"/>
              <a:t>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24997" y="971432"/>
            <a:ext cx="11524664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A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sym typeface="Wingdings" panose="05000000000000000000" pitchFamily="2" charset="2"/>
              </a:rPr>
              <a:t>Care Plan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has its own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Treatment Process. It consists of: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 </a:t>
            </a:r>
            <a:r>
              <a:rPr lang="en-US" sz="2000" dirty="0" smtClean="0">
                <a:solidFill>
                  <a:srgbClr val="0065BD"/>
                </a:solidFill>
                <a:latin typeface="Arial" pitchFamily="34" charset="0"/>
              </a:rPr>
              <a:t>Stages		</a:t>
            </a:r>
            <a:endParaRPr lang="en-US" sz="2000" dirty="0" smtClean="0">
              <a:solidFill>
                <a:srgbClr val="7030A0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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</a:rPr>
              <a:t>Configuration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(Operations, Case Summary, etc.)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35360" y="2536628"/>
            <a:ext cx="11739761" cy="4032448"/>
            <a:chOff x="332903" y="2636912"/>
            <a:chExt cx="11739761" cy="4032448"/>
          </a:xfrm>
        </p:grpSpPr>
        <p:sp>
          <p:nvSpPr>
            <p:cNvPr id="3" name="Rectangle 2"/>
            <p:cNvSpPr/>
            <p:nvPr/>
          </p:nvSpPr>
          <p:spPr bwMode="auto">
            <a:xfrm>
              <a:off x="332903" y="2636912"/>
              <a:ext cx="11739761" cy="40324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79376" y="2782509"/>
              <a:ext cx="10935786" cy="3871842"/>
              <a:chOff x="479376" y="2782509"/>
              <a:chExt cx="10935786" cy="3871842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551384" y="4187588"/>
                <a:ext cx="2232248" cy="864096"/>
              </a:xfrm>
              <a:prstGeom prst="rect">
                <a:avLst/>
              </a:prstGeom>
              <a:solidFill>
                <a:srgbClr val="0065BD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solidFill>
                      <a:schemeClr val="bg1"/>
                    </a:solidFill>
                    <a:cs typeface="Arial" pitchFamily="34" charset="0"/>
                  </a:rPr>
                  <a:t>Identification</a:t>
                </a:r>
                <a:endParaRPr lang="de-DE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367808" y="3263118"/>
                <a:ext cx="2232248" cy="864096"/>
              </a:xfrm>
              <a:prstGeom prst="rect">
                <a:avLst/>
              </a:prstGeom>
              <a:solidFill>
                <a:srgbClr val="0065BD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solidFill>
                      <a:schemeClr val="bg1"/>
                    </a:solidFill>
                    <a:cs typeface="Arial" pitchFamily="34" charset="0"/>
                  </a:rPr>
                  <a:t>Evaluation</a:t>
                </a:r>
                <a:endParaRPr lang="de-DE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367808" y="4797152"/>
                <a:ext cx="2232248" cy="864096"/>
              </a:xfrm>
              <a:prstGeom prst="rect">
                <a:avLst/>
              </a:prstGeom>
              <a:solidFill>
                <a:srgbClr val="0065BD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Workplan</a:t>
                </a:r>
                <a:endParaRPr lang="de-DE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8472264" y="4797152"/>
                <a:ext cx="2232248" cy="864096"/>
              </a:xfrm>
              <a:prstGeom prst="rect">
                <a:avLst/>
              </a:prstGeom>
              <a:solidFill>
                <a:srgbClr val="0065BD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solidFill>
                      <a:schemeClr val="bg1"/>
                    </a:solidFill>
                    <a:cs typeface="Arial" pitchFamily="34" charset="0"/>
                  </a:rPr>
                  <a:t>Discharge</a:t>
                </a:r>
                <a:endParaRPr lang="de-DE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7" idx="3"/>
                <a:endCxn id="13" idx="1"/>
              </p:cNvCxnSpPr>
              <p:nvPr/>
            </p:nvCxnSpPr>
            <p:spPr bwMode="auto">
              <a:xfrm>
                <a:off x="2783632" y="4619636"/>
                <a:ext cx="1584176" cy="609564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3" idx="3"/>
                <a:endCxn id="14" idx="1"/>
              </p:cNvCxnSpPr>
              <p:nvPr/>
            </p:nvCxnSpPr>
            <p:spPr bwMode="auto">
              <a:xfrm>
                <a:off x="6600056" y="5229200"/>
                <a:ext cx="1872208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7" idx="3"/>
                <a:endCxn id="11" idx="1"/>
              </p:cNvCxnSpPr>
              <p:nvPr/>
            </p:nvCxnSpPr>
            <p:spPr bwMode="auto">
              <a:xfrm flipV="1">
                <a:off x="2783632" y="3695166"/>
                <a:ext cx="1584176" cy="92447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479376" y="5229200"/>
                <a:ext cx="255711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itchFamily="34" charset="0"/>
                    <a:sym typeface="Webdings" panose="05030102010509060703" pitchFamily="18" charset="2"/>
                  </a:rPr>
                  <a:t> </a:t>
                </a:r>
                <a:r>
                  <a:rPr lang="en-US" dirty="0" smtClean="0">
                    <a:latin typeface="Arial" pitchFamily="34" charset="0"/>
                  </a:rPr>
                  <a:t>Select </a:t>
                </a:r>
                <a:r>
                  <a:rPr lang="en-US" dirty="0" smtClean="0">
                    <a:latin typeface="Arial" pitchFamily="34" charset="0"/>
                  </a:rPr>
                  <a:t>Patients</a:t>
                </a:r>
              </a:p>
              <a:p>
                <a:r>
                  <a:rPr lang="en-US" dirty="0">
                    <a:latin typeface="Arial" pitchFamily="34" charset="0"/>
                    <a:sym typeface="Webdings" panose="05030102010509060703" pitchFamily="18" charset="2"/>
                  </a:rPr>
                  <a:t> </a:t>
                </a:r>
                <a:r>
                  <a:rPr lang="en-US" dirty="0" smtClean="0">
                    <a:latin typeface="Arial" pitchFamily="34" charset="0"/>
                  </a:rPr>
                  <a:t>Get </a:t>
                </a:r>
                <a:r>
                  <a:rPr lang="en-US" dirty="0" smtClean="0">
                    <a:latin typeface="Arial" pitchFamily="34" charset="0"/>
                  </a:rPr>
                  <a:t>Patient Consent</a:t>
                </a:r>
              </a:p>
              <a:p>
                <a:r>
                  <a:rPr lang="en-US" dirty="0" smtClean="0">
                    <a:latin typeface="Arial" pitchFamily="34" charset="0"/>
                  </a:rPr>
                  <a:t>...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295800" y="5731021"/>
                <a:ext cx="169796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itchFamily="34" charset="0"/>
                    <a:sym typeface="Webdings" panose="05030102010509060703" pitchFamily="18" charset="2"/>
                  </a:rPr>
                  <a:t> </a:t>
                </a:r>
                <a:r>
                  <a:rPr lang="en-US" dirty="0" smtClean="0">
                    <a:latin typeface="Arial" pitchFamily="34" charset="0"/>
                  </a:rPr>
                  <a:t>Give </a:t>
                </a:r>
                <a:r>
                  <a:rPr lang="en-US" dirty="0" smtClean="0">
                    <a:latin typeface="Arial" pitchFamily="34" charset="0"/>
                  </a:rPr>
                  <a:t>Advice</a:t>
                </a:r>
              </a:p>
              <a:p>
                <a:r>
                  <a:rPr lang="en-US" dirty="0">
                    <a:latin typeface="Arial" pitchFamily="34" charset="0"/>
                    <a:sym typeface="Webdings" panose="05030102010509060703" pitchFamily="18" charset="2"/>
                  </a:rPr>
                  <a:t> </a:t>
                </a:r>
                <a:r>
                  <a:rPr lang="en-US" dirty="0" smtClean="0">
                    <a:latin typeface="Arial" pitchFamily="34" charset="0"/>
                  </a:rPr>
                  <a:t>Prescribe</a:t>
                </a:r>
                <a:endParaRPr lang="en-US" dirty="0" smtClean="0">
                  <a:latin typeface="Arial" pitchFamily="34" charset="0"/>
                </a:endParaRPr>
              </a:p>
              <a:p>
                <a:r>
                  <a:rPr lang="en-US" dirty="0" smtClean="0">
                    <a:latin typeface="Arial" pitchFamily="34" charset="0"/>
                  </a:rPr>
                  <a:t>…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960096" y="3164776"/>
                <a:ext cx="445506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itchFamily="34" charset="0"/>
                    <a:sym typeface="Webdings" panose="05030102010509060703" pitchFamily="18" charset="2"/>
                  </a:rPr>
                  <a:t> </a:t>
                </a:r>
                <a:r>
                  <a:rPr lang="en-US" dirty="0" smtClean="0">
                    <a:latin typeface="Arial" pitchFamily="34" charset="0"/>
                  </a:rPr>
                  <a:t>Set </a:t>
                </a:r>
                <a:r>
                  <a:rPr lang="en-US" dirty="0" smtClean="0">
                    <a:latin typeface="Arial" pitchFamily="34" charset="0"/>
                  </a:rPr>
                  <a:t>Evaluation Due Date</a:t>
                </a:r>
              </a:p>
              <a:p>
                <a:r>
                  <a:rPr lang="en-US" dirty="0">
                    <a:latin typeface="Arial" pitchFamily="34" charset="0"/>
                    <a:sym typeface="Webdings" panose="05030102010509060703" pitchFamily="18" charset="2"/>
                  </a:rPr>
                  <a:t> </a:t>
                </a:r>
                <a:r>
                  <a:rPr lang="en-US" dirty="0" smtClean="0">
                    <a:latin typeface="Arial" pitchFamily="34" charset="0"/>
                  </a:rPr>
                  <a:t>Compute </a:t>
                </a:r>
                <a:r>
                  <a:rPr lang="en-US" dirty="0" err="1" smtClean="0">
                    <a:latin typeface="Arial" pitchFamily="34" charset="0"/>
                  </a:rPr>
                  <a:t>Charlson</a:t>
                </a:r>
                <a:r>
                  <a:rPr lang="en-US" dirty="0" smtClean="0">
                    <a:latin typeface="Arial" pitchFamily="34" charset="0"/>
                  </a:rPr>
                  <a:t> </a:t>
                </a:r>
                <a:r>
                  <a:rPr lang="en-US" dirty="0">
                    <a:latin typeface="Arial" pitchFamily="34" charset="0"/>
                  </a:rPr>
                  <a:t>Comorbidity </a:t>
                </a:r>
                <a:r>
                  <a:rPr lang="en-US" dirty="0" smtClean="0">
                    <a:latin typeface="Arial" pitchFamily="34" charset="0"/>
                  </a:rPr>
                  <a:t>Index  </a:t>
                </a:r>
              </a:p>
              <a:p>
                <a:r>
                  <a:rPr lang="en-US" dirty="0" smtClean="0">
                    <a:latin typeface="Arial" pitchFamily="34" charset="0"/>
                  </a:rPr>
                  <a:t>…</a:t>
                </a:r>
                <a:endParaRPr lang="de-DE" dirty="0"/>
              </a:p>
            </p:txBody>
          </p:sp>
          <p:cxnSp>
            <p:nvCxnSpPr>
              <p:cNvPr id="36" name="Elbow Connector 35"/>
              <p:cNvCxnSpPr>
                <a:stCxn id="11" idx="3"/>
                <a:endCxn id="11" idx="0"/>
              </p:cNvCxnSpPr>
              <p:nvPr/>
            </p:nvCxnSpPr>
            <p:spPr bwMode="auto">
              <a:xfrm flipH="1" flipV="1">
                <a:off x="5483932" y="3263118"/>
                <a:ext cx="1116124" cy="432048"/>
              </a:xfrm>
              <a:prstGeom prst="bentConnector4">
                <a:avLst>
                  <a:gd name="adj1" fmla="val -20482"/>
                  <a:gd name="adj2" fmla="val 152911"/>
                </a:avLst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8430290" y="5790208"/>
                <a:ext cx="2480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itchFamily="34" charset="0"/>
                    <a:sym typeface="Webdings" panose="05030102010509060703" pitchFamily="18" charset="2"/>
                  </a:rPr>
                  <a:t> </a:t>
                </a:r>
                <a:r>
                  <a:rPr lang="en-US" dirty="0" smtClean="0">
                    <a:latin typeface="Arial" pitchFamily="34" charset="0"/>
                  </a:rPr>
                  <a:t>Fill </a:t>
                </a:r>
                <a:r>
                  <a:rPr lang="en-US" dirty="0" smtClean="0">
                    <a:latin typeface="Arial" pitchFamily="34" charset="0"/>
                  </a:rPr>
                  <a:t>Discharge Form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5929" y="2782509"/>
                <a:ext cx="24842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err="1" smtClean="0">
                    <a:solidFill>
                      <a:srgbClr val="C00000"/>
                    </a:solidFill>
                    <a:latin typeface="Arial" pitchFamily="34" charset="0"/>
                  </a:rPr>
                  <a:t>DiseasesACarePlan</a:t>
                </a:r>
                <a:endParaRPr lang="de-DE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50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Care Plan Template Definition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200611 </a:t>
            </a:r>
            <a:r>
              <a:rPr lang="en-US" dirty="0" err="1" smtClean="0"/>
              <a:t>Acadela</a:t>
            </a:r>
            <a:r>
              <a:rPr lang="en-US" dirty="0" smtClean="0"/>
              <a:t>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24997" y="971432"/>
            <a:ext cx="11524664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A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sym typeface="Wingdings" panose="05000000000000000000" pitchFamily="2" charset="2"/>
              </a:rPr>
              <a:t>Care Plan Template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comprises of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sym typeface="Wingdings" panose="05000000000000000000" pitchFamily="2" charset="2"/>
              </a:rPr>
              <a:t>Stage Template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(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sym typeface="Wingdings" panose="05000000000000000000" pitchFamily="2" charset="2"/>
              </a:rPr>
              <a:t>Entity Definition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)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35360" y="2536628"/>
            <a:ext cx="11739761" cy="4032448"/>
            <a:chOff x="332903" y="2636912"/>
            <a:chExt cx="11739761" cy="4032448"/>
          </a:xfrm>
        </p:grpSpPr>
        <p:sp>
          <p:nvSpPr>
            <p:cNvPr id="3" name="Rectangle 2"/>
            <p:cNvSpPr/>
            <p:nvPr/>
          </p:nvSpPr>
          <p:spPr bwMode="auto">
            <a:xfrm>
              <a:off x="332903" y="2636912"/>
              <a:ext cx="11739761" cy="40324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1384" y="2782509"/>
              <a:ext cx="10153128" cy="2878739"/>
              <a:chOff x="551384" y="2782509"/>
              <a:chExt cx="10153128" cy="2878739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551384" y="4187588"/>
                <a:ext cx="2232248" cy="86409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solidFill>
                      <a:schemeClr val="bg1"/>
                    </a:solidFill>
                    <a:cs typeface="Arial" pitchFamily="34" charset="0"/>
                  </a:rPr>
                  <a:t>Identification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EntityDefinition</a:t>
                </a:r>
                <a:endParaRPr lang="de-DE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367808" y="3263118"/>
                <a:ext cx="2232248" cy="86409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solidFill>
                      <a:schemeClr val="bg1"/>
                    </a:solidFill>
                    <a:cs typeface="Arial" pitchFamily="34" charset="0"/>
                  </a:rPr>
                  <a:t>Evaluation</a:t>
                </a:r>
              </a:p>
              <a:p>
                <a:pPr algn="ctr" eaLnBrk="0" hangingPunct="0"/>
                <a:r>
                  <a:rPr lang="en-US" b="1" dirty="0" err="1">
                    <a:solidFill>
                      <a:schemeClr val="bg1"/>
                    </a:solidFill>
                    <a:cs typeface="Arial" pitchFamily="34" charset="0"/>
                  </a:rPr>
                  <a:t>EntityDefinition</a:t>
                </a:r>
                <a:endParaRPr lang="de-DE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367808" y="4797152"/>
                <a:ext cx="2232248" cy="86409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Workplan</a:t>
                </a:r>
                <a:endParaRPr lang="en-US" b="1" dirty="0" smtClean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 eaLnBrk="0" hangingPunct="0"/>
                <a:r>
                  <a:rPr lang="en-US" b="1" dirty="0" err="1">
                    <a:solidFill>
                      <a:schemeClr val="bg1"/>
                    </a:solidFill>
                    <a:cs typeface="Arial" pitchFamily="34" charset="0"/>
                  </a:rPr>
                  <a:t>EntityDefinition</a:t>
                </a:r>
                <a:endParaRPr lang="de-DE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8472264" y="4797152"/>
                <a:ext cx="2232248" cy="86409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solidFill>
                      <a:schemeClr val="bg1"/>
                    </a:solidFill>
                    <a:cs typeface="Arial" pitchFamily="34" charset="0"/>
                  </a:rPr>
                  <a:t>Discharge</a:t>
                </a:r>
              </a:p>
              <a:p>
                <a:pPr algn="ctr" eaLnBrk="0" hangingPunct="0"/>
                <a:r>
                  <a:rPr lang="en-US" b="1" dirty="0" err="1">
                    <a:solidFill>
                      <a:schemeClr val="bg1"/>
                    </a:solidFill>
                    <a:cs typeface="Arial" pitchFamily="34" charset="0"/>
                  </a:rPr>
                  <a:t>EntityDefinition</a:t>
                </a:r>
                <a:endParaRPr lang="de-DE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7" idx="3"/>
                <a:endCxn id="13" idx="1"/>
              </p:cNvCxnSpPr>
              <p:nvPr/>
            </p:nvCxnSpPr>
            <p:spPr bwMode="auto">
              <a:xfrm>
                <a:off x="2783632" y="4619636"/>
                <a:ext cx="1584176" cy="609564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3" idx="3"/>
                <a:endCxn id="14" idx="1"/>
              </p:cNvCxnSpPr>
              <p:nvPr/>
            </p:nvCxnSpPr>
            <p:spPr bwMode="auto">
              <a:xfrm>
                <a:off x="6600056" y="5229200"/>
                <a:ext cx="1872208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7" idx="3"/>
                <a:endCxn id="11" idx="1"/>
              </p:cNvCxnSpPr>
              <p:nvPr/>
            </p:nvCxnSpPr>
            <p:spPr bwMode="auto">
              <a:xfrm flipV="1">
                <a:off x="2783632" y="3695166"/>
                <a:ext cx="1584176" cy="92447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11" idx="3"/>
                <a:endCxn id="11" idx="0"/>
              </p:cNvCxnSpPr>
              <p:nvPr/>
            </p:nvCxnSpPr>
            <p:spPr bwMode="auto">
              <a:xfrm flipH="1" flipV="1">
                <a:off x="5483932" y="3263118"/>
                <a:ext cx="1116124" cy="432048"/>
              </a:xfrm>
              <a:prstGeom prst="bentConnector4">
                <a:avLst>
                  <a:gd name="adj1" fmla="val -20482"/>
                  <a:gd name="adj2" fmla="val 152911"/>
                </a:avLst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575929" y="2782509"/>
                <a:ext cx="24842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err="1" smtClean="0">
                    <a:solidFill>
                      <a:srgbClr val="C00000"/>
                    </a:solidFill>
                    <a:latin typeface="Arial" pitchFamily="34" charset="0"/>
                  </a:rPr>
                  <a:t>DiseasesACarePlan</a:t>
                </a:r>
                <a:endParaRPr lang="de-DE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800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Define Stages in a Care Plan Templates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200611 </a:t>
            </a:r>
            <a:r>
              <a:rPr lang="en-US" dirty="0" err="1" smtClean="0"/>
              <a:t>Acadela</a:t>
            </a:r>
            <a:r>
              <a:rPr lang="en-US" dirty="0" smtClean="0"/>
              <a:t>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24997" y="971432"/>
            <a:ext cx="11524664" cy="496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Create a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sym typeface="Wingdings" panose="05000000000000000000" pitchFamily="2" charset="2"/>
              </a:rPr>
              <a:t>Care Plan Entity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, which stores all the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sym typeface="Wingdings" panose="05000000000000000000" pitchFamily="2" charset="2"/>
              </a:rPr>
              <a:t>Entity Definition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of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sym typeface="Wingdings" panose="05000000000000000000" pitchFamily="2" charset="2"/>
              </a:rPr>
              <a:t>Stages</a:t>
            </a:r>
            <a:endParaRPr lang="en-US" sz="2000" dirty="0" smtClean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360" y="1556792"/>
            <a:ext cx="713124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+mj-lt"/>
              </a:rPr>
              <a:t>entity</a:t>
            </a:r>
            <a:r>
              <a:rPr lang="de-DE" dirty="0" smtClean="0">
                <a:latin typeface="+mj-lt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</a:rPr>
              <a:t>DiseasesACarePlan</a:t>
            </a:r>
            <a:r>
              <a:rPr lang="en-US" dirty="0" smtClean="0">
                <a:latin typeface="Arial" pitchFamily="34" charset="0"/>
              </a:rPr>
              <a:t> </a:t>
            </a:r>
            <a:endParaRPr lang="de-DE" dirty="0" smtClean="0">
              <a:latin typeface="+mj-lt"/>
            </a:endParaRP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rgbClr val="FF8000"/>
                </a:solidFill>
                <a:latin typeface="+mj-lt"/>
              </a:rPr>
              <a:t>description</a:t>
            </a:r>
            <a:r>
              <a:rPr lang="de-DE" dirty="0" smtClean="0">
                <a:latin typeface="+mj-lt"/>
              </a:rPr>
              <a:t> = </a:t>
            </a:r>
            <a:r>
              <a:rPr lang="en-US" dirty="0" smtClean="0">
                <a:latin typeface="+mj-lt"/>
              </a:rPr>
              <a:t>‘</a:t>
            </a:r>
            <a:r>
              <a:rPr lang="en-US" dirty="0" smtClean="0">
                <a:latin typeface="+mj-lt"/>
              </a:rPr>
              <a:t>Care Plan for disease A’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solidFill>
                  <a:srgbClr val="6409C9"/>
                </a:solidFill>
                <a:latin typeface="+mj-lt"/>
              </a:rPr>
              <a:t>attributeList</a:t>
            </a:r>
            <a:endParaRPr lang="en-US" dirty="0" smtClean="0">
              <a:solidFill>
                <a:srgbClr val="6409C9"/>
              </a:solidFill>
              <a:latin typeface="+mj-lt"/>
            </a:endParaRPr>
          </a:p>
          <a:p>
            <a:r>
              <a:rPr lang="en-US" dirty="0">
                <a:solidFill>
                  <a:srgbClr val="FF8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+mj-lt"/>
              </a:rPr>
              <a:t>   </a:t>
            </a:r>
            <a:r>
              <a:rPr lang="en-US" dirty="0" smtClean="0">
                <a:solidFill>
                  <a:srgbClr val="6409C9"/>
                </a:solidFill>
              </a:rPr>
              <a:t>entity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Identification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</a:t>
            </a:r>
            <a:r>
              <a:rPr lang="en-US" dirty="0">
                <a:solidFill>
                  <a:srgbClr val="FF8000"/>
                </a:solidFill>
                <a:latin typeface="+mj-lt"/>
              </a:rPr>
              <a:t>type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=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‘</a:t>
            </a:r>
            <a:r>
              <a:rPr lang="en-US" dirty="0" err="1">
                <a:latin typeface="+mj-lt"/>
              </a:rPr>
              <a:t>Link.EntityDefinition.Identification</a:t>
            </a:r>
            <a:r>
              <a:rPr lang="en-US" dirty="0" smtClean="0">
                <a:latin typeface="+mj-lt"/>
              </a:rPr>
              <a:t>’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…</a:t>
            </a:r>
          </a:p>
          <a:p>
            <a:r>
              <a:rPr lang="en-US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   </a:t>
            </a:r>
            <a:r>
              <a:rPr lang="de-DE" dirty="0" err="1" smtClean="0">
                <a:solidFill>
                  <a:srgbClr val="7030A0"/>
                </a:solidFill>
              </a:rPr>
              <a:t>entity</a:t>
            </a:r>
            <a:r>
              <a:rPr lang="de-DE" dirty="0" smtClean="0"/>
              <a:t> </a:t>
            </a:r>
            <a:r>
              <a:rPr lang="de-DE" dirty="0" err="1">
                <a:solidFill>
                  <a:schemeClr val="accent2">
                    <a:lumMod val="50000"/>
                  </a:schemeClr>
                </a:solidFill>
              </a:rPr>
              <a:t>EvaluationEntity</a:t>
            </a:r>
            <a:r>
              <a:rPr lang="en-US" dirty="0">
                <a:latin typeface="Arial" pitchFamily="34" charset="0"/>
              </a:rPr>
              <a:t> </a:t>
            </a:r>
            <a:endParaRPr lang="en-US" dirty="0" smtClean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     </a:t>
            </a:r>
            <a:r>
              <a:rPr lang="en-US" dirty="0" smtClean="0">
                <a:solidFill>
                  <a:srgbClr val="FF8000"/>
                </a:solidFill>
              </a:rPr>
              <a:t>type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‘</a:t>
            </a:r>
            <a:r>
              <a:rPr lang="en-US" dirty="0" err="1" smtClean="0"/>
              <a:t>Link.EntityDefinition</a:t>
            </a:r>
            <a:r>
              <a:rPr lang="en-US" dirty="0" smtClean="0"/>
              <a:t>.</a:t>
            </a:r>
            <a:r>
              <a:rPr lang="de-DE" dirty="0" err="1" smtClean="0"/>
              <a:t>EvaluationEntity</a:t>
            </a:r>
            <a:r>
              <a:rPr lang="en-US" dirty="0" smtClean="0"/>
              <a:t>’</a:t>
            </a:r>
            <a:endParaRPr lang="de-DE" dirty="0"/>
          </a:p>
          <a:p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smtClean="0">
                <a:solidFill>
                  <a:srgbClr val="7030A0"/>
                </a:solidFill>
              </a:rPr>
              <a:t>     </a:t>
            </a:r>
            <a:r>
              <a:rPr lang="de-DE" dirty="0" err="1" smtClean="0">
                <a:solidFill>
                  <a:srgbClr val="7030A0"/>
                </a:solidFill>
              </a:rPr>
              <a:t>attributeList</a:t>
            </a:r>
            <a:endParaRPr lang="de-DE" dirty="0">
              <a:solidFill>
                <a:srgbClr val="7030A0"/>
              </a:solidFill>
            </a:endParaRPr>
          </a:p>
          <a:p>
            <a:pPr marL="0" lvl="1"/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smtClean="0">
                <a:solidFill>
                  <a:srgbClr val="7030A0"/>
                </a:solidFill>
              </a:rPr>
              <a:t>   </a:t>
            </a:r>
            <a:r>
              <a:rPr lang="en-US" dirty="0" smtClean="0">
                <a:solidFill>
                  <a:srgbClr val="7030A0"/>
                </a:solidFill>
              </a:rPr>
              <a:t>    entity </a:t>
            </a:r>
            <a:r>
              <a:rPr lang="en-US" dirty="0" err="1" smtClean="0">
                <a:latin typeface="Arial" pitchFamily="34" charset="0"/>
              </a:rPr>
              <a:t>Charlson</a:t>
            </a:r>
            <a:r>
              <a:rPr lang="en-US" dirty="0" smtClean="0">
                <a:latin typeface="Arial" pitchFamily="34" charset="0"/>
              </a:rPr>
              <a:t> …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entity </a:t>
            </a:r>
            <a:r>
              <a:rPr lang="en-US" dirty="0" smtClean="0">
                <a:latin typeface="Arial" pitchFamily="34" charset="0"/>
              </a:rPr>
              <a:t>Conclusion …</a:t>
            </a:r>
          </a:p>
          <a:p>
            <a:pPr marL="400050" lvl="1"/>
            <a:r>
              <a:rPr lang="en-US" dirty="0" err="1" smtClean="0">
                <a:solidFill>
                  <a:srgbClr val="6409C9"/>
                </a:solidFill>
                <a:latin typeface="Arial" pitchFamily="34" charset="0"/>
              </a:rPr>
              <a:t>endAttributeList</a:t>
            </a:r>
            <a:endParaRPr lang="en-US" dirty="0">
              <a:solidFill>
                <a:srgbClr val="6409C9"/>
              </a:solidFill>
              <a:latin typeface="Arial" pitchFamily="34" charset="0"/>
            </a:endParaRPr>
          </a:p>
          <a:p>
            <a:pPr marL="227013" lvl="1"/>
            <a:endParaRPr lang="de-DE" dirty="0" smtClean="0">
              <a:solidFill>
                <a:srgbClr val="6409C9"/>
              </a:solidFill>
            </a:endParaRPr>
          </a:p>
          <a:p>
            <a:pPr marL="227013" lvl="1"/>
            <a:r>
              <a:rPr lang="de-DE" dirty="0" err="1" smtClean="0">
                <a:solidFill>
                  <a:srgbClr val="6409C9"/>
                </a:solidFill>
              </a:rPr>
              <a:t>entity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</a:rPr>
              <a:t>Workplan</a:t>
            </a:r>
            <a:endParaRPr lang="de-DE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27013"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 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rgbClr val="6409C9"/>
                </a:solidFill>
                <a:latin typeface="+mj-lt"/>
              </a:rPr>
              <a:t>endA</a:t>
            </a:r>
            <a:r>
              <a:rPr lang="en-US" dirty="0" err="1" smtClean="0">
                <a:solidFill>
                  <a:srgbClr val="6409C9"/>
                </a:solidFill>
              </a:rPr>
              <a:t>ttributeList</a:t>
            </a:r>
            <a:endParaRPr lang="en-US" dirty="0">
              <a:solidFill>
                <a:srgbClr val="6409C9"/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de-DE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447928" y="1546013"/>
            <a:ext cx="6696744" cy="2116508"/>
            <a:chOff x="216668" y="2613487"/>
            <a:chExt cx="10809879" cy="4032448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16668" y="2613487"/>
              <a:ext cx="10809879" cy="40324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1384" y="2782509"/>
              <a:ext cx="10153128" cy="2907015"/>
              <a:chOff x="551384" y="2782509"/>
              <a:chExt cx="10153128" cy="2907015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551384" y="4215864"/>
                <a:ext cx="2232248" cy="86409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>
                    <a:solidFill>
                      <a:schemeClr val="bg1"/>
                    </a:solidFill>
                    <a:cs typeface="Arial" pitchFamily="34" charset="0"/>
                  </a:rPr>
                  <a:t>Identification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EntityDefinition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4367808" y="3291394"/>
                <a:ext cx="2232248" cy="86409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>
                    <a:solidFill>
                      <a:schemeClr val="bg1"/>
                    </a:solidFill>
                    <a:cs typeface="Arial" pitchFamily="34" charset="0"/>
                  </a:rPr>
                  <a:t>Evaluation</a:t>
                </a:r>
              </a:p>
              <a:p>
                <a:pPr algn="ctr" eaLnBrk="0" hangingPunct="0"/>
                <a:r>
                  <a:rPr lang="en-US" sz="1100" b="1" dirty="0" err="1">
                    <a:solidFill>
                      <a:schemeClr val="bg1"/>
                    </a:solidFill>
                    <a:cs typeface="Arial" pitchFamily="34" charset="0"/>
                  </a:rPr>
                  <a:t>EntityDefinition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4367808" y="4825428"/>
                <a:ext cx="2232248" cy="86409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Workplan</a:t>
                </a:r>
                <a:endParaRPr lang="en-US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 eaLnBrk="0" hangingPunct="0"/>
                <a:r>
                  <a:rPr lang="en-US" sz="1100" b="1" dirty="0" err="1">
                    <a:solidFill>
                      <a:schemeClr val="bg1"/>
                    </a:solidFill>
                    <a:cs typeface="Arial" pitchFamily="34" charset="0"/>
                  </a:rPr>
                  <a:t>EntityDefinition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8472264" y="4825428"/>
                <a:ext cx="2232248" cy="86409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>
                    <a:solidFill>
                      <a:schemeClr val="bg1"/>
                    </a:solidFill>
                    <a:cs typeface="Arial" pitchFamily="34" charset="0"/>
                  </a:rPr>
                  <a:t>Discharge</a:t>
                </a:r>
              </a:p>
              <a:p>
                <a:pPr algn="ctr" eaLnBrk="0" hangingPunct="0"/>
                <a:r>
                  <a:rPr lang="en-US" sz="1100" b="1" dirty="0" err="1">
                    <a:solidFill>
                      <a:schemeClr val="bg1"/>
                    </a:solidFill>
                    <a:cs typeface="Arial" pitchFamily="34" charset="0"/>
                  </a:rPr>
                  <a:t>EntityDefinition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75929" y="2782509"/>
                <a:ext cx="248427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 smtClean="0">
                    <a:solidFill>
                      <a:srgbClr val="C00000"/>
                    </a:solidFill>
                    <a:latin typeface="Arial" pitchFamily="34" charset="0"/>
                  </a:rPr>
                  <a:t>DiseasesACarePlan</a:t>
                </a:r>
                <a:endParaRPr lang="de-DE" sz="1100" b="1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60" name="Rectangle 59"/>
          <p:cNvSpPr/>
          <p:nvPr/>
        </p:nvSpPr>
        <p:spPr>
          <a:xfrm>
            <a:off x="9609808" y="1592587"/>
            <a:ext cx="13596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  <a:sym typeface="Wingdings" panose="05000000000000000000" pitchFamily="2" charset="2"/>
              </a:rPr>
              <a:t> </a:t>
            </a:r>
            <a:r>
              <a:rPr lang="en-US" sz="1400" dirty="0" smtClean="0">
                <a:latin typeface="Arial" pitchFamily="34" charset="0"/>
                <a:sym typeface="Wingdings" panose="05000000000000000000" pitchFamily="2" charset="2"/>
              </a:rPr>
              <a:t>  </a:t>
            </a:r>
            <a:r>
              <a:rPr lang="en-US" sz="1400" dirty="0" err="1" smtClean="0">
                <a:latin typeface="Arial" pitchFamily="34" charset="0"/>
              </a:rPr>
              <a:t>Charlson</a:t>
            </a:r>
            <a:endParaRPr lang="en-US" sz="1400" dirty="0" smtClean="0">
              <a:latin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2"/>
            </a:pPr>
            <a:r>
              <a:rPr lang="en-US" sz="1400" dirty="0" smtClean="0">
                <a:latin typeface="Arial" pitchFamily="34" charset="0"/>
                <a:sym typeface="Wingdings" panose="05000000000000000000" pitchFamily="2" charset="2"/>
              </a:rPr>
              <a:t>Spirometry</a:t>
            </a:r>
          </a:p>
          <a:p>
            <a:pPr marL="285750" indent="-285750">
              <a:buFont typeface="Wingdings" panose="05000000000000000000" pitchFamily="2" charset="2"/>
              <a:buChar char="2"/>
            </a:pPr>
            <a:r>
              <a:rPr lang="en-US" sz="1400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2"/>
            </a:pPr>
            <a:r>
              <a:rPr lang="en-US" sz="1400" dirty="0" smtClean="0"/>
              <a:t>Conclusion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18603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Define Care Plan Configuration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200611 </a:t>
            </a:r>
            <a:r>
              <a:rPr lang="en-US" dirty="0" err="1" smtClean="0"/>
              <a:t>Acadela</a:t>
            </a:r>
            <a:r>
              <a:rPr lang="en-US" dirty="0" smtClean="0"/>
              <a:t>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372354" y="1052736"/>
            <a:ext cx="71312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+mj-lt"/>
              </a:rPr>
              <a:t>case</a:t>
            </a:r>
            <a:r>
              <a:rPr lang="de-DE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</a:rPr>
              <a:t>DiseasesACaseDefinition</a:t>
            </a:r>
            <a:r>
              <a:rPr lang="en-US" dirty="0" smtClean="0">
                <a:latin typeface="Arial" pitchFamily="34" charset="0"/>
              </a:rPr>
              <a:t> </a:t>
            </a:r>
            <a:endParaRPr lang="de-DE" dirty="0" smtClean="0">
              <a:latin typeface="+mj-lt"/>
            </a:endParaRP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rgbClr val="FF8000"/>
                </a:solidFill>
                <a:latin typeface="+mj-lt"/>
              </a:rPr>
              <a:t>ownerPath</a:t>
            </a:r>
            <a:r>
              <a:rPr lang="de-DE" dirty="0" smtClean="0">
                <a:solidFill>
                  <a:srgbClr val="FF8000"/>
                </a:solidFill>
                <a:latin typeface="+mj-lt"/>
              </a:rPr>
              <a:t> </a:t>
            </a:r>
            <a:r>
              <a:rPr lang="de-DE" dirty="0" smtClean="0">
                <a:latin typeface="+mj-lt"/>
              </a:rPr>
              <a:t>=</a:t>
            </a:r>
            <a:r>
              <a:rPr lang="de-DE" dirty="0" smtClean="0">
                <a:solidFill>
                  <a:srgbClr val="FF8000"/>
                </a:solidFill>
                <a:latin typeface="+mj-lt"/>
              </a:rPr>
              <a:t> </a:t>
            </a:r>
            <a:r>
              <a:rPr lang="de-DE" dirty="0" smtClean="0">
                <a:latin typeface="+mj-lt"/>
              </a:rPr>
              <a:t>'</a:t>
            </a:r>
            <a:r>
              <a:rPr lang="de-DE" dirty="0" err="1" smtClean="0">
                <a:latin typeface="+mj-lt"/>
              </a:rPr>
              <a:t>Settings.CaseOwner</a:t>
            </a:r>
            <a:r>
              <a:rPr lang="de-DE" dirty="0" smtClean="0">
                <a:latin typeface="+mj-lt"/>
              </a:rPr>
              <a:t>‚</a:t>
            </a:r>
          </a:p>
          <a:p>
            <a:r>
              <a:rPr lang="de-DE" dirty="0" smtClean="0">
                <a:solidFill>
                  <a:srgbClr val="FF8000"/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rgbClr val="FF8000"/>
                </a:solidFill>
                <a:latin typeface="+mj-lt"/>
              </a:rPr>
              <a:t>entityDefinitionId</a:t>
            </a:r>
            <a:r>
              <a:rPr lang="de-DE" dirty="0" smtClean="0">
                <a:solidFill>
                  <a:srgbClr val="FF8000"/>
                </a:solidFill>
                <a:latin typeface="+mj-lt"/>
              </a:rPr>
              <a:t> </a:t>
            </a:r>
            <a:r>
              <a:rPr lang="de-DE" dirty="0">
                <a:latin typeface="+mj-lt"/>
              </a:rPr>
              <a:t>= '</a:t>
            </a:r>
            <a:r>
              <a:rPr lang="de-DE" dirty="0" err="1">
                <a:latin typeface="+mj-lt"/>
              </a:rPr>
              <a:t>DiseasesACarePlan</a:t>
            </a:r>
            <a:r>
              <a:rPr lang="de-DE" dirty="0">
                <a:latin typeface="+mj-lt"/>
              </a:rPr>
              <a:t>'</a:t>
            </a:r>
            <a:r>
              <a:rPr lang="de-DE" dirty="0" smtClean="0">
                <a:solidFill>
                  <a:srgbClr val="FF8000"/>
                </a:solidFill>
                <a:latin typeface="+mj-lt"/>
              </a:rPr>
              <a:t> </a:t>
            </a:r>
          </a:p>
          <a:p>
            <a:r>
              <a:rPr lang="de-DE" dirty="0" smtClean="0">
                <a:solidFill>
                  <a:srgbClr val="FF8000"/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rgbClr val="FF8000"/>
                </a:solidFill>
                <a:latin typeface="+mj-lt"/>
              </a:rPr>
              <a:t>newEntityDefinitionId</a:t>
            </a:r>
            <a:r>
              <a:rPr lang="de-DE" dirty="0" smtClean="0">
                <a:solidFill>
                  <a:srgbClr val="FF8000"/>
                </a:solidFill>
                <a:latin typeface="+mj-lt"/>
              </a:rPr>
              <a:t> </a:t>
            </a:r>
            <a:r>
              <a:rPr lang="de-DE" dirty="0" smtClean="0">
                <a:latin typeface="+mj-lt"/>
              </a:rPr>
              <a:t>= 'Settings' </a:t>
            </a:r>
          </a:p>
          <a:p>
            <a:r>
              <a:rPr lang="de-DE" dirty="0" smtClean="0">
                <a:solidFill>
                  <a:srgbClr val="FF8000"/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rgbClr val="FF8000"/>
                </a:solidFill>
                <a:latin typeface="+mj-lt"/>
              </a:rPr>
              <a:t>newEntityAttachPath</a:t>
            </a:r>
            <a:r>
              <a:rPr lang="de-DE" dirty="0" smtClean="0">
                <a:solidFill>
                  <a:srgbClr val="FF8000"/>
                </a:solidFill>
                <a:latin typeface="+mj-lt"/>
              </a:rPr>
              <a:t> </a:t>
            </a:r>
            <a:r>
              <a:rPr lang="de-DE" dirty="0" smtClean="0">
                <a:latin typeface="+mj-lt"/>
              </a:rPr>
              <a:t>= 'Settings'</a:t>
            </a:r>
            <a:r>
              <a:rPr lang="en-US" dirty="0" smtClean="0">
                <a:latin typeface="+mj-lt"/>
              </a:rPr>
              <a:t>  </a:t>
            </a:r>
          </a:p>
          <a:p>
            <a:r>
              <a:rPr lang="en-US" dirty="0" smtClean="0">
                <a:solidFill>
                  <a:srgbClr val="6409C9"/>
                </a:solidFill>
                <a:latin typeface="+mj-lt"/>
              </a:rPr>
              <a:t>  </a:t>
            </a:r>
          </a:p>
          <a:p>
            <a:r>
              <a:rPr lang="en-US" dirty="0" smtClean="0">
                <a:solidFill>
                  <a:srgbClr val="6409C9"/>
                </a:solidFill>
                <a:latin typeface="+mj-lt"/>
              </a:rPr>
              <a:t>  stage </a:t>
            </a:r>
            <a:r>
              <a:rPr lang="en-US" dirty="0" err="1" smtClean="0">
                <a:solidFill>
                  <a:srgbClr val="41BEFF"/>
                </a:solidFill>
                <a:latin typeface="+mj-lt"/>
              </a:rPr>
              <a:t>IdentificationStage</a:t>
            </a:r>
            <a:endParaRPr lang="en-US" dirty="0" smtClean="0">
              <a:solidFill>
                <a:srgbClr val="41BEFF"/>
              </a:solidFill>
              <a:latin typeface="+mj-lt"/>
            </a:endParaRPr>
          </a:p>
          <a:p>
            <a:r>
              <a:rPr lang="en-US" dirty="0">
                <a:solidFill>
                  <a:srgbClr val="41BEFF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41BEFF"/>
                </a:solidFill>
                <a:latin typeface="+mj-lt"/>
              </a:rPr>
              <a:t>   …</a:t>
            </a:r>
          </a:p>
          <a:p>
            <a:r>
              <a:rPr lang="en-US" dirty="0">
                <a:solidFill>
                  <a:srgbClr val="41BEFF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41BEFF"/>
                </a:solidFill>
                <a:latin typeface="+mj-lt"/>
              </a:rPr>
              <a:t> </a:t>
            </a:r>
            <a:r>
              <a:rPr lang="en-US" dirty="0">
                <a:solidFill>
                  <a:srgbClr val="6409C9"/>
                </a:solidFill>
              </a:rPr>
              <a:t>stage </a:t>
            </a:r>
            <a:r>
              <a:rPr lang="en-US" dirty="0" err="1" smtClean="0">
                <a:solidFill>
                  <a:srgbClr val="41BEFF"/>
                </a:solidFill>
              </a:rPr>
              <a:t>EvaluationStage</a:t>
            </a:r>
            <a:endParaRPr lang="en-US" dirty="0">
              <a:solidFill>
                <a:srgbClr val="41BEFF"/>
              </a:solidFill>
            </a:endParaRPr>
          </a:p>
          <a:p>
            <a:r>
              <a:rPr lang="en-US" dirty="0">
                <a:solidFill>
                  <a:srgbClr val="41BEFF"/>
                </a:solidFill>
              </a:rPr>
              <a:t> </a:t>
            </a:r>
            <a:r>
              <a:rPr lang="en-US" dirty="0" smtClean="0">
                <a:solidFill>
                  <a:srgbClr val="41BEFF"/>
                </a:solidFill>
              </a:rPr>
              <a:t>   </a:t>
            </a:r>
            <a:r>
              <a:rPr lang="de-DE" dirty="0" err="1" smtClean="0">
                <a:solidFill>
                  <a:srgbClr val="FF8000"/>
                </a:solidFill>
              </a:rPr>
              <a:t>description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en-US" dirty="0"/>
              <a:t>‘Stage Evaluation’</a:t>
            </a:r>
          </a:p>
          <a:p>
            <a:r>
              <a:rPr lang="en-US" dirty="0" smtClean="0">
                <a:solidFill>
                  <a:srgbClr val="FF8000"/>
                </a:solidFill>
              </a:rPr>
              <a:t>    </a:t>
            </a:r>
            <a:r>
              <a:rPr lang="en-US" dirty="0" err="1" smtClean="0">
                <a:solidFill>
                  <a:srgbClr val="FF8000"/>
                </a:solidFill>
              </a:rPr>
              <a:t>entityDefinitionId</a:t>
            </a:r>
            <a:r>
              <a:rPr lang="en-US" dirty="0" smtClean="0">
                <a:solidFill>
                  <a:srgbClr val="FF8000"/>
                </a:solidFill>
              </a:rPr>
              <a:t> </a:t>
            </a:r>
            <a:r>
              <a:rPr lang="en-US" dirty="0"/>
              <a:t>= ‘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EvaluationEntity</a:t>
            </a:r>
            <a:r>
              <a:rPr lang="en-US" dirty="0"/>
              <a:t>’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FF8000"/>
                </a:solidFill>
              </a:rPr>
              <a:t>entityAttachPath</a:t>
            </a:r>
            <a:r>
              <a:rPr lang="en-US" dirty="0" smtClean="0">
                <a:solidFill>
                  <a:srgbClr val="FF8000"/>
                </a:solidFill>
              </a:rPr>
              <a:t> </a:t>
            </a:r>
            <a:r>
              <a:rPr lang="en-US" dirty="0"/>
              <a:t>= ‘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EvaluationEntity</a:t>
            </a:r>
            <a:r>
              <a:rPr lang="en-US" dirty="0" smtClean="0"/>
              <a:t>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dirty="0" err="1" smtClean="0">
                <a:solidFill>
                  <a:srgbClr val="7030A0"/>
                </a:solidFill>
              </a:rPr>
              <a:t>HumanTaskDefinition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</a:rPr>
              <a:t>Compute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CharlsonComorbidityIndex</a:t>
            </a:r>
            <a:r>
              <a:rPr lang="en-US" dirty="0" smtClean="0">
                <a:latin typeface="Arial" pitchFamily="34" charset="0"/>
              </a:rPr>
              <a:t> </a:t>
            </a:r>
            <a:endParaRPr lang="de-DE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de-DE" dirty="0" err="1" smtClean="0">
                <a:solidFill>
                  <a:schemeClr val="accent2"/>
                </a:solidFill>
              </a:rPr>
              <a:t>entityDefinitionId</a:t>
            </a:r>
            <a:r>
              <a:rPr lang="de-DE" dirty="0" smtClean="0"/>
              <a:t> = '</a:t>
            </a:r>
            <a:r>
              <a:rPr lang="en-US" dirty="0" err="1" smtClean="0">
                <a:latin typeface="Arial" pitchFamily="34" charset="0"/>
              </a:rPr>
              <a:t>Charlson</a:t>
            </a:r>
            <a:r>
              <a:rPr lang="de-DE" dirty="0" smtClean="0"/>
              <a:t>' </a:t>
            </a:r>
          </a:p>
          <a:p>
            <a:r>
              <a:rPr lang="de-DE" dirty="0" smtClean="0"/>
              <a:t>      </a:t>
            </a:r>
            <a:r>
              <a:rPr lang="de-DE" dirty="0" err="1" smtClean="0">
                <a:solidFill>
                  <a:schemeClr val="accent2"/>
                </a:solidFill>
              </a:rPr>
              <a:t>entityAttachPath</a:t>
            </a:r>
            <a:r>
              <a:rPr lang="de-DE" dirty="0" smtClean="0"/>
              <a:t> = '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EvaluationEntity.</a:t>
            </a:r>
            <a:r>
              <a:rPr lang="en-US" dirty="0" err="1" smtClean="0">
                <a:latin typeface="Arial" pitchFamily="34" charset="0"/>
              </a:rPr>
              <a:t>Charlson</a:t>
            </a:r>
            <a:r>
              <a:rPr lang="de-DE" dirty="0" smtClean="0"/>
              <a:t>'</a:t>
            </a:r>
          </a:p>
          <a:p>
            <a:r>
              <a:rPr lang="de-DE" dirty="0" smtClean="0"/>
              <a:t>      </a:t>
            </a:r>
            <a:r>
              <a:rPr lang="en-US" dirty="0" smtClean="0">
                <a:solidFill>
                  <a:srgbClr val="7030A0"/>
                </a:solidFill>
              </a:rPr>
              <a:t>…</a:t>
            </a:r>
            <a:endParaRPr lang="en-US" dirty="0" smtClean="0">
              <a:solidFill>
                <a:srgbClr val="41BEFF"/>
              </a:solidFill>
              <a:latin typeface="+mj-lt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…</a:t>
            </a:r>
          </a:p>
          <a:p>
            <a:endParaRPr lang="de-DE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447928" y="1546013"/>
            <a:ext cx="6696744" cy="2116508"/>
            <a:chOff x="216668" y="2613487"/>
            <a:chExt cx="10809879" cy="4032448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16668" y="2613487"/>
              <a:ext cx="10809879" cy="40324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1384" y="2782509"/>
              <a:ext cx="10153128" cy="2907015"/>
              <a:chOff x="551384" y="2782509"/>
              <a:chExt cx="10153128" cy="2907015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551384" y="4215864"/>
                <a:ext cx="2232248" cy="864096"/>
              </a:xfrm>
              <a:prstGeom prst="rect">
                <a:avLst/>
              </a:prstGeom>
              <a:solidFill>
                <a:srgbClr val="41BE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>
                    <a:solidFill>
                      <a:schemeClr val="bg1"/>
                    </a:solidFill>
                    <a:cs typeface="Arial" pitchFamily="34" charset="0"/>
                  </a:rPr>
                  <a:t>Identification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StageDefinition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4367808" y="3291394"/>
                <a:ext cx="2232248" cy="864096"/>
              </a:xfrm>
              <a:prstGeom prst="rect">
                <a:avLst/>
              </a:prstGeom>
              <a:solidFill>
                <a:srgbClr val="41BE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>
                    <a:solidFill>
                      <a:schemeClr val="bg1"/>
                    </a:solidFill>
                    <a:cs typeface="Arial" pitchFamily="34" charset="0"/>
                  </a:rPr>
                  <a:t>Evaluation</a:t>
                </a:r>
              </a:p>
              <a:p>
                <a:pPr algn="ctr" eaLnBrk="0" hangingPunct="0"/>
                <a:r>
                  <a:rPr lang="en-US" sz="1100" b="1" dirty="0" err="1">
                    <a:solidFill>
                      <a:schemeClr val="bg1"/>
                    </a:solidFill>
                    <a:cs typeface="Arial" pitchFamily="34" charset="0"/>
                  </a:rPr>
                  <a:t>StageDefinition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4367808" y="4825428"/>
                <a:ext cx="2232248" cy="864096"/>
              </a:xfrm>
              <a:prstGeom prst="rect">
                <a:avLst/>
              </a:prstGeom>
              <a:solidFill>
                <a:srgbClr val="41BE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Workplan</a:t>
                </a:r>
                <a:endParaRPr lang="en-US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 eaLnBrk="0" hangingPunct="0"/>
                <a:r>
                  <a:rPr lang="en-US" sz="1100" b="1" dirty="0" err="1">
                    <a:solidFill>
                      <a:schemeClr val="bg1"/>
                    </a:solidFill>
                    <a:cs typeface="Arial" pitchFamily="34" charset="0"/>
                  </a:rPr>
                  <a:t>StageDefinition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8472264" y="4825428"/>
                <a:ext cx="2232248" cy="864096"/>
              </a:xfrm>
              <a:prstGeom prst="rect">
                <a:avLst/>
              </a:prstGeom>
              <a:solidFill>
                <a:srgbClr val="41BE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>
                    <a:solidFill>
                      <a:schemeClr val="bg1"/>
                    </a:solidFill>
                    <a:cs typeface="Arial" pitchFamily="34" charset="0"/>
                  </a:rPr>
                  <a:t>Discharge</a:t>
                </a:r>
              </a:p>
              <a:p>
                <a:pPr algn="ctr" eaLnBrk="0" hangingPunct="0"/>
                <a:r>
                  <a:rPr lang="en-US" sz="1100" b="1" dirty="0" err="1">
                    <a:solidFill>
                      <a:schemeClr val="bg1"/>
                    </a:solidFill>
                    <a:cs typeface="Arial" pitchFamily="34" charset="0"/>
                  </a:rPr>
                  <a:t>StageDefinition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cxnSp>
            <p:nvCxnSpPr>
              <p:cNvPr id="52" name="Straight Arrow Connector 51"/>
              <p:cNvCxnSpPr>
                <a:stCxn id="48" idx="3"/>
                <a:endCxn id="50" idx="1"/>
              </p:cNvCxnSpPr>
              <p:nvPr/>
            </p:nvCxnSpPr>
            <p:spPr bwMode="auto">
              <a:xfrm>
                <a:off x="2783632" y="4647912"/>
                <a:ext cx="1584176" cy="609564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0" idx="3"/>
                <a:endCxn id="51" idx="1"/>
              </p:cNvCxnSpPr>
              <p:nvPr/>
            </p:nvCxnSpPr>
            <p:spPr bwMode="auto">
              <a:xfrm>
                <a:off x="6600056" y="5257476"/>
                <a:ext cx="1872208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8" idx="3"/>
                <a:endCxn id="49" idx="1"/>
              </p:cNvCxnSpPr>
              <p:nvPr/>
            </p:nvCxnSpPr>
            <p:spPr bwMode="auto">
              <a:xfrm flipV="1">
                <a:off x="2783632" y="3723442"/>
                <a:ext cx="1584176" cy="92447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/>
              <p:cNvCxnSpPr>
                <a:stCxn id="49" idx="3"/>
                <a:endCxn id="49" idx="0"/>
              </p:cNvCxnSpPr>
              <p:nvPr/>
            </p:nvCxnSpPr>
            <p:spPr bwMode="auto">
              <a:xfrm flipH="1" flipV="1">
                <a:off x="5483932" y="3291394"/>
                <a:ext cx="1116124" cy="432048"/>
              </a:xfrm>
              <a:prstGeom prst="bentConnector4">
                <a:avLst>
                  <a:gd name="adj1" fmla="val -20482"/>
                  <a:gd name="adj2" fmla="val 152911"/>
                </a:avLst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575930" y="2782509"/>
                <a:ext cx="2484275" cy="820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 smtClean="0">
                    <a:solidFill>
                      <a:srgbClr val="C00000"/>
                    </a:solidFill>
                    <a:latin typeface="Arial" pitchFamily="34" charset="0"/>
                  </a:rPr>
                  <a:t>DiseasesACarePlan</a:t>
                </a:r>
                <a:endParaRPr lang="en-US" sz="1100" b="1" dirty="0" smtClean="0">
                  <a:solidFill>
                    <a:srgbClr val="C00000"/>
                  </a:solidFill>
                  <a:latin typeface="Arial" pitchFamily="34" charset="0"/>
                </a:endParaRPr>
              </a:p>
              <a:p>
                <a:r>
                  <a:rPr lang="en-US" sz="1100" b="1" dirty="0" smtClean="0">
                    <a:solidFill>
                      <a:srgbClr val="C00000"/>
                    </a:solidFill>
                    <a:latin typeface="Arial" pitchFamily="34" charset="0"/>
                  </a:rPr>
                  <a:t>Configuration</a:t>
                </a:r>
                <a:endParaRPr lang="de-DE" sz="1100" b="1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60" name="Rectangle 59"/>
          <p:cNvSpPr/>
          <p:nvPr/>
        </p:nvSpPr>
        <p:spPr>
          <a:xfrm>
            <a:off x="9609808" y="1592587"/>
            <a:ext cx="22268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sym typeface="Webdings" panose="05030102010509060703" pitchFamily="18" charset="2"/>
              </a:rPr>
              <a:t>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Compute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Charlson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…</a:t>
            </a:r>
            <a:r>
              <a:rPr lang="en-US" sz="1400" dirty="0" smtClean="0">
                <a:latin typeface="Arial" pitchFamily="34" charset="0"/>
              </a:rPr>
              <a:t> </a:t>
            </a:r>
            <a:endParaRPr lang="en-US" sz="1400" dirty="0">
              <a:latin typeface="Arial" pitchFamily="34" charset="0"/>
            </a:endParaRPr>
          </a:p>
          <a:p>
            <a:r>
              <a:rPr lang="en-US" sz="1400" dirty="0">
                <a:latin typeface="Arial" pitchFamily="34" charset="0"/>
                <a:sym typeface="Webdings" panose="05030102010509060703" pitchFamily="18" charset="2"/>
              </a:rPr>
              <a:t> </a:t>
            </a:r>
            <a:r>
              <a:rPr lang="en-US" sz="1400" dirty="0" err="1" smtClean="0">
                <a:latin typeface="Arial" pitchFamily="34" charset="0"/>
                <a:sym typeface="Wingdings" panose="05000000000000000000" pitchFamily="2" charset="2"/>
              </a:rPr>
              <a:t>SetEvaluationDueDate</a:t>
            </a:r>
            <a:endParaRPr lang="en-US" sz="1400" dirty="0" smtClean="0">
              <a:latin typeface="Arial" pitchFamily="34" charset="0"/>
              <a:sym typeface="Wingdings" panose="05000000000000000000" pitchFamily="2" charset="2"/>
            </a:endParaRPr>
          </a:p>
          <a:p>
            <a:r>
              <a:rPr lang="en-US" sz="1400" dirty="0">
                <a:latin typeface="Arial" pitchFamily="34" charset="0"/>
                <a:sym typeface="Webdings" panose="05030102010509060703" pitchFamily="18" charset="2"/>
              </a:rPr>
              <a:t> </a:t>
            </a:r>
            <a:r>
              <a:rPr lang="en-US" sz="1400" dirty="0" smtClean="0"/>
              <a:t>…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30792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Define Care Plan Operations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200611 </a:t>
            </a:r>
            <a:r>
              <a:rPr lang="en-US" dirty="0" err="1" smtClean="0"/>
              <a:t>Acadela</a:t>
            </a:r>
            <a:r>
              <a:rPr lang="en-US" dirty="0" smtClean="0"/>
              <a:t>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350350" y="1457511"/>
            <a:ext cx="71312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+mj-lt"/>
              </a:rPr>
              <a:t>case</a:t>
            </a:r>
            <a:r>
              <a:rPr lang="de-DE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</a:rPr>
              <a:t>DiseasesACaseDefinition</a:t>
            </a:r>
            <a:r>
              <a:rPr lang="en-US" dirty="0" smtClean="0">
                <a:latin typeface="Arial" pitchFamily="34" charset="0"/>
              </a:rPr>
              <a:t> </a:t>
            </a:r>
            <a:endParaRPr lang="de-DE" dirty="0" smtClean="0">
              <a:latin typeface="+mj-lt"/>
            </a:endParaRP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ownerPath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= '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Settings.CaseOwner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‚</a:t>
            </a: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entityDefinitionId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= '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DiseasesACarePlan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'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newEntityDefinitionId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= 'Settings' </a:t>
            </a: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newEntityAttachPath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= 'Settings'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</a:p>
          <a:p>
            <a:r>
              <a:rPr lang="en-US" dirty="0" smtClean="0">
                <a:solidFill>
                  <a:srgbClr val="6409C9"/>
                </a:solidFill>
                <a:latin typeface="+mj-lt"/>
              </a:rPr>
              <a:t>  </a:t>
            </a:r>
          </a:p>
          <a:p>
            <a:r>
              <a:rPr lang="en-US" dirty="0" smtClean="0">
                <a:solidFill>
                  <a:srgbClr val="6409C9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rgbClr val="FF8000"/>
                </a:solidFill>
                <a:latin typeface="+mj-lt"/>
              </a:rPr>
              <a:t>onActiveUrl</a:t>
            </a:r>
            <a:r>
              <a:rPr lang="en-US" dirty="0" smtClean="0">
                <a:solidFill>
                  <a:srgbClr val="6409C9"/>
                </a:solidFill>
                <a:latin typeface="+mj-lt"/>
              </a:rPr>
              <a:t> = </a:t>
            </a:r>
            <a:r>
              <a:rPr lang="en-US" dirty="0" err="1" smtClean="0">
                <a:latin typeface="+mj-lt"/>
              </a:rPr>
              <a:t>activateUrl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solidFill>
                  <a:srgbClr val="6409C9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rgbClr val="FF8000"/>
                </a:solidFill>
                <a:latin typeface="+mj-lt"/>
              </a:rPr>
              <a:t>onCompleteUrl</a:t>
            </a:r>
            <a:r>
              <a:rPr lang="en-US" dirty="0" smtClean="0">
                <a:solidFill>
                  <a:srgbClr val="6409C9"/>
                </a:solidFill>
                <a:latin typeface="+mj-lt"/>
              </a:rPr>
              <a:t> = </a:t>
            </a:r>
            <a:r>
              <a:rPr lang="en-US" dirty="0" err="1" smtClean="0">
                <a:latin typeface="+mj-lt"/>
              </a:rPr>
              <a:t>completeUrl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solidFill>
                  <a:srgbClr val="6409C9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rgbClr val="FF8000"/>
                </a:solidFill>
                <a:latin typeface="+mj-lt"/>
              </a:rPr>
              <a:t>onDeleteUrl</a:t>
            </a:r>
            <a:r>
              <a:rPr lang="en-US" dirty="0" smtClean="0">
                <a:solidFill>
                  <a:srgbClr val="6409C9"/>
                </a:solidFill>
                <a:latin typeface="+mj-lt"/>
              </a:rPr>
              <a:t> = </a:t>
            </a:r>
            <a:r>
              <a:rPr lang="en-US" dirty="0" err="1" smtClean="0">
                <a:latin typeface="+mj-lt"/>
              </a:rPr>
              <a:t>deleteUrl</a:t>
            </a:r>
            <a:endParaRPr lang="en-US" dirty="0" smtClean="0">
              <a:latin typeface="+mj-lt"/>
            </a:endParaRPr>
          </a:p>
          <a:p>
            <a:endParaRPr lang="en-US" dirty="0" smtClean="0">
              <a:solidFill>
                <a:srgbClr val="6409C9"/>
              </a:solidFill>
              <a:latin typeface="+mj-lt"/>
            </a:endParaRPr>
          </a:p>
          <a:p>
            <a:r>
              <a:rPr lang="en-US" dirty="0" smtClean="0">
                <a:solidFill>
                  <a:srgbClr val="6409C9"/>
                </a:solidFill>
                <a:latin typeface="+mj-lt"/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stage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IdentificationStage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stage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EvaluationStage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 …</a:t>
            </a:r>
          </a:p>
          <a:p>
            <a:endParaRPr lang="de-DE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447928" y="1546013"/>
            <a:ext cx="6696744" cy="2116508"/>
            <a:chOff x="216668" y="2613487"/>
            <a:chExt cx="10809879" cy="4032448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16668" y="2613487"/>
              <a:ext cx="10809879" cy="40324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1384" y="2782509"/>
              <a:ext cx="10153128" cy="2907015"/>
              <a:chOff x="551384" y="2782509"/>
              <a:chExt cx="10153128" cy="2907015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551384" y="4215864"/>
                <a:ext cx="2232248" cy="864096"/>
              </a:xfrm>
              <a:prstGeom prst="rect">
                <a:avLst/>
              </a:prstGeom>
              <a:solidFill>
                <a:srgbClr val="41BE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>
                    <a:solidFill>
                      <a:schemeClr val="bg1"/>
                    </a:solidFill>
                    <a:cs typeface="Arial" pitchFamily="34" charset="0"/>
                  </a:rPr>
                  <a:t>Identification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StageDefinition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4367808" y="3291394"/>
                <a:ext cx="2232248" cy="864096"/>
              </a:xfrm>
              <a:prstGeom prst="rect">
                <a:avLst/>
              </a:prstGeom>
              <a:solidFill>
                <a:srgbClr val="41BE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>
                    <a:solidFill>
                      <a:schemeClr val="bg1"/>
                    </a:solidFill>
                    <a:cs typeface="Arial" pitchFamily="34" charset="0"/>
                  </a:rPr>
                  <a:t>Evaluation</a:t>
                </a:r>
              </a:p>
              <a:p>
                <a:pPr algn="ctr" eaLnBrk="0" hangingPunct="0"/>
                <a:r>
                  <a:rPr lang="en-US" sz="1100" b="1" dirty="0" err="1">
                    <a:solidFill>
                      <a:schemeClr val="bg1"/>
                    </a:solidFill>
                    <a:cs typeface="Arial" pitchFamily="34" charset="0"/>
                  </a:rPr>
                  <a:t>StageDefinition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4367808" y="4825428"/>
                <a:ext cx="2232248" cy="864096"/>
              </a:xfrm>
              <a:prstGeom prst="rect">
                <a:avLst/>
              </a:prstGeom>
              <a:solidFill>
                <a:srgbClr val="41BE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Workplan</a:t>
                </a:r>
                <a:endParaRPr lang="en-US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 eaLnBrk="0" hangingPunct="0"/>
                <a:r>
                  <a:rPr lang="en-US" sz="1100" b="1" dirty="0" err="1">
                    <a:solidFill>
                      <a:schemeClr val="bg1"/>
                    </a:solidFill>
                    <a:cs typeface="Arial" pitchFamily="34" charset="0"/>
                  </a:rPr>
                  <a:t>StageDefinition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8472264" y="4825428"/>
                <a:ext cx="2232248" cy="864096"/>
              </a:xfrm>
              <a:prstGeom prst="rect">
                <a:avLst/>
              </a:prstGeom>
              <a:solidFill>
                <a:srgbClr val="41BE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>
                    <a:solidFill>
                      <a:schemeClr val="bg1"/>
                    </a:solidFill>
                    <a:cs typeface="Arial" pitchFamily="34" charset="0"/>
                  </a:rPr>
                  <a:t>Discharge</a:t>
                </a:r>
              </a:p>
              <a:p>
                <a:pPr algn="ctr" eaLnBrk="0" hangingPunct="0"/>
                <a:r>
                  <a:rPr lang="en-US" sz="1100" b="1" dirty="0" err="1">
                    <a:solidFill>
                      <a:schemeClr val="bg1"/>
                    </a:solidFill>
                    <a:cs typeface="Arial" pitchFamily="34" charset="0"/>
                  </a:rPr>
                  <a:t>StageDefinition</a:t>
                </a:r>
                <a:endParaRPr lang="de-DE" sz="1100" b="1" dirty="0" smtClean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cxnSp>
            <p:nvCxnSpPr>
              <p:cNvPr id="52" name="Straight Arrow Connector 51"/>
              <p:cNvCxnSpPr>
                <a:stCxn id="48" idx="3"/>
                <a:endCxn id="50" idx="1"/>
              </p:cNvCxnSpPr>
              <p:nvPr/>
            </p:nvCxnSpPr>
            <p:spPr bwMode="auto">
              <a:xfrm>
                <a:off x="2783632" y="4647912"/>
                <a:ext cx="1584176" cy="609564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0" idx="3"/>
                <a:endCxn id="51" idx="1"/>
              </p:cNvCxnSpPr>
              <p:nvPr/>
            </p:nvCxnSpPr>
            <p:spPr bwMode="auto">
              <a:xfrm>
                <a:off x="6600056" y="5257476"/>
                <a:ext cx="1872208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8" idx="3"/>
                <a:endCxn id="49" idx="1"/>
              </p:cNvCxnSpPr>
              <p:nvPr/>
            </p:nvCxnSpPr>
            <p:spPr bwMode="auto">
              <a:xfrm flipV="1">
                <a:off x="2783632" y="3723442"/>
                <a:ext cx="1584176" cy="92447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/>
              <p:cNvCxnSpPr>
                <a:stCxn id="49" idx="3"/>
                <a:endCxn id="49" idx="0"/>
              </p:cNvCxnSpPr>
              <p:nvPr/>
            </p:nvCxnSpPr>
            <p:spPr bwMode="auto">
              <a:xfrm flipH="1" flipV="1">
                <a:off x="5483932" y="3291394"/>
                <a:ext cx="1116124" cy="432048"/>
              </a:xfrm>
              <a:prstGeom prst="bentConnector4">
                <a:avLst>
                  <a:gd name="adj1" fmla="val -20482"/>
                  <a:gd name="adj2" fmla="val 152911"/>
                </a:avLst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575930" y="2782509"/>
                <a:ext cx="2484275" cy="820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 smtClean="0">
                    <a:solidFill>
                      <a:srgbClr val="C00000"/>
                    </a:solidFill>
                    <a:latin typeface="Arial" pitchFamily="34" charset="0"/>
                  </a:rPr>
                  <a:t>DiseasesACarePlan</a:t>
                </a:r>
                <a:endParaRPr lang="en-US" sz="1100" b="1" dirty="0" smtClean="0">
                  <a:solidFill>
                    <a:srgbClr val="C00000"/>
                  </a:solidFill>
                  <a:latin typeface="Arial" pitchFamily="34" charset="0"/>
                </a:endParaRPr>
              </a:p>
              <a:p>
                <a:r>
                  <a:rPr lang="en-US" sz="1100" b="1" dirty="0" smtClean="0">
                    <a:solidFill>
                      <a:srgbClr val="C00000"/>
                    </a:solidFill>
                    <a:latin typeface="Arial" pitchFamily="34" charset="0"/>
                  </a:rPr>
                  <a:t>Configuration</a:t>
                </a:r>
                <a:endParaRPr lang="de-DE" sz="1100" b="1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60" name="Rectangle 59"/>
          <p:cNvSpPr/>
          <p:nvPr/>
        </p:nvSpPr>
        <p:spPr>
          <a:xfrm>
            <a:off x="9609808" y="1592587"/>
            <a:ext cx="22268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sym typeface="Webdings" panose="05030102010509060703" pitchFamily="18" charset="2"/>
              </a:rPr>
              <a:t>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Compute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Charlson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…</a:t>
            </a:r>
            <a:r>
              <a:rPr lang="en-US" sz="1400" dirty="0" smtClean="0">
                <a:latin typeface="Arial" pitchFamily="34" charset="0"/>
              </a:rPr>
              <a:t> </a:t>
            </a:r>
            <a:endParaRPr lang="en-US" sz="1400" dirty="0">
              <a:latin typeface="Arial" pitchFamily="34" charset="0"/>
            </a:endParaRPr>
          </a:p>
          <a:p>
            <a:r>
              <a:rPr lang="en-US" sz="1400" dirty="0">
                <a:latin typeface="Arial" pitchFamily="34" charset="0"/>
                <a:sym typeface="Webdings" panose="05030102010509060703" pitchFamily="18" charset="2"/>
              </a:rPr>
              <a:t> </a:t>
            </a:r>
            <a:r>
              <a:rPr lang="en-US" sz="1400" dirty="0" err="1" smtClean="0">
                <a:latin typeface="Arial" pitchFamily="34" charset="0"/>
                <a:sym typeface="Wingdings" panose="05000000000000000000" pitchFamily="2" charset="2"/>
              </a:rPr>
              <a:t>SetEvaluationDueDate</a:t>
            </a:r>
            <a:endParaRPr lang="en-US" sz="1400" dirty="0" smtClean="0">
              <a:latin typeface="Arial" pitchFamily="34" charset="0"/>
              <a:sym typeface="Wingdings" panose="05000000000000000000" pitchFamily="2" charset="2"/>
            </a:endParaRPr>
          </a:p>
          <a:p>
            <a:r>
              <a:rPr lang="en-US" sz="1400" dirty="0">
                <a:latin typeface="Arial" pitchFamily="34" charset="0"/>
                <a:sym typeface="Webdings" panose="05030102010509060703" pitchFamily="18" charset="2"/>
              </a:rPr>
              <a:t> </a:t>
            </a:r>
            <a:r>
              <a:rPr lang="en-US" sz="1400" dirty="0" smtClean="0"/>
              <a:t>…</a:t>
            </a:r>
            <a:endParaRPr lang="de-DE" sz="1400" dirty="0"/>
          </a:p>
        </p:txBody>
      </p:sp>
      <p:sp>
        <p:nvSpPr>
          <p:cNvPr id="3" name="Rectangle 2"/>
          <p:cNvSpPr/>
          <p:nvPr/>
        </p:nvSpPr>
        <p:spPr>
          <a:xfrm>
            <a:off x="332903" y="926678"/>
            <a:ext cx="11251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Define links to digital healthcare system, which handles </a:t>
            </a:r>
            <a:r>
              <a:rPr lang="en-US" b="1" dirty="0" smtClean="0">
                <a:latin typeface="Arial" pitchFamily="34" charset="0"/>
              </a:rPr>
              <a:t>activation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</a:rPr>
              <a:t>deletion</a:t>
            </a:r>
            <a:r>
              <a:rPr lang="en-US" dirty="0" smtClean="0">
                <a:latin typeface="Arial" pitchFamily="34" charset="0"/>
              </a:rPr>
              <a:t> and </a:t>
            </a:r>
            <a:r>
              <a:rPr lang="en-US" b="1" dirty="0" smtClean="0">
                <a:latin typeface="Arial" pitchFamily="34" charset="0"/>
              </a:rPr>
              <a:t>completion</a:t>
            </a:r>
            <a:r>
              <a:rPr lang="en-US" dirty="0" smtClean="0">
                <a:latin typeface="Arial" pitchFamily="34" charset="0"/>
              </a:rPr>
              <a:t> of the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</a:rPr>
              <a:t>Case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2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Patient-centric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Multidisciplinary Care Plan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255" y="1217794"/>
            <a:ext cx="5084620" cy="4471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6688" y="1000149"/>
            <a:ext cx="5308578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</a:rPr>
              <a:t>Mobilizing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</a:rPr>
              <a:t>human resources</a:t>
            </a:r>
          </a:p>
          <a:p>
            <a:pPr algn="ctr"/>
            <a:r>
              <a:rPr lang="en-US" sz="2400" dirty="0" smtClean="0">
                <a:latin typeface="Arial" pitchFamily="34" charset="0"/>
              </a:rPr>
              <a:t>from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</a:rPr>
              <a:t>various disciplines </a:t>
            </a:r>
            <a:r>
              <a:rPr lang="en-US" sz="2400" dirty="0" smtClean="0">
                <a:latin typeface="Arial" pitchFamily="34" charset="0"/>
              </a:rPr>
              <a:t>for the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</a:rPr>
              <a:t>patient treatment</a:t>
            </a:r>
            <a:endParaRPr lang="de-DE" sz="2400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7884" y="3179872"/>
            <a:ext cx="59061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Create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</a:rPr>
              <a:t> Users,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Groups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with specific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</a:rPr>
              <a:t>Privileges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in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</a:rPr>
              <a:t> Workspaces (Clinics, Hospitals) </a:t>
            </a:r>
            <a:endParaRPr lang="de-DE" dirty="0" smtClean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8540278" y="2276067"/>
            <a:ext cx="648072" cy="6480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310697" y="3960030"/>
            <a:ext cx="5040560" cy="2757608"/>
            <a:chOff x="6384032" y="4055768"/>
            <a:chExt cx="5040560" cy="275760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6731" y="4699551"/>
              <a:ext cx="962025" cy="10858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2982" y="4395179"/>
              <a:ext cx="758852" cy="661856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728993" y="6352242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</a:rPr>
                <a:t>Patient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69537" y="6352242"/>
              <a:ext cx="19415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</a:rPr>
                <a:t>Healthcare </a:t>
              </a:r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</a:rPr>
                <a:t>Staff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33749" y="6344206"/>
              <a:ext cx="9028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</a:rPr>
                <a:t>Admin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6"/>
            <a:srcRect b="12995"/>
            <a:stretch/>
          </p:blipFill>
          <p:spPr>
            <a:xfrm>
              <a:off x="8234567" y="5294303"/>
              <a:ext cx="636408" cy="730155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 bwMode="auto">
            <a:xfrm>
              <a:off x="6384032" y="4055768"/>
              <a:ext cx="5040560" cy="2757608"/>
            </a:xfrm>
            <a:prstGeom prst="roundRect">
              <a:avLst/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7896200" y="4055768"/>
              <a:ext cx="0" cy="2757608"/>
            </a:xfrm>
            <a:prstGeom prst="line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 bwMode="auto">
            <a:xfrm>
              <a:off x="9911094" y="4055768"/>
              <a:ext cx="0" cy="2757608"/>
            </a:xfrm>
            <a:prstGeom prst="line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6276" y="4323288"/>
              <a:ext cx="695282" cy="72366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75693" y="4320031"/>
              <a:ext cx="695282" cy="72366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6"/>
            <a:srcRect b="12995"/>
            <a:stretch/>
          </p:blipFill>
          <p:spPr>
            <a:xfrm>
              <a:off x="9129341" y="5278070"/>
              <a:ext cx="636408" cy="73015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88417" y="5362602"/>
              <a:ext cx="758852" cy="661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337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Membership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893662" y="4440147"/>
            <a:ext cx="10674946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Only Admin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 creates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Workspaces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Users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Groups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Privileges</a:t>
            </a:r>
            <a:endParaRPr lang="de-DE" sz="2000" b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36601" y="1541477"/>
            <a:ext cx="5528235" cy="2228416"/>
            <a:chOff x="6220139" y="1982275"/>
            <a:chExt cx="5528235" cy="2228416"/>
          </a:xfrm>
        </p:grpSpPr>
        <p:sp>
          <p:nvSpPr>
            <p:cNvPr id="9" name="TextBox 8"/>
            <p:cNvSpPr txBox="1"/>
            <p:nvPr/>
          </p:nvSpPr>
          <p:spPr>
            <a:xfrm>
              <a:off x="6477720" y="2680803"/>
              <a:ext cx="4946872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</a:rPr>
                <a:t>Authentication</a:t>
              </a: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</a:rPr>
                <a:t>: who can </a:t>
              </a:r>
              <a:r>
                <a:rPr lang="en-US" sz="1600" u="sng" dirty="0" smtClean="0">
                  <a:solidFill>
                    <a:schemeClr val="tx1"/>
                  </a:solidFill>
                  <a:latin typeface="Arial" pitchFamily="34" charset="0"/>
                </a:rPr>
                <a:t>access</a:t>
              </a:r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</a:rPr>
                <a:t>a patient’s case?</a:t>
              </a:r>
            </a:p>
            <a:p>
              <a:endParaRPr lang="en-US" sz="1600" dirty="0" smtClean="0">
                <a:solidFill>
                  <a:schemeClr val="tx1"/>
                </a:solidFill>
                <a:latin typeface="Arial" pitchFamily="34" charset="0"/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</a:rPr>
                <a:t>Authorization</a:t>
              </a: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</a:rPr>
                <a:t>: among authenticated users, who can </a:t>
              </a:r>
              <a:r>
                <a:rPr lang="en-US" sz="1600" u="sng" dirty="0" smtClean="0">
                  <a:solidFill>
                    <a:schemeClr val="tx1"/>
                  </a:solidFill>
                  <a:latin typeface="Arial" pitchFamily="34" charset="0"/>
                </a:rPr>
                <a:t>read/write</a:t>
              </a: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</a:rPr>
                <a:t> which information in the case?</a:t>
              </a:r>
              <a:endParaRPr lang="de-DE" sz="1600" dirty="0" smtClean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220139" y="1982275"/>
              <a:ext cx="5528235" cy="2228416"/>
              <a:chOff x="6079260" y="1992184"/>
              <a:chExt cx="5528235" cy="22284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256240" y="2105615"/>
                <a:ext cx="12987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B050"/>
                    </a:solidFill>
                    <a:latin typeface="Arial" pitchFamily="34" charset="0"/>
                  </a:rPr>
                  <a:t>Privileges</a:t>
                </a:r>
                <a:endParaRPr lang="de-DE" dirty="0">
                  <a:solidFill>
                    <a:srgbClr val="00B050"/>
                  </a:solidFill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6079260" y="1992184"/>
                <a:ext cx="5528235" cy="2228416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de-DE" dirty="0" smtClean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911424" y="5251587"/>
            <a:ext cx="10657184" cy="707886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Doctors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only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refer 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to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Workspace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Users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 and 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Groups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in a case template definition</a:t>
            </a:r>
            <a:endParaRPr lang="de-DE" sz="20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6926" y="1223858"/>
            <a:ext cx="5040560" cy="2757608"/>
            <a:chOff x="6384032" y="4055768"/>
            <a:chExt cx="5040560" cy="275760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6731" y="4699551"/>
              <a:ext cx="962025" cy="10858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2982" y="4395179"/>
              <a:ext cx="758852" cy="661856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6728993" y="6352242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</a:rPr>
                <a:t>Patient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69537" y="6352242"/>
              <a:ext cx="19415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</a:rPr>
                <a:t>Healthcare </a:t>
              </a:r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</a:rPr>
                <a:t>Staff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233749" y="6344206"/>
              <a:ext cx="9028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</a:rPr>
                <a:t>Admin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/>
            <a:srcRect b="12995"/>
            <a:stretch/>
          </p:blipFill>
          <p:spPr>
            <a:xfrm>
              <a:off x="8234567" y="5294303"/>
              <a:ext cx="636408" cy="730155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 bwMode="auto">
            <a:xfrm>
              <a:off x="6384032" y="4055768"/>
              <a:ext cx="5040560" cy="2757608"/>
            </a:xfrm>
            <a:prstGeom prst="roundRect">
              <a:avLst/>
            </a:prstGeom>
            <a:noFill/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7896200" y="4055768"/>
              <a:ext cx="0" cy="2757608"/>
            </a:xfrm>
            <a:prstGeom prst="line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auto">
            <a:xfrm>
              <a:off x="9911094" y="4055768"/>
              <a:ext cx="0" cy="2757608"/>
            </a:xfrm>
            <a:prstGeom prst="line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6276" y="4323288"/>
              <a:ext cx="695282" cy="72366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75693" y="4320031"/>
              <a:ext cx="695282" cy="72366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b="12995"/>
            <a:stretch/>
          </p:blipFill>
          <p:spPr>
            <a:xfrm>
              <a:off x="9129341" y="5278070"/>
              <a:ext cx="636408" cy="73015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8417" y="5362602"/>
              <a:ext cx="758852" cy="661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6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User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332903" y="953301"/>
            <a:ext cx="85610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Represent a participant in the care plan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127448" y="3072578"/>
            <a:ext cx="9381887" cy="1226248"/>
            <a:chOff x="1200783" y="3168316"/>
            <a:chExt cx="9381887" cy="122624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783" y="3308714"/>
              <a:ext cx="962025" cy="108585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7687" y="3308714"/>
              <a:ext cx="1244983" cy="108585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9095" y="3256868"/>
              <a:ext cx="1074708" cy="111857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6"/>
            <a:srcRect b="12995"/>
            <a:stretch/>
          </p:blipFill>
          <p:spPr>
            <a:xfrm>
              <a:off x="6745399" y="3168316"/>
              <a:ext cx="1036424" cy="1189096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669709" y="4509120"/>
            <a:ext cx="187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First Name:</a:t>
            </a:r>
            <a:r>
              <a:rPr lang="en-US" dirty="0" smtClean="0">
                <a:latin typeface="Arial" pitchFamily="34" charset="0"/>
              </a:rPr>
              <a:t> Alex</a:t>
            </a:r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669709" y="497608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Age:</a:t>
            </a:r>
            <a:r>
              <a:rPr lang="en-US" dirty="0" smtClean="0">
                <a:latin typeface="Arial" pitchFamily="34" charset="0"/>
              </a:rPr>
              <a:t> 25</a:t>
            </a:r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669708" y="525985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</a:rPr>
              <a:t>…</a:t>
            </a:r>
            <a:endParaRPr lang="de-DE" sz="2800" dirty="0"/>
          </a:p>
        </p:txBody>
      </p:sp>
      <p:sp>
        <p:nvSpPr>
          <p:cNvPr id="61" name="Rectangle 60"/>
          <p:cNvSpPr/>
          <p:nvPr/>
        </p:nvSpPr>
        <p:spPr>
          <a:xfrm>
            <a:off x="647640" y="5882184"/>
            <a:ext cx="147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ID:</a:t>
            </a:r>
            <a:r>
              <a:rPr lang="en-US" dirty="0" smtClean="0">
                <a:latin typeface="Arial" pitchFamily="34" charset="0"/>
              </a:rPr>
              <a:t> PA23053</a:t>
            </a:r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3669797" y="450912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First Name:</a:t>
            </a:r>
            <a:r>
              <a:rPr lang="en-US" dirty="0" smtClean="0">
                <a:latin typeface="Arial" pitchFamily="34" charset="0"/>
              </a:rPr>
              <a:t> John</a:t>
            </a:r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3669797" y="497608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Age:</a:t>
            </a:r>
            <a:r>
              <a:rPr lang="en-US" dirty="0" smtClean="0">
                <a:latin typeface="Arial" pitchFamily="34" charset="0"/>
              </a:rPr>
              <a:t> 50</a:t>
            </a:r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3669796" y="525985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</a:rPr>
              <a:t>…</a:t>
            </a:r>
            <a:endParaRPr lang="de-DE" sz="2800" dirty="0"/>
          </a:p>
        </p:txBody>
      </p:sp>
      <p:sp>
        <p:nvSpPr>
          <p:cNvPr id="65" name="Rectangle 64"/>
          <p:cNvSpPr/>
          <p:nvPr/>
        </p:nvSpPr>
        <p:spPr>
          <a:xfrm>
            <a:off x="3647728" y="588218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ID:</a:t>
            </a:r>
            <a:r>
              <a:rPr lang="en-US" dirty="0" smtClean="0">
                <a:latin typeface="Arial" pitchFamily="34" charset="0"/>
              </a:rPr>
              <a:t> PS40152</a:t>
            </a:r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6251191" y="454620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First Name:</a:t>
            </a:r>
            <a:r>
              <a:rPr lang="en-US" dirty="0" smtClean="0">
                <a:latin typeface="Arial" pitchFamily="34" charset="0"/>
              </a:rPr>
              <a:t> Lily</a:t>
            </a:r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6251191" y="501317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Age:</a:t>
            </a:r>
            <a:r>
              <a:rPr lang="en-US" dirty="0" smtClean="0">
                <a:latin typeface="Arial" pitchFamily="34" charset="0"/>
              </a:rPr>
              <a:t> 29</a:t>
            </a:r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6251190" y="529694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</a:rPr>
              <a:t>…</a:t>
            </a:r>
            <a:endParaRPr lang="de-DE" sz="2800" dirty="0"/>
          </a:p>
        </p:txBody>
      </p:sp>
      <p:sp>
        <p:nvSpPr>
          <p:cNvPr id="69" name="Rectangle 68"/>
          <p:cNvSpPr/>
          <p:nvPr/>
        </p:nvSpPr>
        <p:spPr>
          <a:xfrm>
            <a:off x="6229122" y="591927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ID:</a:t>
            </a:r>
            <a:r>
              <a:rPr lang="en-US" dirty="0" smtClean="0">
                <a:latin typeface="Arial" pitchFamily="34" charset="0"/>
              </a:rPr>
              <a:t> NS00713</a:t>
            </a:r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8976320" y="4563428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First Name:</a:t>
            </a:r>
            <a:r>
              <a:rPr lang="en-US" dirty="0" smtClean="0">
                <a:latin typeface="Arial" pitchFamily="34" charset="0"/>
              </a:rPr>
              <a:t> Paul</a:t>
            </a:r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8976320" y="503039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Age:</a:t>
            </a:r>
            <a:r>
              <a:rPr lang="en-US" dirty="0" smtClean="0">
                <a:latin typeface="Arial" pitchFamily="34" charset="0"/>
              </a:rPr>
              <a:t> 45</a:t>
            </a:r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8954251" y="531416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</a:rPr>
              <a:t>…</a:t>
            </a:r>
            <a:endParaRPr lang="de-DE" sz="2800" dirty="0"/>
          </a:p>
        </p:txBody>
      </p:sp>
      <p:sp>
        <p:nvSpPr>
          <p:cNvPr id="73" name="Rectangle 72"/>
          <p:cNvSpPr/>
          <p:nvPr/>
        </p:nvSpPr>
        <p:spPr>
          <a:xfrm>
            <a:off x="8954251" y="5936492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ID:</a:t>
            </a:r>
            <a:r>
              <a:rPr lang="en-US" dirty="0" smtClean="0">
                <a:latin typeface="Arial" pitchFamily="34" charset="0"/>
              </a:rPr>
              <a:t> AD72839</a:t>
            </a:r>
            <a:endParaRPr lang="de-DE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71664" y="2780928"/>
            <a:ext cx="0" cy="36004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5807968" y="2763228"/>
            <a:ext cx="0" cy="36004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8472264" y="2780928"/>
            <a:ext cx="0" cy="36004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99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 bwMode="auto">
          <a:xfrm>
            <a:off x="7968207" y="2351273"/>
            <a:ext cx="2880321" cy="17978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 cap="rnd">
            <a:solidFill>
              <a:schemeClr val="accent6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58064" y="2194539"/>
            <a:ext cx="5242592" cy="4299435"/>
          </a:xfrm>
          <a:prstGeom prst="rect">
            <a:avLst/>
          </a:prstGeom>
          <a:noFill/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Care Plan Elements</a:t>
            </a:r>
            <a:endParaRPr lang="en-US" noProof="0" dirty="0">
              <a:solidFill>
                <a:srgbClr val="7030A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424" y="2276872"/>
            <a:ext cx="4584988" cy="4032448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3503712" y="864988"/>
            <a:ext cx="54700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588" indent="-1588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Arial Unicode MS" pitchFamily="34" charset="-128"/>
              </a:defRPr>
            </a:lvl1pPr>
            <a:lvl2pPr marL="358775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lang="de-DE" sz="1800" baseline="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 marL="625475" indent="-176213" algn="l" defTabSz="8032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baseline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3pPr>
            <a:lvl4pPr marL="982663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4pPr>
            <a:lvl5pPr marL="12573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ctr"/>
            <a:r>
              <a:rPr lang="en-US" sz="1600" kern="0" dirty="0" smtClean="0"/>
              <a:t>A </a:t>
            </a:r>
            <a:r>
              <a:rPr lang="en-US" sz="1600" b="1" i="1" kern="0" dirty="0" smtClean="0">
                <a:solidFill>
                  <a:srgbClr val="00B050"/>
                </a:solidFill>
              </a:rPr>
              <a:t>patient-centric, multidisciplinary </a:t>
            </a:r>
            <a:r>
              <a:rPr lang="en-US" sz="1600" b="1" kern="0" dirty="0" smtClean="0">
                <a:solidFill>
                  <a:srgbClr val="00B050"/>
                </a:solidFill>
              </a:rPr>
              <a:t>care plan</a:t>
            </a:r>
          </a:p>
          <a:p>
            <a:pPr algn="ctr"/>
            <a:r>
              <a:rPr lang="en-US" sz="1600" kern="0" dirty="0" smtClean="0">
                <a:solidFill>
                  <a:srgbClr val="0070C0"/>
                </a:solidFill>
              </a:rPr>
              <a:t>containing </a:t>
            </a:r>
            <a:r>
              <a:rPr lang="en-US" sz="1600" b="1" kern="0" dirty="0" smtClean="0">
                <a:solidFill>
                  <a:srgbClr val="0070C0"/>
                </a:solidFill>
              </a:rPr>
              <a:t>crucial steps</a:t>
            </a:r>
          </a:p>
          <a:p>
            <a:pPr algn="ctr"/>
            <a:r>
              <a:rPr lang="en-US" sz="1600" kern="0" dirty="0" smtClean="0"/>
              <a:t>for treating </a:t>
            </a:r>
            <a:r>
              <a:rPr lang="en-US" sz="1600" b="1" kern="0" dirty="0" smtClean="0"/>
              <a:t>a particular health issue </a:t>
            </a:r>
            <a:r>
              <a:rPr lang="en-US" sz="1600" b="1" kern="0" baseline="30000" dirty="0" smtClean="0"/>
              <a:t>[1]</a:t>
            </a:r>
          </a:p>
        </p:txBody>
      </p:sp>
      <p:cxnSp>
        <p:nvCxnSpPr>
          <p:cNvPr id="12" name="Elbow Connector 11"/>
          <p:cNvCxnSpPr>
            <a:endCxn id="3" idx="0"/>
          </p:cNvCxnSpPr>
          <p:nvPr/>
        </p:nvCxnSpPr>
        <p:spPr bwMode="auto">
          <a:xfrm rot="5400000">
            <a:off x="3057203" y="1271459"/>
            <a:ext cx="1097280" cy="803850"/>
          </a:xfrm>
          <a:prstGeom prst="bentConnector3">
            <a:avLst>
              <a:gd name="adj1" fmla="val 664"/>
            </a:avLst>
          </a:prstGeom>
          <a:ln>
            <a:solidFill>
              <a:srgbClr val="00B050">
                <a:alpha val="50000"/>
              </a:srgb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313250" y="3626627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 smtClean="0">
                <a:solidFill>
                  <a:srgbClr val="0070C0"/>
                </a:solidFill>
              </a:rPr>
              <a:t>Treatment Stages</a:t>
            </a:r>
            <a:endParaRPr lang="en-US" b="1" kern="0" dirty="0">
              <a:solidFill>
                <a:srgbClr val="0070C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231055" y="2428775"/>
            <a:ext cx="2304256" cy="1048118"/>
            <a:chOff x="7536160" y="2492896"/>
            <a:chExt cx="3873911" cy="1812794"/>
          </a:xfrm>
        </p:grpSpPr>
        <p:sp>
          <p:nvSpPr>
            <p:cNvPr id="17" name="Oval 16"/>
            <p:cNvSpPr/>
            <p:nvPr/>
          </p:nvSpPr>
          <p:spPr bwMode="auto">
            <a:xfrm>
              <a:off x="7536160" y="3163422"/>
              <a:ext cx="648072" cy="5400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cs typeface="Arial" pitchFamily="34" charset="0"/>
                </a:rPr>
                <a:t>1</a:t>
              </a: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9108536" y="2492896"/>
              <a:ext cx="678703" cy="65914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cs typeface="Arial" pitchFamily="34" charset="0"/>
                </a:rPr>
                <a:t>2</a:t>
              </a: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9091582" y="3722356"/>
              <a:ext cx="712609" cy="5833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cs typeface="Arial" pitchFamily="34" charset="0"/>
                </a:rPr>
                <a:t>3</a:t>
              </a: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17" idx="7"/>
              <a:endCxn id="18" idx="2"/>
            </p:cNvCxnSpPr>
            <p:nvPr/>
          </p:nvCxnSpPr>
          <p:spPr bwMode="auto">
            <a:xfrm flipV="1">
              <a:off x="8089324" y="2822468"/>
              <a:ext cx="1019212" cy="42004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5"/>
              <a:endCxn id="19" idx="2"/>
            </p:cNvCxnSpPr>
            <p:nvPr/>
          </p:nvCxnSpPr>
          <p:spPr bwMode="auto">
            <a:xfrm>
              <a:off x="8089324" y="3624392"/>
              <a:ext cx="1002258" cy="38963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8" idx="6"/>
            </p:cNvCxnSpPr>
            <p:nvPr/>
          </p:nvCxnSpPr>
          <p:spPr bwMode="auto">
            <a:xfrm>
              <a:off x="9787239" y="2822468"/>
              <a:ext cx="1038617" cy="40628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4"/>
              <a:endCxn id="19" idx="0"/>
            </p:cNvCxnSpPr>
            <p:nvPr/>
          </p:nvCxnSpPr>
          <p:spPr bwMode="auto">
            <a:xfrm flipH="1">
              <a:off x="9447887" y="3152039"/>
              <a:ext cx="1" cy="57031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 bwMode="auto">
            <a:xfrm>
              <a:off x="10725621" y="3137527"/>
              <a:ext cx="684450" cy="639113"/>
            </a:xfrm>
            <a:prstGeom prst="ellipse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cs typeface="Arial" pitchFamily="34" charset="0"/>
                </a:rPr>
                <a:t>4</a:t>
              </a: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72" name="Straight Arrow Connector 71"/>
            <p:cNvCxnSpPr>
              <a:endCxn id="71" idx="3"/>
            </p:cNvCxnSpPr>
            <p:nvPr/>
          </p:nvCxnSpPr>
          <p:spPr bwMode="auto">
            <a:xfrm flipV="1">
              <a:off x="9804190" y="3683045"/>
              <a:ext cx="1021666" cy="33334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Folded Corner 75"/>
          <p:cNvSpPr/>
          <p:nvPr/>
        </p:nvSpPr>
        <p:spPr bwMode="auto">
          <a:xfrm>
            <a:off x="6963674" y="4556503"/>
            <a:ext cx="1152128" cy="122413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indent="-114300" eaLnBrk="0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Name</a:t>
            </a:r>
          </a:p>
          <a:p>
            <a:pPr marL="114300" indent="-114300" eaLnBrk="0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Age</a:t>
            </a:r>
          </a:p>
          <a:p>
            <a:pPr marL="114300" indent="-114300" eaLnBrk="0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… </a:t>
            </a:r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62069" y="6552034"/>
            <a:ext cx="3741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Blood </a:t>
            </a:r>
            <a:r>
              <a:rPr lang="de-DE" sz="800" dirty="0" err="1" smtClean="0"/>
              <a:t>Pressure</a:t>
            </a:r>
            <a:r>
              <a:rPr lang="de-DE" sz="800" dirty="0" smtClean="0"/>
              <a:t>, </a:t>
            </a:r>
            <a:r>
              <a:rPr lang="de-DE" sz="800" dirty="0" err="1" smtClean="0"/>
              <a:t>questionnaire</a:t>
            </a:r>
            <a:r>
              <a:rPr lang="en-US" sz="800" dirty="0" smtClean="0"/>
              <a:t> </a:t>
            </a:r>
            <a:r>
              <a:rPr lang="de-DE" sz="800" dirty="0" err="1" smtClean="0"/>
              <a:t>by</a:t>
            </a:r>
            <a:r>
              <a:rPr lang="de-DE" sz="800" dirty="0" smtClean="0"/>
              <a:t> </a:t>
            </a:r>
            <a:r>
              <a:rPr lang="de-DE" sz="800" dirty="0" err="1"/>
              <a:t>amy</a:t>
            </a:r>
            <a:r>
              <a:rPr lang="de-DE" sz="800" dirty="0"/>
              <a:t> </a:t>
            </a:r>
            <a:r>
              <a:rPr lang="de-DE" sz="800" dirty="0" err="1" smtClean="0"/>
              <a:t>morgan</a:t>
            </a:r>
            <a:r>
              <a:rPr lang="de-DE" sz="800" dirty="0" smtClean="0"/>
              <a:t>, </a:t>
            </a:r>
            <a:r>
              <a:rPr lang="en-US" sz="800" dirty="0" smtClean="0"/>
              <a:t>Tatiana</a:t>
            </a:r>
            <a:r>
              <a:rPr lang="de-DE" sz="800" dirty="0" smtClean="0"/>
              <a:t> </a:t>
            </a:r>
            <a:r>
              <a:rPr lang="de-DE" sz="800" dirty="0" err="1"/>
              <a:t>from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Noun</a:t>
            </a:r>
            <a:r>
              <a:rPr lang="de-DE" sz="800" dirty="0"/>
              <a:t> Project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960096" y="5847644"/>
            <a:ext cx="1159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 smtClean="0">
                <a:solidFill>
                  <a:srgbClr val="0070C0"/>
                </a:solidFill>
              </a:rPr>
              <a:t>Personal </a:t>
            </a:r>
          </a:p>
          <a:p>
            <a:pPr algn="ctr"/>
            <a:r>
              <a:rPr lang="en-US" kern="0" dirty="0" smtClean="0">
                <a:solidFill>
                  <a:srgbClr val="0070C0"/>
                </a:solidFill>
              </a:rPr>
              <a:t>Info</a:t>
            </a:r>
            <a:endParaRPr lang="en-US" b="1" kern="0" dirty="0">
              <a:solidFill>
                <a:srgbClr val="0070C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670476" y="5861462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 smtClean="0">
                <a:solidFill>
                  <a:srgbClr val="0070C0"/>
                </a:solidFill>
              </a:rPr>
              <a:t>Medical </a:t>
            </a:r>
          </a:p>
          <a:p>
            <a:pPr algn="ctr"/>
            <a:r>
              <a:rPr lang="en-US" kern="0" dirty="0" smtClean="0">
                <a:solidFill>
                  <a:srgbClr val="0070C0"/>
                </a:solidFill>
              </a:rPr>
              <a:t>Data</a:t>
            </a:r>
            <a:endParaRPr lang="en-US" b="1" kern="0" dirty="0">
              <a:solidFill>
                <a:srgbClr val="0070C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590656" y="5877351"/>
            <a:ext cx="1620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 smtClean="0">
                <a:solidFill>
                  <a:srgbClr val="0070C0"/>
                </a:solidFill>
              </a:rPr>
              <a:t>Questionnaire</a:t>
            </a:r>
            <a:endParaRPr lang="en-US" b="1" kern="0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667016" y="4434471"/>
            <a:ext cx="1393006" cy="1410532"/>
            <a:chOff x="8824769" y="4434471"/>
            <a:chExt cx="1393006" cy="1410532"/>
          </a:xfrm>
        </p:grpSpPr>
        <p:sp>
          <p:nvSpPr>
            <p:cNvPr id="7" name="Oval 6"/>
            <p:cNvSpPr/>
            <p:nvPr/>
          </p:nvSpPr>
          <p:spPr bwMode="auto">
            <a:xfrm>
              <a:off x="8824769" y="4434471"/>
              <a:ext cx="1393006" cy="1410532"/>
            </a:xfrm>
            <a:prstGeom prst="ellipse">
              <a:avLst/>
            </a:prstGeom>
            <a:noFill/>
            <a:ln w="28575">
              <a:solidFill>
                <a:srgbClr val="41BEFF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0336" y="4687243"/>
              <a:ext cx="865787" cy="89144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0464561" y="4427697"/>
            <a:ext cx="1393006" cy="1410532"/>
            <a:chOff x="10493413" y="4397565"/>
            <a:chExt cx="1393006" cy="141053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76520" y="4725144"/>
              <a:ext cx="928720" cy="844116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 bwMode="auto">
            <a:xfrm>
              <a:off x="10493413" y="4397565"/>
              <a:ext cx="1393006" cy="1410532"/>
            </a:xfrm>
            <a:prstGeom prst="ellipse">
              <a:avLst/>
            </a:prstGeom>
            <a:noFill/>
            <a:ln w="28575">
              <a:solidFill>
                <a:srgbClr val="41BEFF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cxnSp>
        <p:nvCxnSpPr>
          <p:cNvPr id="13" name="Elbow Connector 12"/>
          <p:cNvCxnSpPr>
            <a:endCxn id="14" idx="0"/>
          </p:cNvCxnSpPr>
          <p:nvPr/>
        </p:nvCxnSpPr>
        <p:spPr bwMode="auto">
          <a:xfrm>
            <a:off x="7608168" y="1441052"/>
            <a:ext cx="1771192" cy="753487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60010" y="324433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70C0"/>
                </a:solidFill>
              </a:rPr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901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Group Definition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332903" y="980728"/>
            <a:ext cx="8561032" cy="255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Group of Users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and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Group of Groups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itchFamily="34" charset="0"/>
              </a:rPr>
              <a:t>Group of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Users: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contains </a:t>
            </a:r>
            <a:r>
              <a:rPr lang="en-US" sz="2000" i="1" dirty="0" smtClean="0">
                <a:solidFill>
                  <a:schemeClr val="tx1"/>
                </a:solidFill>
                <a:latin typeface="Arial" pitchFamily="34" charset="0"/>
              </a:rPr>
              <a:t>users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of the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same category</a:t>
            </a:r>
          </a:p>
          <a:p>
            <a:endParaRPr lang="en-US" sz="2000" b="1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Group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</a:rPr>
              <a:t>of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Groups: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contains </a:t>
            </a:r>
            <a:r>
              <a:rPr lang="en-US" sz="2000" i="1" dirty="0" smtClean="0">
                <a:solidFill>
                  <a:schemeClr val="tx1"/>
                </a:solidFill>
                <a:latin typeface="Arial" pitchFamily="34" charset="0"/>
              </a:rPr>
              <a:t>groups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of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different domains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Every group must have at least one admin</a:t>
            </a:r>
            <a:endParaRPr lang="de-DE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de-DE" sz="20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28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Group Examples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1820550" y="1184782"/>
            <a:ext cx="213972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itchFamily="34" charset="0"/>
              </a:rPr>
              <a:t>Group of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Users</a:t>
            </a: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8009" y="1176938"/>
            <a:ext cx="2438016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itchFamily="34" charset="0"/>
              </a:rPr>
              <a:t>Group of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Groups</a:t>
            </a: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8" y="3886261"/>
            <a:ext cx="1074708" cy="111857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2903" y="1916832"/>
            <a:ext cx="5115025" cy="4437623"/>
            <a:chOff x="332903" y="1916832"/>
            <a:chExt cx="5115025" cy="4437623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1544" y="2212867"/>
              <a:ext cx="1244983" cy="108585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820" y="2212867"/>
              <a:ext cx="962025" cy="108585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 bwMode="auto">
            <a:xfrm>
              <a:off x="332903" y="1916832"/>
              <a:ext cx="5115025" cy="172819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1226" y="2457762"/>
              <a:ext cx="1391816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</a:rPr>
                <a:t>Patient</a:t>
              </a:r>
            </a:p>
            <a:p>
              <a:pPr algn="ctr" eaLnBrk="0" hangingPunct="0"/>
              <a:r>
                <a:rPr lang="en-US" dirty="0">
                  <a:solidFill>
                    <a:schemeClr val="bg1"/>
                  </a:solidFill>
                </a:rPr>
                <a:t>Group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3552" y="5268605"/>
              <a:ext cx="1244983" cy="1085850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27" y="3886261"/>
            <a:ext cx="1074708" cy="11185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20" y="5234478"/>
            <a:ext cx="1074708" cy="111857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641226" y="4825132"/>
            <a:ext cx="1391816" cy="64633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Physician</a:t>
            </a:r>
            <a:endParaRPr lang="en-US" dirty="0">
              <a:solidFill>
                <a:schemeClr val="bg1"/>
              </a:solidFill>
            </a:endParaRPr>
          </a:p>
          <a:p>
            <a:pPr algn="ctr" eaLnBrk="0" hangingPunct="0"/>
            <a:r>
              <a:rPr lang="en-US" dirty="0">
                <a:solidFill>
                  <a:schemeClr val="bg1"/>
                </a:solidFill>
              </a:rPr>
              <a:t>Group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2902" y="3861048"/>
            <a:ext cx="5115025" cy="2708028"/>
          </a:xfrm>
          <a:prstGeom prst="rect">
            <a:avLst/>
          </a:prstGeom>
          <a:noFill/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432721" y="1916832"/>
            <a:ext cx="5424846" cy="4652244"/>
          </a:xfrm>
          <a:prstGeom prst="rect">
            <a:avLst/>
          </a:prstGeom>
          <a:noFill/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/>
          <a:srcRect b="12995"/>
          <a:stretch/>
        </p:blipFill>
        <p:spPr>
          <a:xfrm>
            <a:off x="7018013" y="4834639"/>
            <a:ext cx="558333" cy="64057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6"/>
          <a:srcRect b="12995"/>
          <a:stretch/>
        </p:blipFill>
        <p:spPr>
          <a:xfrm>
            <a:off x="7018012" y="5609397"/>
            <a:ext cx="558333" cy="6405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789" y="5692408"/>
            <a:ext cx="670686" cy="58495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28" y="2151499"/>
            <a:ext cx="728037" cy="75775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90" y="2147223"/>
            <a:ext cx="728037" cy="75775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308" y="2984844"/>
            <a:ext cx="728037" cy="757753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8687437" y="2676641"/>
            <a:ext cx="1176845" cy="64633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Physician</a:t>
            </a:r>
            <a:endParaRPr lang="en-US" dirty="0">
              <a:solidFill>
                <a:schemeClr val="bg1"/>
              </a:solidFill>
            </a:endParaRPr>
          </a:p>
          <a:p>
            <a:pPr algn="ctr" eaLnBrk="0" hangingPunct="0"/>
            <a:r>
              <a:rPr lang="en-US" dirty="0">
                <a:solidFill>
                  <a:schemeClr val="bg1"/>
                </a:solidFill>
              </a:rPr>
              <a:t>Group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591383" y="2126286"/>
            <a:ext cx="3465058" cy="1759975"/>
          </a:xfrm>
          <a:prstGeom prst="rect">
            <a:avLst/>
          </a:prstGeom>
          <a:noFill/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289" y="3086685"/>
            <a:ext cx="670686" cy="584959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 bwMode="auto">
          <a:xfrm>
            <a:off x="6589549" y="4626155"/>
            <a:ext cx="3465058" cy="1759975"/>
          </a:xfrm>
          <a:prstGeom prst="rect">
            <a:avLst/>
          </a:prstGeom>
          <a:noFill/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657905" y="5254798"/>
            <a:ext cx="1176845" cy="64633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Nurse</a:t>
            </a:r>
            <a:endParaRPr lang="en-US" dirty="0">
              <a:solidFill>
                <a:schemeClr val="bg1"/>
              </a:solidFill>
            </a:endParaRPr>
          </a:p>
          <a:p>
            <a:pPr algn="ctr" eaLnBrk="0" hangingPunct="0"/>
            <a:r>
              <a:rPr lang="en-US" dirty="0">
                <a:solidFill>
                  <a:schemeClr val="bg1"/>
                </a:solidFill>
              </a:rPr>
              <a:t>Group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/>
          <a:srcRect b="12995"/>
          <a:stretch/>
        </p:blipFill>
        <p:spPr>
          <a:xfrm>
            <a:off x="7907862" y="4840287"/>
            <a:ext cx="558333" cy="64057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234" y="5107449"/>
            <a:ext cx="670686" cy="584959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10290630" y="3861048"/>
            <a:ext cx="1501208" cy="92333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Healthcare</a:t>
            </a:r>
          </a:p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Professional</a:t>
            </a:r>
            <a:endParaRPr lang="en-US" dirty="0">
              <a:solidFill>
                <a:schemeClr val="bg1"/>
              </a:solidFill>
            </a:endParaRPr>
          </a:p>
          <a:p>
            <a:pPr algn="ctr" eaLnBrk="0" hangingPunct="0"/>
            <a:r>
              <a:rPr lang="en-US" dirty="0">
                <a:solidFill>
                  <a:schemeClr val="bg1"/>
                </a:solidFill>
              </a:rPr>
              <a:t>Group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6023992" y="1268760"/>
            <a:ext cx="0" cy="5472608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18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Workspace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28" name="TextBox 27"/>
          <p:cNvSpPr txBox="1"/>
          <p:nvPr/>
        </p:nvSpPr>
        <p:spPr>
          <a:xfrm>
            <a:off x="333164" y="934657"/>
            <a:ext cx="1094741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Represent a hospital/clinic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sym typeface="Wingdings" panose="05000000000000000000" pitchFamily="2" charset="2"/>
              </a:rPr>
              <a:t>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contains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</a:rPr>
              <a:t>patients, staffs, groups,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Arial" pitchFamily="34" charset="0"/>
              </a:rPr>
              <a:t>patient cases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and</a:t>
            </a:r>
            <a:r>
              <a:rPr lang="en-US" sz="2000" dirty="0" smtClean="0">
                <a:solidFill>
                  <a:schemeClr val="accent5"/>
                </a:solidFill>
                <a:latin typeface="Arial" pitchFamily="34" charset="0"/>
              </a:rPr>
              <a:t> treatment plan</a:t>
            </a:r>
            <a:endParaRPr lang="en-US" sz="2000" dirty="0">
              <a:solidFill>
                <a:schemeClr val="accent5"/>
              </a:solidFill>
              <a:latin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7283" y="1748292"/>
            <a:ext cx="4016503" cy="1248660"/>
            <a:chOff x="332903" y="1916832"/>
            <a:chExt cx="5115025" cy="172819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1544" y="2212867"/>
              <a:ext cx="1244983" cy="108585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20" y="2212867"/>
              <a:ext cx="962025" cy="108585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 bwMode="auto">
            <a:xfrm>
              <a:off x="332903" y="1916832"/>
              <a:ext cx="5115025" cy="172819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89582" y="2111955"/>
              <a:ext cx="1391816" cy="80935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chemeClr val="bg1"/>
                  </a:solidFill>
                </a:rPr>
                <a:t>Patient</a:t>
              </a:r>
            </a:p>
            <a:p>
              <a:pPr algn="ctr" eaLnBrk="0" hangingPunct="0"/>
              <a:r>
                <a:rPr lang="en-US" sz="1600" dirty="0">
                  <a:solidFill>
                    <a:schemeClr val="bg1"/>
                  </a:solidFill>
                </a:rPr>
                <a:t>Group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119336" y="1484784"/>
            <a:ext cx="11738231" cy="5112568"/>
          </a:xfrm>
          <a:prstGeom prst="rect">
            <a:avLst/>
          </a:prstGeom>
          <a:noFill/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2193" y="5052145"/>
            <a:ext cx="3990929" cy="1367600"/>
            <a:chOff x="377282" y="5157192"/>
            <a:chExt cx="3990929" cy="13676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b="12995"/>
            <a:stretch/>
          </p:blipFill>
          <p:spPr>
            <a:xfrm>
              <a:off x="707752" y="5171561"/>
              <a:ext cx="681756" cy="62673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5"/>
            <a:srcRect b="12995"/>
            <a:stretch/>
          </p:blipFill>
          <p:spPr>
            <a:xfrm>
              <a:off x="752641" y="5826749"/>
              <a:ext cx="681756" cy="626738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676" y="5923920"/>
              <a:ext cx="738159" cy="572320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 bwMode="auto">
            <a:xfrm>
              <a:off x="377282" y="5157192"/>
              <a:ext cx="3990929" cy="1367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94226" y="5297715"/>
              <a:ext cx="1346105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dirty="0" smtClean="0">
                  <a:solidFill>
                    <a:schemeClr val="bg1"/>
                  </a:solidFill>
                </a:rPr>
                <a:t>Nurse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 eaLnBrk="0" hangingPunct="0"/>
              <a:r>
                <a:rPr lang="en-US" dirty="0">
                  <a:solidFill>
                    <a:schemeClr val="bg1"/>
                  </a:solidFill>
                </a:rPr>
                <a:t>Group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5"/>
            <a:srcRect b="12995"/>
            <a:stretch/>
          </p:blipFill>
          <p:spPr>
            <a:xfrm>
              <a:off x="1716115" y="5182753"/>
              <a:ext cx="681756" cy="626738"/>
            </a:xfrm>
            <a:prstGeom prst="rect">
              <a:avLst/>
            </a:prstGeom>
          </p:spPr>
        </p:pic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033" y="5353519"/>
            <a:ext cx="670686" cy="584959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4645192" y="4314837"/>
            <a:ext cx="1501208" cy="92333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Healthcare</a:t>
            </a:r>
          </a:p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Professional</a:t>
            </a:r>
            <a:endParaRPr lang="en-US" dirty="0">
              <a:solidFill>
                <a:schemeClr val="bg1"/>
              </a:solidFill>
            </a:endParaRPr>
          </a:p>
          <a:p>
            <a:pPr algn="ctr" eaLnBrk="0" hangingPunct="0"/>
            <a:r>
              <a:rPr lang="en-US" dirty="0">
                <a:solidFill>
                  <a:schemeClr val="bg1"/>
                </a:solidFill>
              </a:rPr>
              <a:t>Group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81033" y="1597904"/>
            <a:ext cx="1508515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Workspace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7282" y="3284984"/>
            <a:ext cx="3990929" cy="1620813"/>
            <a:chOff x="332903" y="3861048"/>
            <a:chExt cx="5115025" cy="27080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548" y="3886262"/>
              <a:ext cx="998624" cy="111857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6904" y="3886262"/>
              <a:ext cx="998624" cy="111857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820" y="5234477"/>
              <a:ext cx="998624" cy="1118575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3662424" y="4136934"/>
              <a:ext cx="1621605" cy="107987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dirty="0" smtClean="0">
                  <a:solidFill>
                    <a:schemeClr val="bg1"/>
                  </a:solidFill>
                </a:rPr>
                <a:t>Physician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 eaLnBrk="0" hangingPunct="0"/>
              <a:r>
                <a:rPr lang="en-US" dirty="0">
                  <a:solidFill>
                    <a:schemeClr val="bg1"/>
                  </a:solidFill>
                </a:rPr>
                <a:t>Group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32903" y="3861048"/>
              <a:ext cx="5115025" cy="2708028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3251" y="5332370"/>
              <a:ext cx="982224" cy="1007730"/>
            </a:xfrm>
            <a:prstGeom prst="rect">
              <a:avLst/>
            </a:prstGeom>
          </p:spPr>
        </p:pic>
      </p:grpSp>
      <p:sp>
        <p:nvSpPr>
          <p:cNvPr id="56" name="Rectangle 55"/>
          <p:cNvSpPr/>
          <p:nvPr/>
        </p:nvSpPr>
        <p:spPr bwMode="auto">
          <a:xfrm>
            <a:off x="271736" y="3140968"/>
            <a:ext cx="5987331" cy="3383824"/>
          </a:xfrm>
          <a:prstGeom prst="rect">
            <a:avLst/>
          </a:prstGeom>
          <a:noFill/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524318" y="2186197"/>
            <a:ext cx="2304256" cy="1048118"/>
            <a:chOff x="7536160" y="2492896"/>
            <a:chExt cx="3873911" cy="1812794"/>
          </a:xfrm>
        </p:grpSpPr>
        <p:sp>
          <p:nvSpPr>
            <p:cNvPr id="42" name="Oval 41"/>
            <p:cNvSpPr/>
            <p:nvPr/>
          </p:nvSpPr>
          <p:spPr bwMode="auto">
            <a:xfrm>
              <a:off x="7536160" y="3163422"/>
              <a:ext cx="648072" cy="5400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cs typeface="Arial" pitchFamily="34" charset="0"/>
                </a:rPr>
                <a:t>1</a:t>
              </a: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9108536" y="2492896"/>
              <a:ext cx="678703" cy="65914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cs typeface="Arial" pitchFamily="34" charset="0"/>
                </a:rPr>
                <a:t>2</a:t>
              </a: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9091582" y="3722356"/>
              <a:ext cx="712609" cy="5833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cs typeface="Arial" pitchFamily="34" charset="0"/>
                </a:rPr>
                <a:t>3</a:t>
              </a: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47" name="Straight Arrow Connector 46"/>
            <p:cNvCxnSpPr>
              <a:stCxn id="42" idx="7"/>
              <a:endCxn id="43" idx="2"/>
            </p:cNvCxnSpPr>
            <p:nvPr/>
          </p:nvCxnSpPr>
          <p:spPr bwMode="auto">
            <a:xfrm flipV="1">
              <a:off x="8089324" y="2822468"/>
              <a:ext cx="1019212" cy="42004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5"/>
              <a:endCxn id="45" idx="2"/>
            </p:cNvCxnSpPr>
            <p:nvPr/>
          </p:nvCxnSpPr>
          <p:spPr bwMode="auto">
            <a:xfrm>
              <a:off x="8089324" y="3624392"/>
              <a:ext cx="1002258" cy="38963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3" idx="6"/>
            </p:cNvCxnSpPr>
            <p:nvPr/>
          </p:nvCxnSpPr>
          <p:spPr bwMode="auto">
            <a:xfrm>
              <a:off x="9787239" y="2822468"/>
              <a:ext cx="1038617" cy="40628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3" idx="4"/>
              <a:endCxn id="45" idx="0"/>
            </p:cNvCxnSpPr>
            <p:nvPr/>
          </p:nvCxnSpPr>
          <p:spPr bwMode="auto">
            <a:xfrm flipH="1">
              <a:off x="9447887" y="3152039"/>
              <a:ext cx="1" cy="57031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 bwMode="auto">
            <a:xfrm>
              <a:off x="10725621" y="3137527"/>
              <a:ext cx="684450" cy="639113"/>
            </a:xfrm>
            <a:prstGeom prst="ellipse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cs typeface="Arial" pitchFamily="34" charset="0"/>
                </a:rPr>
                <a:t>4</a:t>
              </a: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endCxn id="55" idx="3"/>
            </p:cNvCxnSpPr>
            <p:nvPr/>
          </p:nvCxnSpPr>
          <p:spPr bwMode="auto">
            <a:xfrm flipV="1">
              <a:off x="9804190" y="3683045"/>
              <a:ext cx="1021666" cy="33334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Folded Corner 58"/>
          <p:cNvSpPr/>
          <p:nvPr/>
        </p:nvSpPr>
        <p:spPr bwMode="auto">
          <a:xfrm>
            <a:off x="7752185" y="3642039"/>
            <a:ext cx="961546" cy="1083105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indent="-11430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Name</a:t>
            </a:r>
          </a:p>
          <a:p>
            <a:pPr marL="114300" indent="-11430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Age</a:t>
            </a:r>
          </a:p>
          <a:p>
            <a:pPr marL="114300" indent="-11430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eaLnBrk="0" hangingPunct="0"/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… </a:t>
            </a: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278127" y="3789011"/>
            <a:ext cx="798354" cy="803696"/>
            <a:chOff x="8824769" y="4434471"/>
            <a:chExt cx="1393006" cy="1410532"/>
          </a:xfrm>
        </p:grpSpPr>
        <p:sp>
          <p:nvSpPr>
            <p:cNvPr id="62" name="Oval 61"/>
            <p:cNvSpPr/>
            <p:nvPr/>
          </p:nvSpPr>
          <p:spPr bwMode="auto">
            <a:xfrm>
              <a:off x="8824769" y="4434471"/>
              <a:ext cx="1393006" cy="1410532"/>
            </a:xfrm>
            <a:prstGeom prst="ellipse">
              <a:avLst/>
            </a:prstGeom>
            <a:noFill/>
            <a:ln w="28575">
              <a:solidFill>
                <a:srgbClr val="41BEFF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20336" y="4687243"/>
              <a:ext cx="865787" cy="891440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10560496" y="3789011"/>
            <a:ext cx="845053" cy="829857"/>
            <a:chOff x="10493413" y="4397565"/>
            <a:chExt cx="1393006" cy="141053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76520" y="4725144"/>
              <a:ext cx="928720" cy="844116"/>
            </a:xfrm>
            <a:prstGeom prst="rect">
              <a:avLst/>
            </a:prstGeom>
          </p:spPr>
        </p:pic>
        <p:sp>
          <p:nvSpPr>
            <p:cNvPr id="66" name="Oval 65"/>
            <p:cNvSpPr/>
            <p:nvPr/>
          </p:nvSpPr>
          <p:spPr bwMode="auto">
            <a:xfrm>
              <a:off x="10493413" y="4397565"/>
              <a:ext cx="1393006" cy="1410532"/>
            </a:xfrm>
            <a:prstGeom prst="ellipse">
              <a:avLst/>
            </a:prstGeom>
            <a:noFill/>
            <a:ln w="28575">
              <a:solidFill>
                <a:srgbClr val="41BEFF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8191" y="5171867"/>
            <a:ext cx="1951077" cy="12021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9005" y="5226590"/>
            <a:ext cx="1791611" cy="10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1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Full Name</a:t>
            </a:r>
            <a:endParaRPr lang="en-AU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noProof="1" smtClean="0"/>
              <a:t>(Salutation</a:t>
            </a:r>
            <a:r>
              <a:rPr lang="en-AU" noProof="1"/>
              <a:t>)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/>
          </p:nvPr>
        </p:nvSpPr>
        <p:spPr>
          <a:xfrm>
            <a:off x="2207568" y="5445224"/>
            <a:ext cx="1293429" cy="133350"/>
          </a:xfrm>
        </p:spPr>
        <p:txBody>
          <a:bodyPr/>
          <a:lstStyle/>
          <a:p>
            <a:r>
              <a:rPr lang="en-AU" dirty="0" smtClean="0"/>
              <a:t>17132</a:t>
            </a:r>
            <a:endParaRPr lang="en-AU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tudent_email@in.tum.de</a:t>
            </a:r>
            <a:endParaRPr lang="en-AU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AU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37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Care Plan Elements</a:t>
            </a:r>
            <a:endParaRPr lang="en-US" noProof="0" dirty="0">
              <a:solidFill>
                <a:srgbClr val="7030A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3503712" y="864988"/>
            <a:ext cx="54700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588" indent="-1588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Arial Unicode MS" pitchFamily="34" charset="-128"/>
              </a:defRPr>
            </a:lvl1pPr>
            <a:lvl2pPr marL="358775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lang="de-DE" sz="1800" baseline="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 marL="625475" indent="-176213" algn="l" defTabSz="8032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baseline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3pPr>
            <a:lvl4pPr marL="982663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4pPr>
            <a:lvl5pPr marL="12573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ctr"/>
            <a:r>
              <a:rPr lang="en-US" sz="1600" kern="0" dirty="0" smtClean="0"/>
              <a:t>A </a:t>
            </a:r>
            <a:r>
              <a:rPr lang="en-US" sz="1600" b="1" i="1" kern="0" dirty="0" smtClean="0">
                <a:solidFill>
                  <a:srgbClr val="00B050"/>
                </a:solidFill>
              </a:rPr>
              <a:t>patient-centric, multidisciplinary </a:t>
            </a:r>
            <a:r>
              <a:rPr lang="en-US" sz="1600" b="1" kern="0" dirty="0" smtClean="0">
                <a:solidFill>
                  <a:srgbClr val="00B050"/>
                </a:solidFill>
              </a:rPr>
              <a:t>care plan</a:t>
            </a:r>
          </a:p>
          <a:p>
            <a:pPr algn="ctr"/>
            <a:r>
              <a:rPr lang="en-US" sz="1600" kern="0" dirty="0" smtClean="0">
                <a:solidFill>
                  <a:srgbClr val="0070C0"/>
                </a:solidFill>
              </a:rPr>
              <a:t>containing </a:t>
            </a:r>
            <a:r>
              <a:rPr lang="en-US" sz="1600" b="1" kern="0" dirty="0" smtClean="0">
                <a:solidFill>
                  <a:srgbClr val="0070C0"/>
                </a:solidFill>
              </a:rPr>
              <a:t>crucial steps</a:t>
            </a:r>
          </a:p>
          <a:p>
            <a:pPr algn="ctr"/>
            <a:r>
              <a:rPr lang="en-US" sz="1600" kern="0" dirty="0" smtClean="0"/>
              <a:t>for treating </a:t>
            </a:r>
            <a:r>
              <a:rPr lang="en-US" sz="1600" b="1" kern="0" dirty="0" smtClean="0"/>
              <a:t>a particular health issue </a:t>
            </a:r>
            <a:r>
              <a:rPr lang="en-US" sz="1600" b="1" kern="0" baseline="30000" dirty="0" smtClean="0"/>
              <a:t>[1]</a:t>
            </a:r>
          </a:p>
        </p:txBody>
      </p:sp>
      <p:cxnSp>
        <p:nvCxnSpPr>
          <p:cNvPr id="12" name="Elbow Connector 11"/>
          <p:cNvCxnSpPr>
            <a:endCxn id="36" idx="0"/>
          </p:cNvCxnSpPr>
          <p:nvPr/>
        </p:nvCxnSpPr>
        <p:spPr bwMode="auto">
          <a:xfrm rot="5400000">
            <a:off x="3006963" y="1621493"/>
            <a:ext cx="1497554" cy="504056"/>
          </a:xfrm>
          <a:prstGeom prst="bentConnector3">
            <a:avLst>
              <a:gd name="adj1" fmla="val 1152"/>
            </a:avLst>
          </a:prstGeom>
          <a:ln>
            <a:solidFill>
              <a:srgbClr val="00B050">
                <a:alpha val="50000"/>
              </a:srgb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362069" y="6552034"/>
            <a:ext cx="3741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Blood </a:t>
            </a:r>
            <a:r>
              <a:rPr lang="de-DE" sz="800" dirty="0" err="1" smtClean="0"/>
              <a:t>Pressure</a:t>
            </a:r>
            <a:r>
              <a:rPr lang="de-DE" sz="800" dirty="0" smtClean="0"/>
              <a:t>, </a:t>
            </a:r>
            <a:r>
              <a:rPr lang="de-DE" sz="800" dirty="0" err="1" smtClean="0"/>
              <a:t>questionnaire</a:t>
            </a:r>
            <a:r>
              <a:rPr lang="en-US" sz="800" dirty="0" smtClean="0"/>
              <a:t> </a:t>
            </a:r>
            <a:r>
              <a:rPr lang="de-DE" sz="800" dirty="0" err="1" smtClean="0"/>
              <a:t>by</a:t>
            </a:r>
            <a:r>
              <a:rPr lang="de-DE" sz="800" dirty="0" smtClean="0"/>
              <a:t> </a:t>
            </a:r>
            <a:r>
              <a:rPr lang="de-DE" sz="800" dirty="0" err="1"/>
              <a:t>amy</a:t>
            </a:r>
            <a:r>
              <a:rPr lang="de-DE" sz="800" dirty="0"/>
              <a:t> </a:t>
            </a:r>
            <a:r>
              <a:rPr lang="de-DE" sz="800" dirty="0" err="1" smtClean="0"/>
              <a:t>morgan</a:t>
            </a:r>
            <a:r>
              <a:rPr lang="de-DE" sz="800" dirty="0" smtClean="0"/>
              <a:t>, </a:t>
            </a:r>
            <a:r>
              <a:rPr lang="en-US" sz="800" dirty="0" smtClean="0"/>
              <a:t>Tatiana</a:t>
            </a:r>
            <a:r>
              <a:rPr lang="de-DE" sz="800" dirty="0" smtClean="0"/>
              <a:t> </a:t>
            </a:r>
            <a:r>
              <a:rPr lang="de-DE" sz="800" dirty="0" err="1"/>
              <a:t>from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Noun</a:t>
            </a:r>
            <a:r>
              <a:rPr lang="de-DE" sz="800" dirty="0"/>
              <a:t> Project</a:t>
            </a:r>
          </a:p>
        </p:txBody>
      </p:sp>
      <p:cxnSp>
        <p:nvCxnSpPr>
          <p:cNvPr id="13" name="Elbow Connector 12"/>
          <p:cNvCxnSpPr>
            <a:endCxn id="14" idx="0"/>
          </p:cNvCxnSpPr>
          <p:nvPr/>
        </p:nvCxnSpPr>
        <p:spPr bwMode="auto">
          <a:xfrm>
            <a:off x="7608168" y="1441052"/>
            <a:ext cx="1404156" cy="1152128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919873" y="2622298"/>
            <a:ext cx="3167678" cy="2512308"/>
            <a:chOff x="1344146" y="2284845"/>
            <a:chExt cx="3167678" cy="251230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344146" y="2284845"/>
              <a:ext cx="3167678" cy="2512308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4995" y="2683514"/>
              <a:ext cx="1584176" cy="369332"/>
            </a:xfrm>
            <a:prstGeom prst="rect">
              <a:avLst/>
            </a:prstGeom>
            <a:solidFill>
              <a:srgbClr val="00B050"/>
            </a:solidFill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Patient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03512" y="3352118"/>
              <a:ext cx="248016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Responsible Members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1293" y="4020722"/>
              <a:ext cx="231345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Medical </a:t>
              </a:r>
              <a:r>
                <a:rPr lang="de-DE" dirty="0" smtClean="0">
                  <a:solidFill>
                    <a:schemeClr val="bg1"/>
                  </a:solidFill>
                </a:rPr>
                <a:t>Department 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76120" y="2593180"/>
            <a:ext cx="3672408" cy="2570545"/>
            <a:chOff x="6960096" y="2194539"/>
            <a:chExt cx="4248472" cy="2761435"/>
          </a:xfrm>
        </p:grpSpPr>
        <p:sp>
          <p:nvSpPr>
            <p:cNvPr id="14" name="Rectangle 13"/>
            <p:cNvSpPr/>
            <p:nvPr/>
          </p:nvSpPr>
          <p:spPr bwMode="auto">
            <a:xfrm>
              <a:off x="6960096" y="2194539"/>
              <a:ext cx="4248472" cy="2761435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26704" y="2636912"/>
              <a:ext cx="3915259" cy="3967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Treatment Process Definition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28542" y="3346004"/>
              <a:ext cx="3365016" cy="3967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Personal &amp; Medical Data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10006" y="4055097"/>
              <a:ext cx="2880320" cy="3967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kern="0" dirty="0" smtClean="0">
                  <a:solidFill>
                    <a:schemeClr val="bg1"/>
                  </a:solidFill>
                </a:rPr>
                <a:t>Data Visualization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1487487" y="2092620"/>
            <a:ext cx="9865097" cy="3856660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7030A0"/>
                </a:solidFill>
                <a:cs typeface="Arial" pitchFamily="34" charset="0"/>
              </a:rPr>
              <a:t>Patient Care Plan</a:t>
            </a:r>
          </a:p>
        </p:txBody>
      </p:sp>
    </p:spTree>
    <p:extLst>
      <p:ext uri="{BB962C8B-B14F-4D97-AF65-F5344CB8AC3E}">
        <p14:creationId xmlns:p14="http://schemas.microsoft.com/office/powerpoint/2010/main" val="4270895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Care Plan Elements</a:t>
            </a:r>
            <a:endParaRPr lang="en-US" noProof="0" dirty="0">
              <a:solidFill>
                <a:srgbClr val="7030A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3503712" y="864988"/>
            <a:ext cx="54700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588" indent="-1588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Arial Unicode MS" pitchFamily="34" charset="-128"/>
              </a:defRPr>
            </a:lvl1pPr>
            <a:lvl2pPr marL="358775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lang="de-DE" sz="1800" baseline="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 marL="625475" indent="-176213" algn="l" defTabSz="8032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baseline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3pPr>
            <a:lvl4pPr marL="982663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4pPr>
            <a:lvl5pPr marL="12573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ctr"/>
            <a:r>
              <a:rPr lang="en-US" sz="1600" kern="0" dirty="0" smtClean="0"/>
              <a:t>A </a:t>
            </a:r>
            <a:r>
              <a:rPr lang="en-US" sz="1600" b="1" i="1" kern="0" dirty="0" smtClean="0">
                <a:solidFill>
                  <a:srgbClr val="00B050"/>
                </a:solidFill>
              </a:rPr>
              <a:t>patient-centric, multidisciplinary </a:t>
            </a:r>
            <a:r>
              <a:rPr lang="en-US" sz="1600" b="1" kern="0" dirty="0" smtClean="0">
                <a:solidFill>
                  <a:srgbClr val="00B050"/>
                </a:solidFill>
              </a:rPr>
              <a:t>care plan</a:t>
            </a:r>
          </a:p>
          <a:p>
            <a:pPr algn="ctr"/>
            <a:r>
              <a:rPr lang="en-US" sz="1600" kern="0" dirty="0" smtClean="0">
                <a:solidFill>
                  <a:srgbClr val="0070C0"/>
                </a:solidFill>
              </a:rPr>
              <a:t>containing </a:t>
            </a:r>
            <a:r>
              <a:rPr lang="en-US" sz="1600" b="1" kern="0" dirty="0" smtClean="0">
                <a:solidFill>
                  <a:srgbClr val="0070C0"/>
                </a:solidFill>
              </a:rPr>
              <a:t>crucial steps</a:t>
            </a:r>
          </a:p>
          <a:p>
            <a:pPr algn="ctr"/>
            <a:r>
              <a:rPr lang="en-US" sz="1600" kern="0" dirty="0" smtClean="0"/>
              <a:t>for treating </a:t>
            </a:r>
            <a:r>
              <a:rPr lang="en-US" sz="1600" b="1" kern="0" dirty="0" smtClean="0"/>
              <a:t>a particular health issue </a:t>
            </a:r>
            <a:r>
              <a:rPr lang="en-US" sz="1600" b="1" kern="0" baseline="30000" dirty="0" smtClean="0"/>
              <a:t>[1]</a:t>
            </a:r>
          </a:p>
        </p:txBody>
      </p:sp>
      <p:cxnSp>
        <p:nvCxnSpPr>
          <p:cNvPr id="12" name="Elbow Connector 11"/>
          <p:cNvCxnSpPr>
            <a:endCxn id="36" idx="0"/>
          </p:cNvCxnSpPr>
          <p:nvPr/>
        </p:nvCxnSpPr>
        <p:spPr bwMode="auto">
          <a:xfrm rot="5400000">
            <a:off x="3006963" y="1621493"/>
            <a:ext cx="1497554" cy="504056"/>
          </a:xfrm>
          <a:prstGeom prst="bentConnector3">
            <a:avLst>
              <a:gd name="adj1" fmla="val 1152"/>
            </a:avLst>
          </a:prstGeom>
          <a:ln>
            <a:solidFill>
              <a:srgbClr val="00B050">
                <a:alpha val="50000"/>
              </a:srgb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362069" y="6552034"/>
            <a:ext cx="3741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Blood </a:t>
            </a:r>
            <a:r>
              <a:rPr lang="de-DE" sz="800" dirty="0" err="1" smtClean="0"/>
              <a:t>Pressure</a:t>
            </a:r>
            <a:r>
              <a:rPr lang="de-DE" sz="800" dirty="0" smtClean="0"/>
              <a:t>, </a:t>
            </a:r>
            <a:r>
              <a:rPr lang="de-DE" sz="800" dirty="0" err="1" smtClean="0"/>
              <a:t>questionnaire</a:t>
            </a:r>
            <a:r>
              <a:rPr lang="en-US" sz="800" dirty="0" smtClean="0"/>
              <a:t> </a:t>
            </a:r>
            <a:r>
              <a:rPr lang="de-DE" sz="800" dirty="0" err="1" smtClean="0"/>
              <a:t>by</a:t>
            </a:r>
            <a:r>
              <a:rPr lang="de-DE" sz="800" dirty="0" smtClean="0"/>
              <a:t> </a:t>
            </a:r>
            <a:r>
              <a:rPr lang="de-DE" sz="800" dirty="0" err="1"/>
              <a:t>amy</a:t>
            </a:r>
            <a:r>
              <a:rPr lang="de-DE" sz="800" dirty="0"/>
              <a:t> </a:t>
            </a:r>
            <a:r>
              <a:rPr lang="de-DE" sz="800" dirty="0" err="1" smtClean="0"/>
              <a:t>morgan</a:t>
            </a:r>
            <a:r>
              <a:rPr lang="de-DE" sz="800" dirty="0" smtClean="0"/>
              <a:t>, </a:t>
            </a:r>
            <a:r>
              <a:rPr lang="en-US" sz="800" dirty="0" smtClean="0"/>
              <a:t>Tatiana</a:t>
            </a:r>
            <a:r>
              <a:rPr lang="de-DE" sz="800" dirty="0" smtClean="0"/>
              <a:t> </a:t>
            </a:r>
            <a:r>
              <a:rPr lang="de-DE" sz="800" dirty="0" err="1"/>
              <a:t>from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Noun</a:t>
            </a:r>
            <a:r>
              <a:rPr lang="de-DE" sz="800" dirty="0"/>
              <a:t> Project</a:t>
            </a:r>
          </a:p>
        </p:txBody>
      </p:sp>
      <p:cxnSp>
        <p:nvCxnSpPr>
          <p:cNvPr id="13" name="Elbow Connector 12"/>
          <p:cNvCxnSpPr>
            <a:endCxn id="14" idx="0"/>
          </p:cNvCxnSpPr>
          <p:nvPr/>
        </p:nvCxnSpPr>
        <p:spPr bwMode="auto">
          <a:xfrm>
            <a:off x="7608168" y="1441052"/>
            <a:ext cx="1404156" cy="1152128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919873" y="2622298"/>
            <a:ext cx="3167678" cy="2512308"/>
            <a:chOff x="1344146" y="2284845"/>
            <a:chExt cx="3167678" cy="251230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344146" y="2284845"/>
              <a:ext cx="3167678" cy="2512308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4995" y="2683514"/>
              <a:ext cx="1584176" cy="369332"/>
            </a:xfrm>
            <a:prstGeom prst="rect">
              <a:avLst/>
            </a:prstGeom>
            <a:solidFill>
              <a:srgbClr val="00B050"/>
            </a:solidFill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Patient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03512" y="3352118"/>
              <a:ext cx="248016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Responsible Members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1293" y="4020722"/>
              <a:ext cx="231345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Medical </a:t>
              </a:r>
              <a:r>
                <a:rPr lang="de-DE" dirty="0" smtClean="0">
                  <a:solidFill>
                    <a:schemeClr val="bg1"/>
                  </a:solidFill>
                </a:rPr>
                <a:t>Department 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76120" y="2593180"/>
            <a:ext cx="3672408" cy="2570545"/>
            <a:chOff x="6960096" y="2194539"/>
            <a:chExt cx="4248472" cy="2761435"/>
          </a:xfrm>
        </p:grpSpPr>
        <p:sp>
          <p:nvSpPr>
            <p:cNvPr id="14" name="Rectangle 13"/>
            <p:cNvSpPr/>
            <p:nvPr/>
          </p:nvSpPr>
          <p:spPr bwMode="auto">
            <a:xfrm>
              <a:off x="6960096" y="2194539"/>
              <a:ext cx="4248472" cy="2761435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26704" y="2636912"/>
              <a:ext cx="3915259" cy="3967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Treatment Process Definition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28542" y="3346004"/>
              <a:ext cx="3365016" cy="3967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Personal &amp; Medical Data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10006" y="4055097"/>
              <a:ext cx="2880320" cy="3967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kern="0" dirty="0" smtClean="0">
                  <a:solidFill>
                    <a:schemeClr val="bg1"/>
                  </a:solidFill>
                </a:rPr>
                <a:t>Data Visualization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1487487" y="2092620"/>
            <a:ext cx="9865097" cy="3856660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7030A0"/>
                </a:solidFill>
                <a:cs typeface="Arial" pitchFamily="34" charset="0"/>
              </a:rPr>
              <a:t>Patient Care Plan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158118" y="2593180"/>
            <a:ext cx="3690410" cy="2585631"/>
          </a:xfrm>
          <a:prstGeom prst="rect">
            <a:avLst/>
          </a:prstGeom>
          <a:solidFill>
            <a:srgbClr val="0070C0">
              <a:alpha val="90000"/>
            </a:srgbClr>
          </a:solidFill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err="1" smtClean="0">
                <a:solidFill>
                  <a:schemeClr val="bg1"/>
                </a:solidFill>
                <a:cs typeface="Arial" pitchFamily="34" charset="0"/>
              </a:rPr>
              <a:t>Acadela</a:t>
            </a:r>
            <a:endParaRPr lang="en-US" sz="4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chemeClr val="bg1"/>
                </a:solidFill>
                <a:cs typeface="Arial" pitchFamily="34" charset="0"/>
              </a:rPr>
              <a:t>Doctor</a:t>
            </a:r>
            <a:endParaRPr lang="de-DE" sz="4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937076" y="2622299"/>
            <a:ext cx="3150475" cy="2512308"/>
          </a:xfrm>
          <a:prstGeom prst="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chemeClr val="bg1"/>
                </a:solidFill>
                <a:cs typeface="Arial" pitchFamily="34" charset="0"/>
              </a:rPr>
              <a:t>XML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chemeClr val="bg1"/>
                </a:solidFill>
                <a:cs typeface="Arial" pitchFamily="34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4110309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Care Plan Elements</a:t>
            </a:r>
            <a:endParaRPr lang="en-US" noProof="0" dirty="0">
              <a:solidFill>
                <a:srgbClr val="7030A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3503712" y="864988"/>
            <a:ext cx="54700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588" indent="-1588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Arial Unicode MS" pitchFamily="34" charset="-128"/>
              </a:defRPr>
            </a:lvl1pPr>
            <a:lvl2pPr marL="358775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lang="de-DE" sz="1800" baseline="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 marL="625475" indent="-176213" algn="l" defTabSz="8032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baseline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3pPr>
            <a:lvl4pPr marL="982663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4pPr>
            <a:lvl5pPr marL="12573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ctr"/>
            <a:r>
              <a:rPr lang="en-US" sz="1600" kern="0" dirty="0" smtClean="0"/>
              <a:t>A </a:t>
            </a:r>
            <a:r>
              <a:rPr lang="en-US" sz="1600" b="1" i="1" kern="0" dirty="0" smtClean="0">
                <a:solidFill>
                  <a:srgbClr val="00B050"/>
                </a:solidFill>
              </a:rPr>
              <a:t>patient-centric, multidisciplinary </a:t>
            </a:r>
            <a:r>
              <a:rPr lang="en-US" sz="1600" b="1" kern="0" dirty="0" smtClean="0">
                <a:solidFill>
                  <a:srgbClr val="00B050"/>
                </a:solidFill>
              </a:rPr>
              <a:t>care plan</a:t>
            </a:r>
          </a:p>
          <a:p>
            <a:pPr algn="ctr"/>
            <a:r>
              <a:rPr lang="en-US" sz="1600" kern="0" dirty="0" smtClean="0">
                <a:solidFill>
                  <a:srgbClr val="0070C0"/>
                </a:solidFill>
              </a:rPr>
              <a:t>containing </a:t>
            </a:r>
            <a:r>
              <a:rPr lang="en-US" sz="1600" b="1" kern="0" dirty="0" smtClean="0">
                <a:solidFill>
                  <a:srgbClr val="0070C0"/>
                </a:solidFill>
              </a:rPr>
              <a:t>crucial steps</a:t>
            </a:r>
          </a:p>
          <a:p>
            <a:pPr algn="ctr"/>
            <a:r>
              <a:rPr lang="en-US" sz="1600" kern="0" dirty="0" smtClean="0"/>
              <a:t>for treating </a:t>
            </a:r>
            <a:r>
              <a:rPr lang="en-US" sz="1600" b="1" kern="0" dirty="0" smtClean="0"/>
              <a:t>a particular health issue </a:t>
            </a:r>
            <a:r>
              <a:rPr lang="en-US" sz="1600" b="1" kern="0" baseline="30000" dirty="0" smtClean="0"/>
              <a:t>[1]</a:t>
            </a:r>
          </a:p>
        </p:txBody>
      </p:sp>
      <p:cxnSp>
        <p:nvCxnSpPr>
          <p:cNvPr id="12" name="Elbow Connector 11"/>
          <p:cNvCxnSpPr>
            <a:endCxn id="36" idx="0"/>
          </p:cNvCxnSpPr>
          <p:nvPr/>
        </p:nvCxnSpPr>
        <p:spPr bwMode="auto">
          <a:xfrm rot="5400000">
            <a:off x="3006963" y="1621493"/>
            <a:ext cx="1497554" cy="504056"/>
          </a:xfrm>
          <a:prstGeom prst="bentConnector3">
            <a:avLst>
              <a:gd name="adj1" fmla="val 1152"/>
            </a:avLst>
          </a:prstGeom>
          <a:ln>
            <a:solidFill>
              <a:srgbClr val="00B050">
                <a:alpha val="50000"/>
              </a:srgb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362069" y="6552034"/>
            <a:ext cx="3741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Blood </a:t>
            </a:r>
            <a:r>
              <a:rPr lang="de-DE" sz="800" dirty="0" err="1" smtClean="0"/>
              <a:t>Pressure</a:t>
            </a:r>
            <a:r>
              <a:rPr lang="de-DE" sz="800" dirty="0" smtClean="0"/>
              <a:t>, </a:t>
            </a:r>
            <a:r>
              <a:rPr lang="de-DE" sz="800" dirty="0" err="1" smtClean="0"/>
              <a:t>questionnaire</a:t>
            </a:r>
            <a:r>
              <a:rPr lang="en-US" sz="800" dirty="0" smtClean="0"/>
              <a:t> </a:t>
            </a:r>
            <a:r>
              <a:rPr lang="de-DE" sz="800" dirty="0" err="1" smtClean="0"/>
              <a:t>by</a:t>
            </a:r>
            <a:r>
              <a:rPr lang="de-DE" sz="800" dirty="0" smtClean="0"/>
              <a:t> </a:t>
            </a:r>
            <a:r>
              <a:rPr lang="de-DE" sz="800" dirty="0" err="1"/>
              <a:t>amy</a:t>
            </a:r>
            <a:r>
              <a:rPr lang="de-DE" sz="800" dirty="0"/>
              <a:t> </a:t>
            </a:r>
            <a:r>
              <a:rPr lang="de-DE" sz="800" dirty="0" err="1" smtClean="0"/>
              <a:t>morgan</a:t>
            </a:r>
            <a:r>
              <a:rPr lang="de-DE" sz="800" dirty="0" smtClean="0"/>
              <a:t>, </a:t>
            </a:r>
            <a:r>
              <a:rPr lang="en-US" sz="800" dirty="0" smtClean="0"/>
              <a:t>Tatiana</a:t>
            </a:r>
            <a:r>
              <a:rPr lang="de-DE" sz="800" dirty="0" smtClean="0"/>
              <a:t> </a:t>
            </a:r>
            <a:r>
              <a:rPr lang="de-DE" sz="800" dirty="0" err="1"/>
              <a:t>from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Noun</a:t>
            </a:r>
            <a:r>
              <a:rPr lang="de-DE" sz="800" dirty="0"/>
              <a:t> Project</a:t>
            </a:r>
          </a:p>
        </p:txBody>
      </p:sp>
      <p:cxnSp>
        <p:nvCxnSpPr>
          <p:cNvPr id="13" name="Elbow Connector 12"/>
          <p:cNvCxnSpPr>
            <a:endCxn id="14" idx="0"/>
          </p:cNvCxnSpPr>
          <p:nvPr/>
        </p:nvCxnSpPr>
        <p:spPr bwMode="auto">
          <a:xfrm>
            <a:off x="7608168" y="1441052"/>
            <a:ext cx="1404156" cy="1152128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919873" y="2622298"/>
            <a:ext cx="3167678" cy="2512308"/>
            <a:chOff x="1344146" y="2284845"/>
            <a:chExt cx="3167678" cy="251230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344146" y="2284845"/>
              <a:ext cx="3167678" cy="2512308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4995" y="2683514"/>
              <a:ext cx="1584176" cy="369332"/>
            </a:xfrm>
            <a:prstGeom prst="rect">
              <a:avLst/>
            </a:prstGeom>
            <a:solidFill>
              <a:srgbClr val="00B050"/>
            </a:solidFill>
            <a:effectLst>
              <a:softEdge rad="127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Patient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94995" y="3362123"/>
              <a:ext cx="227498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Responsible Groups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1293" y="4020722"/>
              <a:ext cx="231345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</a:rPr>
                <a:t>Medical </a:t>
              </a:r>
              <a:r>
                <a:rPr lang="de-DE" dirty="0" smtClean="0">
                  <a:solidFill>
                    <a:schemeClr val="bg1"/>
                  </a:solidFill>
                </a:rPr>
                <a:t>Department 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76120" y="2593180"/>
            <a:ext cx="3672408" cy="2570545"/>
            <a:chOff x="6960096" y="2194539"/>
            <a:chExt cx="4248472" cy="2761435"/>
          </a:xfrm>
        </p:grpSpPr>
        <p:sp>
          <p:nvSpPr>
            <p:cNvPr id="14" name="Rectangle 13"/>
            <p:cNvSpPr/>
            <p:nvPr/>
          </p:nvSpPr>
          <p:spPr bwMode="auto">
            <a:xfrm>
              <a:off x="6960096" y="2194539"/>
              <a:ext cx="4248472" cy="2761435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26704" y="2636912"/>
              <a:ext cx="3915259" cy="3967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kern="0" dirty="0" smtClean="0">
                  <a:solidFill>
                    <a:schemeClr val="bg1"/>
                  </a:solidFill>
                </a:rPr>
                <a:t>Process &amp; Task Definition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28542" y="3346004"/>
              <a:ext cx="3365016" cy="396759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>
              <a:spAutoFit/>
            </a:bodyPr>
            <a:lstStyle/>
            <a:p>
              <a:r>
                <a:rPr lang="en-US" kern="0" dirty="0" smtClean="0">
                  <a:solidFill>
                    <a:schemeClr val="bg1"/>
                  </a:solidFill>
                </a:rPr>
                <a:t>Personal &amp; Medical Data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10006" y="4055097"/>
              <a:ext cx="2880320" cy="3967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kern="0" dirty="0" smtClean="0">
                  <a:solidFill>
                    <a:schemeClr val="bg1"/>
                  </a:solidFill>
                </a:rPr>
                <a:t>Data Visualization</a:t>
              </a:r>
              <a:endParaRPr lang="en-US" b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1487487" y="2092620"/>
            <a:ext cx="9865097" cy="3856660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7030A0"/>
                </a:solidFill>
                <a:cs typeface="Arial" pitchFamily="34" charset="0"/>
              </a:rPr>
              <a:t>Patient Care Plan</a:t>
            </a:r>
          </a:p>
        </p:txBody>
      </p:sp>
    </p:spTree>
    <p:extLst>
      <p:ext uri="{BB962C8B-B14F-4D97-AF65-F5344CB8AC3E}">
        <p14:creationId xmlns:p14="http://schemas.microsoft.com/office/powerpoint/2010/main" val="338129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Personal </a:t>
            </a:r>
            <a:r>
              <a:rPr lang="en-US" dirty="0" smtClean="0">
                <a:solidFill>
                  <a:srgbClr val="0070C0"/>
                </a:solidFill>
              </a:rPr>
              <a:t>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332903" y="934953"/>
            <a:ext cx="8561032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Define user information in a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customizable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type-restriction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way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Usually contain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personal information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such as name, phone, email, etc.</a:t>
            </a:r>
            <a:endParaRPr lang="de-DE" sz="20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127448" y="3072578"/>
            <a:ext cx="9381887" cy="1226248"/>
            <a:chOff x="1200783" y="3168316"/>
            <a:chExt cx="9381887" cy="122624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783" y="3308714"/>
              <a:ext cx="962025" cy="108585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7687" y="3308714"/>
              <a:ext cx="1244983" cy="108585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9095" y="3256868"/>
              <a:ext cx="1074708" cy="111857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6"/>
            <a:srcRect b="12995"/>
            <a:stretch/>
          </p:blipFill>
          <p:spPr>
            <a:xfrm>
              <a:off x="6745399" y="3168316"/>
              <a:ext cx="1036424" cy="1189096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669709" y="4509120"/>
            <a:ext cx="187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First Name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Arial" pitchFamily="34" charset="0"/>
              </a:rPr>
              <a:t>Alex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9709" y="497608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Age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Arial" pitchFamily="34" charset="0"/>
              </a:rPr>
              <a:t>25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9708" y="525985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</a:rPr>
              <a:t>…</a:t>
            </a:r>
            <a:endParaRPr lang="de-DE" sz="2800" dirty="0"/>
          </a:p>
        </p:txBody>
      </p:sp>
      <p:sp>
        <p:nvSpPr>
          <p:cNvPr id="61" name="Rectangle 60"/>
          <p:cNvSpPr/>
          <p:nvPr/>
        </p:nvSpPr>
        <p:spPr>
          <a:xfrm>
            <a:off x="647640" y="5882184"/>
            <a:ext cx="147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ID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Arial" pitchFamily="34" charset="0"/>
              </a:rPr>
              <a:t>PA23053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69797" y="450912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First Name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John</a:t>
            </a:r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3669797" y="497608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Age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50</a:t>
            </a:r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3669796" y="525985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</a:rPr>
              <a:t>…</a:t>
            </a:r>
            <a:endParaRPr lang="de-DE" sz="2800" dirty="0"/>
          </a:p>
        </p:txBody>
      </p:sp>
      <p:sp>
        <p:nvSpPr>
          <p:cNvPr id="65" name="Rectangle 64"/>
          <p:cNvSpPr/>
          <p:nvPr/>
        </p:nvSpPr>
        <p:spPr>
          <a:xfrm>
            <a:off x="3647728" y="588218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ID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PS40152</a:t>
            </a:r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6251191" y="454620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First Name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Lily</a:t>
            </a:r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6251191" y="501317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Age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29</a:t>
            </a:r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6251190" y="529694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</a:rPr>
              <a:t>…</a:t>
            </a:r>
            <a:endParaRPr lang="de-DE" sz="2800" dirty="0"/>
          </a:p>
        </p:txBody>
      </p:sp>
      <p:sp>
        <p:nvSpPr>
          <p:cNvPr id="69" name="Rectangle 68"/>
          <p:cNvSpPr/>
          <p:nvPr/>
        </p:nvSpPr>
        <p:spPr>
          <a:xfrm>
            <a:off x="6229122" y="591927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ID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NS00713</a:t>
            </a:r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8976320" y="4563428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First Name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Paul</a:t>
            </a:r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8976320" y="503039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Age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45</a:t>
            </a:r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8954251" y="531416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</a:rPr>
              <a:t>…</a:t>
            </a:r>
            <a:endParaRPr lang="de-DE" sz="2800" dirty="0"/>
          </a:p>
        </p:txBody>
      </p:sp>
      <p:sp>
        <p:nvSpPr>
          <p:cNvPr id="73" name="Rectangle 72"/>
          <p:cNvSpPr/>
          <p:nvPr/>
        </p:nvSpPr>
        <p:spPr>
          <a:xfrm>
            <a:off x="8954251" y="5936492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</a:rPr>
              <a:t>ID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</a:rPr>
              <a:t> AD72839</a:t>
            </a:r>
            <a:endParaRPr lang="de-DE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71664" y="2780928"/>
            <a:ext cx="0" cy="36004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5807968" y="2763228"/>
            <a:ext cx="0" cy="36004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8472264" y="2780928"/>
            <a:ext cx="0" cy="36004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7368" y="2132856"/>
            <a:ext cx="5472608" cy="40011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Definition of personal data is done by Admins</a:t>
            </a:r>
            <a:endParaRPr lang="de-DE" sz="20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23992" y="2128043"/>
            <a:ext cx="5472608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Input of personal data is done by Medical Staff</a:t>
            </a:r>
            <a:endParaRPr lang="de-DE" sz="20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3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Medical Data – Include Medical Info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315932" y="921440"/>
            <a:ext cx="11524664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Include relevant medical information for the treatment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Vital signs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: blood pressure, body temperature, sugar blood,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Medical measurement index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</a:rPr>
              <a:t>Charlson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</a:rPr>
              <a:t>Cormobidity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Index (CCI), BMI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903" y="2224424"/>
            <a:ext cx="5420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</a:rPr>
              <a:t>entity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Charlson</a:t>
            </a:r>
            <a:endParaRPr lang="en-US" sz="1600" dirty="0" smtClean="0">
              <a:latin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</a:rPr>
              <a:t> 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'</a:t>
            </a:r>
            <a:r>
              <a:rPr lang="en-US" sz="1600" dirty="0" err="1" smtClean="0">
                <a:latin typeface="Arial" pitchFamily="34" charset="0"/>
              </a:rPr>
              <a:t>Charlson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Cormobidity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Index Form'</a:t>
            </a:r>
            <a:endParaRPr lang="en-US" sz="1600" dirty="0" smtClean="0">
              <a:latin typeface="Arial" pitchFamily="34" charset="0"/>
            </a:endParaRPr>
          </a:p>
          <a:p>
            <a:endParaRPr lang="en-US" sz="1600" dirty="0" smtClean="0">
              <a:latin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</a:rPr>
              <a:t>attribute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ch1 </a:t>
            </a:r>
          </a:p>
          <a:p>
            <a:r>
              <a:rPr lang="en-US" sz="1600" dirty="0" smtClean="0">
                <a:latin typeface="Arial" pitchFamily="34" charset="0"/>
              </a:rPr>
              <a:t>   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type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‘</a:t>
            </a:r>
            <a:r>
              <a:rPr lang="en-US" sz="1600" dirty="0" err="1" smtClean="0">
                <a:latin typeface="Arial" pitchFamily="34" charset="0"/>
              </a:rPr>
              <a:t>valueselection</a:t>
            </a:r>
            <a:r>
              <a:rPr lang="en-US" sz="1600" dirty="0" smtClean="0">
                <a:latin typeface="Arial" pitchFamily="34" charset="0"/>
              </a:rPr>
              <a:t>’</a:t>
            </a:r>
          </a:p>
          <a:p>
            <a:r>
              <a:rPr lang="en-US" sz="1600" dirty="0" smtClean="0">
                <a:latin typeface="Arial" pitchFamily="34" charset="0"/>
              </a:rPr>
              <a:t>   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'Myocardial </a:t>
            </a:r>
            <a:r>
              <a:rPr lang="en-US" sz="1600" dirty="0" smtClean="0">
                <a:latin typeface="Arial" pitchFamily="34" charset="0"/>
              </a:rPr>
              <a:t>Infarction</a:t>
            </a:r>
            <a:r>
              <a:rPr lang="en-US" sz="1600" dirty="0" smtClean="0">
                <a:latin typeface="Arial" pitchFamily="34" charset="0"/>
              </a:rPr>
              <a:t>:'</a:t>
            </a:r>
            <a:endParaRPr lang="en-US" sz="1600" dirty="0" smtClean="0">
              <a:latin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</a:rPr>
              <a:t>     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</a:rPr>
              <a:t>option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value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‘0’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’No’</a:t>
            </a:r>
          </a:p>
          <a:p>
            <a:r>
              <a:rPr lang="en-US" sz="1600" dirty="0" smtClean="0">
                <a:latin typeface="Arial" pitchFamily="34" charset="0"/>
              </a:rPr>
              <a:t>      </a:t>
            </a:r>
            <a:r>
              <a:rPr lang="en-US" sz="1600" dirty="0">
                <a:solidFill>
                  <a:srgbClr val="7030A0"/>
                </a:solidFill>
                <a:latin typeface="Arial" pitchFamily="34" charset="0"/>
              </a:rPr>
              <a:t>option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Arial" pitchFamily="34" charset="0"/>
              </a:rPr>
              <a:t>value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‘1’ </a:t>
            </a:r>
            <a:r>
              <a:rPr lang="en-US" sz="1600" dirty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’Yes’ </a:t>
            </a:r>
            <a:endParaRPr lang="en-US" sz="1600" dirty="0">
              <a:latin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</a:rPr>
              <a:t>   …</a:t>
            </a:r>
          </a:p>
          <a:p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  </a:t>
            </a:r>
            <a:r>
              <a:rPr lang="en-US" sz="1600" dirty="0">
                <a:solidFill>
                  <a:srgbClr val="7030A0"/>
                </a:solidFill>
                <a:latin typeface="Arial" pitchFamily="34" charset="0"/>
              </a:rPr>
              <a:t>attribute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ch20</a:t>
            </a:r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    </a:t>
            </a:r>
            <a:r>
              <a:rPr lang="en-US" sz="1600" dirty="0">
                <a:solidFill>
                  <a:srgbClr val="FF8000"/>
                </a:solidFill>
                <a:latin typeface="Arial" pitchFamily="34" charset="0"/>
              </a:rPr>
              <a:t>type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>
                <a:latin typeface="Arial" pitchFamily="34" charset="0"/>
              </a:rPr>
              <a:t>‘</a:t>
            </a:r>
            <a:r>
              <a:rPr lang="en-US" sz="1600" dirty="0" err="1">
                <a:latin typeface="Arial" pitchFamily="34" charset="0"/>
              </a:rPr>
              <a:t>valueselection</a:t>
            </a:r>
            <a:r>
              <a:rPr lang="en-US" sz="1600" dirty="0">
                <a:latin typeface="Arial" pitchFamily="34" charset="0"/>
              </a:rPr>
              <a:t>’</a:t>
            </a:r>
          </a:p>
          <a:p>
            <a:r>
              <a:rPr lang="en-US" sz="1600" dirty="0">
                <a:latin typeface="Arial" pitchFamily="34" charset="0"/>
              </a:rPr>
              <a:t>    </a:t>
            </a:r>
            <a:r>
              <a:rPr lang="en-US" sz="1600" dirty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'Age:'</a:t>
            </a:r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>
                <a:solidFill>
                  <a:srgbClr val="7030A0"/>
                </a:solidFill>
                <a:latin typeface="Arial" pitchFamily="34" charset="0"/>
              </a:rPr>
              <a:t>option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Arial" pitchFamily="34" charset="0"/>
              </a:rPr>
              <a:t>value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‘1’ </a:t>
            </a:r>
            <a:r>
              <a:rPr lang="en-US" sz="1600" dirty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’50-59’</a:t>
            </a:r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smtClean="0">
                <a:latin typeface="Arial" pitchFamily="34" charset="0"/>
              </a:rPr>
              <a:t>…</a:t>
            </a:r>
          </a:p>
          <a:p>
            <a:r>
              <a:rPr lang="en-US" sz="1600" dirty="0">
                <a:solidFill>
                  <a:srgbClr val="7030A0"/>
                </a:solidFill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</a:rPr>
              <a:t>     option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Arial" pitchFamily="34" charset="0"/>
              </a:rPr>
              <a:t>value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‘5’ </a:t>
            </a:r>
            <a:r>
              <a:rPr lang="en-US" sz="1600" dirty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‘90-99’ </a:t>
            </a:r>
            <a:endParaRPr lang="en-US" sz="1600" dirty="0">
              <a:latin typeface="Arial" pitchFamily="34" charset="0"/>
            </a:endParaRPr>
          </a:p>
          <a:p>
            <a:endParaRPr lang="en-US" sz="1600" dirty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     </a:t>
            </a:r>
            <a:endParaRPr lang="en-US" dirty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      </a:t>
            </a:r>
            <a:endParaRPr lang="en-US" dirty="0">
              <a:latin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4753"/>
          <a:stretch/>
        </p:blipFill>
        <p:spPr>
          <a:xfrm>
            <a:off x="5961818" y="2204864"/>
            <a:ext cx="5563433" cy="416759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 bwMode="auto">
          <a:xfrm>
            <a:off x="5966085" y="2213548"/>
            <a:ext cx="5566348" cy="4227226"/>
          </a:xfrm>
          <a:custGeom>
            <a:avLst/>
            <a:gdLst>
              <a:gd name="connsiteX0" fmla="*/ 3622623 w 5566348"/>
              <a:gd name="connsiteY0" fmla="*/ 0 h 4227226"/>
              <a:gd name="connsiteX1" fmla="*/ 3622623 w 5566348"/>
              <a:gd name="connsiteY1" fmla="*/ 0 h 4227226"/>
              <a:gd name="connsiteX2" fmla="*/ 3607633 w 5566348"/>
              <a:gd name="connsiteY2" fmla="*/ 2913088 h 4227226"/>
              <a:gd name="connsiteX3" fmla="*/ 3592643 w 5566348"/>
              <a:gd name="connsiteY3" fmla="*/ 3102963 h 4227226"/>
              <a:gd name="connsiteX4" fmla="*/ 3577653 w 5566348"/>
              <a:gd name="connsiteY4" fmla="*/ 3177914 h 4227226"/>
              <a:gd name="connsiteX5" fmla="*/ 3572656 w 5566348"/>
              <a:gd name="connsiteY5" fmla="*/ 3197901 h 4227226"/>
              <a:gd name="connsiteX6" fmla="*/ 3517692 w 5566348"/>
              <a:gd name="connsiteY6" fmla="*/ 3372786 h 4227226"/>
              <a:gd name="connsiteX7" fmla="*/ 0 w 5566348"/>
              <a:gd name="connsiteY7" fmla="*/ 3337809 h 4227226"/>
              <a:gd name="connsiteX8" fmla="*/ 24984 w 5566348"/>
              <a:gd name="connsiteY8" fmla="*/ 4222229 h 4227226"/>
              <a:gd name="connsiteX9" fmla="*/ 5561351 w 5566348"/>
              <a:gd name="connsiteY9" fmla="*/ 4227226 h 4227226"/>
              <a:gd name="connsiteX10" fmla="*/ 5566348 w 5566348"/>
              <a:gd name="connsiteY10" fmla="*/ 34977 h 4227226"/>
              <a:gd name="connsiteX11" fmla="*/ 3622623 w 5566348"/>
              <a:gd name="connsiteY11" fmla="*/ 0 h 422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66348" h="4227226">
                <a:moveTo>
                  <a:pt x="3622623" y="0"/>
                </a:moveTo>
                <a:lnTo>
                  <a:pt x="3622623" y="0"/>
                </a:lnTo>
                <a:cubicBezTo>
                  <a:pt x="3617626" y="971029"/>
                  <a:pt x="3617015" y="1942091"/>
                  <a:pt x="3607633" y="2913088"/>
                </a:cubicBezTo>
                <a:cubicBezTo>
                  <a:pt x="3607020" y="2976574"/>
                  <a:pt x="3599785" y="3039877"/>
                  <a:pt x="3592643" y="3102963"/>
                </a:cubicBezTo>
                <a:cubicBezTo>
                  <a:pt x="3589777" y="3128280"/>
                  <a:pt x="3583833" y="3153196"/>
                  <a:pt x="3577653" y="3177914"/>
                </a:cubicBezTo>
                <a:lnTo>
                  <a:pt x="3572656" y="3197901"/>
                </a:lnTo>
                <a:lnTo>
                  <a:pt x="3517692" y="3372786"/>
                </a:lnTo>
                <a:lnTo>
                  <a:pt x="0" y="3337809"/>
                </a:lnTo>
                <a:lnTo>
                  <a:pt x="24984" y="4222229"/>
                </a:lnTo>
                <a:lnTo>
                  <a:pt x="5561351" y="4227226"/>
                </a:lnTo>
                <a:cubicBezTo>
                  <a:pt x="5563017" y="2829810"/>
                  <a:pt x="5564682" y="1432393"/>
                  <a:pt x="5566348" y="34977"/>
                </a:cubicBezTo>
                <a:lnTo>
                  <a:pt x="3622623" y="0"/>
                </a:lnTo>
                <a:close/>
              </a:path>
            </a:pathLst>
          </a:custGeom>
          <a:solidFill>
            <a:schemeClr val="bg1">
              <a:lumMod val="75000"/>
              <a:alpha val="73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23992" y="2224424"/>
            <a:ext cx="1512168" cy="1510607"/>
          </a:xfrm>
          <a:prstGeom prst="rect">
            <a:avLst/>
          </a:prstGeom>
          <a:solidFill>
            <a:schemeClr val="accent3">
              <a:tint val="65000"/>
              <a:alpha val="69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27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Medical Data – Computation Method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200611 Acadela Manual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321357" y="980728"/>
            <a:ext cx="11524664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Define computation method for health indicator metrics: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itchFamily="34" charset="0"/>
              </a:rPr>
              <a:t>Charlson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Cormobidity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Index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weighted sum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 of 19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</a:rPr>
              <a:t>Body Mass Index: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</a:rPr>
              <a:t>weight / height</a:t>
            </a:r>
            <a:r>
              <a:rPr lang="en-US" sz="2000" b="1" baseline="30000" dirty="0" smtClean="0">
                <a:solidFill>
                  <a:schemeClr val="tx1"/>
                </a:solidFill>
                <a:latin typeface="Arial" pitchFamily="34" charset="0"/>
              </a:rPr>
              <a:t>2</a:t>
            </a:r>
            <a:endParaRPr lang="en-US" sz="20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356" y="2132856"/>
            <a:ext cx="5773114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</a:rPr>
              <a:t>entity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Charlson</a:t>
            </a:r>
            <a:endParaRPr lang="en-US" sz="1600" dirty="0" smtClean="0">
              <a:latin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</a:rPr>
              <a:t> 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'</a:t>
            </a:r>
            <a:r>
              <a:rPr lang="en-US" sz="1600" dirty="0" err="1" smtClean="0">
                <a:latin typeface="Arial" pitchFamily="34" charset="0"/>
              </a:rPr>
              <a:t>Charlson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Cormobidity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Index Form'</a:t>
            </a:r>
            <a:endParaRPr lang="en-US" sz="1600" dirty="0" smtClean="0">
              <a:latin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</a:rPr>
              <a:t>attribute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ch1 </a:t>
            </a:r>
          </a:p>
          <a:p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 …</a:t>
            </a:r>
          </a:p>
          <a:p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</a:rPr>
              <a:t>attribute</a:t>
            </a:r>
            <a:r>
              <a:rPr lang="en-US" sz="1600" dirty="0" smtClean="0">
                <a:latin typeface="Arial" pitchFamily="34" charset="0"/>
              </a:rPr>
              <a:t> ch20</a:t>
            </a:r>
            <a:endParaRPr lang="en-US" sz="1600" dirty="0">
              <a:latin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</a:rPr>
              <a:t>  …</a:t>
            </a:r>
          </a:p>
          <a:p>
            <a:r>
              <a:rPr lang="en-US" sz="1600" dirty="0" smtClean="0">
                <a:latin typeface="Arial" pitchFamily="34" charset="0"/>
              </a:rPr>
              <a:t>  </a:t>
            </a:r>
          </a:p>
          <a:p>
            <a:r>
              <a:rPr lang="en-US" sz="1600" dirty="0" err="1">
                <a:solidFill>
                  <a:srgbClr val="7030A0"/>
                </a:solidFill>
                <a:latin typeface="Arial" pitchFamily="34" charset="0"/>
              </a:rPr>
              <a:t>derivedattribute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ch21</a:t>
            </a:r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    </a:t>
            </a:r>
            <a:r>
              <a:rPr lang="en-US" sz="1600" dirty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>
                <a:latin typeface="Arial" pitchFamily="34" charset="0"/>
              </a:rPr>
              <a:t>‘</a:t>
            </a:r>
            <a:r>
              <a:rPr lang="en-US" sz="1600" dirty="0" err="1">
                <a:latin typeface="Arial" pitchFamily="34" charset="0"/>
              </a:rPr>
              <a:t>Charlson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Cormobidity</a:t>
            </a:r>
            <a:r>
              <a:rPr lang="en-US" sz="1600" dirty="0">
                <a:latin typeface="Arial" pitchFamily="34" charset="0"/>
              </a:rPr>
              <a:t> Index (age adjusted)’</a:t>
            </a:r>
          </a:p>
          <a:p>
            <a:r>
              <a:rPr lang="en-US" sz="1600" dirty="0">
                <a:latin typeface="Arial" pitchFamily="34" charset="0"/>
              </a:rPr>
              <a:t>    </a:t>
            </a:r>
            <a:r>
              <a:rPr lang="en-US" sz="1600" dirty="0">
                <a:solidFill>
                  <a:srgbClr val="FF8000"/>
                </a:solidFill>
                <a:latin typeface="Arial" pitchFamily="34" charset="0"/>
              </a:rPr>
              <a:t>expression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>
                <a:latin typeface="Arial" pitchFamily="34" charset="0"/>
              </a:rPr>
              <a:t>‘number(ch1, 0) + number(ch2, 0) + … number(ch19, 0)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</a:rPr>
              <a:t>* 6</a:t>
            </a:r>
            <a:r>
              <a:rPr lang="en-US" sz="1600" dirty="0">
                <a:latin typeface="Arial" pitchFamily="34" charset="0"/>
              </a:rPr>
              <a:t> + </a:t>
            </a:r>
            <a:r>
              <a:rPr lang="en-US" sz="1600" dirty="0">
                <a:solidFill>
                  <a:srgbClr val="0065BD"/>
                </a:solidFill>
                <a:latin typeface="Arial" pitchFamily="34" charset="0"/>
              </a:rPr>
              <a:t>number(ch20, 0)</a:t>
            </a:r>
            <a:r>
              <a:rPr lang="en-US" sz="1600" dirty="0">
                <a:latin typeface="Arial" pitchFamily="34" charset="0"/>
              </a:rPr>
              <a:t>) </a:t>
            </a:r>
          </a:p>
          <a:p>
            <a:endParaRPr lang="en-US" sz="1600" dirty="0" smtClean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  </a:t>
            </a:r>
            <a:r>
              <a:rPr lang="en-US" sz="1600" dirty="0" err="1" smtClean="0">
                <a:solidFill>
                  <a:srgbClr val="7030A0"/>
                </a:solidFill>
                <a:latin typeface="Arial" pitchFamily="34" charset="0"/>
              </a:rPr>
              <a:t>derivedattribute</a:t>
            </a:r>
            <a:r>
              <a:rPr lang="en-US" sz="1600" dirty="0" smtClean="0">
                <a:latin typeface="Arial" pitchFamily="34" charset="0"/>
              </a:rPr>
              <a:t> ch22</a:t>
            </a:r>
          </a:p>
          <a:p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  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description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‘</a:t>
            </a:r>
            <a:r>
              <a:rPr lang="en-US" sz="1600" dirty="0" err="1">
                <a:latin typeface="Arial" pitchFamily="34" charset="0"/>
              </a:rPr>
              <a:t>Charlson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Cormobidity</a:t>
            </a:r>
            <a:r>
              <a:rPr lang="en-US" sz="1600" dirty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Index (unadjusted)’</a:t>
            </a:r>
            <a:endParaRPr lang="en-US" sz="1600" dirty="0">
              <a:latin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</a:rPr>
              <a:t>    </a:t>
            </a:r>
            <a:r>
              <a:rPr lang="en-US" sz="1600" dirty="0" smtClean="0">
                <a:solidFill>
                  <a:srgbClr val="FF8000"/>
                </a:solidFill>
                <a:latin typeface="Arial" pitchFamily="34" charset="0"/>
              </a:rPr>
              <a:t>expression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</a:rPr>
              <a:t>‘number(ch1, 0) + number(ch2, </a:t>
            </a:r>
            <a:r>
              <a:rPr lang="en-US" sz="1600" dirty="0">
                <a:latin typeface="Arial" pitchFamily="34" charset="0"/>
              </a:rPr>
              <a:t>0) </a:t>
            </a:r>
            <a:r>
              <a:rPr lang="en-US" sz="1600" dirty="0" smtClean="0">
                <a:latin typeface="Arial" pitchFamily="34" charset="0"/>
              </a:rPr>
              <a:t>+ … number(ch19, </a:t>
            </a:r>
            <a:r>
              <a:rPr lang="en-US" sz="1600" dirty="0">
                <a:latin typeface="Arial" pitchFamily="34" charset="0"/>
              </a:rPr>
              <a:t>0</a:t>
            </a:r>
            <a:r>
              <a:rPr lang="en-US" sz="1600" dirty="0" smtClean="0">
                <a:latin typeface="Arial" pitchFamily="34" charset="0"/>
              </a:rPr>
              <a:t>)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</a:rPr>
              <a:t>* 6</a:t>
            </a:r>
            <a:r>
              <a:rPr lang="en-US" sz="1600" dirty="0" smtClean="0">
                <a:latin typeface="Arial" pitchFamily="34" charset="0"/>
              </a:rPr>
              <a:t>) </a:t>
            </a:r>
          </a:p>
          <a:p>
            <a:endParaRPr lang="en-US" sz="1600" dirty="0" smtClean="0">
              <a:latin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</a:rPr>
              <a:t>  </a:t>
            </a:r>
            <a:endParaRPr lang="en-US" sz="1600" dirty="0">
              <a:latin typeface="Arial" pitchFamily="34" charset="0"/>
            </a:endParaRPr>
          </a:p>
          <a:p>
            <a:endParaRPr lang="en-US" sz="1600" dirty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     </a:t>
            </a:r>
            <a:endParaRPr lang="en-US" dirty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      </a:t>
            </a:r>
            <a:endParaRPr lang="en-US" dirty="0">
              <a:latin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53"/>
          <a:stretch/>
        </p:blipFill>
        <p:spPr>
          <a:xfrm>
            <a:off x="6214280" y="2116448"/>
            <a:ext cx="5563433" cy="41675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6312024" y="2132856"/>
            <a:ext cx="5465689" cy="3456384"/>
          </a:xfrm>
          <a:prstGeom prst="rect">
            <a:avLst/>
          </a:prstGeom>
          <a:solidFill>
            <a:schemeClr val="accent3">
              <a:tint val="65000"/>
              <a:alpha val="59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90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_METADATA_KEY" val="de83941a-0a42-4406-aab2-b975bb6c4112"/>
</p:tagLst>
</file>

<file path=ppt/theme/theme1.xml><?xml version="1.0" encoding="utf-8"?>
<a:theme xmlns:a="http://schemas.openxmlformats.org/drawingml/2006/main" name="2_Slides sebis 2013 2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71103 Matthes English Master Slide Deck (wide).potx" id="{91040FA8-FD49-4102-AC41-84BC0B08C488}" vid="{045BDA8C-0E4E-43FE-921F-341BE0C2864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2463</Words>
  <Application>Microsoft Office PowerPoint</Application>
  <PresentationFormat>Widescreen</PresentationFormat>
  <Paragraphs>715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Unicode MS</vt:lpstr>
      <vt:lpstr>Helvetica Neue</vt:lpstr>
      <vt:lpstr>TUM Neue Helvetica 75 Bold</vt:lpstr>
      <vt:lpstr>Webdings</vt:lpstr>
      <vt:lpstr>Wingdings</vt:lpstr>
      <vt:lpstr>2_Slides sebis 2013 2</vt:lpstr>
      <vt:lpstr>Acadela: A Domain Specific Language for Definition of Integrated Care Pathway</vt:lpstr>
      <vt:lpstr>Integrated Care Pathway</vt:lpstr>
      <vt:lpstr>Care Plan Elements</vt:lpstr>
      <vt:lpstr>Care Plan Elements</vt:lpstr>
      <vt:lpstr>Care Plan Elements</vt:lpstr>
      <vt:lpstr>Care Plan Elements</vt:lpstr>
      <vt:lpstr>Personal Data</vt:lpstr>
      <vt:lpstr>Medical Data – Include Medical Info</vt:lpstr>
      <vt:lpstr>Medical Data – Computation Method</vt:lpstr>
      <vt:lpstr>Medical Data – Define Severity</vt:lpstr>
      <vt:lpstr>Medical Data – Visualization</vt:lpstr>
      <vt:lpstr>Medical Data – Visualization</vt:lpstr>
      <vt:lpstr>When to Collect/Process Medical Data?</vt:lpstr>
      <vt:lpstr>Define When to Collect Medical Data</vt:lpstr>
      <vt:lpstr>Create a Medical Task Example</vt:lpstr>
      <vt:lpstr>Create Medical Care Plan Template</vt:lpstr>
      <vt:lpstr>Create Stage in Medical Care Plan</vt:lpstr>
      <vt:lpstr>Create Entity Definition of the Stage</vt:lpstr>
      <vt:lpstr>Create Entity Definition of the Stage</vt:lpstr>
      <vt:lpstr>Create Stage Definition of the Stage</vt:lpstr>
      <vt:lpstr>Create Stage Definition of the Stage</vt:lpstr>
      <vt:lpstr>Care Plan Definition</vt:lpstr>
      <vt:lpstr>Care Plan Template Definition</vt:lpstr>
      <vt:lpstr>Define Stages in a Care Plan Templates</vt:lpstr>
      <vt:lpstr>Define Care Plan Configuration</vt:lpstr>
      <vt:lpstr>Define Care Plan Operations</vt:lpstr>
      <vt:lpstr>Patient-centric, Multidisciplinary Care Plan</vt:lpstr>
      <vt:lpstr>Membership</vt:lpstr>
      <vt:lpstr>User</vt:lpstr>
      <vt:lpstr>Group Definition</vt:lpstr>
      <vt:lpstr>Group Examples</vt:lpstr>
      <vt:lpstr>Workspace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Copyright sebis</dc:description>
  <cp:lastModifiedBy/>
  <cp:revision>1</cp:revision>
  <dcterms:created xsi:type="dcterms:W3CDTF">2017-09-19T07:22:38Z</dcterms:created>
  <dcterms:modified xsi:type="dcterms:W3CDTF">2020-11-05T17:48:10Z</dcterms:modified>
</cp:coreProperties>
</file>