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7"/>
  </p:notesMasterIdLst>
  <p:sldIdLst>
    <p:sldId id="256" r:id="rId2"/>
    <p:sldId id="269" r:id="rId3"/>
    <p:sldId id="271" r:id="rId4"/>
    <p:sldId id="273" r:id="rId5"/>
    <p:sldId id="257" r:id="rId6"/>
    <p:sldId id="260" r:id="rId7"/>
    <p:sldId id="261" r:id="rId8"/>
    <p:sldId id="262" r:id="rId9"/>
    <p:sldId id="272" r:id="rId10"/>
    <p:sldId id="263" r:id="rId11"/>
    <p:sldId id="265" r:id="rId12"/>
    <p:sldId id="264" r:id="rId13"/>
    <p:sldId id="266" r:id="rId14"/>
    <p:sldId id="270"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B8E87C-3280-4EBB-9230-62F58DB6C426}">
          <p14:sldIdLst>
            <p14:sldId id="256"/>
            <p14:sldId id="269"/>
            <p14:sldId id="271"/>
            <p14:sldId id="273"/>
            <p14:sldId id="257"/>
            <p14:sldId id="260"/>
            <p14:sldId id="261"/>
            <p14:sldId id="262"/>
            <p14:sldId id="272"/>
            <p14:sldId id="263"/>
            <p14:sldId id="265"/>
            <p14:sldId id="264"/>
            <p14:sldId id="266"/>
            <p14:sldId id="270"/>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25" autoAdjust="0"/>
    <p:restoredTop sz="94660"/>
  </p:normalViewPr>
  <p:slideViewPr>
    <p:cSldViewPr snapToGrid="0">
      <p:cViewPr varScale="1">
        <p:scale>
          <a:sx n="72" d="100"/>
          <a:sy n="72" d="100"/>
        </p:scale>
        <p:origin x="75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892BBD-E4D0-4AAC-AC79-88E38AD60A42}" type="datetimeFigureOut">
              <a:rPr lang="vi-VN" smtClean="0"/>
              <a:t>10/12/2019</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C35A1-F1BE-47A5-809B-0986787963F0}" type="slidenum">
              <a:rPr lang="vi-VN" smtClean="0"/>
              <a:t>‹#›</a:t>
            </a:fld>
            <a:endParaRPr lang="vi-VN"/>
          </a:p>
        </p:txBody>
      </p:sp>
    </p:spTree>
    <p:extLst>
      <p:ext uri="{BB962C8B-B14F-4D97-AF65-F5344CB8AC3E}">
        <p14:creationId xmlns:p14="http://schemas.microsoft.com/office/powerpoint/2010/main" val="3070015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7F2FF4-57E5-4702-9779-3277F2157BCE}" type="datetime1">
              <a:rPr lang="vi-VN" smtClean="0"/>
              <a:t>10/12/2019</a:t>
            </a:fld>
            <a:endParaRPr lang="vi-VN"/>
          </a:p>
        </p:txBody>
      </p:sp>
      <p:sp>
        <p:nvSpPr>
          <p:cNvPr id="5" name="Footer Placeholder 4"/>
          <p:cNvSpPr>
            <a:spLocks noGrp="1"/>
          </p:cNvSpPr>
          <p:nvPr>
            <p:ph type="ftr" sz="quarter" idx="11"/>
          </p:nvPr>
        </p:nvSpPr>
        <p:spPr/>
        <p:txBody>
          <a:bodyPr/>
          <a:lstStyle/>
          <a:p>
            <a:r>
              <a:rPr lang="vi-VN"/>
              <a:t>Builder Pattern - Giới thiệu và Ứng dụng</a:t>
            </a:r>
          </a:p>
        </p:txBody>
      </p:sp>
      <p:sp>
        <p:nvSpPr>
          <p:cNvPr id="6" name="Slide Number Placeholder 5"/>
          <p:cNvSpPr>
            <a:spLocks noGrp="1"/>
          </p:cNvSpPr>
          <p:nvPr>
            <p:ph type="sldNum" sz="quarter" idx="12"/>
          </p:nvPr>
        </p:nvSpPr>
        <p:spPr/>
        <p:txBody>
          <a:bodyPr/>
          <a:lstStyle/>
          <a:p>
            <a:fld id="{90AACB6F-8CAD-44B3-B2D6-C673380F2363}" type="slidenum">
              <a:rPr lang="vi-VN" smtClean="0"/>
              <a:t>‹#›</a:t>
            </a:fld>
            <a:endParaRPr lang="vi-VN"/>
          </a:p>
        </p:txBody>
      </p:sp>
    </p:spTree>
    <p:extLst>
      <p:ext uri="{BB962C8B-B14F-4D97-AF65-F5344CB8AC3E}">
        <p14:creationId xmlns:p14="http://schemas.microsoft.com/office/powerpoint/2010/main" val="4145385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055CFC-96A5-4684-9A09-4B752E66E0F5}" type="datetime1">
              <a:rPr lang="vi-VN" smtClean="0"/>
              <a:t>10/12/2019</a:t>
            </a:fld>
            <a:endParaRPr lang="vi-VN"/>
          </a:p>
        </p:txBody>
      </p:sp>
      <p:sp>
        <p:nvSpPr>
          <p:cNvPr id="5" name="Footer Placeholder 4"/>
          <p:cNvSpPr>
            <a:spLocks noGrp="1"/>
          </p:cNvSpPr>
          <p:nvPr>
            <p:ph type="ftr" sz="quarter" idx="11"/>
          </p:nvPr>
        </p:nvSpPr>
        <p:spPr/>
        <p:txBody>
          <a:bodyPr/>
          <a:lstStyle/>
          <a:p>
            <a:r>
              <a:rPr lang="vi-VN"/>
              <a:t>Builder Pattern - Giới thiệu và Ứng dụng</a:t>
            </a:r>
          </a:p>
        </p:txBody>
      </p:sp>
      <p:sp>
        <p:nvSpPr>
          <p:cNvPr id="6" name="Slide Number Placeholder 5"/>
          <p:cNvSpPr>
            <a:spLocks noGrp="1"/>
          </p:cNvSpPr>
          <p:nvPr>
            <p:ph type="sldNum" sz="quarter" idx="12"/>
          </p:nvPr>
        </p:nvSpPr>
        <p:spPr/>
        <p:txBody>
          <a:bodyPr/>
          <a:lstStyle/>
          <a:p>
            <a:fld id="{90AACB6F-8CAD-44B3-B2D6-C673380F2363}" type="slidenum">
              <a:rPr lang="vi-VN" smtClean="0"/>
              <a:t>‹#›</a:t>
            </a:fld>
            <a:endParaRPr lang="vi-VN"/>
          </a:p>
        </p:txBody>
      </p:sp>
    </p:spTree>
    <p:extLst>
      <p:ext uri="{BB962C8B-B14F-4D97-AF65-F5344CB8AC3E}">
        <p14:creationId xmlns:p14="http://schemas.microsoft.com/office/powerpoint/2010/main" val="4008609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B2144F-F83C-4745-A66B-5D36736CAAE0}" type="datetime1">
              <a:rPr lang="vi-VN" smtClean="0"/>
              <a:t>10/12/2019</a:t>
            </a:fld>
            <a:endParaRPr lang="vi-VN"/>
          </a:p>
        </p:txBody>
      </p:sp>
      <p:sp>
        <p:nvSpPr>
          <p:cNvPr id="5" name="Footer Placeholder 4"/>
          <p:cNvSpPr>
            <a:spLocks noGrp="1"/>
          </p:cNvSpPr>
          <p:nvPr>
            <p:ph type="ftr" sz="quarter" idx="11"/>
          </p:nvPr>
        </p:nvSpPr>
        <p:spPr/>
        <p:txBody>
          <a:bodyPr/>
          <a:lstStyle/>
          <a:p>
            <a:r>
              <a:rPr lang="vi-VN"/>
              <a:t>Builder Pattern - Giới thiệu và Ứng dụng</a:t>
            </a:r>
          </a:p>
        </p:txBody>
      </p:sp>
      <p:sp>
        <p:nvSpPr>
          <p:cNvPr id="6" name="Slide Number Placeholder 5"/>
          <p:cNvSpPr>
            <a:spLocks noGrp="1"/>
          </p:cNvSpPr>
          <p:nvPr>
            <p:ph type="sldNum" sz="quarter" idx="12"/>
          </p:nvPr>
        </p:nvSpPr>
        <p:spPr/>
        <p:txBody>
          <a:bodyPr/>
          <a:lstStyle/>
          <a:p>
            <a:fld id="{90AACB6F-8CAD-44B3-B2D6-C673380F2363}"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07506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9FF8ED-20C9-421C-AB24-FC89422EBDA3}" type="datetime1">
              <a:rPr lang="vi-VN" smtClean="0"/>
              <a:t>10/12/2019</a:t>
            </a:fld>
            <a:endParaRPr lang="vi-VN"/>
          </a:p>
        </p:txBody>
      </p:sp>
      <p:sp>
        <p:nvSpPr>
          <p:cNvPr id="5" name="Footer Placeholder 4"/>
          <p:cNvSpPr>
            <a:spLocks noGrp="1"/>
          </p:cNvSpPr>
          <p:nvPr>
            <p:ph type="ftr" sz="quarter" idx="11"/>
          </p:nvPr>
        </p:nvSpPr>
        <p:spPr/>
        <p:txBody>
          <a:bodyPr/>
          <a:lstStyle/>
          <a:p>
            <a:r>
              <a:rPr lang="vi-VN"/>
              <a:t>Builder Pattern - Giới thiệu và Ứng dụng</a:t>
            </a:r>
          </a:p>
        </p:txBody>
      </p:sp>
      <p:sp>
        <p:nvSpPr>
          <p:cNvPr id="6" name="Slide Number Placeholder 5"/>
          <p:cNvSpPr>
            <a:spLocks noGrp="1"/>
          </p:cNvSpPr>
          <p:nvPr>
            <p:ph type="sldNum" sz="quarter" idx="12"/>
          </p:nvPr>
        </p:nvSpPr>
        <p:spPr/>
        <p:txBody>
          <a:bodyPr/>
          <a:lstStyle/>
          <a:p>
            <a:fld id="{90AACB6F-8CAD-44B3-B2D6-C673380F2363}" type="slidenum">
              <a:rPr lang="vi-VN" smtClean="0"/>
              <a:t>‹#›</a:t>
            </a:fld>
            <a:endParaRPr lang="vi-VN"/>
          </a:p>
        </p:txBody>
      </p:sp>
    </p:spTree>
    <p:extLst>
      <p:ext uri="{BB962C8B-B14F-4D97-AF65-F5344CB8AC3E}">
        <p14:creationId xmlns:p14="http://schemas.microsoft.com/office/powerpoint/2010/main" val="2813220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4C5D96-8409-4363-8CAB-CF32C13B8BDD}" type="datetime1">
              <a:rPr lang="vi-VN" smtClean="0"/>
              <a:t>10/12/2019</a:t>
            </a:fld>
            <a:endParaRPr lang="vi-VN"/>
          </a:p>
        </p:txBody>
      </p:sp>
      <p:sp>
        <p:nvSpPr>
          <p:cNvPr id="5" name="Footer Placeholder 4"/>
          <p:cNvSpPr>
            <a:spLocks noGrp="1"/>
          </p:cNvSpPr>
          <p:nvPr>
            <p:ph type="ftr" sz="quarter" idx="11"/>
          </p:nvPr>
        </p:nvSpPr>
        <p:spPr/>
        <p:txBody>
          <a:bodyPr/>
          <a:lstStyle/>
          <a:p>
            <a:r>
              <a:rPr lang="vi-VN"/>
              <a:t>Builder Pattern - Giới thiệu và Ứng dụng</a:t>
            </a:r>
          </a:p>
        </p:txBody>
      </p:sp>
      <p:sp>
        <p:nvSpPr>
          <p:cNvPr id="6" name="Slide Number Placeholder 5"/>
          <p:cNvSpPr>
            <a:spLocks noGrp="1"/>
          </p:cNvSpPr>
          <p:nvPr>
            <p:ph type="sldNum" sz="quarter" idx="12"/>
          </p:nvPr>
        </p:nvSpPr>
        <p:spPr/>
        <p:txBody>
          <a:bodyPr/>
          <a:lstStyle/>
          <a:p>
            <a:fld id="{90AACB6F-8CAD-44B3-B2D6-C673380F2363}"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6865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E5548-D991-472A-BFEC-01B1BC10A58B}" type="datetime1">
              <a:rPr lang="vi-VN" smtClean="0"/>
              <a:t>10/12/2019</a:t>
            </a:fld>
            <a:endParaRPr lang="vi-VN"/>
          </a:p>
        </p:txBody>
      </p:sp>
      <p:sp>
        <p:nvSpPr>
          <p:cNvPr id="5" name="Footer Placeholder 4"/>
          <p:cNvSpPr>
            <a:spLocks noGrp="1"/>
          </p:cNvSpPr>
          <p:nvPr>
            <p:ph type="ftr" sz="quarter" idx="11"/>
          </p:nvPr>
        </p:nvSpPr>
        <p:spPr/>
        <p:txBody>
          <a:bodyPr/>
          <a:lstStyle/>
          <a:p>
            <a:r>
              <a:rPr lang="vi-VN"/>
              <a:t>Builder Pattern - Giới thiệu và Ứng dụng</a:t>
            </a:r>
          </a:p>
        </p:txBody>
      </p:sp>
      <p:sp>
        <p:nvSpPr>
          <p:cNvPr id="6" name="Slide Number Placeholder 5"/>
          <p:cNvSpPr>
            <a:spLocks noGrp="1"/>
          </p:cNvSpPr>
          <p:nvPr>
            <p:ph type="sldNum" sz="quarter" idx="12"/>
          </p:nvPr>
        </p:nvSpPr>
        <p:spPr/>
        <p:txBody>
          <a:bodyPr/>
          <a:lstStyle/>
          <a:p>
            <a:fld id="{90AACB6F-8CAD-44B3-B2D6-C673380F2363}" type="slidenum">
              <a:rPr lang="vi-VN" smtClean="0"/>
              <a:t>‹#›</a:t>
            </a:fld>
            <a:endParaRPr lang="vi-VN"/>
          </a:p>
        </p:txBody>
      </p:sp>
    </p:spTree>
    <p:extLst>
      <p:ext uri="{BB962C8B-B14F-4D97-AF65-F5344CB8AC3E}">
        <p14:creationId xmlns:p14="http://schemas.microsoft.com/office/powerpoint/2010/main" val="50130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9D0AAE-CE65-4571-A11B-E94793C36347}" type="datetime1">
              <a:rPr lang="vi-VN" smtClean="0"/>
              <a:t>10/12/2019</a:t>
            </a:fld>
            <a:endParaRPr lang="vi-VN"/>
          </a:p>
        </p:txBody>
      </p:sp>
      <p:sp>
        <p:nvSpPr>
          <p:cNvPr id="5" name="Footer Placeholder 4"/>
          <p:cNvSpPr>
            <a:spLocks noGrp="1"/>
          </p:cNvSpPr>
          <p:nvPr>
            <p:ph type="ftr" sz="quarter" idx="11"/>
          </p:nvPr>
        </p:nvSpPr>
        <p:spPr/>
        <p:txBody>
          <a:bodyPr/>
          <a:lstStyle/>
          <a:p>
            <a:r>
              <a:rPr lang="vi-VN"/>
              <a:t>Builder Pattern - Giới thiệu và Ứng dụng</a:t>
            </a:r>
          </a:p>
        </p:txBody>
      </p:sp>
      <p:sp>
        <p:nvSpPr>
          <p:cNvPr id="6" name="Slide Number Placeholder 5"/>
          <p:cNvSpPr>
            <a:spLocks noGrp="1"/>
          </p:cNvSpPr>
          <p:nvPr>
            <p:ph type="sldNum" sz="quarter" idx="12"/>
          </p:nvPr>
        </p:nvSpPr>
        <p:spPr/>
        <p:txBody>
          <a:bodyPr/>
          <a:lstStyle/>
          <a:p>
            <a:fld id="{90AACB6F-8CAD-44B3-B2D6-C673380F2363}" type="slidenum">
              <a:rPr lang="vi-VN" smtClean="0"/>
              <a:t>‹#›</a:t>
            </a:fld>
            <a:endParaRPr lang="vi-VN"/>
          </a:p>
        </p:txBody>
      </p:sp>
    </p:spTree>
    <p:extLst>
      <p:ext uri="{BB962C8B-B14F-4D97-AF65-F5344CB8AC3E}">
        <p14:creationId xmlns:p14="http://schemas.microsoft.com/office/powerpoint/2010/main" val="3916703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74B23-3330-4526-9624-039E48AB0F0D}" type="datetime1">
              <a:rPr lang="vi-VN" smtClean="0"/>
              <a:t>10/12/2019</a:t>
            </a:fld>
            <a:endParaRPr lang="vi-VN"/>
          </a:p>
        </p:txBody>
      </p:sp>
      <p:sp>
        <p:nvSpPr>
          <p:cNvPr id="5" name="Footer Placeholder 4"/>
          <p:cNvSpPr>
            <a:spLocks noGrp="1"/>
          </p:cNvSpPr>
          <p:nvPr>
            <p:ph type="ftr" sz="quarter" idx="11"/>
          </p:nvPr>
        </p:nvSpPr>
        <p:spPr/>
        <p:txBody>
          <a:bodyPr/>
          <a:lstStyle/>
          <a:p>
            <a:r>
              <a:rPr lang="vi-VN"/>
              <a:t>Builder Pattern - Giới thiệu và Ứng dụng</a:t>
            </a:r>
          </a:p>
        </p:txBody>
      </p:sp>
      <p:sp>
        <p:nvSpPr>
          <p:cNvPr id="6" name="Slide Number Placeholder 5"/>
          <p:cNvSpPr>
            <a:spLocks noGrp="1"/>
          </p:cNvSpPr>
          <p:nvPr>
            <p:ph type="sldNum" sz="quarter" idx="12"/>
          </p:nvPr>
        </p:nvSpPr>
        <p:spPr/>
        <p:txBody>
          <a:bodyPr/>
          <a:lstStyle/>
          <a:p>
            <a:fld id="{90AACB6F-8CAD-44B3-B2D6-C673380F2363}" type="slidenum">
              <a:rPr lang="vi-VN" smtClean="0"/>
              <a:t>‹#›</a:t>
            </a:fld>
            <a:endParaRPr lang="vi-VN"/>
          </a:p>
        </p:txBody>
      </p:sp>
    </p:spTree>
    <p:extLst>
      <p:ext uri="{BB962C8B-B14F-4D97-AF65-F5344CB8AC3E}">
        <p14:creationId xmlns:p14="http://schemas.microsoft.com/office/powerpoint/2010/main" val="3230764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ADF96A-A9B7-43D6-B9AD-E89F0A815DA0}" type="datetime1">
              <a:rPr lang="vi-VN" smtClean="0"/>
              <a:t>10/12/2019</a:t>
            </a:fld>
            <a:endParaRPr lang="vi-VN"/>
          </a:p>
        </p:txBody>
      </p:sp>
      <p:sp>
        <p:nvSpPr>
          <p:cNvPr id="5" name="Footer Placeholder 4"/>
          <p:cNvSpPr>
            <a:spLocks noGrp="1"/>
          </p:cNvSpPr>
          <p:nvPr>
            <p:ph type="ftr" sz="quarter" idx="11"/>
          </p:nvPr>
        </p:nvSpPr>
        <p:spPr/>
        <p:txBody>
          <a:bodyPr/>
          <a:lstStyle/>
          <a:p>
            <a:r>
              <a:rPr lang="vi-VN"/>
              <a:t>Builder Pattern - Giới thiệu và Ứng dụng</a:t>
            </a:r>
          </a:p>
        </p:txBody>
      </p:sp>
      <p:sp>
        <p:nvSpPr>
          <p:cNvPr id="6" name="Slide Number Placeholder 5"/>
          <p:cNvSpPr>
            <a:spLocks noGrp="1"/>
          </p:cNvSpPr>
          <p:nvPr>
            <p:ph type="sldNum" sz="quarter" idx="12"/>
          </p:nvPr>
        </p:nvSpPr>
        <p:spPr/>
        <p:txBody>
          <a:bodyPr/>
          <a:lstStyle/>
          <a:p>
            <a:fld id="{90AACB6F-8CAD-44B3-B2D6-C673380F2363}" type="slidenum">
              <a:rPr lang="vi-VN" smtClean="0"/>
              <a:t>‹#›</a:t>
            </a:fld>
            <a:endParaRPr lang="vi-VN"/>
          </a:p>
        </p:txBody>
      </p:sp>
    </p:spTree>
    <p:extLst>
      <p:ext uri="{BB962C8B-B14F-4D97-AF65-F5344CB8AC3E}">
        <p14:creationId xmlns:p14="http://schemas.microsoft.com/office/powerpoint/2010/main" val="240337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C16D2-6E56-4091-B049-03E35A38B986}" type="datetime1">
              <a:rPr lang="vi-VN" smtClean="0"/>
              <a:t>10/12/2019</a:t>
            </a:fld>
            <a:endParaRPr lang="vi-VN"/>
          </a:p>
        </p:txBody>
      </p:sp>
      <p:sp>
        <p:nvSpPr>
          <p:cNvPr id="5" name="Footer Placeholder 4"/>
          <p:cNvSpPr>
            <a:spLocks noGrp="1"/>
          </p:cNvSpPr>
          <p:nvPr>
            <p:ph type="ftr" sz="quarter" idx="11"/>
          </p:nvPr>
        </p:nvSpPr>
        <p:spPr/>
        <p:txBody>
          <a:bodyPr/>
          <a:lstStyle/>
          <a:p>
            <a:r>
              <a:rPr lang="vi-VN"/>
              <a:t>Builder Pattern - Giới thiệu và Ứng dụng</a:t>
            </a:r>
          </a:p>
        </p:txBody>
      </p:sp>
      <p:sp>
        <p:nvSpPr>
          <p:cNvPr id="6" name="Slide Number Placeholder 5"/>
          <p:cNvSpPr>
            <a:spLocks noGrp="1"/>
          </p:cNvSpPr>
          <p:nvPr>
            <p:ph type="sldNum" sz="quarter" idx="12"/>
          </p:nvPr>
        </p:nvSpPr>
        <p:spPr/>
        <p:txBody>
          <a:bodyPr/>
          <a:lstStyle/>
          <a:p>
            <a:fld id="{90AACB6F-8CAD-44B3-B2D6-C673380F2363}" type="slidenum">
              <a:rPr lang="vi-VN" smtClean="0"/>
              <a:t>‹#›</a:t>
            </a:fld>
            <a:endParaRPr lang="vi-VN"/>
          </a:p>
        </p:txBody>
      </p:sp>
    </p:spTree>
    <p:extLst>
      <p:ext uri="{BB962C8B-B14F-4D97-AF65-F5344CB8AC3E}">
        <p14:creationId xmlns:p14="http://schemas.microsoft.com/office/powerpoint/2010/main" val="1573968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79FE95-E8F1-44D4-9624-00EED590C35F}" type="datetime1">
              <a:rPr lang="vi-VN" smtClean="0"/>
              <a:t>10/12/2019</a:t>
            </a:fld>
            <a:endParaRPr lang="vi-VN"/>
          </a:p>
        </p:txBody>
      </p:sp>
      <p:sp>
        <p:nvSpPr>
          <p:cNvPr id="6" name="Footer Placeholder 5"/>
          <p:cNvSpPr>
            <a:spLocks noGrp="1"/>
          </p:cNvSpPr>
          <p:nvPr>
            <p:ph type="ftr" sz="quarter" idx="11"/>
          </p:nvPr>
        </p:nvSpPr>
        <p:spPr/>
        <p:txBody>
          <a:bodyPr/>
          <a:lstStyle/>
          <a:p>
            <a:r>
              <a:rPr lang="vi-VN"/>
              <a:t>Builder Pattern - Giới thiệu và Ứng dụng</a:t>
            </a:r>
          </a:p>
        </p:txBody>
      </p:sp>
      <p:sp>
        <p:nvSpPr>
          <p:cNvPr id="7" name="Slide Number Placeholder 6"/>
          <p:cNvSpPr>
            <a:spLocks noGrp="1"/>
          </p:cNvSpPr>
          <p:nvPr>
            <p:ph type="sldNum" sz="quarter" idx="12"/>
          </p:nvPr>
        </p:nvSpPr>
        <p:spPr/>
        <p:txBody>
          <a:bodyPr/>
          <a:lstStyle/>
          <a:p>
            <a:fld id="{90AACB6F-8CAD-44B3-B2D6-C673380F2363}" type="slidenum">
              <a:rPr lang="vi-VN" smtClean="0"/>
              <a:t>‹#›</a:t>
            </a:fld>
            <a:endParaRPr lang="vi-VN"/>
          </a:p>
        </p:txBody>
      </p:sp>
    </p:spTree>
    <p:extLst>
      <p:ext uri="{BB962C8B-B14F-4D97-AF65-F5344CB8AC3E}">
        <p14:creationId xmlns:p14="http://schemas.microsoft.com/office/powerpoint/2010/main" val="436851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5C8014-F060-476D-AF2F-E2BBB89C164E}" type="datetime1">
              <a:rPr lang="vi-VN" smtClean="0"/>
              <a:t>10/12/2019</a:t>
            </a:fld>
            <a:endParaRPr lang="vi-VN"/>
          </a:p>
        </p:txBody>
      </p:sp>
      <p:sp>
        <p:nvSpPr>
          <p:cNvPr id="8" name="Footer Placeholder 7"/>
          <p:cNvSpPr>
            <a:spLocks noGrp="1"/>
          </p:cNvSpPr>
          <p:nvPr>
            <p:ph type="ftr" sz="quarter" idx="11"/>
          </p:nvPr>
        </p:nvSpPr>
        <p:spPr/>
        <p:txBody>
          <a:bodyPr/>
          <a:lstStyle/>
          <a:p>
            <a:r>
              <a:rPr lang="vi-VN"/>
              <a:t>Builder Pattern - Giới thiệu và Ứng dụng</a:t>
            </a:r>
          </a:p>
        </p:txBody>
      </p:sp>
      <p:sp>
        <p:nvSpPr>
          <p:cNvPr id="9" name="Slide Number Placeholder 8"/>
          <p:cNvSpPr>
            <a:spLocks noGrp="1"/>
          </p:cNvSpPr>
          <p:nvPr>
            <p:ph type="sldNum" sz="quarter" idx="12"/>
          </p:nvPr>
        </p:nvSpPr>
        <p:spPr/>
        <p:txBody>
          <a:bodyPr/>
          <a:lstStyle/>
          <a:p>
            <a:fld id="{90AACB6F-8CAD-44B3-B2D6-C673380F2363}" type="slidenum">
              <a:rPr lang="vi-VN" smtClean="0"/>
              <a:t>‹#›</a:t>
            </a:fld>
            <a:endParaRPr lang="vi-VN"/>
          </a:p>
        </p:txBody>
      </p:sp>
    </p:spTree>
    <p:extLst>
      <p:ext uri="{BB962C8B-B14F-4D97-AF65-F5344CB8AC3E}">
        <p14:creationId xmlns:p14="http://schemas.microsoft.com/office/powerpoint/2010/main" val="26205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383C7C-9358-4D94-8699-FB62E0CFD3F1}" type="datetime1">
              <a:rPr lang="vi-VN" smtClean="0"/>
              <a:t>10/12/2019</a:t>
            </a:fld>
            <a:endParaRPr lang="vi-VN"/>
          </a:p>
        </p:txBody>
      </p:sp>
      <p:sp>
        <p:nvSpPr>
          <p:cNvPr id="4" name="Footer Placeholder 3"/>
          <p:cNvSpPr>
            <a:spLocks noGrp="1"/>
          </p:cNvSpPr>
          <p:nvPr>
            <p:ph type="ftr" sz="quarter" idx="11"/>
          </p:nvPr>
        </p:nvSpPr>
        <p:spPr/>
        <p:txBody>
          <a:bodyPr/>
          <a:lstStyle/>
          <a:p>
            <a:r>
              <a:rPr lang="vi-VN"/>
              <a:t>Builder Pattern - Giới thiệu và Ứng dụng</a:t>
            </a:r>
          </a:p>
        </p:txBody>
      </p:sp>
      <p:sp>
        <p:nvSpPr>
          <p:cNvPr id="5" name="Slide Number Placeholder 4"/>
          <p:cNvSpPr>
            <a:spLocks noGrp="1"/>
          </p:cNvSpPr>
          <p:nvPr>
            <p:ph type="sldNum" sz="quarter" idx="12"/>
          </p:nvPr>
        </p:nvSpPr>
        <p:spPr/>
        <p:txBody>
          <a:bodyPr/>
          <a:lstStyle/>
          <a:p>
            <a:fld id="{90AACB6F-8CAD-44B3-B2D6-C673380F2363}" type="slidenum">
              <a:rPr lang="vi-VN" smtClean="0"/>
              <a:t>‹#›</a:t>
            </a:fld>
            <a:endParaRPr lang="vi-VN"/>
          </a:p>
        </p:txBody>
      </p:sp>
    </p:spTree>
    <p:extLst>
      <p:ext uri="{BB962C8B-B14F-4D97-AF65-F5344CB8AC3E}">
        <p14:creationId xmlns:p14="http://schemas.microsoft.com/office/powerpoint/2010/main" val="298255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FDB1AF-C8B1-4ABA-B371-31A92084EA2C}" type="datetime1">
              <a:rPr lang="vi-VN" smtClean="0"/>
              <a:t>10/12/2019</a:t>
            </a:fld>
            <a:endParaRPr lang="vi-VN"/>
          </a:p>
        </p:txBody>
      </p:sp>
      <p:sp>
        <p:nvSpPr>
          <p:cNvPr id="3" name="Footer Placeholder 2"/>
          <p:cNvSpPr>
            <a:spLocks noGrp="1"/>
          </p:cNvSpPr>
          <p:nvPr>
            <p:ph type="ftr" sz="quarter" idx="11"/>
          </p:nvPr>
        </p:nvSpPr>
        <p:spPr/>
        <p:txBody>
          <a:bodyPr/>
          <a:lstStyle/>
          <a:p>
            <a:r>
              <a:rPr lang="vi-VN"/>
              <a:t>Builder Pattern - Giới thiệu và Ứng dụng</a:t>
            </a:r>
          </a:p>
        </p:txBody>
      </p:sp>
      <p:sp>
        <p:nvSpPr>
          <p:cNvPr id="4" name="Slide Number Placeholder 3"/>
          <p:cNvSpPr>
            <a:spLocks noGrp="1"/>
          </p:cNvSpPr>
          <p:nvPr>
            <p:ph type="sldNum" sz="quarter" idx="12"/>
          </p:nvPr>
        </p:nvSpPr>
        <p:spPr/>
        <p:txBody>
          <a:bodyPr/>
          <a:lstStyle/>
          <a:p>
            <a:fld id="{90AACB6F-8CAD-44B3-B2D6-C673380F2363}" type="slidenum">
              <a:rPr lang="vi-VN" smtClean="0"/>
              <a:t>‹#›</a:t>
            </a:fld>
            <a:endParaRPr lang="vi-VN"/>
          </a:p>
        </p:txBody>
      </p:sp>
    </p:spTree>
    <p:extLst>
      <p:ext uri="{BB962C8B-B14F-4D97-AF65-F5344CB8AC3E}">
        <p14:creationId xmlns:p14="http://schemas.microsoft.com/office/powerpoint/2010/main" val="3681463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89B494-D6EE-4B3D-B4E1-87ED22E79775}" type="datetime1">
              <a:rPr lang="vi-VN" smtClean="0"/>
              <a:t>10/12/2019</a:t>
            </a:fld>
            <a:endParaRPr lang="vi-VN"/>
          </a:p>
        </p:txBody>
      </p:sp>
      <p:sp>
        <p:nvSpPr>
          <p:cNvPr id="6" name="Footer Placeholder 5"/>
          <p:cNvSpPr>
            <a:spLocks noGrp="1"/>
          </p:cNvSpPr>
          <p:nvPr>
            <p:ph type="ftr" sz="quarter" idx="11"/>
          </p:nvPr>
        </p:nvSpPr>
        <p:spPr/>
        <p:txBody>
          <a:bodyPr/>
          <a:lstStyle/>
          <a:p>
            <a:r>
              <a:rPr lang="vi-VN"/>
              <a:t>Builder Pattern - Giới thiệu và Ứng dụng</a:t>
            </a:r>
          </a:p>
        </p:txBody>
      </p:sp>
      <p:sp>
        <p:nvSpPr>
          <p:cNvPr id="7" name="Slide Number Placeholder 6"/>
          <p:cNvSpPr>
            <a:spLocks noGrp="1"/>
          </p:cNvSpPr>
          <p:nvPr>
            <p:ph type="sldNum" sz="quarter" idx="12"/>
          </p:nvPr>
        </p:nvSpPr>
        <p:spPr/>
        <p:txBody>
          <a:bodyPr/>
          <a:lstStyle/>
          <a:p>
            <a:fld id="{90AACB6F-8CAD-44B3-B2D6-C673380F2363}" type="slidenum">
              <a:rPr lang="vi-VN" smtClean="0"/>
              <a:t>‹#›</a:t>
            </a:fld>
            <a:endParaRPr lang="vi-VN"/>
          </a:p>
        </p:txBody>
      </p:sp>
    </p:spTree>
    <p:extLst>
      <p:ext uri="{BB962C8B-B14F-4D97-AF65-F5344CB8AC3E}">
        <p14:creationId xmlns:p14="http://schemas.microsoft.com/office/powerpoint/2010/main" val="2437291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680F6-7F9B-4D2A-A96E-0EA5ABD22810}" type="datetime1">
              <a:rPr lang="vi-VN" smtClean="0"/>
              <a:t>10/12/2019</a:t>
            </a:fld>
            <a:endParaRPr lang="vi-VN"/>
          </a:p>
        </p:txBody>
      </p:sp>
      <p:sp>
        <p:nvSpPr>
          <p:cNvPr id="6" name="Footer Placeholder 5"/>
          <p:cNvSpPr>
            <a:spLocks noGrp="1"/>
          </p:cNvSpPr>
          <p:nvPr>
            <p:ph type="ftr" sz="quarter" idx="11"/>
          </p:nvPr>
        </p:nvSpPr>
        <p:spPr/>
        <p:txBody>
          <a:bodyPr/>
          <a:lstStyle/>
          <a:p>
            <a:r>
              <a:rPr lang="vi-VN"/>
              <a:t>Builder Pattern - Giới thiệu và Ứng dụng</a:t>
            </a:r>
          </a:p>
        </p:txBody>
      </p:sp>
      <p:sp>
        <p:nvSpPr>
          <p:cNvPr id="7" name="Slide Number Placeholder 6"/>
          <p:cNvSpPr>
            <a:spLocks noGrp="1"/>
          </p:cNvSpPr>
          <p:nvPr>
            <p:ph type="sldNum" sz="quarter" idx="12"/>
          </p:nvPr>
        </p:nvSpPr>
        <p:spPr/>
        <p:txBody>
          <a:bodyPr/>
          <a:lstStyle/>
          <a:p>
            <a:fld id="{90AACB6F-8CAD-44B3-B2D6-C673380F2363}" type="slidenum">
              <a:rPr lang="vi-VN" smtClean="0"/>
              <a:t>‹#›</a:t>
            </a:fld>
            <a:endParaRPr lang="vi-VN"/>
          </a:p>
        </p:txBody>
      </p:sp>
    </p:spTree>
    <p:extLst>
      <p:ext uri="{BB962C8B-B14F-4D97-AF65-F5344CB8AC3E}">
        <p14:creationId xmlns:p14="http://schemas.microsoft.com/office/powerpoint/2010/main" val="1998180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7B1ED9-677F-44C0-B87F-528E78345140}" type="datetime1">
              <a:rPr lang="vi-VN" smtClean="0"/>
              <a:t>10/12/2019</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vi-VN"/>
              <a:t>Builder Pattern - Giới thiệu và Ứng dụng</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0AACB6F-8CAD-44B3-B2D6-C673380F2363}" type="slidenum">
              <a:rPr lang="vi-VN" smtClean="0"/>
              <a:t>‹#›</a:t>
            </a:fld>
            <a:endParaRPr lang="vi-VN"/>
          </a:p>
        </p:txBody>
      </p:sp>
    </p:spTree>
    <p:extLst>
      <p:ext uri="{BB962C8B-B14F-4D97-AF65-F5344CB8AC3E}">
        <p14:creationId xmlns:p14="http://schemas.microsoft.com/office/powerpoint/2010/main" val="369278550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pcoder.com/4434-huong-dan-java-design-pattern-builder/" TargetMode="External"/><Relationship Id="rId2" Type="http://schemas.openxmlformats.org/officeDocument/2006/relationships/hyperlink" Target="https://www.geeksforgeeks.org/builder-design-patter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11" name="Straight Connector 10">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7EA6330-8C84-4D91-A357-CC20AEEC9FE2}"/>
              </a:ext>
            </a:extLst>
          </p:cNvPr>
          <p:cNvSpPr>
            <a:spLocks noGrp="1"/>
          </p:cNvSpPr>
          <p:nvPr>
            <p:ph type="ctrTitle"/>
          </p:nvPr>
        </p:nvSpPr>
        <p:spPr>
          <a:xfrm>
            <a:off x="677335" y="1282701"/>
            <a:ext cx="5096060" cy="4307148"/>
          </a:xfrm>
        </p:spPr>
        <p:txBody>
          <a:bodyPr anchor="ctr">
            <a:normAutofit/>
          </a:bodyPr>
          <a:lstStyle/>
          <a:p>
            <a:pPr algn="ctr"/>
            <a:r>
              <a:rPr lang="en-US" sz="5000" b="1" cap="all">
                <a:latin typeface="Times New Roman" panose="02020603050405020304" pitchFamily="18" charset="0"/>
                <a:cs typeface="Times New Roman" panose="02020603050405020304" pitchFamily="18" charset="0"/>
              </a:rPr>
              <a:t>Giới thiệu và trình bày về mẫu thiết kế H</a:t>
            </a:r>
            <a:r>
              <a:rPr lang="vi-VN" sz="5000" b="1" cap="all">
                <a:latin typeface="Times New Roman" panose="02020603050405020304" pitchFamily="18" charset="0"/>
                <a:cs typeface="Times New Roman" panose="02020603050405020304" pitchFamily="18" charset="0"/>
              </a:rPr>
              <a:t>ướng đối tượng</a:t>
            </a:r>
          </a:p>
        </p:txBody>
      </p:sp>
      <p:sp>
        <p:nvSpPr>
          <p:cNvPr id="19" name="Freeform: Shape 18">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F09E8F06-6781-46CA-A20C-2D09EFAA2EDE}"/>
              </a:ext>
            </a:extLst>
          </p:cNvPr>
          <p:cNvSpPr>
            <a:spLocks noGrp="1"/>
          </p:cNvSpPr>
          <p:nvPr>
            <p:ph type="subTitle" idx="1"/>
          </p:nvPr>
        </p:nvSpPr>
        <p:spPr>
          <a:xfrm>
            <a:off x="7807549" y="1536102"/>
            <a:ext cx="4616881" cy="2848862"/>
          </a:xfrm>
        </p:spPr>
        <p:txBody>
          <a:bodyPr anchor="ctr">
            <a:normAutofit/>
          </a:bodyPr>
          <a:lstStyle/>
          <a:p>
            <a:pPr algn="l">
              <a:lnSpc>
                <a:spcPct val="90000"/>
              </a:lnSpc>
            </a:pPr>
            <a:r>
              <a:rPr lang="vi-VN" sz="2400" b="1" u="sng">
                <a:solidFill>
                  <a:srgbClr val="FFFFFF"/>
                </a:solidFill>
              </a:rPr>
              <a:t>Giảng viên</a:t>
            </a:r>
            <a:r>
              <a:rPr lang="vi-VN" sz="2400" b="1">
                <a:solidFill>
                  <a:srgbClr val="FFFFFF"/>
                </a:solidFill>
              </a:rPr>
              <a:t>: Phạm Nguyễn Sơn Tùng.</a:t>
            </a:r>
          </a:p>
          <a:p>
            <a:pPr algn="l">
              <a:lnSpc>
                <a:spcPct val="90000"/>
              </a:lnSpc>
            </a:pPr>
            <a:r>
              <a:rPr lang="vi-VN" sz="2400" b="1" u="sng">
                <a:solidFill>
                  <a:srgbClr val="FFFFFF"/>
                </a:solidFill>
              </a:rPr>
              <a:t>Sinh viên 1</a:t>
            </a:r>
            <a:r>
              <a:rPr lang="vi-VN" sz="2400" b="1">
                <a:solidFill>
                  <a:srgbClr val="FFFFFF"/>
                </a:solidFill>
              </a:rPr>
              <a:t>: Nguyễn Minh Trọng Trí. </a:t>
            </a:r>
            <a:r>
              <a:rPr lang="vi-VN" sz="2400" b="1" u="sng">
                <a:solidFill>
                  <a:srgbClr val="FFFFFF"/>
                </a:solidFill>
              </a:rPr>
              <a:t>MSSV</a:t>
            </a:r>
            <a:r>
              <a:rPr lang="vi-VN" sz="2400" b="1">
                <a:solidFill>
                  <a:srgbClr val="FFFFFF"/>
                </a:solidFill>
              </a:rPr>
              <a:t>: 18600287</a:t>
            </a:r>
          </a:p>
          <a:p>
            <a:pPr algn="l">
              <a:lnSpc>
                <a:spcPct val="90000"/>
              </a:lnSpc>
            </a:pPr>
            <a:r>
              <a:rPr lang="vi-VN" sz="2400" b="1" u="sng">
                <a:solidFill>
                  <a:srgbClr val="FFFFFF"/>
                </a:solidFill>
              </a:rPr>
              <a:t>Sinh viên 2</a:t>
            </a:r>
            <a:r>
              <a:rPr lang="vi-VN" sz="2400" b="1">
                <a:solidFill>
                  <a:srgbClr val="FFFFFF"/>
                </a:solidFill>
              </a:rPr>
              <a:t>: Phạm Gia Lâm. </a:t>
            </a:r>
            <a:r>
              <a:rPr lang="vi-VN" sz="2400" b="1" u="sng">
                <a:solidFill>
                  <a:srgbClr val="FFFFFF"/>
                </a:solidFill>
              </a:rPr>
              <a:t>MSSV</a:t>
            </a:r>
            <a:r>
              <a:rPr lang="vi-VN" sz="2400" b="1">
                <a:solidFill>
                  <a:srgbClr val="FFFFFF"/>
                </a:solidFill>
              </a:rPr>
              <a:t>: 18600353</a:t>
            </a:r>
          </a:p>
        </p:txBody>
      </p:sp>
      <p:sp>
        <p:nvSpPr>
          <p:cNvPr id="4" name="Date Placeholder 3">
            <a:extLst>
              <a:ext uri="{FF2B5EF4-FFF2-40B4-BE49-F238E27FC236}">
                <a16:creationId xmlns:a16="http://schemas.microsoft.com/office/drawing/2014/main" id="{C3F10178-8AD8-461D-A511-5134AA1DCE11}"/>
              </a:ext>
            </a:extLst>
          </p:cNvPr>
          <p:cNvSpPr>
            <a:spLocks noGrp="1"/>
          </p:cNvSpPr>
          <p:nvPr>
            <p:ph type="dt" sz="half" idx="10"/>
          </p:nvPr>
        </p:nvSpPr>
        <p:spPr/>
        <p:txBody>
          <a:bodyPr/>
          <a:lstStyle/>
          <a:p>
            <a:fld id="{C95DAAB2-D2F4-4B5C-87F2-45B70E6900E1}" type="datetime1">
              <a:rPr lang="vi-VN" sz="1050" smtClean="0"/>
              <a:t>10/12/2019</a:t>
            </a:fld>
            <a:endParaRPr lang="vi-VN"/>
          </a:p>
        </p:txBody>
      </p:sp>
      <p:sp>
        <p:nvSpPr>
          <p:cNvPr id="5" name="Footer Placeholder 4">
            <a:extLst>
              <a:ext uri="{FF2B5EF4-FFF2-40B4-BE49-F238E27FC236}">
                <a16:creationId xmlns:a16="http://schemas.microsoft.com/office/drawing/2014/main" id="{4C590DCA-1938-471B-A9CD-D67391527166}"/>
              </a:ext>
            </a:extLst>
          </p:cNvPr>
          <p:cNvSpPr>
            <a:spLocks noGrp="1"/>
          </p:cNvSpPr>
          <p:nvPr>
            <p:ph type="ftr" sz="quarter" idx="11"/>
          </p:nvPr>
        </p:nvSpPr>
        <p:spPr/>
        <p:txBody>
          <a:bodyPr/>
          <a:lstStyle/>
          <a:p>
            <a:r>
              <a:rPr lang="vi-VN" sz="1050"/>
              <a:t>Builder Pattern - Giới thiệu và Ứng dụng</a:t>
            </a:r>
          </a:p>
        </p:txBody>
      </p:sp>
      <p:sp>
        <p:nvSpPr>
          <p:cNvPr id="6" name="Slide Number Placeholder 5">
            <a:extLst>
              <a:ext uri="{FF2B5EF4-FFF2-40B4-BE49-F238E27FC236}">
                <a16:creationId xmlns:a16="http://schemas.microsoft.com/office/drawing/2014/main" id="{F0585F65-23F2-48D4-BA28-034A1A876EBA}"/>
              </a:ext>
            </a:extLst>
          </p:cNvPr>
          <p:cNvSpPr>
            <a:spLocks noGrp="1"/>
          </p:cNvSpPr>
          <p:nvPr>
            <p:ph type="sldNum" sz="quarter" idx="12"/>
          </p:nvPr>
        </p:nvSpPr>
        <p:spPr/>
        <p:txBody>
          <a:bodyPr/>
          <a:lstStyle/>
          <a:p>
            <a:fld id="{90AACB6F-8CAD-44B3-B2D6-C673380F2363}" type="slidenum">
              <a:rPr lang="vi-VN" smtClean="0"/>
              <a:t>1</a:t>
            </a:fld>
            <a:endParaRPr lang="vi-VN"/>
          </a:p>
        </p:txBody>
      </p:sp>
    </p:spTree>
    <p:extLst>
      <p:ext uri="{BB962C8B-B14F-4D97-AF65-F5344CB8AC3E}">
        <p14:creationId xmlns:p14="http://schemas.microsoft.com/office/powerpoint/2010/main" val="590485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A1B44-5264-4E79-81F7-CF20848675FB}"/>
              </a:ext>
            </a:extLst>
          </p:cNvPr>
          <p:cNvSpPr>
            <a:spLocks noGrp="1"/>
          </p:cNvSpPr>
          <p:nvPr>
            <p:ph type="title"/>
          </p:nvPr>
        </p:nvSpPr>
        <p:spPr/>
        <p:txBody>
          <a:bodyPr>
            <a:normAutofit/>
          </a:bodyPr>
          <a:lstStyle/>
          <a:p>
            <a:r>
              <a:rPr lang="vi-VN" sz="4800">
                <a:latin typeface="Times New Roman" panose="02020603050405020304" pitchFamily="18" charset="0"/>
                <a:cs typeface="Times New Roman" panose="02020603050405020304" pitchFamily="18" charset="0"/>
              </a:rPr>
              <a:t>Ưu điểm của Builder Pattern.</a:t>
            </a:r>
          </a:p>
        </p:txBody>
      </p:sp>
      <p:sp>
        <p:nvSpPr>
          <p:cNvPr id="3" name="Content Placeholder 2">
            <a:extLst>
              <a:ext uri="{FF2B5EF4-FFF2-40B4-BE49-F238E27FC236}">
                <a16:creationId xmlns:a16="http://schemas.microsoft.com/office/drawing/2014/main" id="{B3E41A52-7DFD-4821-8C99-16DD51C3704E}"/>
              </a:ext>
            </a:extLst>
          </p:cNvPr>
          <p:cNvSpPr>
            <a:spLocks noGrp="1"/>
          </p:cNvSpPr>
          <p:nvPr>
            <p:ph idx="1"/>
          </p:nvPr>
        </p:nvSpPr>
        <p:spPr/>
        <p:txBody>
          <a:bodyPr>
            <a:normAutofit/>
          </a:bodyPr>
          <a:lstStyle/>
          <a:p>
            <a:r>
              <a:rPr lang="vi-VN" sz="2400"/>
              <a:t>Hỗ trợ, loại bớt việc phải viết nhiều constructor.</a:t>
            </a:r>
          </a:p>
          <a:p>
            <a:r>
              <a:rPr lang="vi-VN" sz="2400"/>
              <a:t>Code dễ đọc, dễ bảo trì hơn khi số lượng thuộc tính (propery) bắt buộc để tạo một object từ 4 hoặc 5 propery.</a:t>
            </a:r>
          </a:p>
          <a:p>
            <a:r>
              <a:rPr lang="vi-VN" sz="2400"/>
              <a:t>Giảm bớt số lượng constructor, không cần truyền giá trị null cho các tham số không sử dụng.</a:t>
            </a:r>
          </a:p>
          <a:p>
            <a:r>
              <a:rPr lang="vi-VN" sz="2400"/>
              <a:t>Ít bị lỗi do việc gán sai tham số khi mà có nhiều tham số trong constructor: bởi vì người dùng đã biết được chính xác giá trị gì khi gọi phương thức tương ứng.</a:t>
            </a:r>
          </a:p>
          <a:p>
            <a:endParaRPr lang="vi-VN" sz="2400"/>
          </a:p>
        </p:txBody>
      </p:sp>
      <p:sp>
        <p:nvSpPr>
          <p:cNvPr id="4" name="Date Placeholder 3">
            <a:extLst>
              <a:ext uri="{FF2B5EF4-FFF2-40B4-BE49-F238E27FC236}">
                <a16:creationId xmlns:a16="http://schemas.microsoft.com/office/drawing/2014/main" id="{2571C677-D6DF-4FA4-A32E-99A71A42B9FE}"/>
              </a:ext>
            </a:extLst>
          </p:cNvPr>
          <p:cNvSpPr>
            <a:spLocks noGrp="1"/>
          </p:cNvSpPr>
          <p:nvPr>
            <p:ph type="dt" sz="half" idx="10"/>
          </p:nvPr>
        </p:nvSpPr>
        <p:spPr/>
        <p:txBody>
          <a:bodyPr/>
          <a:lstStyle/>
          <a:p>
            <a:fld id="{1070A20F-F785-463F-825D-B51E0AA81D5E}" type="datetime1">
              <a:rPr lang="vi-VN" sz="1050" smtClean="0"/>
              <a:t>10/12/2019</a:t>
            </a:fld>
            <a:endParaRPr lang="vi-VN"/>
          </a:p>
        </p:txBody>
      </p:sp>
      <p:sp>
        <p:nvSpPr>
          <p:cNvPr id="5" name="Footer Placeholder 4">
            <a:extLst>
              <a:ext uri="{FF2B5EF4-FFF2-40B4-BE49-F238E27FC236}">
                <a16:creationId xmlns:a16="http://schemas.microsoft.com/office/drawing/2014/main" id="{91632D97-FD27-449D-AAB3-3E9BC8B51C4A}"/>
              </a:ext>
            </a:extLst>
          </p:cNvPr>
          <p:cNvSpPr>
            <a:spLocks noGrp="1"/>
          </p:cNvSpPr>
          <p:nvPr>
            <p:ph type="ftr" sz="quarter" idx="11"/>
          </p:nvPr>
        </p:nvSpPr>
        <p:spPr/>
        <p:txBody>
          <a:bodyPr/>
          <a:lstStyle/>
          <a:p>
            <a:r>
              <a:rPr lang="vi-VN" sz="1050"/>
              <a:t>Builder Pattern - Giới thiệu và Ứng dụng</a:t>
            </a:r>
          </a:p>
        </p:txBody>
      </p:sp>
      <p:sp>
        <p:nvSpPr>
          <p:cNvPr id="6" name="Slide Number Placeholder 5">
            <a:extLst>
              <a:ext uri="{FF2B5EF4-FFF2-40B4-BE49-F238E27FC236}">
                <a16:creationId xmlns:a16="http://schemas.microsoft.com/office/drawing/2014/main" id="{FF0491F2-3F9C-4CAD-973D-80E0CE053C52}"/>
              </a:ext>
            </a:extLst>
          </p:cNvPr>
          <p:cNvSpPr>
            <a:spLocks noGrp="1"/>
          </p:cNvSpPr>
          <p:nvPr>
            <p:ph type="sldNum" sz="quarter" idx="12"/>
          </p:nvPr>
        </p:nvSpPr>
        <p:spPr/>
        <p:txBody>
          <a:bodyPr/>
          <a:lstStyle/>
          <a:p>
            <a:fld id="{90AACB6F-8CAD-44B3-B2D6-C673380F2363}" type="slidenum">
              <a:rPr lang="vi-VN" sz="1050" smtClean="0"/>
              <a:t>10</a:t>
            </a:fld>
            <a:endParaRPr lang="vi-VN" sz="1050"/>
          </a:p>
        </p:txBody>
      </p:sp>
    </p:spTree>
    <p:extLst>
      <p:ext uri="{BB962C8B-B14F-4D97-AF65-F5344CB8AC3E}">
        <p14:creationId xmlns:p14="http://schemas.microsoft.com/office/powerpoint/2010/main" val="4098442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0A0D0-E34C-485B-9379-95AC206B6444}"/>
              </a:ext>
            </a:extLst>
          </p:cNvPr>
          <p:cNvSpPr>
            <a:spLocks noGrp="1"/>
          </p:cNvSpPr>
          <p:nvPr>
            <p:ph type="title"/>
          </p:nvPr>
        </p:nvSpPr>
        <p:spPr/>
        <p:txBody>
          <a:bodyPr>
            <a:normAutofit/>
          </a:bodyPr>
          <a:lstStyle/>
          <a:p>
            <a:r>
              <a:rPr lang="vi-VN" sz="4800">
                <a:latin typeface="Times New Roman" panose="02020603050405020304" pitchFamily="18" charset="0"/>
                <a:cs typeface="Times New Roman" panose="02020603050405020304" pitchFamily="18" charset="0"/>
              </a:rPr>
              <a:t>Ưu điểm của Builder Pattern </a:t>
            </a:r>
          </a:p>
        </p:txBody>
      </p:sp>
      <p:sp>
        <p:nvSpPr>
          <p:cNvPr id="3" name="Content Placeholder 2">
            <a:extLst>
              <a:ext uri="{FF2B5EF4-FFF2-40B4-BE49-F238E27FC236}">
                <a16:creationId xmlns:a16="http://schemas.microsoft.com/office/drawing/2014/main" id="{1D3DD6FC-6546-4F90-A58E-E29A537CB278}"/>
              </a:ext>
            </a:extLst>
          </p:cNvPr>
          <p:cNvSpPr>
            <a:spLocks noGrp="1"/>
          </p:cNvSpPr>
          <p:nvPr>
            <p:ph idx="1"/>
          </p:nvPr>
        </p:nvSpPr>
        <p:spPr/>
        <p:txBody>
          <a:bodyPr>
            <a:normAutofit/>
          </a:bodyPr>
          <a:lstStyle/>
          <a:p>
            <a:r>
              <a:rPr lang="vi-VN" sz="2400">
                <a:latin typeface="Times New Roman" panose="02020603050405020304" pitchFamily="18" charset="0"/>
                <a:cs typeface="Times New Roman" panose="02020603050405020304" pitchFamily="18" charset="0"/>
              </a:rPr>
              <a:t>Đối tượng được xây dựng an toàn hơn: bởi vì nó đã được tạo hoàn chỉnh trước khi sử dụng.</a:t>
            </a:r>
          </a:p>
          <a:p>
            <a:r>
              <a:rPr lang="vi-VN" sz="2400">
                <a:latin typeface="Times New Roman" panose="02020603050405020304" pitchFamily="18" charset="0"/>
                <a:cs typeface="Times New Roman" panose="02020603050405020304" pitchFamily="18" charset="0"/>
              </a:rPr>
              <a:t>Cung cấp cho bạn kiểm soát tốt hơn quá trình xây dựng: chúng ta có thể thêm xử lý kiểm tra ràng buộc trước khi đối tượng được trả về người dùng.</a:t>
            </a:r>
          </a:p>
          <a:p>
            <a:endParaRPr lang="vi-VN" sz="240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C8CA463-D158-4F0C-99E8-C9C5C9AB2027}"/>
              </a:ext>
            </a:extLst>
          </p:cNvPr>
          <p:cNvSpPr>
            <a:spLocks noGrp="1"/>
          </p:cNvSpPr>
          <p:nvPr>
            <p:ph type="dt" sz="half" idx="10"/>
          </p:nvPr>
        </p:nvSpPr>
        <p:spPr/>
        <p:txBody>
          <a:bodyPr/>
          <a:lstStyle/>
          <a:p>
            <a:fld id="{082FCEDC-ECF6-48EF-A8B2-00B3473100A0}" type="datetime1">
              <a:rPr lang="vi-VN" sz="1050" smtClean="0"/>
              <a:t>10/12/2019</a:t>
            </a:fld>
            <a:endParaRPr lang="vi-VN"/>
          </a:p>
        </p:txBody>
      </p:sp>
      <p:sp>
        <p:nvSpPr>
          <p:cNvPr id="5" name="Footer Placeholder 4">
            <a:extLst>
              <a:ext uri="{FF2B5EF4-FFF2-40B4-BE49-F238E27FC236}">
                <a16:creationId xmlns:a16="http://schemas.microsoft.com/office/drawing/2014/main" id="{606E8E24-FB4D-421C-9C56-02C640B59E5C}"/>
              </a:ext>
            </a:extLst>
          </p:cNvPr>
          <p:cNvSpPr>
            <a:spLocks noGrp="1"/>
          </p:cNvSpPr>
          <p:nvPr>
            <p:ph type="ftr" sz="quarter" idx="11"/>
          </p:nvPr>
        </p:nvSpPr>
        <p:spPr/>
        <p:txBody>
          <a:bodyPr/>
          <a:lstStyle/>
          <a:p>
            <a:r>
              <a:rPr lang="vi-VN" sz="1050"/>
              <a:t>Builder Pattern - Giới thiệu và Ứng dụng</a:t>
            </a:r>
          </a:p>
        </p:txBody>
      </p:sp>
      <p:sp>
        <p:nvSpPr>
          <p:cNvPr id="6" name="Slide Number Placeholder 5">
            <a:extLst>
              <a:ext uri="{FF2B5EF4-FFF2-40B4-BE49-F238E27FC236}">
                <a16:creationId xmlns:a16="http://schemas.microsoft.com/office/drawing/2014/main" id="{2CC3BFE7-F51E-427B-ABC8-EA8B4BA3C722}"/>
              </a:ext>
            </a:extLst>
          </p:cNvPr>
          <p:cNvSpPr>
            <a:spLocks noGrp="1"/>
          </p:cNvSpPr>
          <p:nvPr>
            <p:ph type="sldNum" sz="quarter" idx="12"/>
          </p:nvPr>
        </p:nvSpPr>
        <p:spPr/>
        <p:txBody>
          <a:bodyPr/>
          <a:lstStyle/>
          <a:p>
            <a:fld id="{90AACB6F-8CAD-44B3-B2D6-C673380F2363}" type="slidenum">
              <a:rPr lang="vi-VN" sz="1050" smtClean="0"/>
              <a:t>11</a:t>
            </a:fld>
            <a:endParaRPr lang="vi-VN" sz="1050"/>
          </a:p>
        </p:txBody>
      </p:sp>
    </p:spTree>
    <p:extLst>
      <p:ext uri="{BB962C8B-B14F-4D97-AF65-F5344CB8AC3E}">
        <p14:creationId xmlns:p14="http://schemas.microsoft.com/office/powerpoint/2010/main" val="268649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DB06-4E0A-4A6C-AA1E-B8D34FFBC06D}"/>
              </a:ext>
            </a:extLst>
          </p:cNvPr>
          <p:cNvSpPr>
            <a:spLocks noGrp="1"/>
          </p:cNvSpPr>
          <p:nvPr>
            <p:ph type="title"/>
          </p:nvPr>
        </p:nvSpPr>
        <p:spPr/>
        <p:txBody>
          <a:bodyPr>
            <a:normAutofit/>
          </a:bodyPr>
          <a:lstStyle/>
          <a:p>
            <a:r>
              <a:rPr lang="vi-VN" sz="4400">
                <a:latin typeface="Times New Roman" panose="02020603050405020304" pitchFamily="18" charset="0"/>
                <a:cs typeface="Times New Roman" panose="02020603050405020304" pitchFamily="18" charset="0"/>
              </a:rPr>
              <a:t>Nhược điểm của Builder Pattern.</a:t>
            </a:r>
          </a:p>
        </p:txBody>
      </p:sp>
      <p:sp>
        <p:nvSpPr>
          <p:cNvPr id="3" name="Content Placeholder 2">
            <a:extLst>
              <a:ext uri="{FF2B5EF4-FFF2-40B4-BE49-F238E27FC236}">
                <a16:creationId xmlns:a16="http://schemas.microsoft.com/office/drawing/2014/main" id="{25132A9A-1031-4750-93BE-56A77AB331D8}"/>
              </a:ext>
            </a:extLst>
          </p:cNvPr>
          <p:cNvSpPr>
            <a:spLocks noGrp="1"/>
          </p:cNvSpPr>
          <p:nvPr>
            <p:ph idx="1"/>
          </p:nvPr>
        </p:nvSpPr>
        <p:spPr/>
        <p:txBody>
          <a:bodyPr>
            <a:normAutofit/>
          </a:bodyPr>
          <a:lstStyle/>
          <a:p>
            <a:r>
              <a:rPr lang="vi-VN" sz="2400">
                <a:latin typeface="Times New Roman" panose="02020603050405020304" pitchFamily="18" charset="0"/>
                <a:cs typeface="Times New Roman" panose="02020603050405020304" pitchFamily="18" charset="0"/>
              </a:rPr>
              <a:t>Builder Pattern có nhược điểm là duplicate code khá nhiều: do cần phải copy tất cả các thuộc tính từ class Product sang class Builder.</a:t>
            </a:r>
          </a:p>
          <a:p>
            <a:r>
              <a:rPr lang="vi-VN" sz="2400">
                <a:latin typeface="Times New Roman" panose="02020603050405020304" pitchFamily="18" charset="0"/>
                <a:cs typeface="Times New Roman" panose="02020603050405020304" pitchFamily="18" charset="0"/>
              </a:rPr>
              <a:t>Tăng độ phức tạp của code (tổng thể) do số lượng class tăng lên.</a:t>
            </a:r>
          </a:p>
          <a:p>
            <a:r>
              <a:rPr lang="vi-VN" sz="2400">
                <a:latin typeface="Times New Roman" panose="02020603050405020304" pitchFamily="18" charset="0"/>
                <a:cs typeface="Times New Roman" panose="02020603050405020304" pitchFamily="18" charset="0"/>
              </a:rPr>
              <a:t>Yêu cầu phải tạo các builder (</a:t>
            </a:r>
            <a:r>
              <a:rPr lang="vi-VN" sz="2400" b="1">
                <a:latin typeface="Times New Roman" panose="02020603050405020304" pitchFamily="18" charset="0"/>
                <a:cs typeface="Times New Roman" panose="02020603050405020304" pitchFamily="18" charset="0"/>
              </a:rPr>
              <a:t>ConcreteBuilder)</a:t>
            </a:r>
            <a:r>
              <a:rPr lang="vi-VN" sz="2400">
                <a:latin typeface="Times New Roman" panose="02020603050405020304" pitchFamily="18" charset="0"/>
                <a:cs typeface="Times New Roman" panose="02020603050405020304" pitchFamily="18" charset="0"/>
              </a:rPr>
              <a:t> khác nhau cho từng class khác nhau (trong </a:t>
            </a:r>
            <a:r>
              <a:rPr lang="vi-VN" sz="2400" b="1">
                <a:latin typeface="Times New Roman" panose="02020603050405020304" pitchFamily="18" charset="0"/>
                <a:cs typeface="Times New Roman" panose="02020603050405020304" pitchFamily="18" charset="0"/>
              </a:rPr>
              <a:t>Product)</a:t>
            </a:r>
            <a:r>
              <a:rPr lang="vi-VN" sz="240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38C63BB1-27A5-46E5-A314-3D1B2BB85B04}"/>
              </a:ext>
            </a:extLst>
          </p:cNvPr>
          <p:cNvSpPr>
            <a:spLocks noGrp="1"/>
          </p:cNvSpPr>
          <p:nvPr>
            <p:ph type="dt" sz="half" idx="10"/>
          </p:nvPr>
        </p:nvSpPr>
        <p:spPr/>
        <p:txBody>
          <a:bodyPr/>
          <a:lstStyle/>
          <a:p>
            <a:fld id="{EDE752CB-227C-4A07-A04A-B90FCBD24E9E}" type="datetime1">
              <a:rPr lang="vi-VN" sz="1050" smtClean="0"/>
              <a:t>10/12/2019</a:t>
            </a:fld>
            <a:endParaRPr lang="vi-VN"/>
          </a:p>
        </p:txBody>
      </p:sp>
      <p:sp>
        <p:nvSpPr>
          <p:cNvPr id="5" name="Footer Placeholder 4">
            <a:extLst>
              <a:ext uri="{FF2B5EF4-FFF2-40B4-BE49-F238E27FC236}">
                <a16:creationId xmlns:a16="http://schemas.microsoft.com/office/drawing/2014/main" id="{8D437395-E2CA-45DA-A829-1EF764CE3461}"/>
              </a:ext>
            </a:extLst>
          </p:cNvPr>
          <p:cNvSpPr>
            <a:spLocks noGrp="1"/>
          </p:cNvSpPr>
          <p:nvPr>
            <p:ph type="ftr" sz="quarter" idx="11"/>
          </p:nvPr>
        </p:nvSpPr>
        <p:spPr/>
        <p:txBody>
          <a:bodyPr/>
          <a:lstStyle/>
          <a:p>
            <a:r>
              <a:rPr lang="vi-VN" sz="1050"/>
              <a:t>Builder Pattern - Giới thiệu và Ứng dụng</a:t>
            </a:r>
          </a:p>
        </p:txBody>
      </p:sp>
      <p:sp>
        <p:nvSpPr>
          <p:cNvPr id="6" name="Slide Number Placeholder 5">
            <a:extLst>
              <a:ext uri="{FF2B5EF4-FFF2-40B4-BE49-F238E27FC236}">
                <a16:creationId xmlns:a16="http://schemas.microsoft.com/office/drawing/2014/main" id="{23E72DD7-E953-45E4-A0F7-D0F85E03EC06}"/>
              </a:ext>
            </a:extLst>
          </p:cNvPr>
          <p:cNvSpPr>
            <a:spLocks noGrp="1"/>
          </p:cNvSpPr>
          <p:nvPr>
            <p:ph type="sldNum" sz="quarter" idx="12"/>
          </p:nvPr>
        </p:nvSpPr>
        <p:spPr/>
        <p:txBody>
          <a:bodyPr/>
          <a:lstStyle/>
          <a:p>
            <a:fld id="{90AACB6F-8CAD-44B3-B2D6-C673380F2363}" type="slidenum">
              <a:rPr lang="vi-VN" sz="1050" smtClean="0"/>
              <a:t>12</a:t>
            </a:fld>
            <a:endParaRPr lang="vi-VN"/>
          </a:p>
        </p:txBody>
      </p:sp>
    </p:spTree>
    <p:extLst>
      <p:ext uri="{BB962C8B-B14F-4D97-AF65-F5344CB8AC3E}">
        <p14:creationId xmlns:p14="http://schemas.microsoft.com/office/powerpoint/2010/main" val="2978464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45AA-8D9C-47E8-989B-74760CA46B51}"/>
              </a:ext>
            </a:extLst>
          </p:cNvPr>
          <p:cNvSpPr>
            <a:spLocks noGrp="1"/>
          </p:cNvSpPr>
          <p:nvPr>
            <p:ph type="title"/>
          </p:nvPr>
        </p:nvSpPr>
        <p:spPr>
          <a:xfrm>
            <a:off x="677334" y="609599"/>
            <a:ext cx="8596668" cy="1550989"/>
          </a:xfrm>
        </p:spPr>
        <p:txBody>
          <a:bodyPr>
            <a:normAutofit fontScale="90000"/>
          </a:bodyPr>
          <a:lstStyle/>
          <a:p>
            <a:r>
              <a:rPr lang="vi-VN" sz="4400">
                <a:latin typeface="Times New Roman" panose="02020603050405020304" pitchFamily="18" charset="0"/>
                <a:cs typeface="Times New Roman" panose="02020603050405020304" pitchFamily="18" charset="0"/>
              </a:rPr>
              <a:t>Lợi ích khi xài Builder Pattern thay vì sử dụng Constructor như thông thường.	</a:t>
            </a:r>
          </a:p>
        </p:txBody>
      </p:sp>
      <p:sp>
        <p:nvSpPr>
          <p:cNvPr id="3" name="Content Placeholder 2">
            <a:extLst>
              <a:ext uri="{FF2B5EF4-FFF2-40B4-BE49-F238E27FC236}">
                <a16:creationId xmlns:a16="http://schemas.microsoft.com/office/drawing/2014/main" id="{7018FDA7-E01A-4A84-BC7E-561D1CD4A379}"/>
              </a:ext>
            </a:extLst>
          </p:cNvPr>
          <p:cNvSpPr>
            <a:spLocks noGrp="1"/>
          </p:cNvSpPr>
          <p:nvPr>
            <p:ph idx="1"/>
          </p:nvPr>
        </p:nvSpPr>
        <p:spPr/>
        <p:txBody>
          <a:bodyPr>
            <a:normAutofit/>
          </a:bodyPr>
          <a:lstStyle/>
          <a:p>
            <a:r>
              <a:rPr lang="vi-VN" sz="2400">
                <a:latin typeface="Times New Roman" panose="02020603050405020304" pitchFamily="18" charset="0"/>
                <a:cs typeface="Times New Roman" panose="02020603050405020304" pitchFamily="18" charset="0"/>
              </a:rPr>
              <a:t>Việc áp dụng Builder Pattern sẽ giúp chúng ta có thể tạo ra đối tượng với một số hoặc tất cả các thuộc tính theo mong muốn một cách tiện lợi hơn.</a:t>
            </a:r>
          </a:p>
          <a:p>
            <a:r>
              <a:rPr lang="vi-VN" sz="2400">
                <a:latin typeface="Times New Roman" panose="02020603050405020304" pitchFamily="18" charset="0"/>
                <a:cs typeface="Times New Roman" panose="02020603050405020304" pitchFamily="18" charset="0"/>
              </a:rPr>
              <a:t>Khi sử dụng Builder Pattern, chúng ta có thể bảo trì code tốt hơn nếu số lượng thuộc tính yêu cầu để tạo đối tượng tăng lên.</a:t>
            </a:r>
          </a:p>
          <a:p>
            <a:endParaRPr lang="vi-VN" sz="240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32F7110-3AB9-43A8-8DF6-2EA75AE7FA84}"/>
              </a:ext>
            </a:extLst>
          </p:cNvPr>
          <p:cNvSpPr>
            <a:spLocks noGrp="1"/>
          </p:cNvSpPr>
          <p:nvPr>
            <p:ph type="dt" sz="half" idx="10"/>
          </p:nvPr>
        </p:nvSpPr>
        <p:spPr/>
        <p:txBody>
          <a:bodyPr/>
          <a:lstStyle/>
          <a:p>
            <a:fld id="{D77BF9DB-02FE-4C62-83ED-CA0B308E14DE}" type="datetime1">
              <a:rPr lang="vi-VN" sz="1050" smtClean="0"/>
              <a:t>10/12/2019</a:t>
            </a:fld>
            <a:endParaRPr lang="vi-VN"/>
          </a:p>
        </p:txBody>
      </p:sp>
      <p:sp>
        <p:nvSpPr>
          <p:cNvPr id="5" name="Footer Placeholder 4">
            <a:extLst>
              <a:ext uri="{FF2B5EF4-FFF2-40B4-BE49-F238E27FC236}">
                <a16:creationId xmlns:a16="http://schemas.microsoft.com/office/drawing/2014/main" id="{BB543479-D8C4-4B64-87FA-75A27B681353}"/>
              </a:ext>
            </a:extLst>
          </p:cNvPr>
          <p:cNvSpPr>
            <a:spLocks noGrp="1"/>
          </p:cNvSpPr>
          <p:nvPr>
            <p:ph type="ftr" sz="quarter" idx="11"/>
          </p:nvPr>
        </p:nvSpPr>
        <p:spPr/>
        <p:txBody>
          <a:bodyPr/>
          <a:lstStyle/>
          <a:p>
            <a:r>
              <a:rPr lang="vi-VN" sz="1050"/>
              <a:t>Builder Pattern - Giới thiệu và Ứng dụng</a:t>
            </a:r>
          </a:p>
        </p:txBody>
      </p:sp>
      <p:sp>
        <p:nvSpPr>
          <p:cNvPr id="6" name="Slide Number Placeholder 5">
            <a:extLst>
              <a:ext uri="{FF2B5EF4-FFF2-40B4-BE49-F238E27FC236}">
                <a16:creationId xmlns:a16="http://schemas.microsoft.com/office/drawing/2014/main" id="{25244B80-D229-47FB-AA77-D95C9F7CAEB3}"/>
              </a:ext>
            </a:extLst>
          </p:cNvPr>
          <p:cNvSpPr>
            <a:spLocks noGrp="1"/>
          </p:cNvSpPr>
          <p:nvPr>
            <p:ph type="sldNum" sz="quarter" idx="12"/>
          </p:nvPr>
        </p:nvSpPr>
        <p:spPr/>
        <p:txBody>
          <a:bodyPr/>
          <a:lstStyle/>
          <a:p>
            <a:fld id="{90AACB6F-8CAD-44B3-B2D6-C673380F2363}" type="slidenum">
              <a:rPr lang="vi-VN" sz="1050" smtClean="0"/>
              <a:t>13</a:t>
            </a:fld>
            <a:endParaRPr lang="vi-VN"/>
          </a:p>
        </p:txBody>
      </p:sp>
    </p:spTree>
    <p:extLst>
      <p:ext uri="{BB962C8B-B14F-4D97-AF65-F5344CB8AC3E}">
        <p14:creationId xmlns:p14="http://schemas.microsoft.com/office/powerpoint/2010/main" val="3960110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2C5B5-0CBA-4181-9D76-85199ACD88C2}"/>
              </a:ext>
            </a:extLst>
          </p:cNvPr>
          <p:cNvSpPr>
            <a:spLocks noGrp="1"/>
          </p:cNvSpPr>
          <p:nvPr>
            <p:ph type="title"/>
          </p:nvPr>
        </p:nvSpPr>
        <p:spPr/>
        <p:txBody>
          <a:bodyPr>
            <a:normAutofit/>
          </a:bodyPr>
          <a:lstStyle/>
          <a:p>
            <a:r>
              <a:rPr lang="en-US" sz="4000">
                <a:latin typeface="Times New Roman" panose="02020603050405020304" pitchFamily="18" charset="0"/>
                <a:cs typeface="Times New Roman" panose="02020603050405020304" pitchFamily="18" charset="0"/>
              </a:rPr>
              <a:t>Các nguồn tài liệu tham khảo - bài viết hay về Builder Pattern.</a:t>
            </a:r>
            <a:endParaRPr lang="vi-VN" sz="40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8844DB-217D-4B79-9514-A01CDD83F3D7}"/>
              </a:ext>
            </a:extLst>
          </p:cNvPr>
          <p:cNvSpPr>
            <a:spLocks noGrp="1"/>
          </p:cNvSpPr>
          <p:nvPr>
            <p:ph idx="1"/>
          </p:nvPr>
        </p:nvSpPr>
        <p:spPr/>
        <p:txBody>
          <a:bodyPr/>
          <a:lstStyle/>
          <a:p>
            <a:r>
              <a:rPr lang="vi-VN">
                <a:hlinkClick r:id="rId2"/>
              </a:rPr>
              <a:t>https://www.geeksforgeeks.org/builder-design-pattern/</a:t>
            </a:r>
            <a:endParaRPr lang="en-US"/>
          </a:p>
          <a:p>
            <a:r>
              <a:rPr lang="vi-VN">
                <a:hlinkClick r:id="rId3"/>
              </a:rPr>
              <a:t>https://gpcoder.com/4434-huong-dan-java-design-pattern-builder/</a:t>
            </a:r>
            <a:endParaRPr lang="vi-VN"/>
          </a:p>
        </p:txBody>
      </p:sp>
      <p:sp>
        <p:nvSpPr>
          <p:cNvPr id="4" name="Date Placeholder 3">
            <a:extLst>
              <a:ext uri="{FF2B5EF4-FFF2-40B4-BE49-F238E27FC236}">
                <a16:creationId xmlns:a16="http://schemas.microsoft.com/office/drawing/2014/main" id="{4E30E814-05C8-4AF9-90A0-A2C86F8CDE31}"/>
              </a:ext>
            </a:extLst>
          </p:cNvPr>
          <p:cNvSpPr>
            <a:spLocks noGrp="1"/>
          </p:cNvSpPr>
          <p:nvPr>
            <p:ph type="dt" sz="half" idx="10"/>
          </p:nvPr>
        </p:nvSpPr>
        <p:spPr/>
        <p:txBody>
          <a:bodyPr/>
          <a:lstStyle/>
          <a:p>
            <a:fld id="{A97225A8-3ADF-427C-B51E-0AA87BC5745C}" type="datetime1">
              <a:rPr lang="vi-VN" sz="1050" smtClean="0"/>
              <a:t>10/12/2019</a:t>
            </a:fld>
            <a:endParaRPr lang="vi-VN" sz="1050"/>
          </a:p>
        </p:txBody>
      </p:sp>
      <p:sp>
        <p:nvSpPr>
          <p:cNvPr id="5" name="Footer Placeholder 4">
            <a:extLst>
              <a:ext uri="{FF2B5EF4-FFF2-40B4-BE49-F238E27FC236}">
                <a16:creationId xmlns:a16="http://schemas.microsoft.com/office/drawing/2014/main" id="{D8F3464C-0D71-450A-BEE6-16F82D9306A2}"/>
              </a:ext>
            </a:extLst>
          </p:cNvPr>
          <p:cNvSpPr>
            <a:spLocks noGrp="1"/>
          </p:cNvSpPr>
          <p:nvPr>
            <p:ph type="ftr" sz="quarter" idx="11"/>
          </p:nvPr>
        </p:nvSpPr>
        <p:spPr/>
        <p:txBody>
          <a:bodyPr/>
          <a:lstStyle/>
          <a:p>
            <a:r>
              <a:rPr lang="vi-VN" sz="1050"/>
              <a:t>Builder Pattern - Giới thiệu và Ứng dụng</a:t>
            </a:r>
          </a:p>
        </p:txBody>
      </p:sp>
      <p:sp>
        <p:nvSpPr>
          <p:cNvPr id="6" name="Slide Number Placeholder 5">
            <a:extLst>
              <a:ext uri="{FF2B5EF4-FFF2-40B4-BE49-F238E27FC236}">
                <a16:creationId xmlns:a16="http://schemas.microsoft.com/office/drawing/2014/main" id="{DFF504A1-2CE2-4A74-8BBF-BC6183B0AE8D}"/>
              </a:ext>
            </a:extLst>
          </p:cNvPr>
          <p:cNvSpPr>
            <a:spLocks noGrp="1"/>
          </p:cNvSpPr>
          <p:nvPr>
            <p:ph type="sldNum" sz="quarter" idx="12"/>
          </p:nvPr>
        </p:nvSpPr>
        <p:spPr/>
        <p:txBody>
          <a:bodyPr/>
          <a:lstStyle/>
          <a:p>
            <a:fld id="{90AACB6F-8CAD-44B3-B2D6-C673380F2363}" type="slidenum">
              <a:rPr lang="vi-VN" sz="1050" smtClean="0"/>
              <a:t>14</a:t>
            </a:fld>
            <a:endParaRPr lang="vi-VN" sz="1050"/>
          </a:p>
        </p:txBody>
      </p:sp>
    </p:spTree>
    <p:extLst>
      <p:ext uri="{BB962C8B-B14F-4D97-AF65-F5344CB8AC3E}">
        <p14:creationId xmlns:p14="http://schemas.microsoft.com/office/powerpoint/2010/main" val="3604552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F26EAB-3B15-4B6C-83D6-07D4F6910F49}"/>
              </a:ext>
            </a:extLst>
          </p:cNvPr>
          <p:cNvSpPr>
            <a:spLocks noGrp="1"/>
          </p:cNvSpPr>
          <p:nvPr>
            <p:ph idx="1"/>
          </p:nvPr>
        </p:nvSpPr>
        <p:spPr>
          <a:xfrm>
            <a:off x="2027583" y="1670258"/>
            <a:ext cx="7673009" cy="3880773"/>
          </a:xfrm>
        </p:spPr>
        <p:txBody>
          <a:bodyPr>
            <a:normAutofit/>
          </a:bodyPr>
          <a:lstStyle/>
          <a:p>
            <a:pPr marL="0" indent="0" algn="ctr">
              <a:buNone/>
            </a:pPr>
            <a:r>
              <a:rPr lang="vi-VN" sz="6000" b="1"/>
              <a:t>XIN CẢM ƠN THẦY VÀ CÁC BẠN ĐÃ LẮNG NGHE!</a:t>
            </a:r>
          </a:p>
        </p:txBody>
      </p:sp>
      <p:sp>
        <p:nvSpPr>
          <p:cNvPr id="2" name="Date Placeholder 1">
            <a:extLst>
              <a:ext uri="{FF2B5EF4-FFF2-40B4-BE49-F238E27FC236}">
                <a16:creationId xmlns:a16="http://schemas.microsoft.com/office/drawing/2014/main" id="{E2CB8BAD-6173-416B-8F74-57CA1DAEB701}"/>
              </a:ext>
            </a:extLst>
          </p:cNvPr>
          <p:cNvSpPr>
            <a:spLocks noGrp="1"/>
          </p:cNvSpPr>
          <p:nvPr>
            <p:ph type="dt" sz="half" idx="10"/>
          </p:nvPr>
        </p:nvSpPr>
        <p:spPr/>
        <p:txBody>
          <a:bodyPr/>
          <a:lstStyle/>
          <a:p>
            <a:fld id="{42591C02-5023-4009-9461-408949B76748}" type="datetime1">
              <a:rPr lang="vi-VN" smtClean="0"/>
              <a:t>10/12/2019</a:t>
            </a:fld>
            <a:endParaRPr lang="vi-VN"/>
          </a:p>
        </p:txBody>
      </p:sp>
      <p:sp>
        <p:nvSpPr>
          <p:cNvPr id="4" name="Footer Placeholder 3">
            <a:extLst>
              <a:ext uri="{FF2B5EF4-FFF2-40B4-BE49-F238E27FC236}">
                <a16:creationId xmlns:a16="http://schemas.microsoft.com/office/drawing/2014/main" id="{1B7780F8-CA60-4E3E-A492-188C7BB2B5F6}"/>
              </a:ext>
            </a:extLst>
          </p:cNvPr>
          <p:cNvSpPr>
            <a:spLocks noGrp="1"/>
          </p:cNvSpPr>
          <p:nvPr>
            <p:ph type="ftr" sz="quarter" idx="11"/>
          </p:nvPr>
        </p:nvSpPr>
        <p:spPr/>
        <p:txBody>
          <a:bodyPr/>
          <a:lstStyle/>
          <a:p>
            <a:r>
              <a:rPr lang="vi-VN"/>
              <a:t>Builder Pattern - Giới thiệu và Ứng dụng</a:t>
            </a:r>
          </a:p>
        </p:txBody>
      </p:sp>
      <p:sp>
        <p:nvSpPr>
          <p:cNvPr id="5" name="Slide Number Placeholder 4">
            <a:extLst>
              <a:ext uri="{FF2B5EF4-FFF2-40B4-BE49-F238E27FC236}">
                <a16:creationId xmlns:a16="http://schemas.microsoft.com/office/drawing/2014/main" id="{49A7B17D-92E7-4225-8E30-E9855D6763D1}"/>
              </a:ext>
            </a:extLst>
          </p:cNvPr>
          <p:cNvSpPr>
            <a:spLocks noGrp="1"/>
          </p:cNvSpPr>
          <p:nvPr>
            <p:ph type="sldNum" sz="quarter" idx="12"/>
          </p:nvPr>
        </p:nvSpPr>
        <p:spPr/>
        <p:txBody>
          <a:bodyPr/>
          <a:lstStyle/>
          <a:p>
            <a:fld id="{90AACB6F-8CAD-44B3-B2D6-C673380F2363}" type="slidenum">
              <a:rPr lang="vi-VN" smtClean="0"/>
              <a:t>15</a:t>
            </a:fld>
            <a:endParaRPr lang="vi-VN"/>
          </a:p>
        </p:txBody>
      </p:sp>
    </p:spTree>
    <p:extLst>
      <p:ext uri="{BB962C8B-B14F-4D97-AF65-F5344CB8AC3E}">
        <p14:creationId xmlns:p14="http://schemas.microsoft.com/office/powerpoint/2010/main" val="3673863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Kết quả hình ảnh cho builder pattern logo">
            <a:extLst>
              <a:ext uri="{FF2B5EF4-FFF2-40B4-BE49-F238E27FC236}">
                <a16:creationId xmlns:a16="http://schemas.microsoft.com/office/drawing/2014/main" id="{672CCF0B-8090-44B8-8820-7204E4FC80D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8126" y="1402538"/>
            <a:ext cx="7478946" cy="393247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8AFBFDC1-60A7-46E8-AC73-01B6D3A6D8E6}"/>
              </a:ext>
            </a:extLst>
          </p:cNvPr>
          <p:cNvSpPr>
            <a:spLocks noGrp="1"/>
          </p:cNvSpPr>
          <p:nvPr>
            <p:ph type="ftr" sz="quarter" idx="11"/>
          </p:nvPr>
        </p:nvSpPr>
        <p:spPr>
          <a:xfrm>
            <a:off x="677334" y="6041362"/>
            <a:ext cx="6297612" cy="365125"/>
          </a:xfrm>
        </p:spPr>
        <p:txBody>
          <a:bodyPr>
            <a:normAutofit/>
          </a:bodyPr>
          <a:lstStyle/>
          <a:p>
            <a:pPr>
              <a:spcAft>
                <a:spcPts val="600"/>
              </a:spcAft>
            </a:pPr>
            <a:r>
              <a:rPr lang="vi-VN" sz="1050"/>
              <a:t>Builder Pattern - Giới thiệu và Ứng dụng. HÌNH: (Nguồn – Internet).</a:t>
            </a:r>
          </a:p>
        </p:txBody>
      </p:sp>
      <p:sp>
        <p:nvSpPr>
          <p:cNvPr id="2" name="Date Placeholder 1">
            <a:extLst>
              <a:ext uri="{FF2B5EF4-FFF2-40B4-BE49-F238E27FC236}">
                <a16:creationId xmlns:a16="http://schemas.microsoft.com/office/drawing/2014/main" id="{A9FA722F-6B56-4F5A-B47E-B4840A7416D9}"/>
              </a:ext>
            </a:extLst>
          </p:cNvPr>
          <p:cNvSpPr>
            <a:spLocks noGrp="1"/>
          </p:cNvSpPr>
          <p:nvPr>
            <p:ph type="dt" sz="half" idx="10"/>
          </p:nvPr>
        </p:nvSpPr>
        <p:spPr>
          <a:xfrm>
            <a:off x="7205133" y="6041362"/>
            <a:ext cx="911939" cy="365125"/>
          </a:xfrm>
        </p:spPr>
        <p:txBody>
          <a:bodyPr>
            <a:normAutofit/>
          </a:bodyPr>
          <a:lstStyle/>
          <a:p>
            <a:pPr>
              <a:spcAft>
                <a:spcPts val="600"/>
              </a:spcAft>
            </a:pPr>
            <a:fld id="{FDB7501E-2E47-46EE-9D25-E2C185DE352D}" type="datetime1">
              <a:rPr lang="vi-VN" sz="1050" smtClean="0"/>
              <a:pPr>
                <a:spcAft>
                  <a:spcPts val="600"/>
                </a:spcAft>
              </a:pPr>
              <a:t>10/12/2019</a:t>
            </a:fld>
            <a:endParaRPr lang="vi-VN" sz="1050"/>
          </a:p>
        </p:txBody>
      </p:sp>
      <p:sp>
        <p:nvSpPr>
          <p:cNvPr id="4" name="Slide Number Placeholder 3">
            <a:extLst>
              <a:ext uri="{FF2B5EF4-FFF2-40B4-BE49-F238E27FC236}">
                <a16:creationId xmlns:a16="http://schemas.microsoft.com/office/drawing/2014/main" id="{C5EF0A1C-C34E-4550-84AA-236F02771176}"/>
              </a:ext>
            </a:extLst>
          </p:cNvPr>
          <p:cNvSpPr>
            <a:spLocks noGrp="1"/>
          </p:cNvSpPr>
          <p:nvPr>
            <p:ph type="sldNum" sz="quarter" idx="12"/>
          </p:nvPr>
        </p:nvSpPr>
        <p:spPr>
          <a:xfrm>
            <a:off x="8590663" y="6041362"/>
            <a:ext cx="683339" cy="365125"/>
          </a:xfrm>
        </p:spPr>
        <p:txBody>
          <a:bodyPr>
            <a:normAutofit/>
          </a:bodyPr>
          <a:lstStyle/>
          <a:p>
            <a:pPr>
              <a:spcAft>
                <a:spcPts val="600"/>
              </a:spcAft>
            </a:pPr>
            <a:fld id="{90AACB6F-8CAD-44B3-B2D6-C673380F2363}" type="slidenum">
              <a:rPr lang="vi-VN" sz="1200" smtClean="0"/>
              <a:pPr>
                <a:spcAft>
                  <a:spcPts val="600"/>
                </a:spcAft>
              </a:pPr>
              <a:t>2</a:t>
            </a:fld>
            <a:endParaRPr lang="vi-VN" sz="1200"/>
          </a:p>
        </p:txBody>
      </p:sp>
    </p:spTree>
    <p:extLst>
      <p:ext uri="{BB962C8B-B14F-4D97-AF65-F5344CB8AC3E}">
        <p14:creationId xmlns:p14="http://schemas.microsoft.com/office/powerpoint/2010/main" val="2591693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8" name="Group 140">
            <a:extLst>
              <a:ext uri="{FF2B5EF4-FFF2-40B4-BE49-F238E27FC236}">
                <a16:creationId xmlns:a16="http://schemas.microsoft.com/office/drawing/2014/main" id="{EBE86EA4-C4F1-4465-B306-7A2BC2285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2" name="Straight Connector 141">
              <a:extLst>
                <a:ext uri="{FF2B5EF4-FFF2-40B4-BE49-F238E27FC236}">
                  <a16:creationId xmlns:a16="http://schemas.microsoft.com/office/drawing/2014/main" id="{A8279268-DB29-43BE-B57C-14977EACFD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a:extLst>
                <a:ext uri="{FF2B5EF4-FFF2-40B4-BE49-F238E27FC236}">
                  <a16:creationId xmlns:a16="http://schemas.microsoft.com/office/drawing/2014/main" id="{C8FA53C0-C1EF-4611-BAB3-65EEB16AA3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4" name="Rectangle 23">
              <a:extLst>
                <a:ext uri="{FF2B5EF4-FFF2-40B4-BE49-F238E27FC236}">
                  <a16:creationId xmlns:a16="http://schemas.microsoft.com/office/drawing/2014/main" id="{81CDACFC-DD8A-4CC0-B7FC-6030FC353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5">
              <a:extLst>
                <a:ext uri="{FF2B5EF4-FFF2-40B4-BE49-F238E27FC236}">
                  <a16:creationId xmlns:a16="http://schemas.microsoft.com/office/drawing/2014/main" id="{0269F267-73D4-4CC3-BEC7-73335654D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Isosceles Triangle 145">
              <a:extLst>
                <a:ext uri="{FF2B5EF4-FFF2-40B4-BE49-F238E27FC236}">
                  <a16:creationId xmlns:a16="http://schemas.microsoft.com/office/drawing/2014/main" id="{DC48F13D-B2D7-4EB8-9CA7-59243637C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Rectangle 27">
              <a:extLst>
                <a:ext uri="{FF2B5EF4-FFF2-40B4-BE49-F238E27FC236}">
                  <a16:creationId xmlns:a16="http://schemas.microsoft.com/office/drawing/2014/main" id="{A82405B3-5A67-4DA2-8EDA-7AB65A8B4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8" name="Rectangle 28">
              <a:extLst>
                <a:ext uri="{FF2B5EF4-FFF2-40B4-BE49-F238E27FC236}">
                  <a16:creationId xmlns:a16="http://schemas.microsoft.com/office/drawing/2014/main" id="{7508BC7B-3BD2-4D96-A46E-82988222A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9" name="Rectangle 29">
              <a:extLst>
                <a:ext uri="{FF2B5EF4-FFF2-40B4-BE49-F238E27FC236}">
                  <a16:creationId xmlns:a16="http://schemas.microsoft.com/office/drawing/2014/main" id="{4298D07C-2287-4B93-9041-935144D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0" name="Isosceles Triangle 149">
              <a:extLst>
                <a:ext uri="{FF2B5EF4-FFF2-40B4-BE49-F238E27FC236}">
                  <a16:creationId xmlns:a16="http://schemas.microsoft.com/office/drawing/2014/main" id="{0F6BC886-C125-4903-8C2A-6FB68740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1" name="Isosceles Triangle 150">
              <a:extLst>
                <a:ext uri="{FF2B5EF4-FFF2-40B4-BE49-F238E27FC236}">
                  <a16:creationId xmlns:a16="http://schemas.microsoft.com/office/drawing/2014/main" id="{C9D0B38F-2E02-4E85-99EE-73595E7C8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59" name="Rectangle 152">
            <a:extLst>
              <a:ext uri="{FF2B5EF4-FFF2-40B4-BE49-F238E27FC236}">
                <a16:creationId xmlns:a16="http://schemas.microsoft.com/office/drawing/2014/main" id="{29FD90D9-0777-4927-90C9-E837E6773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0" name="Parallelogram 154">
            <a:extLst>
              <a:ext uri="{FF2B5EF4-FFF2-40B4-BE49-F238E27FC236}">
                <a16:creationId xmlns:a16="http://schemas.microsoft.com/office/drawing/2014/main" id="{F92D073F-0FE7-41B7-ADCD-5CE16DEEE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743" y="4181364"/>
            <a:ext cx="10548514" cy="2177879"/>
          </a:xfrm>
          <a:prstGeom prst="parallelogram">
            <a:avLst>
              <a:gd name="adj" fmla="val 29000"/>
            </a:avLst>
          </a:prstGeom>
          <a:solidFill>
            <a:schemeClr val="tx1">
              <a:alpha val="9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E67BED25-BA32-4EC7-AC00-AA0E3BAF591D}"/>
              </a:ext>
            </a:extLst>
          </p:cNvPr>
          <p:cNvSpPr/>
          <p:nvPr/>
        </p:nvSpPr>
        <p:spPr>
          <a:xfrm>
            <a:off x="2071548" y="4704967"/>
            <a:ext cx="8296944" cy="910170"/>
          </a:xfrm>
          <a:prstGeom prst="round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b">
            <a:normAutofit/>
          </a:bodyPr>
          <a:lstStyle/>
          <a:p>
            <a:pPr algn="r">
              <a:lnSpc>
                <a:spcPct val="90000"/>
              </a:lnSpc>
              <a:spcBef>
                <a:spcPct val="0"/>
              </a:spcBef>
              <a:spcAft>
                <a:spcPts val="600"/>
              </a:spcAft>
            </a:pPr>
            <a:r>
              <a:rPr lang="en-US" sz="2400">
                <a:solidFill>
                  <a:schemeClr val="accent1"/>
                </a:solidFill>
                <a:latin typeface="+mj-lt"/>
                <a:ea typeface="+mj-ea"/>
                <a:cs typeface="+mj-cs"/>
              </a:rPr>
              <a:t>Làm cách nào để xây dựng những kiến trúc khác nhau với cùng kiểu là “NHÀ”??</a:t>
            </a:r>
          </a:p>
        </p:txBody>
      </p:sp>
      <p:pic>
        <p:nvPicPr>
          <p:cNvPr id="2052" name="Picture 4" descr="Kết quả hình ảnh cho nha khong co ho boi">
            <a:extLst>
              <a:ext uri="{FF2B5EF4-FFF2-40B4-BE49-F238E27FC236}">
                <a16:creationId xmlns:a16="http://schemas.microsoft.com/office/drawing/2014/main" id="{08AF36EC-A861-4988-9998-EA557CEF9A1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1758" y="1087335"/>
            <a:ext cx="4256080" cy="283222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Kết quả hình ảnh cho question mark">
            <a:extLst>
              <a:ext uri="{FF2B5EF4-FFF2-40B4-BE49-F238E27FC236}">
                <a16:creationId xmlns:a16="http://schemas.microsoft.com/office/drawing/2014/main" id="{93B960FE-B5B8-4E25-AC1A-FEA3C28C2D1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66392" y="830815"/>
            <a:ext cx="3217333" cy="321733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Kết quả hình ảnh cho nhA">
            <a:extLst>
              <a:ext uri="{FF2B5EF4-FFF2-40B4-BE49-F238E27FC236}">
                <a16:creationId xmlns:a16="http://schemas.microsoft.com/office/drawing/2014/main" id="{6C71C8D4-1CE7-44CF-9CCB-C6357AE1C2C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96762" y="1288027"/>
            <a:ext cx="4351771" cy="243699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7C1ECAED-7B4A-4719-B5CF-115EC521296D}"/>
              </a:ext>
            </a:extLst>
          </p:cNvPr>
          <p:cNvSpPr>
            <a:spLocks noGrp="1"/>
          </p:cNvSpPr>
          <p:nvPr>
            <p:ph type="dt" sz="half" idx="10"/>
          </p:nvPr>
        </p:nvSpPr>
        <p:spPr>
          <a:xfrm>
            <a:off x="8983765" y="4268237"/>
            <a:ext cx="1144878" cy="365125"/>
          </a:xfrm>
        </p:spPr>
        <p:txBody>
          <a:bodyPr vert="horz" lIns="91440" tIns="45720" rIns="91440" bIns="45720" rtlCol="0" anchor="ctr">
            <a:normAutofit/>
          </a:bodyPr>
          <a:lstStyle/>
          <a:p>
            <a:pPr defTabSz="914400">
              <a:spcAft>
                <a:spcPts val="600"/>
              </a:spcAft>
            </a:pPr>
            <a:fld id="{E7FDB1AF-C8B1-4ABA-B371-31A92084EA2C}" type="datetime1">
              <a:rPr lang="vi-VN">
                <a:solidFill>
                  <a:schemeClr val="bg1"/>
                </a:solidFill>
              </a:rPr>
              <a:pPr defTabSz="914400">
                <a:spcAft>
                  <a:spcPts val="600"/>
                </a:spcAft>
              </a:pPr>
              <a:t>10/12/2019</a:t>
            </a:fld>
            <a:endParaRPr lang="vi-VN">
              <a:solidFill>
                <a:schemeClr val="bg1"/>
              </a:solidFill>
            </a:endParaRPr>
          </a:p>
        </p:txBody>
      </p:sp>
      <p:sp>
        <p:nvSpPr>
          <p:cNvPr id="3" name="Footer Placeholder 2">
            <a:extLst>
              <a:ext uri="{FF2B5EF4-FFF2-40B4-BE49-F238E27FC236}">
                <a16:creationId xmlns:a16="http://schemas.microsoft.com/office/drawing/2014/main" id="{1DCCB58F-C7E5-4C54-8104-D833D1C664B3}"/>
              </a:ext>
            </a:extLst>
          </p:cNvPr>
          <p:cNvSpPr>
            <a:spLocks noGrp="1"/>
          </p:cNvSpPr>
          <p:nvPr>
            <p:ph type="ftr" sz="quarter" idx="11"/>
          </p:nvPr>
        </p:nvSpPr>
        <p:spPr>
          <a:xfrm>
            <a:off x="1760376" y="5927179"/>
            <a:ext cx="7220215" cy="365125"/>
          </a:xfrm>
        </p:spPr>
        <p:txBody>
          <a:bodyPr vert="horz" lIns="91440" tIns="45720" rIns="91440" bIns="45720" rtlCol="0" anchor="ctr">
            <a:normAutofit/>
          </a:bodyPr>
          <a:lstStyle/>
          <a:p>
            <a:pPr defTabSz="914400">
              <a:spcAft>
                <a:spcPts val="600"/>
              </a:spcAft>
            </a:pPr>
            <a:r>
              <a:rPr lang="en-US" kern="1200">
                <a:solidFill>
                  <a:schemeClr val="bg1"/>
                </a:solidFill>
                <a:latin typeface="+mn-lt"/>
                <a:ea typeface="+mn-ea"/>
                <a:cs typeface="+mn-cs"/>
              </a:rPr>
              <a:t>Builder Pattern - Giới thiệu và Ứng dụng</a:t>
            </a:r>
          </a:p>
        </p:txBody>
      </p:sp>
      <p:sp>
        <p:nvSpPr>
          <p:cNvPr id="4" name="Slide Number Placeholder 3">
            <a:extLst>
              <a:ext uri="{FF2B5EF4-FFF2-40B4-BE49-F238E27FC236}">
                <a16:creationId xmlns:a16="http://schemas.microsoft.com/office/drawing/2014/main" id="{3E1BCF65-B05E-46BA-A4E8-F3493DC2AD0B}"/>
              </a:ext>
            </a:extLst>
          </p:cNvPr>
          <p:cNvSpPr>
            <a:spLocks noGrp="1"/>
          </p:cNvSpPr>
          <p:nvPr>
            <p:ph type="sldNum" sz="quarter" idx="12"/>
          </p:nvPr>
        </p:nvSpPr>
        <p:spPr>
          <a:xfrm>
            <a:off x="9457355" y="5927179"/>
            <a:ext cx="683339" cy="365125"/>
          </a:xfrm>
        </p:spPr>
        <p:txBody>
          <a:bodyPr vert="horz" lIns="91440" tIns="45720" rIns="91440" bIns="45720" rtlCol="0" anchor="ctr">
            <a:normAutofit/>
          </a:bodyPr>
          <a:lstStyle/>
          <a:p>
            <a:pPr defTabSz="914400">
              <a:spcAft>
                <a:spcPts val="600"/>
              </a:spcAft>
            </a:pPr>
            <a:fld id="{90AACB6F-8CAD-44B3-B2D6-C673380F2363}" type="slidenum">
              <a:rPr lang="en-US">
                <a:solidFill>
                  <a:schemeClr val="bg1"/>
                </a:solidFill>
              </a:rPr>
              <a:pPr defTabSz="914400">
                <a:spcAft>
                  <a:spcPts val="600"/>
                </a:spcAft>
              </a:pPr>
              <a:t>3</a:t>
            </a:fld>
            <a:endParaRPr lang="en-US">
              <a:solidFill>
                <a:schemeClr val="bg1"/>
              </a:solidFill>
            </a:endParaRPr>
          </a:p>
        </p:txBody>
      </p:sp>
    </p:spTree>
    <p:extLst>
      <p:ext uri="{BB962C8B-B14F-4D97-AF65-F5344CB8AC3E}">
        <p14:creationId xmlns:p14="http://schemas.microsoft.com/office/powerpoint/2010/main" val="4128472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4" name="Straight Connector 7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4" name="Rectangle 8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The telescopic constructor">
            <a:extLst>
              <a:ext uri="{FF2B5EF4-FFF2-40B4-BE49-F238E27FC236}">
                <a16:creationId xmlns:a16="http://schemas.microsoft.com/office/drawing/2014/main" id="{15474AD1-6E91-43EE-90A6-264160F8D82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62322" y="1131994"/>
            <a:ext cx="7869233" cy="4590386"/>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1318B728-7E7F-475B-89DB-2C109CB6A9B7}"/>
              </a:ext>
            </a:extLst>
          </p:cNvPr>
          <p:cNvSpPr>
            <a:spLocks noGrp="1"/>
          </p:cNvSpPr>
          <p:nvPr>
            <p:ph type="ftr" sz="quarter" idx="11"/>
          </p:nvPr>
        </p:nvSpPr>
        <p:spPr>
          <a:xfrm>
            <a:off x="653889" y="6411619"/>
            <a:ext cx="6297612" cy="365125"/>
          </a:xfrm>
        </p:spPr>
        <p:txBody>
          <a:bodyPr>
            <a:normAutofit/>
          </a:bodyPr>
          <a:lstStyle/>
          <a:p>
            <a:pPr>
              <a:spcAft>
                <a:spcPts val="600"/>
              </a:spcAft>
            </a:pPr>
            <a:r>
              <a:rPr lang="vi-VN">
                <a:solidFill>
                  <a:srgbClr val="FFFFFF"/>
                </a:solidFill>
              </a:rPr>
              <a:t>Builder Pattern - Giới thiệu và Ứng dụng</a:t>
            </a:r>
          </a:p>
        </p:txBody>
      </p:sp>
      <p:sp>
        <p:nvSpPr>
          <p:cNvPr id="2" name="Date Placeholder 1">
            <a:extLst>
              <a:ext uri="{FF2B5EF4-FFF2-40B4-BE49-F238E27FC236}">
                <a16:creationId xmlns:a16="http://schemas.microsoft.com/office/drawing/2014/main" id="{7913CB60-CC1A-42DF-8BF1-63D753F62A48}"/>
              </a:ext>
            </a:extLst>
          </p:cNvPr>
          <p:cNvSpPr>
            <a:spLocks noGrp="1"/>
          </p:cNvSpPr>
          <p:nvPr>
            <p:ph type="dt" sz="half" idx="10"/>
          </p:nvPr>
        </p:nvSpPr>
        <p:spPr>
          <a:xfrm>
            <a:off x="9378068" y="6411619"/>
            <a:ext cx="911939" cy="365125"/>
          </a:xfrm>
        </p:spPr>
        <p:txBody>
          <a:bodyPr>
            <a:normAutofit/>
          </a:bodyPr>
          <a:lstStyle/>
          <a:p>
            <a:pPr>
              <a:spcAft>
                <a:spcPts val="600"/>
              </a:spcAft>
            </a:pPr>
            <a:fld id="{E7FDB1AF-C8B1-4ABA-B371-31A92084EA2C}" type="datetime1">
              <a:rPr lang="vi-VN">
                <a:solidFill>
                  <a:srgbClr val="FFFFFF"/>
                </a:solidFill>
              </a:rPr>
              <a:pPr>
                <a:spcAft>
                  <a:spcPts val="600"/>
                </a:spcAft>
              </a:pPr>
              <a:t>11/12/2019</a:t>
            </a:fld>
            <a:endParaRPr lang="vi-VN">
              <a:solidFill>
                <a:srgbClr val="FFFFFF"/>
              </a:solidFill>
            </a:endParaRPr>
          </a:p>
        </p:txBody>
      </p:sp>
      <p:sp>
        <p:nvSpPr>
          <p:cNvPr id="4" name="Slide Number Placeholder 3">
            <a:extLst>
              <a:ext uri="{FF2B5EF4-FFF2-40B4-BE49-F238E27FC236}">
                <a16:creationId xmlns:a16="http://schemas.microsoft.com/office/drawing/2014/main" id="{DB8548CB-E544-4CD1-85AB-D733A1F47164}"/>
              </a:ext>
            </a:extLst>
          </p:cNvPr>
          <p:cNvSpPr>
            <a:spLocks noGrp="1"/>
          </p:cNvSpPr>
          <p:nvPr>
            <p:ph type="sldNum" sz="quarter" idx="12"/>
          </p:nvPr>
        </p:nvSpPr>
        <p:spPr>
          <a:xfrm>
            <a:off x="10865194" y="6411619"/>
            <a:ext cx="683339" cy="365125"/>
          </a:xfrm>
        </p:spPr>
        <p:txBody>
          <a:bodyPr>
            <a:normAutofit/>
          </a:bodyPr>
          <a:lstStyle/>
          <a:p>
            <a:pPr>
              <a:spcAft>
                <a:spcPts val="600"/>
              </a:spcAft>
            </a:pPr>
            <a:fld id="{90AACB6F-8CAD-44B3-B2D6-C673380F2363}" type="slidenum">
              <a:rPr lang="vi-VN">
                <a:solidFill>
                  <a:srgbClr val="FFFFFF"/>
                </a:solidFill>
              </a:rPr>
              <a:pPr>
                <a:spcAft>
                  <a:spcPts val="600"/>
                </a:spcAft>
              </a:pPr>
              <a:t>4</a:t>
            </a:fld>
            <a:endParaRPr lang="vi-VN">
              <a:solidFill>
                <a:srgbClr val="FFFFFF"/>
              </a:solidFill>
            </a:endParaRPr>
          </a:p>
        </p:txBody>
      </p:sp>
      <p:sp>
        <p:nvSpPr>
          <p:cNvPr id="5" name="Flowchart: Alternate Process 4">
            <a:extLst>
              <a:ext uri="{FF2B5EF4-FFF2-40B4-BE49-F238E27FC236}">
                <a16:creationId xmlns:a16="http://schemas.microsoft.com/office/drawing/2014/main" id="{6F719DD3-FD3A-4DBA-BFE5-F3BAC8ED795B}"/>
              </a:ext>
            </a:extLst>
          </p:cNvPr>
          <p:cNvSpPr/>
          <p:nvPr/>
        </p:nvSpPr>
        <p:spPr>
          <a:xfrm>
            <a:off x="3289110" y="5964072"/>
            <a:ext cx="5889192" cy="238368"/>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latin typeface="Times New Roman" panose="02020603050405020304" pitchFamily="18" charset="0"/>
                <a:cs typeface="Times New Roman" panose="02020603050405020304" pitchFamily="18" charset="0"/>
              </a:rPr>
              <a:t>Hình: Nguồn - Internet</a:t>
            </a:r>
            <a:endParaRPr lang="vi-V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29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475A7-E339-4973-A154-4BA7B33CBDBA}"/>
              </a:ext>
            </a:extLst>
          </p:cNvPr>
          <p:cNvSpPr>
            <a:spLocks noGrp="1"/>
          </p:cNvSpPr>
          <p:nvPr>
            <p:ph type="title"/>
          </p:nvPr>
        </p:nvSpPr>
        <p:spPr/>
        <p:txBody>
          <a:bodyPr>
            <a:normAutofit/>
          </a:bodyPr>
          <a:lstStyle/>
          <a:p>
            <a:r>
              <a:rPr lang="en-US" sz="5400">
                <a:latin typeface="Times New Roman" panose="02020603050405020304" pitchFamily="18" charset="0"/>
                <a:cs typeface="Times New Roman" panose="02020603050405020304" pitchFamily="18" charset="0"/>
              </a:rPr>
              <a:t>I. Builder Pattern là gì?	</a:t>
            </a:r>
            <a:endParaRPr lang="vi-VN" sz="54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51DFBC-42AD-41BA-A52C-53373825441A}"/>
              </a:ext>
            </a:extLst>
          </p:cNvPr>
          <p:cNvSpPr>
            <a:spLocks noGrp="1"/>
          </p:cNvSpPr>
          <p:nvPr>
            <p:ph idx="1"/>
          </p:nvPr>
        </p:nvSpPr>
        <p:spPr/>
        <p:txBody>
          <a:bodyPr>
            <a:normAutofit/>
          </a:bodyPr>
          <a:lstStyle/>
          <a:p>
            <a:r>
              <a:rPr lang="vi-VN" sz="2400" b="1">
                <a:latin typeface="Times New Roman" panose="02020603050405020304" pitchFamily="18" charset="0"/>
                <a:cs typeface="Times New Roman" panose="02020603050405020304" pitchFamily="18" charset="0"/>
              </a:rPr>
              <a:t>Builder Pattern </a:t>
            </a:r>
            <a:r>
              <a:rPr lang="vi-VN" sz="2400">
                <a:latin typeface="Times New Roman" panose="02020603050405020304" pitchFamily="18" charset="0"/>
                <a:cs typeface="Times New Roman" panose="02020603050405020304" pitchFamily="18" charset="0"/>
              </a:rPr>
              <a:t>là mẫu thiết kế thuộc nhóm khởi tạo (</a:t>
            </a:r>
            <a:r>
              <a:rPr lang="vi-VN" sz="2400" b="1">
                <a:latin typeface="Times New Roman" panose="02020603050405020304" pitchFamily="18" charset="0"/>
                <a:cs typeface="Times New Roman" panose="02020603050405020304" pitchFamily="18" charset="0"/>
              </a:rPr>
              <a:t>Creational Pattern</a:t>
            </a:r>
            <a:r>
              <a:rPr lang="vi-VN" sz="2400">
                <a:latin typeface="Times New Roman" panose="02020603050405020304" pitchFamily="18" charset="0"/>
                <a:cs typeface="Times New Roman" panose="02020603050405020304" pitchFamily="18" charset="0"/>
              </a:rPr>
              <a:t>) được tạo ra nhằm tác biệt việc khởi tạo một đối tượng ra khỏi biểu diễn của nó để có thể cùng một quá trình xây dựng có thể tạo ra các biểu diễn khác nhau</a:t>
            </a:r>
            <a:r>
              <a:rPr lang="vi-VN" sz="3200">
                <a:latin typeface="Times New Roman" panose="02020603050405020304" pitchFamily="18" charset="0"/>
                <a:cs typeface="Times New Roman" panose="02020603050405020304" pitchFamily="18" charset="0"/>
              </a:rPr>
              <a:t>.</a:t>
            </a:r>
          </a:p>
          <a:p>
            <a:r>
              <a:rPr lang="vi-VN" sz="2400" b="1">
                <a:latin typeface="Times New Roman" panose="02020603050405020304" pitchFamily="18" charset="0"/>
                <a:cs typeface="Times New Roman" panose="02020603050405020304" pitchFamily="18" charset="0"/>
              </a:rPr>
              <a:t>Builder Pattern </a:t>
            </a:r>
            <a:r>
              <a:rPr lang="vi-VN" sz="2400">
                <a:latin typeface="Times New Roman" panose="02020603050405020304" pitchFamily="18" charset="0"/>
                <a:cs typeface="Times New Roman" panose="02020603050405020304" pitchFamily="18" charset="0"/>
              </a:rPr>
              <a:t>dùng để xây dựng đối tượng phức tạp từng bước 1 và kết quả cuối cùng sẽ là một đối tượng mà người dùng mong đợi (đối tượng có thể có thuộc tính này nhưng không có thuộc tính kia, ..)</a:t>
            </a:r>
            <a:endParaRPr lang="vi-VN">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83763AF-2348-4D9B-89FA-40005C6F1396}"/>
              </a:ext>
            </a:extLst>
          </p:cNvPr>
          <p:cNvSpPr>
            <a:spLocks noGrp="1"/>
          </p:cNvSpPr>
          <p:nvPr>
            <p:ph type="dt" sz="half" idx="10"/>
          </p:nvPr>
        </p:nvSpPr>
        <p:spPr/>
        <p:txBody>
          <a:bodyPr/>
          <a:lstStyle/>
          <a:p>
            <a:fld id="{8DC4EA56-191D-4848-8A8F-27902340033B}" type="datetime1">
              <a:rPr lang="vi-VN" smtClean="0"/>
              <a:t>10/12/2019</a:t>
            </a:fld>
            <a:endParaRPr lang="vi-VN"/>
          </a:p>
        </p:txBody>
      </p:sp>
      <p:sp>
        <p:nvSpPr>
          <p:cNvPr id="5" name="Footer Placeholder 4">
            <a:extLst>
              <a:ext uri="{FF2B5EF4-FFF2-40B4-BE49-F238E27FC236}">
                <a16:creationId xmlns:a16="http://schemas.microsoft.com/office/drawing/2014/main" id="{AE1E53F6-805A-4187-9674-630446D26D82}"/>
              </a:ext>
            </a:extLst>
          </p:cNvPr>
          <p:cNvSpPr>
            <a:spLocks noGrp="1"/>
          </p:cNvSpPr>
          <p:nvPr>
            <p:ph type="ftr" sz="quarter" idx="11"/>
          </p:nvPr>
        </p:nvSpPr>
        <p:spPr/>
        <p:txBody>
          <a:bodyPr/>
          <a:lstStyle/>
          <a:p>
            <a:r>
              <a:rPr lang="vi-VN"/>
              <a:t>Builder Pattern - Giới thiệu và Ứng dụng</a:t>
            </a:r>
          </a:p>
        </p:txBody>
      </p:sp>
      <p:sp>
        <p:nvSpPr>
          <p:cNvPr id="6" name="Slide Number Placeholder 5">
            <a:extLst>
              <a:ext uri="{FF2B5EF4-FFF2-40B4-BE49-F238E27FC236}">
                <a16:creationId xmlns:a16="http://schemas.microsoft.com/office/drawing/2014/main" id="{ED822290-D18C-48CE-9CDD-C270CC481189}"/>
              </a:ext>
            </a:extLst>
          </p:cNvPr>
          <p:cNvSpPr>
            <a:spLocks noGrp="1"/>
          </p:cNvSpPr>
          <p:nvPr>
            <p:ph type="sldNum" sz="quarter" idx="12"/>
          </p:nvPr>
        </p:nvSpPr>
        <p:spPr/>
        <p:txBody>
          <a:bodyPr/>
          <a:lstStyle/>
          <a:p>
            <a:fld id="{90AACB6F-8CAD-44B3-B2D6-C673380F2363}" type="slidenum">
              <a:rPr lang="vi-VN" smtClean="0"/>
              <a:t>5</a:t>
            </a:fld>
            <a:endParaRPr lang="vi-VN"/>
          </a:p>
        </p:txBody>
      </p:sp>
    </p:spTree>
    <p:extLst>
      <p:ext uri="{BB962C8B-B14F-4D97-AF65-F5344CB8AC3E}">
        <p14:creationId xmlns:p14="http://schemas.microsoft.com/office/powerpoint/2010/main" val="1080588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4E067-5ACB-41BB-9490-33B5E843C36E}"/>
              </a:ext>
            </a:extLst>
          </p:cNvPr>
          <p:cNvSpPr>
            <a:spLocks noGrp="1"/>
          </p:cNvSpPr>
          <p:nvPr>
            <p:ph type="title"/>
          </p:nvPr>
        </p:nvSpPr>
        <p:spPr>
          <a:xfrm>
            <a:off x="677333" y="609599"/>
            <a:ext cx="8836317" cy="1550989"/>
          </a:xfrm>
        </p:spPr>
        <p:txBody>
          <a:bodyPr>
            <a:normAutofit/>
          </a:bodyPr>
          <a:lstStyle/>
          <a:p>
            <a:r>
              <a:rPr lang="vi-VN" sz="4400">
                <a:latin typeface="Times New Roman" panose="02020603050405020304" pitchFamily="18" charset="0"/>
                <a:cs typeface="Times New Roman" panose="02020603050405020304" pitchFamily="18" charset="0"/>
              </a:rPr>
              <a:t>II. Khi nào cần sử dụng Builder Pattern?</a:t>
            </a:r>
          </a:p>
        </p:txBody>
      </p:sp>
      <p:sp>
        <p:nvSpPr>
          <p:cNvPr id="3" name="Content Placeholder 2">
            <a:extLst>
              <a:ext uri="{FF2B5EF4-FFF2-40B4-BE49-F238E27FC236}">
                <a16:creationId xmlns:a16="http://schemas.microsoft.com/office/drawing/2014/main" id="{4D7F58DC-1C33-4191-92B3-77DCF9BD7A36}"/>
              </a:ext>
            </a:extLst>
          </p:cNvPr>
          <p:cNvSpPr>
            <a:spLocks noGrp="1"/>
          </p:cNvSpPr>
          <p:nvPr>
            <p:ph idx="1"/>
          </p:nvPr>
        </p:nvSpPr>
        <p:spPr/>
        <p:txBody>
          <a:bodyPr>
            <a:normAutofit fontScale="92500" lnSpcReduction="10000"/>
          </a:bodyPr>
          <a:lstStyle/>
          <a:p>
            <a:r>
              <a:rPr lang="vi-VN" sz="2800">
                <a:latin typeface="Times New Roman" panose="02020603050405020304" pitchFamily="18" charset="0"/>
                <a:cs typeface="Times New Roman" panose="02020603050405020304" pitchFamily="18" charset="0"/>
              </a:rPr>
              <a:t>Tạo một đối tượng phức tạp: có nhiều thuộc tính (nhiều hơn 4) và một số bắt buộc (required), một số không bắt buộc (optional).</a:t>
            </a:r>
          </a:p>
          <a:p>
            <a:r>
              <a:rPr lang="vi-VN" sz="2800">
                <a:latin typeface="Times New Roman" panose="02020603050405020304" pitchFamily="18" charset="0"/>
                <a:cs typeface="Times New Roman" panose="02020603050405020304" pitchFamily="18" charset="0"/>
              </a:rPr>
              <a:t>Khi có quá nhiều hàm constructor, bạn nên nghĩ đến Builder.</a:t>
            </a:r>
          </a:p>
          <a:p>
            <a:r>
              <a:rPr lang="vi-VN" sz="2800">
                <a:latin typeface="Times New Roman" panose="02020603050405020304" pitchFamily="18" charset="0"/>
                <a:cs typeface="Times New Roman" panose="02020603050405020304" pitchFamily="18" charset="0"/>
              </a:rPr>
              <a:t>Muốn tách rời quá trình xây dựng một đối tượng phức tạp từ các phần tạo nên đối tượng.</a:t>
            </a:r>
          </a:p>
          <a:p>
            <a:r>
              <a:rPr lang="vi-VN" sz="2800">
                <a:latin typeface="Times New Roman" panose="02020603050405020304" pitchFamily="18" charset="0"/>
                <a:cs typeface="Times New Roman" panose="02020603050405020304" pitchFamily="18" charset="0"/>
              </a:rPr>
              <a:t>Muốn kiểm soát quá trình xây dựng.</a:t>
            </a:r>
          </a:p>
          <a:p>
            <a:r>
              <a:rPr lang="vi-VN" sz="2800">
                <a:latin typeface="Times New Roman" panose="02020603050405020304" pitchFamily="18" charset="0"/>
                <a:cs typeface="Times New Roman" panose="02020603050405020304" pitchFamily="18" charset="0"/>
              </a:rPr>
              <a:t>Khi người dùng (client) mong đợi nhiều cách khác nhau cho đối tượng được xây dựng.</a:t>
            </a:r>
          </a:p>
          <a:p>
            <a:endParaRPr lang="vi-VN" sz="280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3AB103F-080B-433B-9B67-AA568B2850B7}"/>
              </a:ext>
            </a:extLst>
          </p:cNvPr>
          <p:cNvSpPr>
            <a:spLocks noGrp="1"/>
          </p:cNvSpPr>
          <p:nvPr>
            <p:ph type="dt" sz="half" idx="10"/>
          </p:nvPr>
        </p:nvSpPr>
        <p:spPr/>
        <p:txBody>
          <a:bodyPr/>
          <a:lstStyle/>
          <a:p>
            <a:fld id="{C3B8E27F-8A8E-49D6-BD55-11F17748FB69}" type="datetime1">
              <a:rPr lang="vi-VN" sz="1100" smtClean="0"/>
              <a:t>10/12/2019</a:t>
            </a:fld>
            <a:endParaRPr lang="vi-VN"/>
          </a:p>
        </p:txBody>
      </p:sp>
      <p:sp>
        <p:nvSpPr>
          <p:cNvPr id="5" name="Footer Placeholder 4">
            <a:extLst>
              <a:ext uri="{FF2B5EF4-FFF2-40B4-BE49-F238E27FC236}">
                <a16:creationId xmlns:a16="http://schemas.microsoft.com/office/drawing/2014/main" id="{18C32A2A-BD6B-47A3-8E9F-43844C93D9D1}"/>
              </a:ext>
            </a:extLst>
          </p:cNvPr>
          <p:cNvSpPr>
            <a:spLocks noGrp="1"/>
          </p:cNvSpPr>
          <p:nvPr>
            <p:ph type="ftr" sz="quarter" idx="11"/>
          </p:nvPr>
        </p:nvSpPr>
        <p:spPr/>
        <p:txBody>
          <a:bodyPr/>
          <a:lstStyle/>
          <a:p>
            <a:r>
              <a:rPr lang="vi-VN" sz="1100"/>
              <a:t>Builder Pattern - Giới thiệu và Ứng dụng</a:t>
            </a:r>
          </a:p>
        </p:txBody>
      </p:sp>
      <p:sp>
        <p:nvSpPr>
          <p:cNvPr id="6" name="Slide Number Placeholder 5">
            <a:extLst>
              <a:ext uri="{FF2B5EF4-FFF2-40B4-BE49-F238E27FC236}">
                <a16:creationId xmlns:a16="http://schemas.microsoft.com/office/drawing/2014/main" id="{F0473070-351E-469B-979D-A12FDB50D94A}"/>
              </a:ext>
            </a:extLst>
          </p:cNvPr>
          <p:cNvSpPr>
            <a:spLocks noGrp="1"/>
          </p:cNvSpPr>
          <p:nvPr>
            <p:ph type="sldNum" sz="quarter" idx="12"/>
          </p:nvPr>
        </p:nvSpPr>
        <p:spPr/>
        <p:txBody>
          <a:bodyPr/>
          <a:lstStyle/>
          <a:p>
            <a:fld id="{90AACB6F-8CAD-44B3-B2D6-C673380F2363}" type="slidenum">
              <a:rPr lang="vi-VN" sz="1100" smtClean="0"/>
              <a:t>6</a:t>
            </a:fld>
            <a:endParaRPr lang="vi-VN"/>
          </a:p>
        </p:txBody>
      </p:sp>
    </p:spTree>
    <p:extLst>
      <p:ext uri="{BB962C8B-B14F-4D97-AF65-F5344CB8AC3E}">
        <p14:creationId xmlns:p14="http://schemas.microsoft.com/office/powerpoint/2010/main" val="39281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726DC-F145-4165-B22E-38F831DFF5C3}"/>
              </a:ext>
            </a:extLst>
          </p:cNvPr>
          <p:cNvSpPr>
            <a:spLocks noGrp="1"/>
          </p:cNvSpPr>
          <p:nvPr>
            <p:ph type="title"/>
          </p:nvPr>
        </p:nvSpPr>
        <p:spPr/>
        <p:txBody>
          <a:bodyPr>
            <a:normAutofit fontScale="90000"/>
          </a:bodyPr>
          <a:lstStyle/>
          <a:p>
            <a:r>
              <a:rPr lang="vi-VN" sz="4400">
                <a:latin typeface="Times New Roman" panose="02020603050405020304" pitchFamily="18" charset="0"/>
                <a:cs typeface="Times New Roman" panose="02020603050405020304" pitchFamily="18" charset="0"/>
              </a:rPr>
              <a:t>III. Những vấn đề thường gặp và hướng giải quyết bằng Builder Pattern</a:t>
            </a:r>
          </a:p>
        </p:txBody>
      </p:sp>
      <p:sp>
        <p:nvSpPr>
          <p:cNvPr id="3" name="Content Placeholder 2">
            <a:extLst>
              <a:ext uri="{FF2B5EF4-FFF2-40B4-BE49-F238E27FC236}">
                <a16:creationId xmlns:a16="http://schemas.microsoft.com/office/drawing/2014/main" id="{D11AAE9A-BB51-4C40-9BD5-4EBDA264ED8E}"/>
              </a:ext>
            </a:extLst>
          </p:cNvPr>
          <p:cNvSpPr>
            <a:spLocks noGrp="1"/>
          </p:cNvSpPr>
          <p:nvPr>
            <p:ph idx="1"/>
          </p:nvPr>
        </p:nvSpPr>
        <p:spPr/>
        <p:txBody>
          <a:bodyPr>
            <a:normAutofit/>
          </a:bodyPr>
          <a:lstStyle/>
          <a:p>
            <a:r>
              <a:rPr lang="vi-VN" sz="2400"/>
              <a:t>Nếu hàm khởi tạo có nhiều tham số liên tiếp cùng kiểu dữ liệu, việc gán nhầm giá trị của tham số này thành giá trị của tham số khác là điều khó có thể tránh khỏi.</a:t>
            </a:r>
            <a:endParaRPr lang="vi-VN" sz="240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22B13A7-0133-4BA2-8CB4-9E278D41201B}"/>
              </a:ext>
            </a:extLst>
          </p:cNvPr>
          <p:cNvSpPr>
            <a:spLocks noGrp="1"/>
          </p:cNvSpPr>
          <p:nvPr>
            <p:ph type="dt" sz="half" idx="10"/>
          </p:nvPr>
        </p:nvSpPr>
        <p:spPr/>
        <p:txBody>
          <a:bodyPr/>
          <a:lstStyle/>
          <a:p>
            <a:fld id="{1B838234-3FA1-402B-980C-E3A38AE874FE}" type="datetime1">
              <a:rPr lang="vi-VN" sz="1050" smtClean="0"/>
              <a:t>10/12/2019</a:t>
            </a:fld>
            <a:endParaRPr lang="vi-VN"/>
          </a:p>
        </p:txBody>
      </p:sp>
      <p:sp>
        <p:nvSpPr>
          <p:cNvPr id="5" name="Footer Placeholder 4">
            <a:extLst>
              <a:ext uri="{FF2B5EF4-FFF2-40B4-BE49-F238E27FC236}">
                <a16:creationId xmlns:a16="http://schemas.microsoft.com/office/drawing/2014/main" id="{B4E345CA-E64E-40D6-BE5A-EFDDC9B238A9}"/>
              </a:ext>
            </a:extLst>
          </p:cNvPr>
          <p:cNvSpPr>
            <a:spLocks noGrp="1"/>
          </p:cNvSpPr>
          <p:nvPr>
            <p:ph type="ftr" sz="quarter" idx="11"/>
          </p:nvPr>
        </p:nvSpPr>
        <p:spPr/>
        <p:txBody>
          <a:bodyPr/>
          <a:lstStyle/>
          <a:p>
            <a:r>
              <a:rPr lang="vi-VN" sz="1200"/>
              <a:t>Builder Pattern - Giới thiệu và Ứng dụng</a:t>
            </a:r>
          </a:p>
        </p:txBody>
      </p:sp>
      <p:sp>
        <p:nvSpPr>
          <p:cNvPr id="6" name="Slide Number Placeholder 5">
            <a:extLst>
              <a:ext uri="{FF2B5EF4-FFF2-40B4-BE49-F238E27FC236}">
                <a16:creationId xmlns:a16="http://schemas.microsoft.com/office/drawing/2014/main" id="{05AC8A7D-DD51-4099-83B6-75936E1554DC}"/>
              </a:ext>
            </a:extLst>
          </p:cNvPr>
          <p:cNvSpPr>
            <a:spLocks noGrp="1"/>
          </p:cNvSpPr>
          <p:nvPr>
            <p:ph type="sldNum" sz="quarter" idx="12"/>
          </p:nvPr>
        </p:nvSpPr>
        <p:spPr/>
        <p:txBody>
          <a:bodyPr/>
          <a:lstStyle/>
          <a:p>
            <a:fld id="{90AACB6F-8CAD-44B3-B2D6-C673380F2363}" type="slidenum">
              <a:rPr lang="vi-VN" sz="1050" smtClean="0"/>
              <a:t>7</a:t>
            </a:fld>
            <a:endParaRPr lang="vi-VN" sz="1050"/>
          </a:p>
        </p:txBody>
      </p:sp>
    </p:spTree>
    <p:extLst>
      <p:ext uri="{BB962C8B-B14F-4D97-AF65-F5344CB8AC3E}">
        <p14:creationId xmlns:p14="http://schemas.microsoft.com/office/powerpoint/2010/main" val="15855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8D7FB-DF7F-45AD-9919-80A353E5D6BF}"/>
              </a:ext>
            </a:extLst>
          </p:cNvPr>
          <p:cNvSpPr>
            <a:spLocks noGrp="1"/>
          </p:cNvSpPr>
          <p:nvPr>
            <p:ph type="title"/>
          </p:nvPr>
        </p:nvSpPr>
        <p:spPr/>
        <p:txBody>
          <a:bodyPr>
            <a:normAutofit fontScale="90000"/>
          </a:bodyPr>
          <a:lstStyle/>
          <a:p>
            <a:r>
              <a:rPr lang="vi-VN" sz="5400">
                <a:latin typeface="Times New Roman" panose="02020603050405020304" pitchFamily="18" charset="0"/>
                <a:cs typeface="Times New Roman" panose="02020603050405020304" pitchFamily="18" charset="0"/>
              </a:rPr>
              <a:t>Cấu trúc của 1 Builder Pattern.</a:t>
            </a:r>
          </a:p>
        </p:txBody>
      </p:sp>
      <p:sp>
        <p:nvSpPr>
          <p:cNvPr id="3" name="Content Placeholder 2">
            <a:extLst>
              <a:ext uri="{FF2B5EF4-FFF2-40B4-BE49-F238E27FC236}">
                <a16:creationId xmlns:a16="http://schemas.microsoft.com/office/drawing/2014/main" id="{5AD4A302-B740-4881-889F-89CB0B716F8B}"/>
              </a:ext>
            </a:extLst>
          </p:cNvPr>
          <p:cNvSpPr>
            <a:spLocks noGrp="1"/>
          </p:cNvSpPr>
          <p:nvPr>
            <p:ph idx="1"/>
          </p:nvPr>
        </p:nvSpPr>
        <p:spPr>
          <a:xfrm>
            <a:off x="677334" y="1824571"/>
            <a:ext cx="8972504" cy="4318000"/>
          </a:xfrm>
        </p:spPr>
        <p:txBody>
          <a:bodyPr>
            <a:normAutofit/>
          </a:bodyPr>
          <a:lstStyle/>
          <a:p>
            <a:r>
              <a:rPr lang="vi-VN" sz="2800" b="1">
                <a:latin typeface="Times New Roman" panose="02020603050405020304" pitchFamily="18" charset="0"/>
                <a:cs typeface="Times New Roman" panose="02020603050405020304" pitchFamily="18" charset="0"/>
              </a:rPr>
              <a:t>Product</a:t>
            </a:r>
            <a:r>
              <a:rPr lang="vi-VN" sz="2800">
                <a:latin typeface="Times New Roman" panose="02020603050405020304" pitchFamily="18" charset="0"/>
                <a:cs typeface="Times New Roman" panose="02020603050405020304" pitchFamily="18" charset="0"/>
              </a:rPr>
              <a:t> : đại diện cho đối tượng cần tạo, đối tượng này phức tạp, có nhiều thuộc tính.</a:t>
            </a:r>
          </a:p>
          <a:p>
            <a:r>
              <a:rPr lang="vi-VN" sz="2800" b="1">
                <a:latin typeface="Times New Roman" panose="02020603050405020304" pitchFamily="18" charset="0"/>
                <a:cs typeface="Times New Roman" panose="02020603050405020304" pitchFamily="18" charset="0"/>
              </a:rPr>
              <a:t>Builder</a:t>
            </a:r>
            <a:r>
              <a:rPr lang="vi-VN" sz="2800">
                <a:latin typeface="Times New Roman" panose="02020603050405020304" pitchFamily="18" charset="0"/>
                <a:cs typeface="Times New Roman" panose="02020603050405020304" pitchFamily="18" charset="0"/>
              </a:rPr>
              <a:t> : là abstract class hoặc interface khai báo phương thức tạo đối tượng.</a:t>
            </a:r>
          </a:p>
          <a:p>
            <a:r>
              <a:rPr lang="vi-VN" sz="2800" b="1">
                <a:latin typeface="Times New Roman" panose="02020603050405020304" pitchFamily="18" charset="0"/>
                <a:cs typeface="Times New Roman" panose="02020603050405020304" pitchFamily="18" charset="0"/>
              </a:rPr>
              <a:t>ConcreteBuilder</a:t>
            </a:r>
            <a:r>
              <a:rPr lang="vi-VN" sz="2800">
                <a:latin typeface="Times New Roman" panose="02020603050405020304" pitchFamily="18" charset="0"/>
                <a:cs typeface="Times New Roman" panose="02020603050405020304" pitchFamily="18" charset="0"/>
              </a:rPr>
              <a:t> : kế thừa Builder và cài đặt chi tiết cách tạo ra đối tượng. Nó sẽ xác định và nắm giữ các thể hiện mà nó tạo ra, đồng thời nó cũng cung cấp phương thức để trả các các thể hiện mà nó đã tạo ra trước đó.</a:t>
            </a:r>
          </a:p>
          <a:p>
            <a:r>
              <a:rPr lang="vi-VN" sz="2800" b="1">
                <a:latin typeface="Times New Roman" panose="02020603050405020304" pitchFamily="18" charset="0"/>
                <a:cs typeface="Times New Roman" panose="02020603050405020304" pitchFamily="18" charset="0"/>
              </a:rPr>
              <a:t>Director</a:t>
            </a:r>
            <a:r>
              <a:rPr lang="vi-VN" sz="2800">
                <a:latin typeface="Times New Roman" panose="02020603050405020304" pitchFamily="18" charset="0"/>
                <a:cs typeface="Times New Roman" panose="02020603050405020304" pitchFamily="18" charset="0"/>
              </a:rPr>
              <a:t>: là nơi sẽ gọi tới Builder để tạo ra đối tượng.</a:t>
            </a:r>
          </a:p>
          <a:p>
            <a:endParaRPr lang="vi-VN" sz="360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9B45FAB-705A-4873-98D5-6D9E4A92B3F2}"/>
              </a:ext>
            </a:extLst>
          </p:cNvPr>
          <p:cNvSpPr>
            <a:spLocks noGrp="1"/>
          </p:cNvSpPr>
          <p:nvPr>
            <p:ph type="dt" sz="half" idx="10"/>
          </p:nvPr>
        </p:nvSpPr>
        <p:spPr>
          <a:xfrm>
            <a:off x="7205133" y="6144881"/>
            <a:ext cx="911939" cy="365125"/>
          </a:xfrm>
        </p:spPr>
        <p:txBody>
          <a:bodyPr/>
          <a:lstStyle/>
          <a:p>
            <a:fld id="{0DC1AA47-8A7A-4B3B-A40B-756D807643E1}" type="datetime1">
              <a:rPr lang="vi-VN" sz="1100" smtClean="0"/>
              <a:t>10/12/2019</a:t>
            </a:fld>
            <a:endParaRPr lang="vi-VN" sz="1100"/>
          </a:p>
        </p:txBody>
      </p:sp>
      <p:sp>
        <p:nvSpPr>
          <p:cNvPr id="5" name="Footer Placeholder 4">
            <a:extLst>
              <a:ext uri="{FF2B5EF4-FFF2-40B4-BE49-F238E27FC236}">
                <a16:creationId xmlns:a16="http://schemas.microsoft.com/office/drawing/2014/main" id="{BB429224-DA0B-4313-B863-CFD5FBD3B78C}"/>
              </a:ext>
            </a:extLst>
          </p:cNvPr>
          <p:cNvSpPr>
            <a:spLocks noGrp="1"/>
          </p:cNvSpPr>
          <p:nvPr>
            <p:ph type="ftr" sz="quarter" idx="11"/>
          </p:nvPr>
        </p:nvSpPr>
        <p:spPr>
          <a:xfrm>
            <a:off x="677334" y="6142571"/>
            <a:ext cx="6297612" cy="365125"/>
          </a:xfrm>
        </p:spPr>
        <p:txBody>
          <a:bodyPr/>
          <a:lstStyle/>
          <a:p>
            <a:r>
              <a:rPr lang="vi-VN" sz="1200"/>
              <a:t>Builder Pattern - Giới thiệu và Ứng dụng</a:t>
            </a:r>
          </a:p>
        </p:txBody>
      </p:sp>
      <p:sp>
        <p:nvSpPr>
          <p:cNvPr id="6" name="Slide Number Placeholder 5">
            <a:extLst>
              <a:ext uri="{FF2B5EF4-FFF2-40B4-BE49-F238E27FC236}">
                <a16:creationId xmlns:a16="http://schemas.microsoft.com/office/drawing/2014/main" id="{C6846E80-8799-40A0-A587-696DC4B9A0DD}"/>
              </a:ext>
            </a:extLst>
          </p:cNvPr>
          <p:cNvSpPr>
            <a:spLocks noGrp="1"/>
          </p:cNvSpPr>
          <p:nvPr>
            <p:ph type="sldNum" sz="quarter" idx="12"/>
          </p:nvPr>
        </p:nvSpPr>
        <p:spPr>
          <a:xfrm>
            <a:off x="8590663" y="6144880"/>
            <a:ext cx="683339" cy="365125"/>
          </a:xfrm>
        </p:spPr>
        <p:txBody>
          <a:bodyPr/>
          <a:lstStyle/>
          <a:p>
            <a:fld id="{90AACB6F-8CAD-44B3-B2D6-C673380F2363}" type="slidenum">
              <a:rPr lang="vi-VN" sz="1200" smtClean="0"/>
              <a:t>8</a:t>
            </a:fld>
            <a:endParaRPr lang="vi-VN" sz="1200"/>
          </a:p>
        </p:txBody>
      </p:sp>
    </p:spTree>
    <p:extLst>
      <p:ext uri="{BB962C8B-B14F-4D97-AF65-F5344CB8AC3E}">
        <p14:creationId xmlns:p14="http://schemas.microsoft.com/office/powerpoint/2010/main" val="2726629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E5924-E79E-458A-B5A8-E536F92A79C7}"/>
              </a:ext>
            </a:extLst>
          </p:cNvPr>
          <p:cNvSpPr>
            <a:spLocks noGrp="1"/>
          </p:cNvSpPr>
          <p:nvPr>
            <p:ph type="title"/>
          </p:nvPr>
        </p:nvSpPr>
        <p:spPr/>
        <p:txBody>
          <a:bodyPr>
            <a:normAutofit/>
          </a:bodyPr>
          <a:lstStyle/>
          <a:p>
            <a:r>
              <a:rPr lang="vi-VN" sz="5400">
                <a:latin typeface="Times New Roman" panose="02020603050405020304" pitchFamily="18" charset="0"/>
                <a:cs typeface="Times New Roman" panose="02020603050405020304" pitchFamily="18" charset="0"/>
              </a:rPr>
              <a:t>Cách tạo một Builder Pattern</a:t>
            </a:r>
          </a:p>
        </p:txBody>
      </p:sp>
      <p:sp>
        <p:nvSpPr>
          <p:cNvPr id="3" name="Content Placeholder 2">
            <a:extLst>
              <a:ext uri="{FF2B5EF4-FFF2-40B4-BE49-F238E27FC236}">
                <a16:creationId xmlns:a16="http://schemas.microsoft.com/office/drawing/2014/main" id="{033F3839-578D-4AFB-8B8C-AE7DA8496EF1}"/>
              </a:ext>
            </a:extLst>
          </p:cNvPr>
          <p:cNvSpPr>
            <a:spLocks noGrp="1"/>
          </p:cNvSpPr>
          <p:nvPr>
            <p:ph idx="1"/>
          </p:nvPr>
        </p:nvSpPr>
        <p:spPr/>
        <p:txBody>
          <a:bodyPr>
            <a:normAutofit fontScale="92500"/>
          </a:bodyPr>
          <a:lstStyle/>
          <a:p>
            <a:r>
              <a:rPr lang="vi-VN" sz="2800">
                <a:latin typeface="Times New Roman" panose="02020603050405020304" pitchFamily="18" charset="0"/>
                <a:cs typeface="Times New Roman" panose="02020603050405020304" pitchFamily="18" charset="0"/>
              </a:rPr>
              <a:t>Tạo một lớp xây dựng với tất cả những trường (fields) cần thiết.</a:t>
            </a:r>
          </a:p>
          <a:p>
            <a:r>
              <a:rPr lang="vi-VN" sz="2800">
                <a:latin typeface="Times New Roman" panose="02020603050405020304" pitchFamily="18" charset="0"/>
                <a:cs typeface="Times New Roman" panose="02020603050405020304" pitchFamily="18" charset="0"/>
              </a:rPr>
              <a:t>Lớp xây dựng cần có phương thức khởi tạo có tham số đầu vào với những tham số cần thiết (hoặc bắt buộc) phải có.</a:t>
            </a:r>
          </a:p>
          <a:p>
            <a:r>
              <a:rPr lang="vi-VN" sz="2800">
                <a:latin typeface="Times New Roman" panose="02020603050405020304" pitchFamily="18" charset="0"/>
                <a:cs typeface="Times New Roman" panose="02020603050405020304" pitchFamily="18" charset="0"/>
              </a:rPr>
              <a:t>Tạo những phương thức để lấy giá trị của từng tham số (Getter) và phương thức cài đặt (Setter).</a:t>
            </a:r>
          </a:p>
          <a:p>
            <a:r>
              <a:rPr lang="vi-VN" sz="2800">
                <a:latin typeface="Times New Roman" panose="02020603050405020304" pitchFamily="18" charset="0"/>
                <a:cs typeface="Times New Roman" panose="02020603050405020304" pitchFamily="18" charset="0"/>
              </a:rPr>
              <a:t>(Có thể có hoặc không) phương thức tự tạo build() để trả về  </a:t>
            </a:r>
          </a:p>
        </p:txBody>
      </p:sp>
      <p:sp>
        <p:nvSpPr>
          <p:cNvPr id="4" name="Date Placeholder 3">
            <a:extLst>
              <a:ext uri="{FF2B5EF4-FFF2-40B4-BE49-F238E27FC236}">
                <a16:creationId xmlns:a16="http://schemas.microsoft.com/office/drawing/2014/main" id="{E1472CDB-12B0-450C-BA0E-92C5BD08B8D0}"/>
              </a:ext>
            </a:extLst>
          </p:cNvPr>
          <p:cNvSpPr>
            <a:spLocks noGrp="1"/>
          </p:cNvSpPr>
          <p:nvPr>
            <p:ph type="dt" sz="half" idx="10"/>
          </p:nvPr>
        </p:nvSpPr>
        <p:spPr/>
        <p:txBody>
          <a:bodyPr/>
          <a:lstStyle/>
          <a:p>
            <a:fld id="{74ADF96A-A9B7-43D6-B9AD-E89F0A815DA0}" type="datetime1">
              <a:rPr lang="vi-VN" sz="1050" smtClean="0"/>
              <a:t>10/12/2019</a:t>
            </a:fld>
            <a:endParaRPr lang="vi-VN"/>
          </a:p>
        </p:txBody>
      </p:sp>
      <p:sp>
        <p:nvSpPr>
          <p:cNvPr id="5" name="Footer Placeholder 4">
            <a:extLst>
              <a:ext uri="{FF2B5EF4-FFF2-40B4-BE49-F238E27FC236}">
                <a16:creationId xmlns:a16="http://schemas.microsoft.com/office/drawing/2014/main" id="{9A22DA0E-CDBB-4B20-AB29-CBE717D8A999}"/>
              </a:ext>
            </a:extLst>
          </p:cNvPr>
          <p:cNvSpPr>
            <a:spLocks noGrp="1"/>
          </p:cNvSpPr>
          <p:nvPr>
            <p:ph type="ftr" sz="quarter" idx="11"/>
          </p:nvPr>
        </p:nvSpPr>
        <p:spPr/>
        <p:txBody>
          <a:bodyPr/>
          <a:lstStyle/>
          <a:p>
            <a:r>
              <a:rPr lang="vi-VN" sz="1050"/>
              <a:t>Builder Pattern - Giới thiệu và Ứng dụng</a:t>
            </a:r>
          </a:p>
        </p:txBody>
      </p:sp>
      <p:sp>
        <p:nvSpPr>
          <p:cNvPr id="6" name="Slide Number Placeholder 5">
            <a:extLst>
              <a:ext uri="{FF2B5EF4-FFF2-40B4-BE49-F238E27FC236}">
                <a16:creationId xmlns:a16="http://schemas.microsoft.com/office/drawing/2014/main" id="{02F4F883-FF59-4594-9ACC-0FF1145AD57D}"/>
              </a:ext>
            </a:extLst>
          </p:cNvPr>
          <p:cNvSpPr>
            <a:spLocks noGrp="1"/>
          </p:cNvSpPr>
          <p:nvPr>
            <p:ph type="sldNum" sz="quarter" idx="12"/>
          </p:nvPr>
        </p:nvSpPr>
        <p:spPr/>
        <p:txBody>
          <a:bodyPr/>
          <a:lstStyle/>
          <a:p>
            <a:fld id="{90AACB6F-8CAD-44B3-B2D6-C673380F2363}" type="slidenum">
              <a:rPr lang="vi-VN" sz="1050" smtClean="0"/>
              <a:t>9</a:t>
            </a:fld>
            <a:endParaRPr lang="vi-VN" sz="1050"/>
          </a:p>
        </p:txBody>
      </p:sp>
    </p:spTree>
    <p:extLst>
      <p:ext uri="{BB962C8B-B14F-4D97-AF65-F5344CB8AC3E}">
        <p14:creationId xmlns:p14="http://schemas.microsoft.com/office/powerpoint/2010/main" val="34183847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1036</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Trebuchet MS</vt:lpstr>
      <vt:lpstr>Wingdings 3</vt:lpstr>
      <vt:lpstr>Facet</vt:lpstr>
      <vt:lpstr>Giới thiệu và trình bày về mẫu thiết kế Hướng đối tượng</vt:lpstr>
      <vt:lpstr>PowerPoint Presentation</vt:lpstr>
      <vt:lpstr>PowerPoint Presentation</vt:lpstr>
      <vt:lpstr>PowerPoint Presentation</vt:lpstr>
      <vt:lpstr>I. Builder Pattern là gì? </vt:lpstr>
      <vt:lpstr>II. Khi nào cần sử dụng Builder Pattern?</vt:lpstr>
      <vt:lpstr>III. Những vấn đề thường gặp và hướng giải quyết bằng Builder Pattern</vt:lpstr>
      <vt:lpstr>Cấu trúc của 1 Builder Pattern.</vt:lpstr>
      <vt:lpstr>Cách tạo một Builder Pattern</vt:lpstr>
      <vt:lpstr>Ưu điểm của Builder Pattern.</vt:lpstr>
      <vt:lpstr>Ưu điểm của Builder Pattern </vt:lpstr>
      <vt:lpstr>Nhược điểm của Builder Pattern.</vt:lpstr>
      <vt:lpstr>Lợi ích khi xài Builder Pattern thay vì sử dụng Constructor như thông thường. </vt:lpstr>
      <vt:lpstr>Các nguồn tài liệu tham khảo - bài viết hay về Builder Pattern.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và trình bày về mẫu thiết kế Hướng đối tượng</dc:title>
  <dc:creator>NGUYỄN MINH TRỌNG TRÍ</dc:creator>
  <cp:lastModifiedBy>NGUYỄN MINH TRỌNG TRÍ</cp:lastModifiedBy>
  <cp:revision>1</cp:revision>
  <dcterms:created xsi:type="dcterms:W3CDTF">2019-12-10T17:01:03Z</dcterms:created>
  <dcterms:modified xsi:type="dcterms:W3CDTF">2019-12-10T17:05:02Z</dcterms:modified>
</cp:coreProperties>
</file>