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2B3AAE-DF23-41CF-BE6E-D23231E7E0F3}">
          <p14:sldIdLst>
            <p14:sldId id="256"/>
            <p14:sldId id="257"/>
          </p14:sldIdLst>
        </p14:section>
        <p14:section name="Giới thiệu về CMCN 4.0" id="{7969F4D8-8899-4189-BF02-8E60A04C7C24}">
          <p14:sldIdLst>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91D175-BD86-4614-9BCA-71C625556B3E}"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vi-VN"/>
        </a:p>
      </dgm:t>
    </dgm:pt>
    <dgm:pt modelId="{956A9065-D252-45D1-92B0-ABD5626DBC1C}">
      <dgm:prSet phldrT="[Text]"/>
      <dgm:spPr/>
      <dgm:t>
        <a:bodyPr/>
        <a:lstStyle/>
        <a:p>
          <a:r>
            <a:rPr lang="en-US"/>
            <a:t>Giới thiệu về CMCN 4.0	</a:t>
          </a:r>
          <a:endParaRPr lang="vi-VN"/>
        </a:p>
      </dgm:t>
    </dgm:pt>
    <dgm:pt modelId="{5DFF339F-CA11-466C-9F63-EFDBC9B4965B}" type="parTrans" cxnId="{E399DF4D-2AE0-4291-AAB3-19FB0D448864}">
      <dgm:prSet/>
      <dgm:spPr/>
      <dgm:t>
        <a:bodyPr/>
        <a:lstStyle/>
        <a:p>
          <a:endParaRPr lang="vi-VN"/>
        </a:p>
      </dgm:t>
    </dgm:pt>
    <dgm:pt modelId="{1BE10274-5072-4E51-B5E4-0D6C140CD3FB}" type="sibTrans" cxnId="{E399DF4D-2AE0-4291-AAB3-19FB0D448864}">
      <dgm:prSet/>
      <dgm:spPr/>
      <dgm:t>
        <a:bodyPr/>
        <a:lstStyle/>
        <a:p>
          <a:endParaRPr lang="vi-VN"/>
        </a:p>
      </dgm:t>
    </dgm:pt>
    <dgm:pt modelId="{E723CE57-527D-49EF-8D77-B86EE97098C9}">
      <dgm:prSet phldrT="[Text]"/>
      <dgm:spPr/>
      <dgm:t>
        <a:bodyPr/>
        <a:lstStyle/>
        <a:p>
          <a:r>
            <a:rPr lang="en-US"/>
            <a:t>Nguyên tắc thiết kế trong CMCN 4.0.</a:t>
          </a:r>
          <a:endParaRPr lang="vi-VN"/>
        </a:p>
      </dgm:t>
    </dgm:pt>
    <dgm:pt modelId="{46D3CAA4-1348-41E5-80F1-6C6776A54C27}" type="parTrans" cxnId="{77491065-24B3-4DEA-ADEE-3F99822928A7}">
      <dgm:prSet/>
      <dgm:spPr/>
      <dgm:t>
        <a:bodyPr/>
        <a:lstStyle/>
        <a:p>
          <a:endParaRPr lang="vi-VN"/>
        </a:p>
      </dgm:t>
    </dgm:pt>
    <dgm:pt modelId="{7DE4E07E-D15C-4580-B9A7-A835E1310B9E}" type="sibTrans" cxnId="{77491065-24B3-4DEA-ADEE-3F99822928A7}">
      <dgm:prSet/>
      <dgm:spPr/>
      <dgm:t>
        <a:bodyPr/>
        <a:lstStyle/>
        <a:p>
          <a:endParaRPr lang="vi-VN"/>
        </a:p>
      </dgm:t>
    </dgm:pt>
    <dgm:pt modelId="{E4287D9D-181D-49D2-B608-0AC5A2CCC128}">
      <dgm:prSet phldrT="[Text]"/>
      <dgm:spPr/>
      <dgm:t>
        <a:bodyPr/>
        <a:lstStyle/>
        <a:p>
          <a:r>
            <a:rPr lang="en-US"/>
            <a:t>Cơ hội và thách thức của Việt Nam trong CMCN 4.0.</a:t>
          </a:r>
          <a:endParaRPr lang="vi-VN"/>
        </a:p>
      </dgm:t>
    </dgm:pt>
    <dgm:pt modelId="{EA1A0BE9-4D3B-4050-8461-8640155D68ED}" type="parTrans" cxnId="{2E8687EF-F5C2-42C5-8700-01F0E34D59BC}">
      <dgm:prSet/>
      <dgm:spPr/>
      <dgm:t>
        <a:bodyPr/>
        <a:lstStyle/>
        <a:p>
          <a:endParaRPr lang="vi-VN"/>
        </a:p>
      </dgm:t>
    </dgm:pt>
    <dgm:pt modelId="{27857125-4877-488F-941E-F2FA05380B15}" type="sibTrans" cxnId="{2E8687EF-F5C2-42C5-8700-01F0E34D59BC}">
      <dgm:prSet/>
      <dgm:spPr/>
      <dgm:t>
        <a:bodyPr/>
        <a:lstStyle/>
        <a:p>
          <a:endParaRPr lang="vi-VN"/>
        </a:p>
      </dgm:t>
    </dgm:pt>
    <dgm:pt modelId="{C3FAEAA5-965B-43D7-81CC-789FE4E9417C}" type="pres">
      <dgm:prSet presAssocID="{9491D175-BD86-4614-9BCA-71C625556B3E}" presName="outerComposite" presStyleCnt="0">
        <dgm:presLayoutVars>
          <dgm:chMax val="5"/>
          <dgm:dir/>
          <dgm:resizeHandles val="exact"/>
        </dgm:presLayoutVars>
      </dgm:prSet>
      <dgm:spPr/>
    </dgm:pt>
    <dgm:pt modelId="{BAEFEDD1-1E08-4A55-A380-2859F908E30B}" type="pres">
      <dgm:prSet presAssocID="{9491D175-BD86-4614-9BCA-71C625556B3E}" presName="dummyMaxCanvas" presStyleCnt="0">
        <dgm:presLayoutVars/>
      </dgm:prSet>
      <dgm:spPr/>
    </dgm:pt>
    <dgm:pt modelId="{5D6C0024-414A-4E5B-ACC6-4C6FA698B726}" type="pres">
      <dgm:prSet presAssocID="{9491D175-BD86-4614-9BCA-71C625556B3E}" presName="ThreeNodes_1" presStyleLbl="node1" presStyleIdx="0" presStyleCnt="3">
        <dgm:presLayoutVars>
          <dgm:bulletEnabled val="1"/>
        </dgm:presLayoutVars>
      </dgm:prSet>
      <dgm:spPr/>
    </dgm:pt>
    <dgm:pt modelId="{93EC00D5-8DE8-43E6-8844-F16CE1B5AF43}" type="pres">
      <dgm:prSet presAssocID="{9491D175-BD86-4614-9BCA-71C625556B3E}" presName="ThreeNodes_2" presStyleLbl="node1" presStyleIdx="1" presStyleCnt="3">
        <dgm:presLayoutVars>
          <dgm:bulletEnabled val="1"/>
        </dgm:presLayoutVars>
      </dgm:prSet>
      <dgm:spPr/>
    </dgm:pt>
    <dgm:pt modelId="{83AF8C01-CF9D-4838-A998-9C2C2C655300}" type="pres">
      <dgm:prSet presAssocID="{9491D175-BD86-4614-9BCA-71C625556B3E}" presName="ThreeNodes_3" presStyleLbl="node1" presStyleIdx="2" presStyleCnt="3">
        <dgm:presLayoutVars>
          <dgm:bulletEnabled val="1"/>
        </dgm:presLayoutVars>
      </dgm:prSet>
      <dgm:spPr/>
    </dgm:pt>
    <dgm:pt modelId="{1EC4FBD8-DEBE-43EF-81BB-DCFB8EDFC904}" type="pres">
      <dgm:prSet presAssocID="{9491D175-BD86-4614-9BCA-71C625556B3E}" presName="ThreeConn_1-2" presStyleLbl="fgAccFollowNode1" presStyleIdx="0" presStyleCnt="2">
        <dgm:presLayoutVars>
          <dgm:bulletEnabled val="1"/>
        </dgm:presLayoutVars>
      </dgm:prSet>
      <dgm:spPr/>
    </dgm:pt>
    <dgm:pt modelId="{B092800C-255A-4DE3-A79F-104279910D4D}" type="pres">
      <dgm:prSet presAssocID="{9491D175-BD86-4614-9BCA-71C625556B3E}" presName="ThreeConn_2-3" presStyleLbl="fgAccFollowNode1" presStyleIdx="1" presStyleCnt="2">
        <dgm:presLayoutVars>
          <dgm:bulletEnabled val="1"/>
        </dgm:presLayoutVars>
      </dgm:prSet>
      <dgm:spPr/>
    </dgm:pt>
    <dgm:pt modelId="{53BBB65E-60EF-47C3-9440-BC960DD1E059}" type="pres">
      <dgm:prSet presAssocID="{9491D175-BD86-4614-9BCA-71C625556B3E}" presName="ThreeNodes_1_text" presStyleLbl="node1" presStyleIdx="2" presStyleCnt="3">
        <dgm:presLayoutVars>
          <dgm:bulletEnabled val="1"/>
        </dgm:presLayoutVars>
      </dgm:prSet>
      <dgm:spPr/>
    </dgm:pt>
    <dgm:pt modelId="{DB50FB72-1259-4642-A78D-78658C9C3051}" type="pres">
      <dgm:prSet presAssocID="{9491D175-BD86-4614-9BCA-71C625556B3E}" presName="ThreeNodes_2_text" presStyleLbl="node1" presStyleIdx="2" presStyleCnt="3">
        <dgm:presLayoutVars>
          <dgm:bulletEnabled val="1"/>
        </dgm:presLayoutVars>
      </dgm:prSet>
      <dgm:spPr/>
    </dgm:pt>
    <dgm:pt modelId="{DF888B46-212A-438C-8C85-98B08BBFA76D}" type="pres">
      <dgm:prSet presAssocID="{9491D175-BD86-4614-9BCA-71C625556B3E}" presName="ThreeNodes_3_text" presStyleLbl="node1" presStyleIdx="2" presStyleCnt="3">
        <dgm:presLayoutVars>
          <dgm:bulletEnabled val="1"/>
        </dgm:presLayoutVars>
      </dgm:prSet>
      <dgm:spPr/>
    </dgm:pt>
  </dgm:ptLst>
  <dgm:cxnLst>
    <dgm:cxn modelId="{202E6209-B7CE-41CC-8869-94BCF06F9DE6}" type="presOf" srcId="{7DE4E07E-D15C-4580-B9A7-A835E1310B9E}" destId="{B092800C-255A-4DE3-A79F-104279910D4D}" srcOrd="0" destOrd="0" presId="urn:microsoft.com/office/officeart/2005/8/layout/vProcess5"/>
    <dgm:cxn modelId="{18F7DA21-7E27-4A37-8458-2D61CF67C01E}" type="presOf" srcId="{E723CE57-527D-49EF-8D77-B86EE97098C9}" destId="{93EC00D5-8DE8-43E6-8844-F16CE1B5AF43}" srcOrd="0" destOrd="0" presId="urn:microsoft.com/office/officeart/2005/8/layout/vProcess5"/>
    <dgm:cxn modelId="{CDE77428-0766-417E-A42E-08EC7E69FCDC}" type="presOf" srcId="{E4287D9D-181D-49D2-B608-0AC5A2CCC128}" destId="{DF888B46-212A-438C-8C85-98B08BBFA76D}" srcOrd="1" destOrd="0" presId="urn:microsoft.com/office/officeart/2005/8/layout/vProcess5"/>
    <dgm:cxn modelId="{EA233F34-B687-43CA-9C15-45997303BF9D}" type="presOf" srcId="{E723CE57-527D-49EF-8D77-B86EE97098C9}" destId="{DB50FB72-1259-4642-A78D-78658C9C3051}" srcOrd="1" destOrd="0" presId="urn:microsoft.com/office/officeart/2005/8/layout/vProcess5"/>
    <dgm:cxn modelId="{77491065-24B3-4DEA-ADEE-3F99822928A7}" srcId="{9491D175-BD86-4614-9BCA-71C625556B3E}" destId="{E723CE57-527D-49EF-8D77-B86EE97098C9}" srcOrd="1" destOrd="0" parTransId="{46D3CAA4-1348-41E5-80F1-6C6776A54C27}" sibTransId="{7DE4E07E-D15C-4580-B9A7-A835E1310B9E}"/>
    <dgm:cxn modelId="{E399DF4D-2AE0-4291-AAB3-19FB0D448864}" srcId="{9491D175-BD86-4614-9BCA-71C625556B3E}" destId="{956A9065-D252-45D1-92B0-ABD5626DBC1C}" srcOrd="0" destOrd="0" parTransId="{5DFF339F-CA11-466C-9F63-EFDBC9B4965B}" sibTransId="{1BE10274-5072-4E51-B5E4-0D6C140CD3FB}"/>
    <dgm:cxn modelId="{B8B57D93-C259-4989-9BAE-E805AB7F96AF}" type="presOf" srcId="{E4287D9D-181D-49D2-B608-0AC5A2CCC128}" destId="{83AF8C01-CF9D-4838-A998-9C2C2C655300}" srcOrd="0" destOrd="0" presId="urn:microsoft.com/office/officeart/2005/8/layout/vProcess5"/>
    <dgm:cxn modelId="{BE88E6A7-7FED-4AAA-9620-E7DD55103F40}" type="presOf" srcId="{956A9065-D252-45D1-92B0-ABD5626DBC1C}" destId="{5D6C0024-414A-4E5B-ACC6-4C6FA698B726}" srcOrd="0" destOrd="0" presId="urn:microsoft.com/office/officeart/2005/8/layout/vProcess5"/>
    <dgm:cxn modelId="{8E5B37E3-1C11-45CE-8256-24CD5464257B}" type="presOf" srcId="{956A9065-D252-45D1-92B0-ABD5626DBC1C}" destId="{53BBB65E-60EF-47C3-9440-BC960DD1E059}" srcOrd="1" destOrd="0" presId="urn:microsoft.com/office/officeart/2005/8/layout/vProcess5"/>
    <dgm:cxn modelId="{E8D8D1E9-6976-4BAD-B54C-36184A166233}" type="presOf" srcId="{9491D175-BD86-4614-9BCA-71C625556B3E}" destId="{C3FAEAA5-965B-43D7-81CC-789FE4E9417C}" srcOrd="0" destOrd="0" presId="urn:microsoft.com/office/officeart/2005/8/layout/vProcess5"/>
    <dgm:cxn modelId="{2E8687EF-F5C2-42C5-8700-01F0E34D59BC}" srcId="{9491D175-BD86-4614-9BCA-71C625556B3E}" destId="{E4287D9D-181D-49D2-B608-0AC5A2CCC128}" srcOrd="2" destOrd="0" parTransId="{EA1A0BE9-4D3B-4050-8461-8640155D68ED}" sibTransId="{27857125-4877-488F-941E-F2FA05380B15}"/>
    <dgm:cxn modelId="{201196F6-91DD-48B6-B2E1-CBF90BB3FF31}" type="presOf" srcId="{1BE10274-5072-4E51-B5E4-0D6C140CD3FB}" destId="{1EC4FBD8-DEBE-43EF-81BB-DCFB8EDFC904}" srcOrd="0" destOrd="0" presId="urn:microsoft.com/office/officeart/2005/8/layout/vProcess5"/>
    <dgm:cxn modelId="{B6D8B260-4788-4D4E-BA3E-F803423D69B0}" type="presParOf" srcId="{C3FAEAA5-965B-43D7-81CC-789FE4E9417C}" destId="{BAEFEDD1-1E08-4A55-A380-2859F908E30B}" srcOrd="0" destOrd="0" presId="urn:microsoft.com/office/officeart/2005/8/layout/vProcess5"/>
    <dgm:cxn modelId="{680C62AF-DFBD-4B06-9CD7-623A791AC318}" type="presParOf" srcId="{C3FAEAA5-965B-43D7-81CC-789FE4E9417C}" destId="{5D6C0024-414A-4E5B-ACC6-4C6FA698B726}" srcOrd="1" destOrd="0" presId="urn:microsoft.com/office/officeart/2005/8/layout/vProcess5"/>
    <dgm:cxn modelId="{EF29DE48-1297-41A4-9050-710EB70376C6}" type="presParOf" srcId="{C3FAEAA5-965B-43D7-81CC-789FE4E9417C}" destId="{93EC00D5-8DE8-43E6-8844-F16CE1B5AF43}" srcOrd="2" destOrd="0" presId="urn:microsoft.com/office/officeart/2005/8/layout/vProcess5"/>
    <dgm:cxn modelId="{6C39B23E-9790-400C-ADEB-F2C4AC3DB9CA}" type="presParOf" srcId="{C3FAEAA5-965B-43D7-81CC-789FE4E9417C}" destId="{83AF8C01-CF9D-4838-A998-9C2C2C655300}" srcOrd="3" destOrd="0" presId="urn:microsoft.com/office/officeart/2005/8/layout/vProcess5"/>
    <dgm:cxn modelId="{4D270FC1-4EEA-420B-AB51-6221F0A908B4}" type="presParOf" srcId="{C3FAEAA5-965B-43D7-81CC-789FE4E9417C}" destId="{1EC4FBD8-DEBE-43EF-81BB-DCFB8EDFC904}" srcOrd="4" destOrd="0" presId="urn:microsoft.com/office/officeart/2005/8/layout/vProcess5"/>
    <dgm:cxn modelId="{E29CCED8-6126-47C3-BFFF-398A54179E8E}" type="presParOf" srcId="{C3FAEAA5-965B-43D7-81CC-789FE4E9417C}" destId="{B092800C-255A-4DE3-A79F-104279910D4D}" srcOrd="5" destOrd="0" presId="urn:microsoft.com/office/officeart/2005/8/layout/vProcess5"/>
    <dgm:cxn modelId="{3DA94083-0A97-4A0D-A1B2-F7914F923B89}" type="presParOf" srcId="{C3FAEAA5-965B-43D7-81CC-789FE4E9417C}" destId="{53BBB65E-60EF-47C3-9440-BC960DD1E059}" srcOrd="6" destOrd="0" presId="urn:microsoft.com/office/officeart/2005/8/layout/vProcess5"/>
    <dgm:cxn modelId="{AE3FAFA6-E400-481B-AADF-91D66B1DF481}" type="presParOf" srcId="{C3FAEAA5-965B-43D7-81CC-789FE4E9417C}" destId="{DB50FB72-1259-4642-A78D-78658C9C3051}" srcOrd="7" destOrd="0" presId="urn:microsoft.com/office/officeart/2005/8/layout/vProcess5"/>
    <dgm:cxn modelId="{C03C7B34-7DDE-4587-A5B3-53FD16442BEA}" type="presParOf" srcId="{C3FAEAA5-965B-43D7-81CC-789FE4E9417C}" destId="{DF888B46-212A-438C-8C85-98B08BBFA76D}"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C0024-414A-4E5B-ACC6-4C6FA698B726}">
      <dsp:nvSpPr>
        <dsp:cNvPr id="0" name=""/>
        <dsp:cNvSpPr/>
      </dsp:nvSpPr>
      <dsp:spPr>
        <a:xfrm>
          <a:off x="0" y="0"/>
          <a:ext cx="7306865" cy="1164431"/>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Giới thiệu về CMCN 4.0	</a:t>
          </a:r>
          <a:endParaRPr lang="vi-VN" sz="3100" kern="1200"/>
        </a:p>
      </dsp:txBody>
      <dsp:txXfrm>
        <a:off x="34105" y="34105"/>
        <a:ext cx="6050353" cy="1096221"/>
      </dsp:txXfrm>
    </dsp:sp>
    <dsp:sp modelId="{93EC00D5-8DE8-43E6-8844-F16CE1B5AF43}">
      <dsp:nvSpPr>
        <dsp:cNvPr id="0" name=""/>
        <dsp:cNvSpPr/>
      </dsp:nvSpPr>
      <dsp:spPr>
        <a:xfrm>
          <a:off x="644723" y="1358502"/>
          <a:ext cx="7306865" cy="1164431"/>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Nguyên tắc thiết kế trong CMCN 4.0.</a:t>
          </a:r>
          <a:endParaRPr lang="vi-VN" sz="3100" kern="1200"/>
        </a:p>
      </dsp:txBody>
      <dsp:txXfrm>
        <a:off x="678828" y="1392607"/>
        <a:ext cx="5837051" cy="1096221"/>
      </dsp:txXfrm>
    </dsp:sp>
    <dsp:sp modelId="{83AF8C01-CF9D-4838-A998-9C2C2C655300}">
      <dsp:nvSpPr>
        <dsp:cNvPr id="0" name=""/>
        <dsp:cNvSpPr/>
      </dsp:nvSpPr>
      <dsp:spPr>
        <a:xfrm>
          <a:off x="1289446" y="2717005"/>
          <a:ext cx="7306865" cy="1164431"/>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Cơ hội và thách thức của Việt Nam trong CMCN 4.0.</a:t>
          </a:r>
          <a:endParaRPr lang="vi-VN" sz="3100" kern="1200"/>
        </a:p>
      </dsp:txBody>
      <dsp:txXfrm>
        <a:off x="1323551" y="2751110"/>
        <a:ext cx="5837051" cy="1096221"/>
      </dsp:txXfrm>
    </dsp:sp>
    <dsp:sp modelId="{1EC4FBD8-DEBE-43EF-81BB-DCFB8EDFC904}">
      <dsp:nvSpPr>
        <dsp:cNvPr id="0" name=""/>
        <dsp:cNvSpPr/>
      </dsp:nvSpPr>
      <dsp:spPr>
        <a:xfrm>
          <a:off x="6549984" y="883026"/>
          <a:ext cx="756880" cy="756880"/>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vi-VN" sz="3600" kern="1200"/>
        </a:p>
      </dsp:txBody>
      <dsp:txXfrm>
        <a:off x="6720282" y="883026"/>
        <a:ext cx="416284" cy="569552"/>
      </dsp:txXfrm>
    </dsp:sp>
    <dsp:sp modelId="{B092800C-255A-4DE3-A79F-104279910D4D}">
      <dsp:nvSpPr>
        <dsp:cNvPr id="0" name=""/>
        <dsp:cNvSpPr/>
      </dsp:nvSpPr>
      <dsp:spPr>
        <a:xfrm>
          <a:off x="7194708" y="2233766"/>
          <a:ext cx="756880" cy="756880"/>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vi-VN" sz="3600" kern="1200"/>
        </a:p>
      </dsp:txBody>
      <dsp:txXfrm>
        <a:off x="7365006" y="2233766"/>
        <a:ext cx="416284" cy="56955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AE79E7-3A69-41C5-903D-682ADD965818}" type="datetimeFigureOut">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21429095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AE79E7-3A69-41C5-903D-682ADD965818}" type="datetimeFigureOut">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269009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AE79E7-3A69-41C5-903D-682ADD965818}" type="datetimeFigureOut">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63921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AE79E7-3A69-41C5-903D-682ADD965818}" type="datetimeFigureOut">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2629338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AE79E7-3A69-41C5-903D-682ADD965818}" type="datetimeFigureOut">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2611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AE79E7-3A69-41C5-903D-682ADD965818}" type="datetimeFigureOut">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679286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AE79E7-3A69-41C5-903D-682ADD965818}" type="datetimeFigureOut">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1519660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AE79E7-3A69-41C5-903D-682ADD965818}" type="datetimeFigureOut">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36607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AE79E7-3A69-41C5-903D-682ADD965818}" type="datetimeFigureOut">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608850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AE79E7-3A69-41C5-903D-682ADD965818}" type="datetimeFigureOut">
              <a:rPr lang="vi-VN" smtClean="0"/>
              <a:t>30/05/2019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2627889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AE79E7-3A69-41C5-903D-682ADD965818}" type="datetimeFigureOut">
              <a:rPr lang="vi-VN" smtClean="0"/>
              <a:t>30/05/2019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2745128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AE79E7-3A69-41C5-903D-682ADD965818}" type="datetimeFigureOut">
              <a:rPr lang="vi-VN" smtClean="0"/>
              <a:t>30/05/2019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984735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AE79E7-3A69-41C5-903D-682ADD965818}" type="datetimeFigureOut">
              <a:rPr lang="vi-VN" smtClean="0"/>
              <a:t>30/05/2019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426668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E79E7-3A69-41C5-903D-682ADD965818}" type="datetimeFigureOut">
              <a:rPr lang="vi-VN" smtClean="0"/>
              <a:t>30/05/2019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106122610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AE79E7-3A69-41C5-903D-682ADD965818}" type="datetimeFigureOut">
              <a:rPr lang="vi-VN" smtClean="0"/>
              <a:t>30/05/2019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02228369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AE79E7-3A69-41C5-903D-682ADD965818}" type="datetimeFigureOut">
              <a:rPr lang="vi-VN" smtClean="0"/>
              <a:t>30/05/2019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B71D3C8-3975-43E0-A144-FA6528C65F0C}" type="slidenum">
              <a:rPr lang="vi-VN" smtClean="0"/>
              <a:t>‹#›</a:t>
            </a:fld>
            <a:endParaRPr lang="vi-VN"/>
          </a:p>
        </p:txBody>
      </p:sp>
    </p:spTree>
    <p:extLst>
      <p:ext uri="{BB962C8B-B14F-4D97-AF65-F5344CB8AC3E}">
        <p14:creationId xmlns:p14="http://schemas.microsoft.com/office/powerpoint/2010/main" val="344110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AE79E7-3A69-41C5-903D-682ADD965818}" type="datetimeFigureOut">
              <a:rPr lang="vi-VN" smtClean="0"/>
              <a:t>30/05/2019</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71D3C8-3975-43E0-A144-FA6528C65F0C}" type="slidenum">
              <a:rPr lang="vi-VN" smtClean="0"/>
              <a:t>‹#›</a:t>
            </a:fld>
            <a:endParaRPr lang="vi-VN"/>
          </a:p>
        </p:txBody>
      </p:sp>
    </p:spTree>
    <p:extLst>
      <p:ext uri="{BB962C8B-B14F-4D97-AF65-F5344CB8AC3E}">
        <p14:creationId xmlns:p14="http://schemas.microsoft.com/office/powerpoint/2010/main" val="438170890"/>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rongtri2410@gmail.com"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mailto:dinhvan1599@gmail.com" TargetMode="External"/><Relationship Id="rId4" Type="http://schemas.openxmlformats.org/officeDocument/2006/relationships/hyperlink" Target="mailto:huynamthaoquyen@gmail.com"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vi.wikipedia.org/wiki/M%E1%BA%A1ng_l%C6%B0%E1%BB%9Bi_v%E1%BA%A1n_v%E1%BA%ADt_k%E1%BA%BFt_n%E1%BB%91i_Internet" TargetMode="External"/><Relationship Id="rId2" Type="http://schemas.openxmlformats.org/officeDocument/2006/relationships/hyperlink" Target="https://vi.wikipedia.org/wiki/T%E1%BB%B1_%C4%91%E1%BB%99ng_h%C3%B3a" TargetMode="External"/><Relationship Id="rId1" Type="http://schemas.openxmlformats.org/officeDocument/2006/relationships/slideLayout" Target="../slideLayouts/slideLayout2.xml"/><Relationship Id="rId5" Type="http://schemas.openxmlformats.org/officeDocument/2006/relationships/hyperlink" Target="https://vi.wikipedia.org/w/index.php?title=%C4%90i%E1%BB%87n_to%C3%A1n_nh%E1%BA%ADn_th%E1%BB%A9c&amp;action=edit&amp;redlink=1" TargetMode="External"/><Relationship Id="rId4" Type="http://schemas.openxmlformats.org/officeDocument/2006/relationships/hyperlink" Target="https://vi.wikipedia.org/wiki/%C4%90i%E1%BB%87n_to%C3%A1n_%C4%91%C3%A1m_m%C3%A2y"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vi.wikipedia.org/wiki/Chu%E1%BB%97i_gi%C3%A1_tr%E1%BB%8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vi.wikipedia.org/w/index.php?title=C%C3%A1ch_m%E1%BA%A1ng_k%E1%BB%B9_thu%E1%BA%ADt_s%E1%BB%91&amp;action=edit&amp;redlink=1" TargetMode="External"/><Relationship Id="rId2" Type="http://schemas.openxmlformats.org/officeDocument/2006/relationships/hyperlink" Target="https://vi.wikipedia.org/wiki/Ch%C3%ADnh_ph%E1%BB%A7_%C4%90%E1%BB%A9c" TargetMode="External"/><Relationship Id="rId1" Type="http://schemas.openxmlformats.org/officeDocument/2006/relationships/slideLayout" Target="../slideLayouts/slideLayout2.xml"/><Relationship Id="rId4" Type="http://schemas.openxmlformats.org/officeDocument/2006/relationships/hyperlink" Target="https://vi.wikipedia.org/wiki/C%C3%A1ch_m%E1%BA%A1ng_C%C3%B4ng_nghi%E1%BB%87p_l%E1%BA%A7n_th%E1%BB%A9_t%C6%B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0" name="Group 72">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1" name="Straight Connector 74">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6"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2"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4"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5" name="Isosceles Triangle 82">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036" name="Rectangle 8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37" name="Rectangle 8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8" name="Straight Connector 8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Isosceles Triangle 10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Freeform: Shape 102">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7F6AAAC-FE50-4DBE-954F-E9498A7DAC18}"/>
              </a:ext>
            </a:extLst>
          </p:cNvPr>
          <p:cNvSpPr>
            <a:spLocks noGrp="1"/>
          </p:cNvSpPr>
          <p:nvPr>
            <p:ph type="ctrTitle"/>
          </p:nvPr>
        </p:nvSpPr>
        <p:spPr>
          <a:xfrm>
            <a:off x="7181723" y="609600"/>
            <a:ext cx="4512989" cy="2227730"/>
          </a:xfrm>
        </p:spPr>
        <p:txBody>
          <a:bodyPr vert="horz" lIns="91440" tIns="45720" rIns="91440" bIns="45720" rtlCol="0" anchor="ctr">
            <a:normAutofit/>
          </a:bodyPr>
          <a:lstStyle/>
          <a:p>
            <a:pPr algn="l">
              <a:lnSpc>
                <a:spcPct val="90000"/>
              </a:lnSpc>
            </a:pPr>
            <a:r>
              <a:rPr lang="en-US" sz="3600" b="1">
                <a:solidFill>
                  <a:srgbClr val="FFFFFF"/>
                </a:solidFill>
              </a:rPr>
              <a:t>BÁO CÁO ĐỒ ÁN KNSBC</a:t>
            </a:r>
            <a:br>
              <a:rPr lang="en-US" sz="3600" b="1">
                <a:solidFill>
                  <a:srgbClr val="FFFFFF"/>
                </a:solidFill>
              </a:rPr>
            </a:br>
            <a:r>
              <a:rPr lang="en-US" sz="3600" b="1">
                <a:solidFill>
                  <a:srgbClr val="FFFFFF"/>
                </a:solidFill>
              </a:rPr>
              <a:t>“Cách mạng công nghiệp 4.</a:t>
            </a:r>
            <a:r>
              <a:rPr lang="en-US" sz="3600">
                <a:solidFill>
                  <a:srgbClr val="FFFFFF"/>
                </a:solidFill>
              </a:rPr>
              <a:t>0”</a:t>
            </a:r>
          </a:p>
        </p:txBody>
      </p:sp>
      <p:pic>
        <p:nvPicPr>
          <p:cNvPr id="1028" name="Picture 4" descr="Káº¿t quáº£ hÃ¬nh áº£nh cho logo hcmus">
            <a:extLst>
              <a:ext uri="{FF2B5EF4-FFF2-40B4-BE49-F238E27FC236}">
                <a16:creationId xmlns:a16="http://schemas.microsoft.com/office/drawing/2014/main" id="{DD9914A8-622F-4BC5-922F-8D0EEFBDC1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1954845"/>
            <a:ext cx="3856774" cy="3037209"/>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B63A08B2-8C4F-4FE8-8785-7816AE7C7DE9}"/>
              </a:ext>
            </a:extLst>
          </p:cNvPr>
          <p:cNvSpPr>
            <a:spLocks noGrp="1"/>
          </p:cNvSpPr>
          <p:nvPr>
            <p:ph type="subTitle" idx="1"/>
          </p:nvPr>
        </p:nvSpPr>
        <p:spPr>
          <a:xfrm>
            <a:off x="7181725" y="2837329"/>
            <a:ext cx="4512988" cy="3317938"/>
          </a:xfrm>
        </p:spPr>
        <p:txBody>
          <a:bodyPr vert="horz" lIns="91440" tIns="45720" rIns="91440" bIns="45720" rtlCol="0" anchor="t">
            <a:normAutofit/>
          </a:bodyPr>
          <a:lstStyle/>
          <a:p>
            <a:pPr indent="-320040" algn="l">
              <a:buFont typeface="Wingdings 3" charset="2"/>
              <a:buChar char=""/>
            </a:pPr>
            <a:r>
              <a:rPr lang="en-US" sz="1700">
                <a:solidFill>
                  <a:srgbClr val="FFFFFF"/>
                </a:solidFill>
              </a:rPr>
              <a:t>Giáo viên phụ trách: Thầy Nguyễn Đức Huy</a:t>
            </a:r>
          </a:p>
          <a:p>
            <a:pPr indent="-320040" algn="l">
              <a:buFont typeface="Wingdings 3" charset="2"/>
              <a:buChar char=""/>
            </a:pPr>
            <a:r>
              <a:rPr lang="en-US" sz="1700">
                <a:solidFill>
                  <a:srgbClr val="FFFFFF"/>
                </a:solidFill>
              </a:rPr>
              <a:t>Nhóm soạn thảo:</a:t>
            </a:r>
          </a:p>
          <a:p>
            <a:pPr indent="-320040" algn="l">
              <a:buFont typeface="Wingdings 3" charset="2"/>
              <a:buChar char=""/>
            </a:pPr>
            <a:r>
              <a:rPr lang="en-US" sz="1700">
                <a:solidFill>
                  <a:srgbClr val="FFFFFF"/>
                </a:solidFill>
              </a:rPr>
              <a:t>Sinh viên: Nguyễn Minh Trọng Trí MSSV: 18600287 .Email: </a:t>
            </a:r>
            <a:r>
              <a:rPr lang="en-US" sz="1700" u="sng">
                <a:solidFill>
                  <a:srgbClr val="FFFFFF"/>
                </a:solidFill>
                <a:hlinkClick r:id="rId3">
                  <a:extLst>
                    <a:ext uri="{A12FA001-AC4F-418D-AE19-62706E023703}">
                      <ahyp:hlinkClr xmlns:ahyp="http://schemas.microsoft.com/office/drawing/2018/hyperlinkcolor" val="tx"/>
                    </a:ext>
                  </a:extLst>
                </a:hlinkClick>
              </a:rPr>
              <a:t>trongtri2410@gmail.com</a:t>
            </a:r>
            <a:endParaRPr lang="en-US" sz="1700">
              <a:solidFill>
                <a:srgbClr val="FFFFFF"/>
              </a:solidFill>
            </a:endParaRPr>
          </a:p>
          <a:p>
            <a:pPr indent="-320040" algn="l">
              <a:buFont typeface="Wingdings 3" charset="2"/>
              <a:buChar char=""/>
            </a:pPr>
            <a:r>
              <a:rPr lang="en-US" sz="1700">
                <a:solidFill>
                  <a:srgbClr val="FFFFFF"/>
                </a:solidFill>
              </a:rPr>
              <a:t>Sinh viên: Nguyễn Huy Nam MSSV: 18600358 .Email: </a:t>
            </a:r>
            <a:r>
              <a:rPr lang="en-US" sz="1700" u="sng">
                <a:solidFill>
                  <a:srgbClr val="FFFFFF"/>
                </a:solidFill>
                <a:hlinkClick r:id="rId4">
                  <a:extLst>
                    <a:ext uri="{A12FA001-AC4F-418D-AE19-62706E023703}">
                      <ahyp:hlinkClr xmlns:ahyp="http://schemas.microsoft.com/office/drawing/2018/hyperlinkcolor" val="tx"/>
                    </a:ext>
                  </a:extLst>
                </a:hlinkClick>
              </a:rPr>
              <a:t>huynamthaoquyen@gmail.com</a:t>
            </a:r>
            <a:endParaRPr lang="en-US" sz="1700">
              <a:solidFill>
                <a:srgbClr val="FFFFFF"/>
              </a:solidFill>
            </a:endParaRPr>
          </a:p>
          <a:p>
            <a:pPr indent="-320040" algn="l">
              <a:buFont typeface="Wingdings 3" charset="2"/>
              <a:buChar char=""/>
            </a:pPr>
            <a:r>
              <a:rPr lang="en-US" sz="1700">
                <a:solidFill>
                  <a:srgbClr val="FFFFFF"/>
                </a:solidFill>
              </a:rPr>
              <a:t>Sinh viên: Phạm Đình Văn MSSV: 18600319 .Email: </a:t>
            </a:r>
            <a:r>
              <a:rPr lang="en-US" sz="1700" u="sng">
                <a:solidFill>
                  <a:srgbClr val="FFFFFF"/>
                </a:solidFill>
                <a:hlinkClick r:id="rId5">
                  <a:extLst>
                    <a:ext uri="{A12FA001-AC4F-418D-AE19-62706E023703}">
                      <ahyp:hlinkClr xmlns:ahyp="http://schemas.microsoft.com/office/drawing/2018/hyperlinkcolor" val="tx"/>
                    </a:ext>
                  </a:extLst>
                </a:hlinkClick>
              </a:rPr>
              <a:t>dinhvan1599@gmail.com</a:t>
            </a:r>
            <a:endParaRPr lang="en-US" sz="1700">
              <a:solidFill>
                <a:srgbClr val="FFFFFF"/>
              </a:solidFill>
            </a:endParaRPr>
          </a:p>
          <a:p>
            <a:pPr indent="-320040" algn="l">
              <a:buFont typeface="Wingdings 3" charset="2"/>
              <a:buChar char=""/>
            </a:pPr>
            <a:endParaRPr lang="en-US" sz="1700">
              <a:solidFill>
                <a:srgbClr val="FFFFFF"/>
              </a:solidFill>
            </a:endParaRPr>
          </a:p>
          <a:p>
            <a:pPr indent="-320040" algn="l">
              <a:buFont typeface="Wingdings 3" charset="2"/>
              <a:buChar char=""/>
            </a:pPr>
            <a:endParaRPr lang="en-US" sz="1700">
              <a:solidFill>
                <a:srgbClr val="FFFFFF"/>
              </a:solidFill>
            </a:endParaRPr>
          </a:p>
        </p:txBody>
      </p:sp>
    </p:spTree>
    <p:extLst>
      <p:ext uri="{BB962C8B-B14F-4D97-AF65-F5344CB8AC3E}">
        <p14:creationId xmlns:p14="http://schemas.microsoft.com/office/powerpoint/2010/main" val="386582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56479-0D6A-4269-A463-E2E2A0CD176A}"/>
              </a:ext>
            </a:extLst>
          </p:cNvPr>
          <p:cNvSpPr>
            <a:spLocks noGrp="1"/>
          </p:cNvSpPr>
          <p:nvPr>
            <p:ph type="title"/>
          </p:nvPr>
        </p:nvSpPr>
        <p:spPr/>
        <p:txBody>
          <a:bodyPr>
            <a:normAutofit/>
          </a:bodyPr>
          <a:lstStyle/>
          <a:p>
            <a:r>
              <a:rPr lang="vi-VN"/>
              <a:t>SECTION</a:t>
            </a:r>
          </a:p>
        </p:txBody>
      </p:sp>
      <p:graphicFrame>
        <p:nvGraphicFramePr>
          <p:cNvPr id="4" name="Content Placeholder 3">
            <a:extLst>
              <a:ext uri="{FF2B5EF4-FFF2-40B4-BE49-F238E27FC236}">
                <a16:creationId xmlns:a16="http://schemas.microsoft.com/office/drawing/2014/main" id="{E69EC279-FB22-42A2-A65C-BDAE4DAB4E6B}"/>
              </a:ext>
            </a:extLst>
          </p:cNvPr>
          <p:cNvGraphicFramePr>
            <a:graphicFrameLocks noGrp="1"/>
          </p:cNvGraphicFramePr>
          <p:nvPr>
            <p:ph idx="1"/>
            <p:extLst>
              <p:ext uri="{D42A27DB-BD31-4B8C-83A1-F6EECF244321}">
                <p14:modId xmlns:p14="http://schemas.microsoft.com/office/powerpoint/2010/main" val="479102904"/>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267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A9C44-8FF9-4681-A856-7C099CBF4CBC}"/>
              </a:ext>
            </a:extLst>
          </p:cNvPr>
          <p:cNvSpPr>
            <a:spLocks noGrp="1"/>
          </p:cNvSpPr>
          <p:nvPr>
            <p:ph type="title"/>
          </p:nvPr>
        </p:nvSpPr>
        <p:spPr/>
        <p:txBody>
          <a:bodyPr/>
          <a:lstStyle/>
          <a:p>
            <a:pPr marL="857250" indent="-857250">
              <a:buFont typeface="+mj-lt"/>
              <a:buAutoNum type="romanUcPeriod"/>
            </a:pPr>
            <a:r>
              <a:rPr lang="vi-VN">
                <a:solidFill>
                  <a:srgbClr val="FF0000"/>
                </a:solidFill>
                <a:latin typeface="Segoe UI" panose="020B0502040204020203" pitchFamily="34" charset="0"/>
                <a:cs typeface="Segoe UI" panose="020B0502040204020203" pitchFamily="34" charset="0"/>
              </a:rPr>
              <a:t>Giới thiệu về CMCN 4.0 </a:t>
            </a:r>
          </a:p>
        </p:txBody>
      </p:sp>
      <p:sp>
        <p:nvSpPr>
          <p:cNvPr id="3" name="Content Placeholder 2">
            <a:extLst>
              <a:ext uri="{FF2B5EF4-FFF2-40B4-BE49-F238E27FC236}">
                <a16:creationId xmlns:a16="http://schemas.microsoft.com/office/drawing/2014/main" id="{01E2C1F7-F6A3-443F-B920-44305A688B2B}"/>
              </a:ext>
            </a:extLst>
          </p:cNvPr>
          <p:cNvSpPr>
            <a:spLocks noGrp="1"/>
          </p:cNvSpPr>
          <p:nvPr>
            <p:ph idx="1"/>
          </p:nvPr>
        </p:nvSpPr>
        <p:spPr/>
        <p:txBody>
          <a:bodyPr>
            <a:normAutofit fontScale="92500" lnSpcReduction="10000"/>
          </a:bodyPr>
          <a:lstStyle/>
          <a:p>
            <a:pPr lvl="1"/>
            <a:r>
              <a:rPr lang="vi-VN" sz="2000"/>
              <a:t>Thuật ngữ "</a:t>
            </a:r>
            <a:r>
              <a:rPr lang="vi-VN" sz="2000" b="1"/>
              <a:t>Cách mạng công nghiệp lần thứ tư</a:t>
            </a:r>
            <a:r>
              <a:rPr lang="vi-VN" sz="2000"/>
              <a:t>" đã được áp dụng cho sự phát triển công nghệ quan trọng một vài lần trong 75 năm qua, và là để thảo luận về học thuật. Khái niệm </a:t>
            </a:r>
            <a:r>
              <a:rPr lang="vi-VN" sz="2000" b="1"/>
              <a:t>Công nghiệp 4.0</a:t>
            </a:r>
            <a:r>
              <a:rPr lang="vi-VN" sz="2000"/>
              <a:t> hay nhà máy thông minh lần đầu tiên được đưa ra tại Hội chợ công nghiệp Hannover tại Cộng hòa Liên bang Đức vào năm 2011. Công nghiệp 4.0 nhằm thông minh hóa quá trình sản xuất và quản lý trong ngành công nghiệp chế tạo. Sự ra đời của Công nghiệp 4.0 tại Đức đã thúc đẩy các nước tiên tiến khác như Mỹ, Nhật, Trung Quốc, Ấn Độ thúc đẩy phát triển các chương trình tương tự nhằm duy trì lợi thế cạnh tranh của mình.</a:t>
            </a:r>
          </a:p>
          <a:p>
            <a:pPr lvl="1"/>
            <a:r>
              <a:rPr lang="en-US" sz="2000" b="1" dirty="0"/>
              <a:t>C</a:t>
            </a:r>
            <a:r>
              <a:rPr lang="vi-VN" sz="2000" b="1"/>
              <a:t>ông nghiệp 4.0</a:t>
            </a:r>
            <a:r>
              <a:rPr lang="vi-VN" sz="2000"/>
              <a:t> là xu hướng hiện thời trong việc </a:t>
            </a:r>
            <a:r>
              <a:rPr lang="vi-VN" sz="2000" u="sng">
                <a:hlinkClick r:id="rId2" tooltip="Tự động hóa"/>
              </a:rPr>
              <a:t>tự động hóa</a:t>
            </a:r>
            <a:r>
              <a:rPr lang="vi-VN" sz="2000"/>
              <a:t> và trao đổi dữ liệu trong công nghệ sản xuất. Nó bao gồm các hệ thống không gian mạng thực-ảo (</a:t>
            </a:r>
            <a:r>
              <a:rPr lang="vi-VN" sz="2000" i="1"/>
              <a:t>cyber-physical system</a:t>
            </a:r>
            <a:r>
              <a:rPr lang="vi-VN" sz="2000"/>
              <a:t>), </a:t>
            </a:r>
            <a:r>
              <a:rPr lang="vi-VN" sz="2000" u="sng">
                <a:hlinkClick r:id="rId3" tooltip="Mạng lưới vạn vật kết nối Internet"/>
              </a:rPr>
              <a:t>Internet Vạn Vật</a:t>
            </a:r>
            <a:r>
              <a:rPr lang="vi-VN" sz="2000"/>
              <a:t> và </a:t>
            </a:r>
            <a:r>
              <a:rPr lang="vi-VN" sz="2000" u="sng">
                <a:hlinkClick r:id="rId4" tooltip="Điện toán đám mây"/>
              </a:rPr>
              <a:t>điện toán đám mây</a:t>
            </a:r>
            <a:r>
              <a:rPr lang="vi-VN" sz="2000"/>
              <a:t> và </a:t>
            </a:r>
            <a:r>
              <a:rPr lang="vi-VN" sz="2000" u="sng">
                <a:hlinkClick r:id="rId5" tooltip="Điện toán nhận thức (trang chưa được viết)"/>
              </a:rPr>
              <a:t>điện toán nhận thức</a:t>
            </a:r>
            <a:r>
              <a:rPr lang="en-US" dirty="0"/>
              <a:t>.</a:t>
            </a:r>
            <a:endParaRPr lang="vi-VN"/>
          </a:p>
          <a:p>
            <a:pPr lvl="1"/>
            <a:endParaRPr lang="vi-VN" sz="2000"/>
          </a:p>
          <a:p>
            <a:endParaRPr lang="vi-VN"/>
          </a:p>
        </p:txBody>
      </p:sp>
    </p:spTree>
    <p:extLst>
      <p:ext uri="{BB962C8B-B14F-4D97-AF65-F5344CB8AC3E}">
        <p14:creationId xmlns:p14="http://schemas.microsoft.com/office/powerpoint/2010/main" val="121495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EF27C-39B5-49B8-9285-81ACA7E9406D}"/>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marL="857250" indent="-857250" algn="ctr">
              <a:buFont typeface="+mj-lt"/>
              <a:buAutoNum type="romanUcPeriod"/>
            </a:pPr>
            <a:r>
              <a:rPr lang="vi-VN" sz="2400">
                <a:solidFill>
                  <a:srgbClr val="FFFFFF"/>
                </a:solidFill>
                <a:latin typeface="Segoe UI" panose="020B0502040204020203" pitchFamily="34" charset="0"/>
                <a:cs typeface="Segoe UI" panose="020B0502040204020203" pitchFamily="34" charset="0"/>
              </a:rPr>
              <a:t>Giới thiệu về CMCN 4.0 </a:t>
            </a:r>
            <a:endParaRPr lang="vi-VN" sz="2400">
              <a:solidFill>
                <a:srgbClr val="FFFFFF"/>
              </a:solidFill>
            </a:endParaRPr>
          </a:p>
        </p:txBody>
      </p:sp>
      <p:sp>
        <p:nvSpPr>
          <p:cNvPr id="3" name="Content Placeholder 2">
            <a:extLst>
              <a:ext uri="{FF2B5EF4-FFF2-40B4-BE49-F238E27FC236}">
                <a16:creationId xmlns:a16="http://schemas.microsoft.com/office/drawing/2014/main" id="{B8C3586C-BB7A-454A-AA27-E8A3A9764B1E}"/>
              </a:ext>
            </a:extLst>
          </p:cNvPr>
          <p:cNvSpPr>
            <a:spLocks noGrp="1"/>
          </p:cNvSpPr>
          <p:nvPr>
            <p:ph idx="1"/>
          </p:nvPr>
        </p:nvSpPr>
        <p:spPr>
          <a:xfrm>
            <a:off x="4038600" y="4884873"/>
            <a:ext cx="7188199" cy="1292090"/>
          </a:xfrm>
        </p:spPr>
        <p:txBody>
          <a:bodyPr>
            <a:normAutofit/>
          </a:bodyPr>
          <a:lstStyle/>
          <a:p>
            <a:pPr marL="0" indent="0">
              <a:buNone/>
            </a:pPr>
            <a:r>
              <a:rPr lang="vi-VN" sz="1800"/>
              <a:t>Hình ảnh những cuộc CMCN qua từng thời kì lịch sử </a:t>
            </a:r>
          </a:p>
          <a:p>
            <a:pPr marL="0" indent="0">
              <a:buNone/>
            </a:pPr>
            <a:endParaRPr lang="vi-VN" sz="1800"/>
          </a:p>
        </p:txBody>
      </p:sp>
      <p:pic>
        <p:nvPicPr>
          <p:cNvPr id="4" name="Picture 3" descr="https://upload.wikimedia.org/wikipedia/commons/thumb/c/c8/Industry_4.0.png/500px-Industry_4.0.png">
            <a:extLst>
              <a:ext uri="{FF2B5EF4-FFF2-40B4-BE49-F238E27FC236}">
                <a16:creationId xmlns:a16="http://schemas.microsoft.com/office/drawing/2014/main" id="{BD1FE153-FA49-48B8-ABB0-5805BEDA4FB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038600" y="1313299"/>
            <a:ext cx="6373496" cy="3091146"/>
          </a:xfrm>
          <a:prstGeom prst="rect">
            <a:avLst/>
          </a:prstGeom>
          <a:noFill/>
        </p:spPr>
      </p:pic>
    </p:spTree>
    <p:extLst>
      <p:ext uri="{BB962C8B-B14F-4D97-AF65-F5344CB8AC3E}">
        <p14:creationId xmlns:p14="http://schemas.microsoft.com/office/powerpoint/2010/main" val="12623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815D-9C23-443E-8AE5-287DED1DE324}"/>
              </a:ext>
            </a:extLst>
          </p:cNvPr>
          <p:cNvSpPr>
            <a:spLocks noGrp="1"/>
          </p:cNvSpPr>
          <p:nvPr>
            <p:ph type="title"/>
          </p:nvPr>
        </p:nvSpPr>
        <p:spPr/>
        <p:txBody>
          <a:bodyPr/>
          <a:lstStyle/>
          <a:p>
            <a:pPr marL="857250" indent="-857250">
              <a:buFont typeface="+mj-lt"/>
              <a:buAutoNum type="romanUcPeriod"/>
            </a:pPr>
            <a:r>
              <a:rPr lang="vi-VN">
                <a:solidFill>
                  <a:srgbClr val="FF0000"/>
                </a:solidFill>
                <a:latin typeface="Segoe UI" panose="020B0502040204020203" pitchFamily="34" charset="0"/>
                <a:cs typeface="Segoe UI" panose="020B0502040204020203" pitchFamily="34" charset="0"/>
              </a:rPr>
              <a:t>Giới thiệu về CMCN 4.0 </a:t>
            </a:r>
            <a:endParaRPr lang="vi-VN"/>
          </a:p>
        </p:txBody>
      </p:sp>
      <p:sp>
        <p:nvSpPr>
          <p:cNvPr id="3" name="Content Placeholder 2">
            <a:extLst>
              <a:ext uri="{FF2B5EF4-FFF2-40B4-BE49-F238E27FC236}">
                <a16:creationId xmlns:a16="http://schemas.microsoft.com/office/drawing/2014/main" id="{8377BF02-A763-43A0-93B9-B40AEB2ED709}"/>
              </a:ext>
            </a:extLst>
          </p:cNvPr>
          <p:cNvSpPr>
            <a:spLocks noGrp="1"/>
          </p:cNvSpPr>
          <p:nvPr>
            <p:ph idx="1"/>
          </p:nvPr>
        </p:nvSpPr>
        <p:spPr/>
        <p:txBody>
          <a:bodyPr/>
          <a:lstStyle/>
          <a:p>
            <a:r>
              <a:rPr lang="vi-VN" sz="2000"/>
              <a:t>Công nghiệp 4.0 tạo ra </a:t>
            </a:r>
            <a:r>
              <a:rPr lang="vi-VN" sz="2000" i="1"/>
              <a:t>nhà máy thông minh</a:t>
            </a:r>
            <a:r>
              <a:rPr lang="vi-VN" sz="2000"/>
              <a:t> (tiếng Anh: </a:t>
            </a:r>
            <a:r>
              <a:rPr lang="vi-VN" sz="2000" i="1"/>
              <a:t>smart factory</a:t>
            </a:r>
            <a:r>
              <a:rPr lang="vi-VN" sz="2000"/>
              <a:t>). Trong các </a:t>
            </a:r>
            <a:r>
              <a:rPr lang="vi-VN" sz="2000" i="1"/>
              <a:t>nhà máy thông minh</a:t>
            </a:r>
            <a:r>
              <a:rPr lang="vi-VN" sz="2000"/>
              <a:t> với cấu trúc kiểu mô-đun, hệ thống thực-ảo giám sát các quy trình thực tế, tạo ra một bản sao ảo của thế giới thực và đưa ra các quyết định phân tán. Qua Internet Vạn Vật, các hệ thống thực-ảo giao tiếp và cộng tác với nhau và với con người trong thời gian thực, và với sự hỗ trợ của Internet Dịch vụ, dịch vụ nội hàm và dịch vụ xuyên tổ chức được cung cấp cho các bên tham gia </a:t>
            </a:r>
            <a:r>
              <a:rPr lang="vi-VN" sz="2000" u="sng">
                <a:hlinkClick r:id="rId2" tooltip="Chuỗi giá trị"/>
              </a:rPr>
              <a:t>chuỗi giá trị</a:t>
            </a:r>
            <a:r>
              <a:rPr lang="vi-VN" sz="2000"/>
              <a:t> sử dụng</a:t>
            </a:r>
            <a:r>
              <a:rPr lang="vi-VN" sz="2400"/>
              <a:t>.</a:t>
            </a:r>
          </a:p>
          <a:p>
            <a:endParaRPr lang="vi-VN"/>
          </a:p>
        </p:txBody>
      </p:sp>
    </p:spTree>
    <p:extLst>
      <p:ext uri="{BB962C8B-B14F-4D97-AF65-F5344CB8AC3E}">
        <p14:creationId xmlns:p14="http://schemas.microsoft.com/office/powerpoint/2010/main" val="2968454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9E39-82E9-41DD-A255-9A3C928CD83E}"/>
              </a:ext>
            </a:extLst>
          </p:cNvPr>
          <p:cNvSpPr>
            <a:spLocks noGrp="1"/>
          </p:cNvSpPr>
          <p:nvPr>
            <p:ph type="title"/>
          </p:nvPr>
        </p:nvSpPr>
        <p:spPr/>
        <p:txBody>
          <a:bodyPr/>
          <a:lstStyle/>
          <a:p>
            <a:pPr marL="857250" indent="-857250">
              <a:buFont typeface="+mj-lt"/>
              <a:buAutoNum type="romanUcPeriod"/>
            </a:pPr>
            <a:r>
              <a:rPr lang="vi-VN">
                <a:solidFill>
                  <a:srgbClr val="FF0000"/>
                </a:solidFill>
                <a:latin typeface="Segoe UI" panose="020B0502040204020203" pitchFamily="34" charset="0"/>
                <a:cs typeface="Segoe UI" panose="020B0502040204020203" pitchFamily="34" charset="0"/>
              </a:rPr>
              <a:t>Giới thiệu về CMCN 4.0 </a:t>
            </a:r>
            <a:endParaRPr lang="vi-VN"/>
          </a:p>
        </p:txBody>
      </p:sp>
      <p:sp>
        <p:nvSpPr>
          <p:cNvPr id="3" name="Content Placeholder 2">
            <a:extLst>
              <a:ext uri="{FF2B5EF4-FFF2-40B4-BE49-F238E27FC236}">
                <a16:creationId xmlns:a16="http://schemas.microsoft.com/office/drawing/2014/main" id="{7DCB31DA-BCB8-4A4A-8EB4-B5D593253352}"/>
              </a:ext>
            </a:extLst>
          </p:cNvPr>
          <p:cNvSpPr>
            <a:spLocks noGrp="1"/>
          </p:cNvSpPr>
          <p:nvPr>
            <p:ph idx="1"/>
          </p:nvPr>
        </p:nvSpPr>
        <p:spPr/>
        <p:txBody>
          <a:bodyPr>
            <a:normAutofit fontScale="92500" lnSpcReduction="20000"/>
          </a:bodyPr>
          <a:lstStyle/>
          <a:p>
            <a:r>
              <a:rPr lang="vi-VN" sz="2400" b="1"/>
              <a:t>Lịch sử hình thành:</a:t>
            </a:r>
          </a:p>
          <a:p>
            <a:r>
              <a:rPr lang="vi-VN"/>
              <a:t>Thuật ngữ "Công nghiệp 4.0" (tiếng Đức: </a:t>
            </a:r>
            <a:r>
              <a:rPr lang="vi-VN" i="1"/>
              <a:t>Industrie 4.0</a:t>
            </a:r>
            <a:r>
              <a:rPr lang="vi-VN"/>
              <a:t>) khởi nguồn từ một dự án trong chiến lược công nghệ cao của </a:t>
            </a:r>
            <a:r>
              <a:rPr lang="vi-VN" u="sng">
                <a:hlinkClick r:id="rId2" tooltip="Chính phủ Đức"/>
              </a:rPr>
              <a:t>chính phủ Đức</a:t>
            </a:r>
            <a:r>
              <a:rPr lang="vi-VN"/>
              <a:t>, nó thúc đẩy việc sản xuất </a:t>
            </a:r>
            <a:r>
              <a:rPr lang="vi-VN" u="sng">
                <a:hlinkClick r:id="rId3" tooltip="Cách mạng kỹ thuật số (trang chưa được viết)"/>
              </a:rPr>
              <a:t>điện toán hóa</a:t>
            </a:r>
            <a:r>
              <a:rPr lang="vi-VN"/>
              <a:t> sản xuất</a:t>
            </a:r>
            <a:r>
              <a:rPr lang="en-US"/>
              <a:t>.</a:t>
            </a:r>
            <a:endParaRPr lang="vi-VN"/>
          </a:p>
          <a:p>
            <a:r>
              <a:rPr lang="vi-VN"/>
              <a:t>Một số đã so sánh Công nghiệp 4.0 với cuộc </a:t>
            </a:r>
            <a:r>
              <a:rPr lang="vi-VN" u="sng">
                <a:hlinkClick r:id="rId4" tooltip="Cách mạng Công nghiệp lần thứ tư"/>
              </a:rPr>
              <a:t>cách mạng Công nghiệp lần thứ tư</a:t>
            </a:r>
            <a:r>
              <a:rPr lang="vi-VN"/>
              <a:t>. Tuy nhiên, điều này đề cập đến một sự chuyển đổi có tính hệ thống bao gồm tác động lên xã hội dân sự, cơ cấu quản trị và bản sắc con người, ngoài các chi nhánh kinh tế / sản xuất. Cuộc cách mạng công nghiệp đầu tiên đã huy động việc cơ giới hóa sản xuất sử dụng nước và hơi nước; Cuộc cách mạng thứ hai là cách mạng về kỹ thuật số và việc sử dụng các thiết bị điện tử và công nghệ thông tin để tiến tới tự động hoá sản xuấ</a:t>
            </a:r>
            <a:r>
              <a:rPr lang="en-US"/>
              <a:t>t</a:t>
            </a:r>
            <a:r>
              <a:rPr lang="vi-VN"/>
              <a:t>;... Thuật ngữ "Cách mạng công nghiệp lần thứ tư" đã được áp dụng cho sự phát triển công nghệ quan trọng một vài lần trong 75 năm qua, và là để thảo luận về học thuật. Công nghiệp 4.0, mặt khác, tập trung vào sản xuất đặc biệt trong bối cảnh hiện tại, và do đó là tách biệt với cuộc cách mạng công nghiệp lần thứ tư về phạm vi.</a:t>
            </a:r>
            <a:endParaRPr lang="vi-VN" sz="2400"/>
          </a:p>
          <a:p>
            <a:endParaRPr lang="vi-VN" sz="2800" b="1"/>
          </a:p>
        </p:txBody>
      </p:sp>
    </p:spTree>
    <p:extLst>
      <p:ext uri="{BB962C8B-B14F-4D97-AF65-F5344CB8AC3E}">
        <p14:creationId xmlns:p14="http://schemas.microsoft.com/office/powerpoint/2010/main" val="2564713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F0437-6224-4417-BA71-0C453C50DCCF}"/>
              </a:ext>
            </a:extLst>
          </p:cNvPr>
          <p:cNvSpPr>
            <a:spLocks noGrp="1"/>
          </p:cNvSpPr>
          <p:nvPr>
            <p:ph type="title"/>
          </p:nvPr>
        </p:nvSpPr>
        <p:spPr/>
        <p:txBody>
          <a:bodyPr/>
          <a:lstStyle/>
          <a:p>
            <a:pPr marL="857250" indent="-857250">
              <a:buFont typeface="+mj-lt"/>
              <a:buAutoNum type="romanUcPeriod"/>
            </a:pPr>
            <a:r>
              <a:rPr lang="vi-VN">
                <a:solidFill>
                  <a:srgbClr val="FF0000"/>
                </a:solidFill>
                <a:latin typeface="Segoe UI" panose="020B0502040204020203" pitchFamily="34" charset="0"/>
                <a:cs typeface="Segoe UI" panose="020B0502040204020203" pitchFamily="34" charset="0"/>
              </a:rPr>
              <a:t>Giới thiệu về CMCN 4.0 </a:t>
            </a:r>
            <a:endParaRPr lang="vi-VN"/>
          </a:p>
        </p:txBody>
      </p:sp>
      <p:sp>
        <p:nvSpPr>
          <p:cNvPr id="3" name="Content Placeholder 2">
            <a:extLst>
              <a:ext uri="{FF2B5EF4-FFF2-40B4-BE49-F238E27FC236}">
                <a16:creationId xmlns:a16="http://schemas.microsoft.com/office/drawing/2014/main" id="{4358ACD1-346F-4353-B114-7A7343CF02DF}"/>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12625633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296</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Segoe UI</vt:lpstr>
      <vt:lpstr>Tahoma</vt:lpstr>
      <vt:lpstr>Trebuchet MS</vt:lpstr>
      <vt:lpstr>Wingdings 3</vt:lpstr>
      <vt:lpstr>Facet</vt:lpstr>
      <vt:lpstr>BÁO CÁO ĐỒ ÁN KNSBC “Cách mạng công nghiệp 4.0”</vt:lpstr>
      <vt:lpstr>SECTION</vt:lpstr>
      <vt:lpstr>Giới thiệu về CMCN 4.0 </vt:lpstr>
      <vt:lpstr>Giới thiệu về CMCN 4.0 </vt:lpstr>
      <vt:lpstr>Giới thiệu về CMCN 4.0 </vt:lpstr>
      <vt:lpstr>Giới thiệu về CMCN 4.0 </vt:lpstr>
      <vt:lpstr>Giới thiệu về CMCN 4.0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KNSBC “Cách mạng công nghiệp 4.0”</dc:title>
  <dc:creator>uyenn</dc:creator>
  <cp:lastModifiedBy>uyenn</cp:lastModifiedBy>
  <cp:revision>1</cp:revision>
  <dcterms:created xsi:type="dcterms:W3CDTF">2019-05-30T06:16:01Z</dcterms:created>
  <dcterms:modified xsi:type="dcterms:W3CDTF">2019-05-30T06:16:10Z</dcterms:modified>
</cp:coreProperties>
</file>