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1" r:id="rId1"/>
  </p:sldMasterIdLst>
  <p:notesMasterIdLst>
    <p:notesMasterId r:id="rId19"/>
  </p:notesMasterIdLst>
  <p:sldIdLst>
    <p:sldId id="256" r:id="rId2"/>
    <p:sldId id="257" r:id="rId3"/>
    <p:sldId id="266" r:id="rId4"/>
    <p:sldId id="258" r:id="rId5"/>
    <p:sldId id="259" r:id="rId6"/>
    <p:sldId id="260" r:id="rId7"/>
    <p:sldId id="261" r:id="rId8"/>
    <p:sldId id="267" r:id="rId9"/>
    <p:sldId id="262" r:id="rId10"/>
    <p:sldId id="263" r:id="rId11"/>
    <p:sldId id="268" r:id="rId12"/>
    <p:sldId id="269" r:id="rId13"/>
    <p:sldId id="271" r:id="rId14"/>
    <p:sldId id="272" r:id="rId15"/>
    <p:sldId id="275"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2B3AAE-DF23-41CF-BE6E-D23231E7E0F3}">
          <p14:sldIdLst>
            <p14:sldId id="256"/>
            <p14:sldId id="257"/>
          </p14:sldIdLst>
        </p14:section>
        <p14:section name="Giới thiệu về CMCN 4.0" id="{7969F4D8-8899-4189-BF02-8E60A04C7C24}">
          <p14:sldIdLst>
            <p14:sldId id="266"/>
            <p14:sldId id="258"/>
            <p14:sldId id="259"/>
            <p14:sldId id="260"/>
            <p14:sldId id="261"/>
          </p14:sldIdLst>
        </p14:section>
        <p14:section name="Nguyên tắc thiết kế trong CMCN 4.0" id="{DA2635B1-8AD7-4BFD-8C5A-8004FBC3CD42}">
          <p14:sldIdLst>
            <p14:sldId id="267"/>
            <p14:sldId id="262"/>
            <p14:sldId id="263"/>
            <p14:sldId id="268"/>
            <p14:sldId id="269"/>
          </p14:sldIdLst>
        </p14:section>
        <p14:section name="Cơ hội và thách thức" id="{5EC37680-3A7E-4AB2-9553-1395E097959E}">
          <p14:sldIdLst>
            <p14:sldId id="271"/>
            <p14:sldId id="272"/>
            <p14:sldId id="275"/>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1D175-BD86-4614-9BCA-71C625556B3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vi-VN"/>
        </a:p>
      </dgm:t>
    </dgm:pt>
    <dgm:pt modelId="{956A9065-D252-45D1-92B0-ABD5626DBC1C}">
      <dgm:prSet phldrT="[Text]"/>
      <dgm:spPr/>
      <dgm:t>
        <a:bodyPr/>
        <a:lstStyle/>
        <a:p>
          <a:r>
            <a:rPr lang="en-US"/>
            <a:t>Giới thiệu về CMCN 4.0	</a:t>
          </a:r>
          <a:endParaRPr lang="vi-VN"/>
        </a:p>
      </dgm:t>
    </dgm:pt>
    <dgm:pt modelId="{5DFF339F-CA11-466C-9F63-EFDBC9B4965B}" type="parTrans" cxnId="{E399DF4D-2AE0-4291-AAB3-19FB0D448864}">
      <dgm:prSet/>
      <dgm:spPr/>
      <dgm:t>
        <a:bodyPr/>
        <a:lstStyle/>
        <a:p>
          <a:endParaRPr lang="vi-VN"/>
        </a:p>
      </dgm:t>
    </dgm:pt>
    <dgm:pt modelId="{1BE10274-5072-4E51-B5E4-0D6C140CD3FB}" type="sibTrans" cxnId="{E399DF4D-2AE0-4291-AAB3-19FB0D448864}">
      <dgm:prSet/>
      <dgm:spPr/>
      <dgm:t>
        <a:bodyPr/>
        <a:lstStyle/>
        <a:p>
          <a:endParaRPr lang="vi-VN"/>
        </a:p>
      </dgm:t>
    </dgm:pt>
    <dgm:pt modelId="{E723CE57-527D-49EF-8D77-B86EE97098C9}">
      <dgm:prSet phldrT="[Text]"/>
      <dgm:spPr/>
      <dgm:t>
        <a:bodyPr/>
        <a:lstStyle/>
        <a:p>
          <a:r>
            <a:rPr lang="en-US"/>
            <a:t>Nguyên tắc thiết kế trong CMCN 4.0.</a:t>
          </a:r>
          <a:endParaRPr lang="vi-VN"/>
        </a:p>
      </dgm:t>
    </dgm:pt>
    <dgm:pt modelId="{46D3CAA4-1348-41E5-80F1-6C6776A54C27}" type="parTrans" cxnId="{77491065-24B3-4DEA-ADEE-3F99822928A7}">
      <dgm:prSet/>
      <dgm:spPr/>
      <dgm:t>
        <a:bodyPr/>
        <a:lstStyle/>
        <a:p>
          <a:endParaRPr lang="vi-VN"/>
        </a:p>
      </dgm:t>
    </dgm:pt>
    <dgm:pt modelId="{7DE4E07E-D15C-4580-B9A7-A835E1310B9E}" type="sibTrans" cxnId="{77491065-24B3-4DEA-ADEE-3F99822928A7}">
      <dgm:prSet/>
      <dgm:spPr/>
      <dgm:t>
        <a:bodyPr/>
        <a:lstStyle/>
        <a:p>
          <a:endParaRPr lang="vi-VN"/>
        </a:p>
      </dgm:t>
    </dgm:pt>
    <dgm:pt modelId="{E4287D9D-181D-49D2-B608-0AC5A2CCC128}">
      <dgm:prSet phldrT="[Text]"/>
      <dgm:spPr/>
      <dgm:t>
        <a:bodyPr/>
        <a:lstStyle/>
        <a:p>
          <a:r>
            <a:rPr lang="en-US"/>
            <a:t>Cơ hội và thách thức của Việt Nam trong CMCN 4.0.</a:t>
          </a:r>
          <a:endParaRPr lang="vi-VN"/>
        </a:p>
      </dgm:t>
    </dgm:pt>
    <dgm:pt modelId="{EA1A0BE9-4D3B-4050-8461-8640155D68ED}" type="parTrans" cxnId="{2E8687EF-F5C2-42C5-8700-01F0E34D59BC}">
      <dgm:prSet/>
      <dgm:spPr/>
      <dgm:t>
        <a:bodyPr/>
        <a:lstStyle/>
        <a:p>
          <a:endParaRPr lang="vi-VN"/>
        </a:p>
      </dgm:t>
    </dgm:pt>
    <dgm:pt modelId="{27857125-4877-488F-941E-F2FA05380B15}" type="sibTrans" cxnId="{2E8687EF-F5C2-42C5-8700-01F0E34D59BC}">
      <dgm:prSet/>
      <dgm:spPr/>
      <dgm:t>
        <a:bodyPr/>
        <a:lstStyle/>
        <a:p>
          <a:endParaRPr lang="vi-VN"/>
        </a:p>
      </dgm:t>
    </dgm:pt>
    <dgm:pt modelId="{C3FAEAA5-965B-43D7-81CC-789FE4E9417C}" type="pres">
      <dgm:prSet presAssocID="{9491D175-BD86-4614-9BCA-71C625556B3E}" presName="outerComposite" presStyleCnt="0">
        <dgm:presLayoutVars>
          <dgm:chMax val="5"/>
          <dgm:dir/>
          <dgm:resizeHandles val="exact"/>
        </dgm:presLayoutVars>
      </dgm:prSet>
      <dgm:spPr/>
    </dgm:pt>
    <dgm:pt modelId="{BAEFEDD1-1E08-4A55-A380-2859F908E30B}" type="pres">
      <dgm:prSet presAssocID="{9491D175-BD86-4614-9BCA-71C625556B3E}" presName="dummyMaxCanvas" presStyleCnt="0">
        <dgm:presLayoutVars/>
      </dgm:prSet>
      <dgm:spPr/>
    </dgm:pt>
    <dgm:pt modelId="{5D6C0024-414A-4E5B-ACC6-4C6FA698B726}" type="pres">
      <dgm:prSet presAssocID="{9491D175-BD86-4614-9BCA-71C625556B3E}" presName="ThreeNodes_1" presStyleLbl="node1" presStyleIdx="0" presStyleCnt="3">
        <dgm:presLayoutVars>
          <dgm:bulletEnabled val="1"/>
        </dgm:presLayoutVars>
      </dgm:prSet>
      <dgm:spPr/>
    </dgm:pt>
    <dgm:pt modelId="{93EC00D5-8DE8-43E6-8844-F16CE1B5AF43}" type="pres">
      <dgm:prSet presAssocID="{9491D175-BD86-4614-9BCA-71C625556B3E}" presName="ThreeNodes_2" presStyleLbl="node1" presStyleIdx="1" presStyleCnt="3">
        <dgm:presLayoutVars>
          <dgm:bulletEnabled val="1"/>
        </dgm:presLayoutVars>
      </dgm:prSet>
      <dgm:spPr/>
    </dgm:pt>
    <dgm:pt modelId="{83AF8C01-CF9D-4838-A998-9C2C2C655300}" type="pres">
      <dgm:prSet presAssocID="{9491D175-BD86-4614-9BCA-71C625556B3E}" presName="ThreeNodes_3" presStyleLbl="node1" presStyleIdx="2" presStyleCnt="3">
        <dgm:presLayoutVars>
          <dgm:bulletEnabled val="1"/>
        </dgm:presLayoutVars>
      </dgm:prSet>
      <dgm:spPr/>
    </dgm:pt>
    <dgm:pt modelId="{1EC4FBD8-DEBE-43EF-81BB-DCFB8EDFC904}" type="pres">
      <dgm:prSet presAssocID="{9491D175-BD86-4614-9BCA-71C625556B3E}" presName="ThreeConn_1-2" presStyleLbl="fgAccFollowNode1" presStyleIdx="0" presStyleCnt="2">
        <dgm:presLayoutVars>
          <dgm:bulletEnabled val="1"/>
        </dgm:presLayoutVars>
      </dgm:prSet>
      <dgm:spPr/>
    </dgm:pt>
    <dgm:pt modelId="{B092800C-255A-4DE3-A79F-104279910D4D}" type="pres">
      <dgm:prSet presAssocID="{9491D175-BD86-4614-9BCA-71C625556B3E}" presName="ThreeConn_2-3" presStyleLbl="fgAccFollowNode1" presStyleIdx="1" presStyleCnt="2">
        <dgm:presLayoutVars>
          <dgm:bulletEnabled val="1"/>
        </dgm:presLayoutVars>
      </dgm:prSet>
      <dgm:spPr/>
    </dgm:pt>
    <dgm:pt modelId="{53BBB65E-60EF-47C3-9440-BC960DD1E059}" type="pres">
      <dgm:prSet presAssocID="{9491D175-BD86-4614-9BCA-71C625556B3E}" presName="ThreeNodes_1_text" presStyleLbl="node1" presStyleIdx="2" presStyleCnt="3">
        <dgm:presLayoutVars>
          <dgm:bulletEnabled val="1"/>
        </dgm:presLayoutVars>
      </dgm:prSet>
      <dgm:spPr/>
    </dgm:pt>
    <dgm:pt modelId="{DB50FB72-1259-4642-A78D-78658C9C3051}" type="pres">
      <dgm:prSet presAssocID="{9491D175-BD86-4614-9BCA-71C625556B3E}" presName="ThreeNodes_2_text" presStyleLbl="node1" presStyleIdx="2" presStyleCnt="3">
        <dgm:presLayoutVars>
          <dgm:bulletEnabled val="1"/>
        </dgm:presLayoutVars>
      </dgm:prSet>
      <dgm:spPr/>
    </dgm:pt>
    <dgm:pt modelId="{DF888B46-212A-438C-8C85-98B08BBFA76D}" type="pres">
      <dgm:prSet presAssocID="{9491D175-BD86-4614-9BCA-71C625556B3E}" presName="ThreeNodes_3_text" presStyleLbl="node1" presStyleIdx="2" presStyleCnt="3">
        <dgm:presLayoutVars>
          <dgm:bulletEnabled val="1"/>
        </dgm:presLayoutVars>
      </dgm:prSet>
      <dgm:spPr/>
    </dgm:pt>
  </dgm:ptLst>
  <dgm:cxnLst>
    <dgm:cxn modelId="{202E6209-B7CE-41CC-8869-94BCF06F9DE6}" type="presOf" srcId="{7DE4E07E-D15C-4580-B9A7-A835E1310B9E}" destId="{B092800C-255A-4DE3-A79F-104279910D4D}" srcOrd="0" destOrd="0" presId="urn:microsoft.com/office/officeart/2005/8/layout/vProcess5"/>
    <dgm:cxn modelId="{18F7DA21-7E27-4A37-8458-2D61CF67C01E}" type="presOf" srcId="{E723CE57-527D-49EF-8D77-B86EE97098C9}" destId="{93EC00D5-8DE8-43E6-8844-F16CE1B5AF43}" srcOrd="0" destOrd="0" presId="urn:microsoft.com/office/officeart/2005/8/layout/vProcess5"/>
    <dgm:cxn modelId="{CDE77428-0766-417E-A42E-08EC7E69FCDC}" type="presOf" srcId="{E4287D9D-181D-49D2-B608-0AC5A2CCC128}" destId="{DF888B46-212A-438C-8C85-98B08BBFA76D}" srcOrd="1" destOrd="0" presId="urn:microsoft.com/office/officeart/2005/8/layout/vProcess5"/>
    <dgm:cxn modelId="{EA233F34-B687-43CA-9C15-45997303BF9D}" type="presOf" srcId="{E723CE57-527D-49EF-8D77-B86EE97098C9}" destId="{DB50FB72-1259-4642-A78D-78658C9C3051}" srcOrd="1" destOrd="0" presId="urn:microsoft.com/office/officeart/2005/8/layout/vProcess5"/>
    <dgm:cxn modelId="{77491065-24B3-4DEA-ADEE-3F99822928A7}" srcId="{9491D175-BD86-4614-9BCA-71C625556B3E}" destId="{E723CE57-527D-49EF-8D77-B86EE97098C9}" srcOrd="1" destOrd="0" parTransId="{46D3CAA4-1348-41E5-80F1-6C6776A54C27}" sibTransId="{7DE4E07E-D15C-4580-B9A7-A835E1310B9E}"/>
    <dgm:cxn modelId="{E399DF4D-2AE0-4291-AAB3-19FB0D448864}" srcId="{9491D175-BD86-4614-9BCA-71C625556B3E}" destId="{956A9065-D252-45D1-92B0-ABD5626DBC1C}" srcOrd="0" destOrd="0" parTransId="{5DFF339F-CA11-466C-9F63-EFDBC9B4965B}" sibTransId="{1BE10274-5072-4E51-B5E4-0D6C140CD3FB}"/>
    <dgm:cxn modelId="{B8B57D93-C259-4989-9BAE-E805AB7F96AF}" type="presOf" srcId="{E4287D9D-181D-49D2-B608-0AC5A2CCC128}" destId="{83AF8C01-CF9D-4838-A998-9C2C2C655300}" srcOrd="0" destOrd="0" presId="urn:microsoft.com/office/officeart/2005/8/layout/vProcess5"/>
    <dgm:cxn modelId="{BE88E6A7-7FED-4AAA-9620-E7DD55103F40}" type="presOf" srcId="{956A9065-D252-45D1-92B0-ABD5626DBC1C}" destId="{5D6C0024-414A-4E5B-ACC6-4C6FA698B726}" srcOrd="0" destOrd="0" presId="urn:microsoft.com/office/officeart/2005/8/layout/vProcess5"/>
    <dgm:cxn modelId="{8E5B37E3-1C11-45CE-8256-24CD5464257B}" type="presOf" srcId="{956A9065-D252-45D1-92B0-ABD5626DBC1C}" destId="{53BBB65E-60EF-47C3-9440-BC960DD1E059}" srcOrd="1" destOrd="0" presId="urn:microsoft.com/office/officeart/2005/8/layout/vProcess5"/>
    <dgm:cxn modelId="{E8D8D1E9-6976-4BAD-B54C-36184A166233}" type="presOf" srcId="{9491D175-BD86-4614-9BCA-71C625556B3E}" destId="{C3FAEAA5-965B-43D7-81CC-789FE4E9417C}" srcOrd="0" destOrd="0" presId="urn:microsoft.com/office/officeart/2005/8/layout/vProcess5"/>
    <dgm:cxn modelId="{2E8687EF-F5C2-42C5-8700-01F0E34D59BC}" srcId="{9491D175-BD86-4614-9BCA-71C625556B3E}" destId="{E4287D9D-181D-49D2-B608-0AC5A2CCC128}" srcOrd="2" destOrd="0" parTransId="{EA1A0BE9-4D3B-4050-8461-8640155D68ED}" sibTransId="{27857125-4877-488F-941E-F2FA05380B15}"/>
    <dgm:cxn modelId="{201196F6-91DD-48B6-B2E1-CBF90BB3FF31}" type="presOf" srcId="{1BE10274-5072-4E51-B5E4-0D6C140CD3FB}" destId="{1EC4FBD8-DEBE-43EF-81BB-DCFB8EDFC904}" srcOrd="0" destOrd="0" presId="urn:microsoft.com/office/officeart/2005/8/layout/vProcess5"/>
    <dgm:cxn modelId="{B6D8B260-4788-4D4E-BA3E-F803423D69B0}" type="presParOf" srcId="{C3FAEAA5-965B-43D7-81CC-789FE4E9417C}" destId="{BAEFEDD1-1E08-4A55-A380-2859F908E30B}" srcOrd="0" destOrd="0" presId="urn:microsoft.com/office/officeart/2005/8/layout/vProcess5"/>
    <dgm:cxn modelId="{680C62AF-DFBD-4B06-9CD7-623A791AC318}" type="presParOf" srcId="{C3FAEAA5-965B-43D7-81CC-789FE4E9417C}" destId="{5D6C0024-414A-4E5B-ACC6-4C6FA698B726}" srcOrd="1" destOrd="0" presId="urn:microsoft.com/office/officeart/2005/8/layout/vProcess5"/>
    <dgm:cxn modelId="{EF29DE48-1297-41A4-9050-710EB70376C6}" type="presParOf" srcId="{C3FAEAA5-965B-43D7-81CC-789FE4E9417C}" destId="{93EC00D5-8DE8-43E6-8844-F16CE1B5AF43}" srcOrd="2" destOrd="0" presId="urn:microsoft.com/office/officeart/2005/8/layout/vProcess5"/>
    <dgm:cxn modelId="{6C39B23E-9790-400C-ADEB-F2C4AC3DB9CA}" type="presParOf" srcId="{C3FAEAA5-965B-43D7-81CC-789FE4E9417C}" destId="{83AF8C01-CF9D-4838-A998-9C2C2C655300}" srcOrd="3" destOrd="0" presId="urn:microsoft.com/office/officeart/2005/8/layout/vProcess5"/>
    <dgm:cxn modelId="{4D270FC1-4EEA-420B-AB51-6221F0A908B4}" type="presParOf" srcId="{C3FAEAA5-965B-43D7-81CC-789FE4E9417C}" destId="{1EC4FBD8-DEBE-43EF-81BB-DCFB8EDFC904}" srcOrd="4" destOrd="0" presId="urn:microsoft.com/office/officeart/2005/8/layout/vProcess5"/>
    <dgm:cxn modelId="{E29CCED8-6126-47C3-BFFF-398A54179E8E}" type="presParOf" srcId="{C3FAEAA5-965B-43D7-81CC-789FE4E9417C}" destId="{B092800C-255A-4DE3-A79F-104279910D4D}" srcOrd="5" destOrd="0" presId="urn:microsoft.com/office/officeart/2005/8/layout/vProcess5"/>
    <dgm:cxn modelId="{3DA94083-0A97-4A0D-A1B2-F7914F923B89}" type="presParOf" srcId="{C3FAEAA5-965B-43D7-81CC-789FE4E9417C}" destId="{53BBB65E-60EF-47C3-9440-BC960DD1E059}" srcOrd="6" destOrd="0" presId="urn:microsoft.com/office/officeart/2005/8/layout/vProcess5"/>
    <dgm:cxn modelId="{AE3FAFA6-E400-481B-AADF-91D66B1DF481}" type="presParOf" srcId="{C3FAEAA5-965B-43D7-81CC-789FE4E9417C}" destId="{DB50FB72-1259-4642-A78D-78658C9C3051}" srcOrd="7" destOrd="0" presId="urn:microsoft.com/office/officeart/2005/8/layout/vProcess5"/>
    <dgm:cxn modelId="{C03C7B34-7DDE-4587-A5B3-53FD16442BEA}" type="presParOf" srcId="{C3FAEAA5-965B-43D7-81CC-789FE4E9417C}" destId="{DF888B46-212A-438C-8C85-98B08BBFA76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C0024-414A-4E5B-ACC6-4C6FA698B726}">
      <dsp:nvSpPr>
        <dsp:cNvPr id="0" name=""/>
        <dsp:cNvSpPr/>
      </dsp:nvSpPr>
      <dsp:spPr>
        <a:xfrm>
          <a:off x="0" y="0"/>
          <a:ext cx="7306865" cy="11644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Giới thiệu về CMCN 4.0	</a:t>
          </a:r>
          <a:endParaRPr lang="vi-VN" sz="3100" kern="1200"/>
        </a:p>
      </dsp:txBody>
      <dsp:txXfrm>
        <a:off x="34105" y="34105"/>
        <a:ext cx="6050353" cy="1096221"/>
      </dsp:txXfrm>
    </dsp:sp>
    <dsp:sp modelId="{93EC00D5-8DE8-43E6-8844-F16CE1B5AF43}">
      <dsp:nvSpPr>
        <dsp:cNvPr id="0" name=""/>
        <dsp:cNvSpPr/>
      </dsp:nvSpPr>
      <dsp:spPr>
        <a:xfrm>
          <a:off x="644723" y="1358502"/>
          <a:ext cx="7306865" cy="11644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Nguyên tắc thiết kế trong CMCN 4.0.</a:t>
          </a:r>
          <a:endParaRPr lang="vi-VN" sz="3100" kern="1200"/>
        </a:p>
      </dsp:txBody>
      <dsp:txXfrm>
        <a:off x="678828" y="1392607"/>
        <a:ext cx="5837051" cy="1096221"/>
      </dsp:txXfrm>
    </dsp:sp>
    <dsp:sp modelId="{83AF8C01-CF9D-4838-A998-9C2C2C655300}">
      <dsp:nvSpPr>
        <dsp:cNvPr id="0" name=""/>
        <dsp:cNvSpPr/>
      </dsp:nvSpPr>
      <dsp:spPr>
        <a:xfrm>
          <a:off x="1289446" y="2717005"/>
          <a:ext cx="7306865" cy="1164431"/>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Cơ hội và thách thức của Việt Nam trong CMCN 4.0.</a:t>
          </a:r>
          <a:endParaRPr lang="vi-VN" sz="3100" kern="1200"/>
        </a:p>
      </dsp:txBody>
      <dsp:txXfrm>
        <a:off x="1323551" y="2751110"/>
        <a:ext cx="5837051" cy="1096221"/>
      </dsp:txXfrm>
    </dsp:sp>
    <dsp:sp modelId="{1EC4FBD8-DEBE-43EF-81BB-DCFB8EDFC904}">
      <dsp:nvSpPr>
        <dsp:cNvPr id="0" name=""/>
        <dsp:cNvSpPr/>
      </dsp:nvSpPr>
      <dsp:spPr>
        <a:xfrm>
          <a:off x="6549984" y="883026"/>
          <a:ext cx="756880" cy="7568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6720282" y="883026"/>
        <a:ext cx="416284" cy="569552"/>
      </dsp:txXfrm>
    </dsp:sp>
    <dsp:sp modelId="{B092800C-255A-4DE3-A79F-104279910D4D}">
      <dsp:nvSpPr>
        <dsp:cNvPr id="0" name=""/>
        <dsp:cNvSpPr/>
      </dsp:nvSpPr>
      <dsp:spPr>
        <a:xfrm>
          <a:off x="7194708" y="2233766"/>
          <a:ext cx="756880" cy="756880"/>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7365006" y="2233766"/>
        <a:ext cx="416284" cy="5695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7D655-4160-4662-8CB2-6DE03FFDEA23}" type="datetimeFigureOut">
              <a:rPr lang="vi-VN" smtClean="0"/>
              <a:t>30/05/2019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1F73B-A7E1-4772-9567-3443AA64B071}" type="slidenum">
              <a:rPr lang="vi-VN" smtClean="0"/>
              <a:t>‹#›</a:t>
            </a:fld>
            <a:endParaRPr lang="vi-VN"/>
          </a:p>
        </p:txBody>
      </p:sp>
    </p:spTree>
    <p:extLst>
      <p:ext uri="{BB962C8B-B14F-4D97-AF65-F5344CB8AC3E}">
        <p14:creationId xmlns:p14="http://schemas.microsoft.com/office/powerpoint/2010/main" val="2105448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1DEF74-64B3-412E-A45C-19A5A909E386}"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14290951"/>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5AE1-E6F7-4847-8ADE-F98870F67ACD}"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9009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B020F-4EEE-4BA6-94C0-F50ECC581C91}"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392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0DDFDA-86CA-45CE-8904-1FBA33CECC8D}"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29338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70591-4345-4C7F-817B-45BF28B2CDBB}"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2611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61313-3224-4710-8DFD-B1921FCA813E}"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67928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A3F78-2059-477D-B0CC-F99CD7B149C8}"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519660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17758-5E23-40AA-9864-391A6717EFF3}"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36607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AE145-6D38-4E80-B7DE-6ED46BAF9B7C}"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60885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87FC9-42E7-4625-8C13-BA853E93ACB8}" type="datetime1">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2788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DA559-DED7-4BA5-A803-408FC39C3799}" type="datetime1">
              <a:rPr lang="vi-VN" smtClean="0"/>
              <a:t>30/05/2019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745128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026354-3B78-4DD1-8195-B31F66F02170}" type="datetime1">
              <a:rPr lang="vi-VN" smtClean="0"/>
              <a:t>30/05/2019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98473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E00B0-E042-45C7-B8E4-E33E98321C64}" type="datetime1">
              <a:rPr lang="vi-VN" smtClean="0"/>
              <a:t>30/05/2019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426668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2064B-9E40-49EF-A77D-735A6B9D0B7E}" type="datetime1">
              <a:rPr lang="vi-VN" smtClean="0"/>
              <a:t>30/05/2019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06122610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6277C-ACB9-401D-B909-42BCA1994314}" type="datetime1">
              <a:rPr lang="vi-VN" smtClean="0"/>
              <a:t>30/05/2019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02228369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F8516-D255-4FD1-98EA-11158BD72A17}" type="datetime1">
              <a:rPr lang="vi-VN" smtClean="0"/>
              <a:t>30/05/2019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44110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AA3CC1-ECD1-4DE0-9A2C-83DFD3A2F469}" type="datetime1">
              <a:rPr lang="vi-VN" smtClean="0"/>
              <a:t>30/05/2019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71D3C8-3975-43E0-A144-FA6528C65F0C}" type="slidenum">
              <a:rPr lang="vi-VN" smtClean="0"/>
              <a:t>‹#›</a:t>
            </a:fld>
            <a:endParaRPr lang="vi-VN"/>
          </a:p>
        </p:txBody>
      </p:sp>
    </p:spTree>
    <p:extLst>
      <p:ext uri="{BB962C8B-B14F-4D97-AF65-F5344CB8AC3E}">
        <p14:creationId xmlns:p14="http://schemas.microsoft.com/office/powerpoint/2010/main" val="43817089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rongtri2410@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mailto:dinhvan1599@gmail.com" TargetMode="External"/><Relationship Id="rId4" Type="http://schemas.openxmlformats.org/officeDocument/2006/relationships/hyperlink" Target="mailto:huynamthaoquyen@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vi.wikipedia.org/wiki/M%E1%BA%A1ng_l%C6%B0%E1%BB%9Bi_v%E1%BA%A1n_v%E1%BA%ADt_k%E1%BA%BFt_n%E1%BB%91i_Internet" TargetMode="External"/><Relationship Id="rId2" Type="http://schemas.openxmlformats.org/officeDocument/2006/relationships/hyperlink" Target="https://vi.wikipedia.org/wiki/T%E1%BB%B1_%C4%91%E1%BB%99ng_h%C3%B3a" TargetMode="External"/><Relationship Id="rId1" Type="http://schemas.openxmlformats.org/officeDocument/2006/relationships/slideLayout" Target="../slideLayouts/slideLayout2.xml"/><Relationship Id="rId5" Type="http://schemas.openxmlformats.org/officeDocument/2006/relationships/hyperlink" Target="https://vi.wikipedia.org/w/index.php?title=%C4%90i%E1%BB%87n_to%C3%A1n_nh%E1%BA%ADn_th%E1%BB%A9c&amp;action=edit&amp;redlink=1" TargetMode="External"/><Relationship Id="rId4" Type="http://schemas.openxmlformats.org/officeDocument/2006/relationships/hyperlink" Target="https://vi.wikipedia.org/wiki/%C4%90i%E1%BB%87n_to%C3%A1n_%C4%91%C3%A1m_m%C3%A2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vi.wikipedia.org/wiki/Chu%E1%BB%97i_gi%C3%A1_tr%E1%BB%8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wikipedia.org/w/index.php?title=C%C3%A1ch_m%E1%BA%A1ng_k%E1%BB%B9_thu%E1%BA%ADt_s%E1%BB%91&amp;action=edit&amp;redlink=1" TargetMode="External"/><Relationship Id="rId2" Type="http://schemas.openxmlformats.org/officeDocument/2006/relationships/hyperlink" Target="https://vi.wikipedia.org/wiki/Ch%C3%ADnh_ph%E1%BB%A7_%C4%90%E1%BB%A9c" TargetMode="External"/><Relationship Id="rId1" Type="http://schemas.openxmlformats.org/officeDocument/2006/relationships/slideLayout" Target="../slideLayouts/slideLayout2.xml"/><Relationship Id="rId4" Type="http://schemas.openxmlformats.org/officeDocument/2006/relationships/hyperlink" Target="https://vi.wikipedia.org/wiki/C%C3%A1ch_m%E1%BA%A1ng_C%C3%B4ng_nghi%E1%BB%87p_l%E1%BA%A7n_th%E1%BB%A9_t%C6%B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0" name="Group 7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1" name="Straight Connector 7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Isosceles Triangle 8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36" name="Rectangle 8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37" name="Rectangle 8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8" name="Straight Connector 8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Freeform: Shape 10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7F6AAAC-FE50-4DBE-954F-E9498A7DAC18}"/>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lnSpc>
                <a:spcPct val="90000"/>
              </a:lnSpc>
            </a:pPr>
            <a:r>
              <a:rPr lang="en-US" sz="3600" b="1" dirty="0">
                <a:solidFill>
                  <a:srgbClr val="FFFFFF"/>
                </a:solidFill>
              </a:rPr>
              <a:t>BÁO CÁO ĐỒ ÁN KNSBC</a:t>
            </a:r>
            <a:br>
              <a:rPr lang="en-US" sz="3600" b="1" dirty="0">
                <a:solidFill>
                  <a:srgbClr val="FFFFFF"/>
                </a:solidFill>
              </a:rPr>
            </a:br>
            <a:r>
              <a:rPr lang="en-US" sz="3600" b="1" dirty="0">
                <a:solidFill>
                  <a:srgbClr val="FFFFFF"/>
                </a:solidFill>
              </a:rPr>
              <a:t>“</a:t>
            </a:r>
            <a:r>
              <a:rPr lang="en-US" sz="3600" b="1" dirty="0" err="1">
                <a:solidFill>
                  <a:srgbClr val="FFFFFF"/>
                </a:solidFill>
              </a:rPr>
              <a:t>Cách</a:t>
            </a:r>
            <a:r>
              <a:rPr lang="en-US" sz="3600" b="1">
                <a:solidFill>
                  <a:srgbClr val="FFFFFF"/>
                </a:solidFill>
              </a:rPr>
              <a:t> mạng công nghiệp 4.</a:t>
            </a:r>
            <a:r>
              <a:rPr lang="en-US" sz="3600">
                <a:solidFill>
                  <a:srgbClr val="FFFFFF"/>
                </a:solidFill>
              </a:rPr>
              <a:t>0”</a:t>
            </a:r>
          </a:p>
        </p:txBody>
      </p:sp>
      <p:pic>
        <p:nvPicPr>
          <p:cNvPr id="1028" name="Picture 4" descr="Káº¿t quáº£ hÃ¬nh áº£nh cho logo hcmus">
            <a:extLst>
              <a:ext uri="{FF2B5EF4-FFF2-40B4-BE49-F238E27FC236}">
                <a16:creationId xmlns:a16="http://schemas.microsoft.com/office/drawing/2014/main" id="{DD9914A8-622F-4BC5-922F-8D0EEFBDC1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954845"/>
            <a:ext cx="3856774" cy="303720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B63A08B2-8C4F-4FE8-8785-7816AE7C7DE9}"/>
              </a:ext>
            </a:extLst>
          </p:cNvPr>
          <p:cNvSpPr>
            <a:spLocks noGrp="1"/>
          </p:cNvSpPr>
          <p:nvPr>
            <p:ph type="subTitle" idx="1"/>
          </p:nvPr>
        </p:nvSpPr>
        <p:spPr>
          <a:xfrm>
            <a:off x="7181725" y="2837329"/>
            <a:ext cx="4512988" cy="3317938"/>
          </a:xfrm>
        </p:spPr>
        <p:txBody>
          <a:bodyPr vert="horz" lIns="91440" tIns="45720" rIns="91440" bIns="45720" rtlCol="0" anchor="t">
            <a:normAutofit/>
          </a:bodyPr>
          <a:lstStyle/>
          <a:p>
            <a:pPr indent="-320040" algn="l">
              <a:buFont typeface="Wingdings 3" charset="2"/>
              <a:buChar char=""/>
            </a:pPr>
            <a:r>
              <a:rPr lang="en-US" sz="1700">
                <a:solidFill>
                  <a:srgbClr val="FFFFFF"/>
                </a:solidFill>
              </a:rPr>
              <a:t>Giáo viên phụ trách: Thầy Nguyễn Đức Huy</a:t>
            </a:r>
          </a:p>
          <a:p>
            <a:pPr indent="-320040" algn="l">
              <a:buFont typeface="Wingdings 3" charset="2"/>
              <a:buChar char=""/>
            </a:pPr>
            <a:r>
              <a:rPr lang="en-US" sz="1700">
                <a:solidFill>
                  <a:srgbClr val="FFFFFF"/>
                </a:solidFill>
              </a:rPr>
              <a:t>Nhóm soạn thảo:</a:t>
            </a:r>
          </a:p>
          <a:p>
            <a:pPr indent="-320040" algn="l">
              <a:buFont typeface="Wingdings 3" charset="2"/>
              <a:buChar char=""/>
            </a:pPr>
            <a:r>
              <a:rPr lang="en-US" sz="1700">
                <a:solidFill>
                  <a:srgbClr val="FFFFFF"/>
                </a:solidFill>
              </a:rPr>
              <a:t>Sinh viên: Nguyễn Minh Trọng Trí MSSV: 18600287 .Email: </a:t>
            </a:r>
            <a:r>
              <a:rPr lang="en-US" sz="1700" u="sng">
                <a:solidFill>
                  <a:srgbClr val="FFFFFF"/>
                </a:solidFill>
                <a:hlinkClick r:id="rId3">
                  <a:extLst>
                    <a:ext uri="{A12FA001-AC4F-418D-AE19-62706E023703}">
                      <ahyp:hlinkClr xmlns:ahyp="http://schemas.microsoft.com/office/drawing/2018/hyperlinkcolor" val="tx"/>
                    </a:ext>
                  </a:extLst>
                </a:hlinkClick>
              </a:rPr>
              <a:t>trongtri2410@gmail.com</a:t>
            </a:r>
            <a:endParaRPr lang="en-US" sz="1700">
              <a:solidFill>
                <a:srgbClr val="FFFFFF"/>
              </a:solidFill>
            </a:endParaRPr>
          </a:p>
          <a:p>
            <a:pPr indent="-320040" algn="l">
              <a:buFont typeface="Wingdings 3" charset="2"/>
              <a:buChar char=""/>
            </a:pPr>
            <a:r>
              <a:rPr lang="en-US" sz="1700">
                <a:solidFill>
                  <a:srgbClr val="FFFFFF"/>
                </a:solidFill>
              </a:rPr>
              <a:t>Sinh viên: Nguyễn Huy Nam MSSV: 18600358 .Email: </a:t>
            </a:r>
            <a:r>
              <a:rPr lang="en-US" sz="1700" u="sng">
                <a:solidFill>
                  <a:srgbClr val="FFFFFF"/>
                </a:solidFill>
                <a:hlinkClick r:id="rId4">
                  <a:extLst>
                    <a:ext uri="{A12FA001-AC4F-418D-AE19-62706E023703}">
                      <ahyp:hlinkClr xmlns:ahyp="http://schemas.microsoft.com/office/drawing/2018/hyperlinkcolor" val="tx"/>
                    </a:ext>
                  </a:extLst>
                </a:hlinkClick>
              </a:rPr>
              <a:t>huynamthaoquyen@gmail.com</a:t>
            </a:r>
            <a:endParaRPr lang="en-US" sz="1700">
              <a:solidFill>
                <a:srgbClr val="FFFFFF"/>
              </a:solidFill>
            </a:endParaRPr>
          </a:p>
          <a:p>
            <a:pPr indent="-320040" algn="l">
              <a:buFont typeface="Wingdings 3" charset="2"/>
              <a:buChar char=""/>
            </a:pPr>
            <a:r>
              <a:rPr lang="en-US" sz="1700">
                <a:solidFill>
                  <a:srgbClr val="FFFFFF"/>
                </a:solidFill>
              </a:rPr>
              <a:t>Sinh viên: Phạm Đình Văn MSSV: 18600319 .Email: </a:t>
            </a:r>
            <a:r>
              <a:rPr lang="en-US" sz="1700" u="sng">
                <a:solidFill>
                  <a:srgbClr val="FFFFFF"/>
                </a:solidFill>
                <a:hlinkClick r:id="rId5">
                  <a:extLst>
                    <a:ext uri="{A12FA001-AC4F-418D-AE19-62706E023703}">
                      <ahyp:hlinkClr xmlns:ahyp="http://schemas.microsoft.com/office/drawing/2018/hyperlinkcolor" val="tx"/>
                    </a:ext>
                  </a:extLst>
                </a:hlinkClick>
              </a:rPr>
              <a:t>dinhvan1599@gmail.com</a:t>
            </a:r>
            <a:endParaRPr lang="en-US" sz="1700">
              <a:solidFill>
                <a:srgbClr val="FFFFFF"/>
              </a:solidFill>
            </a:endParaRPr>
          </a:p>
          <a:p>
            <a:pPr indent="-320040" algn="l">
              <a:buFont typeface="Wingdings 3" charset="2"/>
              <a:buChar char=""/>
            </a:pPr>
            <a:endParaRPr lang="en-US" sz="1700">
              <a:solidFill>
                <a:srgbClr val="FFFFFF"/>
              </a:solidFill>
            </a:endParaRPr>
          </a:p>
          <a:p>
            <a:pPr indent="-320040" algn="l">
              <a:buFont typeface="Wingdings 3" charset="2"/>
              <a:buChar char=""/>
            </a:pPr>
            <a:endParaRPr lang="en-US" sz="1700">
              <a:solidFill>
                <a:srgbClr val="FFFFFF"/>
              </a:solidFill>
            </a:endParaRPr>
          </a:p>
        </p:txBody>
      </p:sp>
    </p:spTree>
    <p:extLst>
      <p:ext uri="{BB962C8B-B14F-4D97-AF65-F5344CB8AC3E}">
        <p14:creationId xmlns:p14="http://schemas.microsoft.com/office/powerpoint/2010/main" val="3865822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Káº¿t quáº£ hÃ¬nh áº£nh cho minh bach thong tin">
            <a:extLst>
              <a:ext uri="{FF2B5EF4-FFF2-40B4-BE49-F238E27FC236}">
                <a16:creationId xmlns:a16="http://schemas.microsoft.com/office/drawing/2014/main" id="{62643237-8360-486F-8CF6-3283039C76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18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1EA92C-3789-48C2-BBA3-720D78FEB9C9}"/>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73" name="Content Placeholder 2">
            <a:extLst>
              <a:ext uri="{FF2B5EF4-FFF2-40B4-BE49-F238E27FC236}">
                <a16:creationId xmlns:a16="http://schemas.microsoft.com/office/drawing/2014/main" id="{3A663321-0F13-4FAB-9EA4-7FD8C508523C}"/>
              </a:ext>
            </a:extLst>
          </p:cNvPr>
          <p:cNvSpPr>
            <a:spLocks noGrp="1"/>
          </p:cNvSpPr>
          <p:nvPr>
            <p:ph idx="1"/>
          </p:nvPr>
        </p:nvSpPr>
        <p:spPr>
          <a:xfrm>
            <a:off x="677334" y="2160589"/>
            <a:ext cx="3851122" cy="3880773"/>
          </a:xfrm>
        </p:spPr>
        <p:txBody>
          <a:bodyPr>
            <a:normAutofit lnSpcReduction="10000"/>
          </a:bodyPr>
          <a:lstStyle/>
          <a:p>
            <a:r>
              <a:rPr lang="vi-VN" sz="2200" b="1"/>
              <a:t>Minh bạch thông tin:</a:t>
            </a:r>
          </a:p>
          <a:p>
            <a:pPr>
              <a:buFont typeface="Wingdings" panose="05000000000000000000" pitchFamily="2" charset="2"/>
              <a:buChar char="q"/>
            </a:pPr>
            <a:r>
              <a:rPr lang="vi-VN" sz="2200"/>
              <a:t>Khả năng của những hệ thống thông tin để tạo ra 1 phiên bản ảo của thế giới thực tế bằng việc làm giàu những mô hình nhà máy kỹ thuật số bằng dữ liệu cảm biến. Điều này yêu cầu sự tập hợp những dữ liệu cảm biến thô đến thông tin ngữ cảnh có giá trị cao hơn. </a:t>
            </a:r>
          </a:p>
          <a:p>
            <a:pPr>
              <a:buFont typeface="Wingdings" panose="05000000000000000000" pitchFamily="2" charset="2"/>
              <a:buChar char="q"/>
            </a:pPr>
            <a:endParaRPr lang="vi-VN" b="1"/>
          </a:p>
        </p:txBody>
      </p:sp>
      <p:cxnSp>
        <p:nvCxnSpPr>
          <p:cNvPr id="2071" name="Straight Connector 15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2" name="Straight Connector 15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CBFBDC0C-9F87-4432-87D2-337D1B7E152C}"/>
              </a:ext>
            </a:extLst>
          </p:cNvPr>
          <p:cNvSpPr>
            <a:spLocks noGrp="1"/>
          </p:cNvSpPr>
          <p:nvPr>
            <p:ph type="dt" sz="half" idx="10"/>
          </p:nvPr>
        </p:nvSpPr>
        <p:spPr/>
        <p:txBody>
          <a:bodyPr/>
          <a:lstStyle/>
          <a:p>
            <a:fld id="{EA672278-1ABF-4D11-9926-A917115F864C}" type="datetime1">
              <a:rPr lang="vi-VN" smtClean="0"/>
              <a:t>30/05/2019</a:t>
            </a:fld>
            <a:endParaRPr lang="vi-VN"/>
          </a:p>
        </p:txBody>
      </p:sp>
      <p:sp>
        <p:nvSpPr>
          <p:cNvPr id="5" name="Slide Number Placeholder 4">
            <a:extLst>
              <a:ext uri="{FF2B5EF4-FFF2-40B4-BE49-F238E27FC236}">
                <a16:creationId xmlns:a16="http://schemas.microsoft.com/office/drawing/2014/main" id="{BBA6D90C-141D-40B4-975A-ADF91BB329BA}"/>
              </a:ext>
            </a:extLst>
          </p:cNvPr>
          <p:cNvSpPr>
            <a:spLocks noGrp="1"/>
          </p:cNvSpPr>
          <p:nvPr>
            <p:ph type="sldNum" sz="quarter" idx="12"/>
          </p:nvPr>
        </p:nvSpPr>
        <p:spPr/>
        <p:txBody>
          <a:bodyPr/>
          <a:lstStyle/>
          <a:p>
            <a:fld id="{DB71D3C8-3975-43E0-A144-FA6528C65F0C}" type="slidenum">
              <a:rPr lang="vi-VN" smtClean="0"/>
              <a:t>10</a:t>
            </a:fld>
            <a:endParaRPr lang="vi-VN"/>
          </a:p>
        </p:txBody>
      </p:sp>
    </p:spTree>
    <p:extLst>
      <p:ext uri="{BB962C8B-B14F-4D97-AF65-F5344CB8AC3E}">
        <p14:creationId xmlns:p14="http://schemas.microsoft.com/office/powerpoint/2010/main" val="245275887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Ã¬nh áº£nh cÃ³ liÃªn quan">
            <a:extLst>
              <a:ext uri="{FF2B5EF4-FFF2-40B4-BE49-F238E27FC236}">
                <a16:creationId xmlns:a16="http://schemas.microsoft.com/office/drawing/2014/main" id="{F2B1155B-AB3F-4885-8F26-03E13DF8A8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86" r="14605" b="-2"/>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43765E4-2ED1-48E6-9D7A-77A3FABFEEA9}"/>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3" name="Content Placeholder 2">
            <a:extLst>
              <a:ext uri="{FF2B5EF4-FFF2-40B4-BE49-F238E27FC236}">
                <a16:creationId xmlns:a16="http://schemas.microsoft.com/office/drawing/2014/main" id="{36D40098-56C5-42FA-A2F7-028BB239E0DC}"/>
              </a:ext>
            </a:extLst>
          </p:cNvPr>
          <p:cNvSpPr>
            <a:spLocks noGrp="1"/>
          </p:cNvSpPr>
          <p:nvPr>
            <p:ph idx="1"/>
          </p:nvPr>
        </p:nvSpPr>
        <p:spPr>
          <a:xfrm>
            <a:off x="677333" y="1938866"/>
            <a:ext cx="3947676" cy="4726977"/>
          </a:xfrm>
        </p:spPr>
        <p:txBody>
          <a:bodyPr>
            <a:normAutofit/>
          </a:bodyPr>
          <a:lstStyle/>
          <a:p>
            <a:pPr>
              <a:lnSpc>
                <a:spcPct val="90000"/>
              </a:lnSpc>
            </a:pPr>
            <a:r>
              <a:rPr lang="vi-VN" sz="2000" b="1"/>
              <a:t>Công nghệ hỗ trợ</a:t>
            </a:r>
          </a:p>
          <a:p>
            <a:pPr>
              <a:lnSpc>
                <a:spcPct val="90000"/>
              </a:lnSpc>
              <a:buFont typeface="Wingdings" panose="05000000000000000000" pitchFamily="2" charset="2"/>
              <a:buChar char="q"/>
            </a:pPr>
            <a:r>
              <a:rPr lang="vi-VN"/>
              <a:t>Đầu tiên khả năng của những hệ thống hỗ trợ con người bằng việc tập hợp và hình dung thông tin một cách bao quát cho việc tạo những quyết định được thông báo rõ ràng và giải quyết những vấn đề khẩn cấp qua những ghi chú ngắn gọn. Thứ nhì, khả năng của những hệ thống không gian mạng-vật lý để hỗ trợ con người thực hiện những nhiệm vụ cái mà không dễ chịu, tốn quá nhiều sức lực hoặc không an toàn đối với con người.</a:t>
            </a:r>
          </a:p>
          <a:p>
            <a:pPr>
              <a:lnSpc>
                <a:spcPct val="90000"/>
              </a:lnSpc>
              <a:buFont typeface="Wingdings" panose="05000000000000000000" pitchFamily="2" charset="2"/>
              <a:buChar char="q"/>
            </a:pPr>
            <a:endParaRPr lang="vi-VN" sz="1700"/>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5A5B851F-49EE-4324-8C1B-BE1055CC47D4}"/>
              </a:ext>
            </a:extLst>
          </p:cNvPr>
          <p:cNvSpPr>
            <a:spLocks noGrp="1"/>
          </p:cNvSpPr>
          <p:nvPr>
            <p:ph type="dt" sz="half" idx="10"/>
          </p:nvPr>
        </p:nvSpPr>
        <p:spPr/>
        <p:txBody>
          <a:bodyPr/>
          <a:lstStyle/>
          <a:p>
            <a:fld id="{62513E6A-5884-4C4D-BDA6-40EFD9D01BE6}" type="datetime1">
              <a:rPr lang="vi-VN" smtClean="0"/>
              <a:t>30/05/2019</a:t>
            </a:fld>
            <a:endParaRPr lang="vi-VN"/>
          </a:p>
        </p:txBody>
      </p:sp>
      <p:sp>
        <p:nvSpPr>
          <p:cNvPr id="5" name="Slide Number Placeholder 4">
            <a:extLst>
              <a:ext uri="{FF2B5EF4-FFF2-40B4-BE49-F238E27FC236}">
                <a16:creationId xmlns:a16="http://schemas.microsoft.com/office/drawing/2014/main" id="{12279ECF-8252-437C-8BFE-350FF5F88520}"/>
              </a:ext>
            </a:extLst>
          </p:cNvPr>
          <p:cNvSpPr>
            <a:spLocks noGrp="1"/>
          </p:cNvSpPr>
          <p:nvPr>
            <p:ph type="sldNum" sz="quarter" idx="12"/>
          </p:nvPr>
        </p:nvSpPr>
        <p:spPr/>
        <p:txBody>
          <a:bodyPr/>
          <a:lstStyle/>
          <a:p>
            <a:fld id="{DB71D3C8-3975-43E0-A144-FA6528C65F0C}" type="slidenum">
              <a:rPr lang="vi-VN" smtClean="0"/>
              <a:t>11</a:t>
            </a:fld>
            <a:endParaRPr lang="vi-VN"/>
          </a:p>
        </p:txBody>
      </p:sp>
    </p:spTree>
    <p:extLst>
      <p:ext uri="{BB962C8B-B14F-4D97-AF65-F5344CB8AC3E}">
        <p14:creationId xmlns:p14="http://schemas.microsoft.com/office/powerpoint/2010/main" val="280140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HÃ¬nh áº£nh cÃ³ liÃªn quan">
            <a:extLst>
              <a:ext uri="{FF2B5EF4-FFF2-40B4-BE49-F238E27FC236}">
                <a16:creationId xmlns:a16="http://schemas.microsoft.com/office/drawing/2014/main" id="{B30FCFC9-97EC-4B27-9728-7372965E60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20" r="2180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795112-70A9-4812-B984-96751D8387DA}"/>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3" name="Content Placeholder 2">
            <a:extLst>
              <a:ext uri="{FF2B5EF4-FFF2-40B4-BE49-F238E27FC236}">
                <a16:creationId xmlns:a16="http://schemas.microsoft.com/office/drawing/2014/main" id="{CDE68DD0-7B72-4ABE-B5DA-138EF7F5DC4D}"/>
              </a:ext>
            </a:extLst>
          </p:cNvPr>
          <p:cNvSpPr>
            <a:spLocks noGrp="1"/>
          </p:cNvSpPr>
          <p:nvPr>
            <p:ph idx="1"/>
          </p:nvPr>
        </p:nvSpPr>
        <p:spPr>
          <a:xfrm>
            <a:off x="677334" y="2160589"/>
            <a:ext cx="3851122" cy="3880773"/>
          </a:xfrm>
        </p:spPr>
        <p:txBody>
          <a:bodyPr>
            <a:normAutofit/>
          </a:bodyPr>
          <a:lstStyle/>
          <a:p>
            <a:pPr lvl="1"/>
            <a:r>
              <a:rPr lang="vi-VN" sz="2000" b="1"/>
              <a:t>Phân quyền quyết định</a:t>
            </a:r>
            <a:r>
              <a:rPr lang="en-US" sz="2000" b="1"/>
              <a:t>:</a:t>
            </a:r>
          </a:p>
          <a:p>
            <a:pPr lvl="1">
              <a:buFont typeface="Wingdings" panose="05000000000000000000" pitchFamily="2" charset="2"/>
              <a:buChar char="q"/>
            </a:pPr>
            <a:r>
              <a:rPr lang="vi-VN" sz="2000"/>
              <a:t> Hệ thống không gian mạng thực-ảo có quyền cho phép tự đưa ra quyết định và thực hiện nhiệm vụ một cách tự động nhất có thể.Chỉ trong trường hợp ngoại lệ, bị nhiễu, hoặc mục tiêu đề ra bị mâu thuẫn với nhau sẽ được ủy thác cho cấp cao hơn.</a:t>
            </a:r>
          </a:p>
          <a:p>
            <a:pPr lvl="1"/>
            <a:endParaRPr lang="vi-VN" b="1"/>
          </a:p>
          <a:p>
            <a:pPr lvl="1"/>
            <a:endParaRPr lang="vi-VN"/>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4EA4C9A4-7C18-45D4-9BF7-D14C4A1C3F6D}"/>
              </a:ext>
            </a:extLst>
          </p:cNvPr>
          <p:cNvSpPr>
            <a:spLocks noGrp="1"/>
          </p:cNvSpPr>
          <p:nvPr>
            <p:ph type="dt" sz="half" idx="10"/>
          </p:nvPr>
        </p:nvSpPr>
        <p:spPr/>
        <p:txBody>
          <a:bodyPr/>
          <a:lstStyle/>
          <a:p>
            <a:fld id="{3BA15AA5-7B3D-4DE6-BD92-C7A5345F8EFA}" type="datetime1">
              <a:rPr lang="vi-VN" smtClean="0"/>
              <a:t>30/05/2019</a:t>
            </a:fld>
            <a:endParaRPr lang="vi-VN"/>
          </a:p>
        </p:txBody>
      </p:sp>
      <p:sp>
        <p:nvSpPr>
          <p:cNvPr id="5" name="Slide Number Placeholder 4">
            <a:extLst>
              <a:ext uri="{FF2B5EF4-FFF2-40B4-BE49-F238E27FC236}">
                <a16:creationId xmlns:a16="http://schemas.microsoft.com/office/drawing/2014/main" id="{2791394D-B9A7-4596-BAA6-69AE47C15A00}"/>
              </a:ext>
            </a:extLst>
          </p:cNvPr>
          <p:cNvSpPr>
            <a:spLocks noGrp="1"/>
          </p:cNvSpPr>
          <p:nvPr>
            <p:ph type="sldNum" sz="quarter" idx="12"/>
          </p:nvPr>
        </p:nvSpPr>
        <p:spPr/>
        <p:txBody>
          <a:bodyPr/>
          <a:lstStyle/>
          <a:p>
            <a:fld id="{DB71D3C8-3975-43E0-A144-FA6528C65F0C}" type="slidenum">
              <a:rPr lang="vi-VN" smtClean="0"/>
              <a:t>12</a:t>
            </a:fld>
            <a:endParaRPr lang="vi-VN"/>
          </a:p>
        </p:txBody>
      </p:sp>
    </p:spTree>
    <p:extLst>
      <p:ext uri="{BB962C8B-B14F-4D97-AF65-F5344CB8AC3E}">
        <p14:creationId xmlns:p14="http://schemas.microsoft.com/office/powerpoint/2010/main" val="426105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1C52-A255-442E-85A1-CFFC2EF3A17E}"/>
              </a:ext>
            </a:extLst>
          </p:cNvPr>
          <p:cNvSpPr>
            <a:spLocks noGrp="1"/>
          </p:cNvSpPr>
          <p:nvPr>
            <p:ph type="title"/>
          </p:nvPr>
        </p:nvSpPr>
        <p:spPr/>
        <p:txBody>
          <a:bodyPr/>
          <a:lstStyle/>
          <a:p>
            <a:r>
              <a:rPr lang="vi-VN">
                <a:solidFill>
                  <a:srgbClr val="FF0000"/>
                </a:solidFill>
              </a:rPr>
              <a:t>CƠ HỘI VÀ THÁCH THỨC</a:t>
            </a:r>
          </a:p>
        </p:txBody>
      </p:sp>
      <p:sp>
        <p:nvSpPr>
          <p:cNvPr id="3" name="Text Placeholder 2">
            <a:extLst>
              <a:ext uri="{FF2B5EF4-FFF2-40B4-BE49-F238E27FC236}">
                <a16:creationId xmlns:a16="http://schemas.microsoft.com/office/drawing/2014/main" id="{DCBEFD8E-52A2-48D0-AA46-A2697794D609}"/>
              </a:ext>
            </a:extLst>
          </p:cNvPr>
          <p:cNvSpPr>
            <a:spLocks noGrp="1"/>
          </p:cNvSpPr>
          <p:nvPr>
            <p:ph type="body" idx="1"/>
          </p:nvPr>
        </p:nvSpPr>
        <p:spPr>
          <a:xfrm>
            <a:off x="677334" y="2998800"/>
            <a:ext cx="8596668" cy="860400"/>
          </a:xfrm>
        </p:spPr>
        <p:txBody>
          <a:bodyPr/>
          <a:lstStyle/>
          <a:p>
            <a:r>
              <a:rPr lang="vi-VN"/>
              <a:t>SECTION 3</a:t>
            </a:r>
          </a:p>
        </p:txBody>
      </p:sp>
      <p:sp>
        <p:nvSpPr>
          <p:cNvPr id="4" name="Date Placeholder 3">
            <a:extLst>
              <a:ext uri="{FF2B5EF4-FFF2-40B4-BE49-F238E27FC236}">
                <a16:creationId xmlns:a16="http://schemas.microsoft.com/office/drawing/2014/main" id="{4A3DE7B7-E563-40D3-9D01-78BBCA0D0F75}"/>
              </a:ext>
            </a:extLst>
          </p:cNvPr>
          <p:cNvSpPr>
            <a:spLocks noGrp="1"/>
          </p:cNvSpPr>
          <p:nvPr>
            <p:ph type="dt" sz="half" idx="10"/>
          </p:nvPr>
        </p:nvSpPr>
        <p:spPr/>
        <p:txBody>
          <a:bodyPr/>
          <a:lstStyle/>
          <a:p>
            <a:fld id="{1ED87FC9-42E7-4625-8C13-BA853E93ACB8}" type="datetime1">
              <a:rPr lang="vi-VN" smtClean="0"/>
              <a:t>30/05/2019</a:t>
            </a:fld>
            <a:endParaRPr lang="vi-VN"/>
          </a:p>
        </p:txBody>
      </p:sp>
      <p:sp>
        <p:nvSpPr>
          <p:cNvPr id="5" name="Slide Number Placeholder 4">
            <a:extLst>
              <a:ext uri="{FF2B5EF4-FFF2-40B4-BE49-F238E27FC236}">
                <a16:creationId xmlns:a16="http://schemas.microsoft.com/office/drawing/2014/main" id="{D29551B2-107C-45F1-B079-9A3FCC5CE8A0}"/>
              </a:ext>
            </a:extLst>
          </p:cNvPr>
          <p:cNvSpPr>
            <a:spLocks noGrp="1"/>
          </p:cNvSpPr>
          <p:nvPr>
            <p:ph type="sldNum" sz="quarter" idx="12"/>
          </p:nvPr>
        </p:nvSpPr>
        <p:spPr/>
        <p:txBody>
          <a:bodyPr/>
          <a:lstStyle/>
          <a:p>
            <a:fld id="{DB71D3C8-3975-43E0-A144-FA6528C65F0C}" type="slidenum">
              <a:rPr lang="vi-VN" smtClean="0"/>
              <a:t>13</a:t>
            </a:fld>
            <a:endParaRPr lang="vi-VN"/>
          </a:p>
        </p:txBody>
      </p:sp>
    </p:spTree>
    <p:extLst>
      <p:ext uri="{BB962C8B-B14F-4D97-AF65-F5344CB8AC3E}">
        <p14:creationId xmlns:p14="http://schemas.microsoft.com/office/powerpoint/2010/main" val="88104453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E3C8-DEEB-494C-B2BF-038180B28981}"/>
              </a:ext>
            </a:extLst>
          </p:cNvPr>
          <p:cNvSpPr>
            <a:spLocks noGrp="1"/>
          </p:cNvSpPr>
          <p:nvPr>
            <p:ph type="title"/>
          </p:nvPr>
        </p:nvSpPr>
        <p:spPr>
          <a:xfrm>
            <a:off x="677334" y="609600"/>
            <a:ext cx="8596668" cy="1320800"/>
          </a:xfrm>
        </p:spPr>
        <p:txBody>
          <a:bodyPr/>
          <a:lstStyle/>
          <a:p>
            <a:pPr marL="857250" indent="-857250">
              <a:buFont typeface="+mj-lt"/>
              <a:buAutoNum type="romanUcPeriod" startAt="3"/>
            </a:pPr>
            <a:r>
              <a:rPr lang="vi-VN">
                <a:solidFill>
                  <a:srgbClr val="FF0000"/>
                </a:solidFill>
              </a:rPr>
              <a:t>Cơ hội và thách thức</a:t>
            </a:r>
          </a:p>
        </p:txBody>
      </p:sp>
      <p:sp>
        <p:nvSpPr>
          <p:cNvPr id="3" name="Content Placeholder 2">
            <a:extLst>
              <a:ext uri="{FF2B5EF4-FFF2-40B4-BE49-F238E27FC236}">
                <a16:creationId xmlns:a16="http://schemas.microsoft.com/office/drawing/2014/main" id="{7F92464C-0410-4BC3-9641-09DC9D6FBFA6}"/>
              </a:ext>
            </a:extLst>
          </p:cNvPr>
          <p:cNvSpPr>
            <a:spLocks noGrp="1"/>
          </p:cNvSpPr>
          <p:nvPr>
            <p:ph idx="1"/>
          </p:nvPr>
        </p:nvSpPr>
        <p:spPr>
          <a:xfrm>
            <a:off x="677334" y="2160589"/>
            <a:ext cx="8596668" cy="3880773"/>
          </a:xfrm>
        </p:spPr>
        <p:txBody>
          <a:bodyPr>
            <a:normAutofit fontScale="85000" lnSpcReduction="10000"/>
          </a:bodyPr>
          <a:lstStyle/>
          <a:p>
            <a:r>
              <a:rPr lang="vi-VN" sz="2400" b="1"/>
              <a:t>Cơ hội:</a:t>
            </a:r>
          </a:p>
          <a:p>
            <a:pPr fontAlgn="base">
              <a:buFont typeface="Wingdings" panose="05000000000000000000" pitchFamily="2" charset="2"/>
              <a:buChar char="v"/>
            </a:pPr>
            <a:r>
              <a:rPr lang="vi-VN"/>
              <a:t>Cuộc CMCN4 đã mở ra những cơ hội có thể tranh thủ để thúc đẩy sự phát triển của của Việt Nam. Cụ thể là:</a:t>
            </a:r>
          </a:p>
          <a:p>
            <a:pPr fontAlgn="base">
              <a:buFont typeface="Wingdings" panose="05000000000000000000" pitchFamily="2" charset="2"/>
              <a:buChar char="q"/>
            </a:pPr>
            <a:r>
              <a:rPr lang="vi-VN"/>
              <a:t>Cuộc CMCN4 có thể tạo ra lợi thế của những nước đi sau như Việt Nam so với các nước phát triển do không bị hạn chế bởi quy mô cồng kềnh, quán tính lớn; tạo điều kiện cho Việt Nam bứt phá nhanh chóng, vượt qua các quốc gia khác cho dù xuất phát sau;</a:t>
            </a:r>
          </a:p>
          <a:p>
            <a:pPr fontAlgn="base">
              <a:buFont typeface="Wingdings" panose="05000000000000000000" pitchFamily="2" charset="2"/>
              <a:buChar char="q"/>
            </a:pPr>
            <a:r>
              <a:rPr lang="vi-VN"/>
              <a:t>Việc ứng dụng những công nghệ mới cho phép thúc đẩy năng suất lao động và tạo khả năng nâng cao mức thu nhập và cải thiện chất lượng cuộc sống cho người dân;</a:t>
            </a:r>
          </a:p>
          <a:p>
            <a:pPr fontAlgn="base">
              <a:buFont typeface="Wingdings" panose="05000000000000000000" pitchFamily="2" charset="2"/>
              <a:buChar char="q"/>
            </a:pPr>
            <a:r>
              <a:rPr lang="vi-VN"/>
              <a:t>Khả năng biến đổi các hệ thống sản xuất, quản lý và quản trị cho doanh nghiệp trong nước;</a:t>
            </a:r>
          </a:p>
          <a:p>
            <a:pPr>
              <a:buFont typeface="Wingdings" panose="05000000000000000000" pitchFamily="2" charset="2"/>
              <a:buChar char="q"/>
            </a:pPr>
            <a:r>
              <a:rPr lang="vi-VN"/>
              <a:t>Trong lĩnh vực quốc phòng, an ninh, những phát triển về công nghệ có thể rút ngắn (cũng có thể gia tăng) khoảng cách chênh lệch về tiềm lực của các thế lực các quốc gia khác nhau.</a:t>
            </a:r>
          </a:p>
          <a:p>
            <a:endParaRPr lang="vi-VN" sz="2400" b="1"/>
          </a:p>
        </p:txBody>
      </p:sp>
      <p:sp>
        <p:nvSpPr>
          <p:cNvPr id="4" name="Date Placeholder 3">
            <a:extLst>
              <a:ext uri="{FF2B5EF4-FFF2-40B4-BE49-F238E27FC236}">
                <a16:creationId xmlns:a16="http://schemas.microsoft.com/office/drawing/2014/main" id="{D0FCDF01-C4ED-45C5-9745-DDE5C6B371E3}"/>
              </a:ext>
            </a:extLst>
          </p:cNvPr>
          <p:cNvSpPr>
            <a:spLocks noGrp="1"/>
          </p:cNvSpPr>
          <p:nvPr>
            <p:ph type="dt" sz="half" idx="10"/>
          </p:nvPr>
        </p:nvSpPr>
        <p:spPr>
          <a:xfrm>
            <a:off x="7205133" y="6041362"/>
            <a:ext cx="911939" cy="365125"/>
          </a:xfrm>
        </p:spPr>
        <p:txBody>
          <a:bodyPr/>
          <a:lstStyle/>
          <a:p>
            <a:fld id="{A2DAE145-6D38-4E80-B7DE-6ED46BAF9B7C}" type="datetime1">
              <a:rPr lang="vi-VN" smtClean="0"/>
              <a:t>30/05/2019</a:t>
            </a:fld>
            <a:endParaRPr lang="vi-VN"/>
          </a:p>
        </p:txBody>
      </p:sp>
      <p:sp>
        <p:nvSpPr>
          <p:cNvPr id="5" name="Slide Number Placeholder 4">
            <a:extLst>
              <a:ext uri="{FF2B5EF4-FFF2-40B4-BE49-F238E27FC236}">
                <a16:creationId xmlns:a16="http://schemas.microsoft.com/office/drawing/2014/main" id="{514D8783-A6BD-46EF-AD1A-00604CC5737B}"/>
              </a:ext>
            </a:extLst>
          </p:cNvPr>
          <p:cNvSpPr>
            <a:spLocks noGrp="1"/>
          </p:cNvSpPr>
          <p:nvPr>
            <p:ph type="sldNum" sz="quarter" idx="12"/>
          </p:nvPr>
        </p:nvSpPr>
        <p:spPr>
          <a:xfrm>
            <a:off x="8590663" y="6041362"/>
            <a:ext cx="683339" cy="365125"/>
          </a:xfrm>
        </p:spPr>
        <p:txBody>
          <a:bodyPr/>
          <a:lstStyle/>
          <a:p>
            <a:fld id="{DB71D3C8-3975-43E0-A144-FA6528C65F0C}" type="slidenum">
              <a:rPr lang="vi-VN" smtClean="0"/>
              <a:t>14</a:t>
            </a:fld>
            <a:endParaRPr lang="vi-VN"/>
          </a:p>
        </p:txBody>
      </p:sp>
    </p:spTree>
    <p:extLst>
      <p:ext uri="{BB962C8B-B14F-4D97-AF65-F5344CB8AC3E}">
        <p14:creationId xmlns:p14="http://schemas.microsoft.com/office/powerpoint/2010/main" val="158217269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E3C8-DEEB-494C-B2BF-038180B28981}"/>
              </a:ext>
            </a:extLst>
          </p:cNvPr>
          <p:cNvSpPr>
            <a:spLocks noGrp="1"/>
          </p:cNvSpPr>
          <p:nvPr>
            <p:ph type="title"/>
          </p:nvPr>
        </p:nvSpPr>
        <p:spPr>
          <a:xfrm>
            <a:off x="677334" y="609600"/>
            <a:ext cx="8596668" cy="1320800"/>
          </a:xfrm>
        </p:spPr>
        <p:txBody>
          <a:bodyPr anchor="t">
            <a:normAutofit/>
          </a:bodyPr>
          <a:lstStyle/>
          <a:p>
            <a:pPr marL="857250" indent="-857250">
              <a:buFont typeface="+mj-lt"/>
              <a:buAutoNum type="romanUcPeriod" startAt="3"/>
            </a:pPr>
            <a:r>
              <a:rPr lang="vi-VN">
                <a:solidFill>
                  <a:srgbClr val="FF0000"/>
                </a:solidFill>
              </a:rPr>
              <a:t>Cơ hội và thách thức</a:t>
            </a:r>
          </a:p>
        </p:txBody>
      </p:sp>
      <p:sp>
        <p:nvSpPr>
          <p:cNvPr id="7177" name="Content Placeholder 7174">
            <a:extLst>
              <a:ext uri="{FF2B5EF4-FFF2-40B4-BE49-F238E27FC236}">
                <a16:creationId xmlns:a16="http://schemas.microsoft.com/office/drawing/2014/main" id="{3C1358DA-0B14-413C-935D-4E8EA34C0AD3}"/>
              </a:ext>
            </a:extLst>
          </p:cNvPr>
          <p:cNvSpPr>
            <a:spLocks noGrp="1"/>
          </p:cNvSpPr>
          <p:nvPr>
            <p:ph idx="1"/>
          </p:nvPr>
        </p:nvSpPr>
        <p:spPr>
          <a:xfrm>
            <a:off x="677334" y="2160589"/>
            <a:ext cx="3957349" cy="3880773"/>
          </a:xfrm>
        </p:spPr>
        <p:txBody>
          <a:bodyPr>
            <a:normAutofit/>
          </a:bodyPr>
          <a:lstStyle/>
          <a:p>
            <a:r>
              <a:rPr lang="vi-VN"/>
              <a:t>Là cơ hội để con người tiến gần hơn với thời đại.( Hình-Nguồn: Internet).</a:t>
            </a:r>
          </a:p>
          <a:p>
            <a:endParaRPr lang="en-US"/>
          </a:p>
        </p:txBody>
      </p:sp>
      <p:pic>
        <p:nvPicPr>
          <p:cNvPr id="7178" name="Picture 2" descr="Káº¿t quáº£ hÃ¬nh áº£nh cho 4.0 cÆ¡ há»i vÃ  thÃ¡ch thá»©c">
            <a:extLst>
              <a:ext uri="{FF2B5EF4-FFF2-40B4-BE49-F238E27FC236}">
                <a16:creationId xmlns:a16="http://schemas.microsoft.com/office/drawing/2014/main" id="{72EAE605-3D7C-477B-B96E-3916F1F5A4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1" r="7223" b="1"/>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0FCDF01-C4ED-45C5-9745-DDE5C6B371E3}"/>
              </a:ext>
            </a:extLst>
          </p:cNvPr>
          <p:cNvSpPr>
            <a:spLocks noGrp="1"/>
          </p:cNvSpPr>
          <p:nvPr>
            <p:ph type="dt" sz="half" idx="10"/>
          </p:nvPr>
        </p:nvSpPr>
        <p:spPr>
          <a:xfrm>
            <a:off x="6691957" y="6041362"/>
            <a:ext cx="1425116" cy="365125"/>
          </a:xfrm>
        </p:spPr>
        <p:txBody>
          <a:bodyPr>
            <a:normAutofit/>
          </a:bodyPr>
          <a:lstStyle/>
          <a:p>
            <a:pPr>
              <a:spcAft>
                <a:spcPts val="600"/>
              </a:spcAft>
            </a:pPr>
            <a:fld id="{A2DAE145-6D38-4E80-B7DE-6ED46BAF9B7C}" type="datetime1">
              <a:rPr lang="vi-VN" smtClean="0"/>
              <a:pPr>
                <a:spcAft>
                  <a:spcPts val="600"/>
                </a:spcAft>
              </a:pPr>
              <a:t>30/05/2019</a:t>
            </a:fld>
            <a:endParaRPr lang="vi-VN"/>
          </a:p>
        </p:txBody>
      </p:sp>
      <p:sp>
        <p:nvSpPr>
          <p:cNvPr id="5" name="Slide Number Placeholder 4">
            <a:extLst>
              <a:ext uri="{FF2B5EF4-FFF2-40B4-BE49-F238E27FC236}">
                <a16:creationId xmlns:a16="http://schemas.microsoft.com/office/drawing/2014/main" id="{514D8783-A6BD-46EF-AD1A-00604CC5737B}"/>
              </a:ext>
            </a:extLst>
          </p:cNvPr>
          <p:cNvSpPr>
            <a:spLocks noGrp="1"/>
          </p:cNvSpPr>
          <p:nvPr>
            <p:ph type="sldNum" sz="quarter" idx="12"/>
          </p:nvPr>
        </p:nvSpPr>
        <p:spPr>
          <a:xfrm>
            <a:off x="8590663" y="6041362"/>
            <a:ext cx="683339" cy="365125"/>
          </a:xfrm>
        </p:spPr>
        <p:txBody>
          <a:bodyPr>
            <a:normAutofit/>
          </a:bodyPr>
          <a:lstStyle/>
          <a:p>
            <a:pPr>
              <a:spcAft>
                <a:spcPts val="600"/>
              </a:spcAft>
            </a:pPr>
            <a:fld id="{DB71D3C8-3975-43E0-A144-FA6528C65F0C}" type="slidenum">
              <a:rPr lang="vi-VN" smtClean="0"/>
              <a:pPr>
                <a:spcAft>
                  <a:spcPts val="600"/>
                </a:spcAft>
              </a:pPr>
              <a:t>15</a:t>
            </a:fld>
            <a:endParaRPr lang="vi-VN"/>
          </a:p>
        </p:txBody>
      </p:sp>
    </p:spTree>
    <p:extLst>
      <p:ext uri="{BB962C8B-B14F-4D97-AF65-F5344CB8AC3E}">
        <p14:creationId xmlns:p14="http://schemas.microsoft.com/office/powerpoint/2010/main" val="4085189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DC7E-03D2-4984-829E-2818572EAE5F}"/>
              </a:ext>
            </a:extLst>
          </p:cNvPr>
          <p:cNvSpPr>
            <a:spLocks noGrp="1"/>
          </p:cNvSpPr>
          <p:nvPr>
            <p:ph type="title"/>
          </p:nvPr>
        </p:nvSpPr>
        <p:spPr>
          <a:xfrm>
            <a:off x="677334" y="609600"/>
            <a:ext cx="8596668" cy="1320800"/>
          </a:xfrm>
        </p:spPr>
        <p:txBody>
          <a:bodyPr/>
          <a:lstStyle/>
          <a:p>
            <a:pPr marL="857250" indent="-857250">
              <a:buFont typeface="+mj-lt"/>
              <a:buAutoNum type="romanUcPeriod" startAt="3"/>
            </a:pPr>
            <a:r>
              <a:rPr lang="vi-VN">
                <a:solidFill>
                  <a:srgbClr val="FF0000"/>
                </a:solidFill>
              </a:rPr>
              <a:t>Cơ hội và thách thức</a:t>
            </a:r>
            <a:endParaRPr lang="vi-VN"/>
          </a:p>
        </p:txBody>
      </p:sp>
      <p:sp>
        <p:nvSpPr>
          <p:cNvPr id="3" name="Content Placeholder 2">
            <a:extLst>
              <a:ext uri="{FF2B5EF4-FFF2-40B4-BE49-F238E27FC236}">
                <a16:creationId xmlns:a16="http://schemas.microsoft.com/office/drawing/2014/main" id="{0966177A-D140-42D3-8679-20672CF867AF}"/>
              </a:ext>
            </a:extLst>
          </p:cNvPr>
          <p:cNvSpPr>
            <a:spLocks noGrp="1"/>
          </p:cNvSpPr>
          <p:nvPr>
            <p:ph idx="1"/>
          </p:nvPr>
        </p:nvSpPr>
        <p:spPr>
          <a:xfrm>
            <a:off x="677334" y="2160589"/>
            <a:ext cx="8596668" cy="3880773"/>
          </a:xfrm>
        </p:spPr>
        <p:txBody>
          <a:bodyPr>
            <a:normAutofit/>
          </a:bodyPr>
          <a:lstStyle/>
          <a:p>
            <a:r>
              <a:rPr lang="vi-VN" sz="2400" b="1"/>
              <a:t>Thách thức:</a:t>
            </a:r>
          </a:p>
          <a:p>
            <a:pPr fontAlgn="base">
              <a:buFont typeface="Wingdings" panose="05000000000000000000" pitchFamily="2" charset="2"/>
              <a:buChar char="v"/>
            </a:pPr>
            <a:r>
              <a:rPr lang="vi-VN"/>
              <a:t>Cuộc CMCN4 cũng đặt ra nhiều thách thức đối với Việt Nam, cụ thể là:</a:t>
            </a:r>
          </a:p>
          <a:p>
            <a:pPr fontAlgn="base">
              <a:buFont typeface="Wingdings" panose="05000000000000000000" pitchFamily="2" charset="2"/>
              <a:buChar char="q"/>
            </a:pPr>
            <a:r>
              <a:rPr lang="vi-VN"/>
              <a:t>Thách thức trong việc phải có nhận thức đầy đủ về bản chất, tác động của cuộc CMCN4 và khả năng tư duy, quản lý điều phối tích hợp các yếu tố công nghệ, phi công nghệ, giữa thực và ảo, giữa con người và máy móc;</a:t>
            </a:r>
          </a:p>
          <a:p>
            <a:pPr fontAlgn="base">
              <a:buFont typeface="Wingdings" panose="05000000000000000000" pitchFamily="2" charset="2"/>
              <a:buChar char="q"/>
            </a:pPr>
            <a:r>
              <a:rPr lang="vi-VN"/>
              <a:t>Để gia nhập vào xu thế CMCN4 đòi hỏi phải có sự phát triển dựa trên tích lũy nền tảng lâu dài của nhiều lĩnh vực nghiên cứu cơ bản định hướng trong lĩnh vực KH&amp;CN đặc biệt là vật lý, sinh học, khoa học máy tính và trí tuệ nhân tạo, các lĩnh vực công nghệ mới, nghiên cứu các công nghệ mang tính đột phá</a:t>
            </a:r>
          </a:p>
          <a:p>
            <a:pPr fontAlgn="base">
              <a:buFont typeface="Wingdings" panose="05000000000000000000" pitchFamily="2" charset="2"/>
              <a:buChar char="q"/>
            </a:pPr>
            <a:endParaRPr lang="vi-VN"/>
          </a:p>
        </p:txBody>
      </p:sp>
      <p:sp>
        <p:nvSpPr>
          <p:cNvPr id="4" name="Date Placeholder 3">
            <a:extLst>
              <a:ext uri="{FF2B5EF4-FFF2-40B4-BE49-F238E27FC236}">
                <a16:creationId xmlns:a16="http://schemas.microsoft.com/office/drawing/2014/main" id="{453C2D19-4041-4E34-A38C-EC582BFF25B4}"/>
              </a:ext>
            </a:extLst>
          </p:cNvPr>
          <p:cNvSpPr>
            <a:spLocks noGrp="1"/>
          </p:cNvSpPr>
          <p:nvPr>
            <p:ph type="dt" sz="half" idx="10"/>
          </p:nvPr>
        </p:nvSpPr>
        <p:spPr>
          <a:xfrm>
            <a:off x="7205133" y="6041362"/>
            <a:ext cx="911939" cy="365125"/>
          </a:xfrm>
        </p:spPr>
        <p:txBody>
          <a:bodyPr/>
          <a:lstStyle/>
          <a:p>
            <a:fld id="{A2DAE145-6D38-4E80-B7DE-6ED46BAF9B7C}" type="datetime1">
              <a:rPr lang="vi-VN" smtClean="0"/>
              <a:t>30/05/2019</a:t>
            </a:fld>
            <a:endParaRPr lang="vi-VN"/>
          </a:p>
        </p:txBody>
      </p:sp>
      <p:sp>
        <p:nvSpPr>
          <p:cNvPr id="5" name="Slide Number Placeholder 4">
            <a:extLst>
              <a:ext uri="{FF2B5EF4-FFF2-40B4-BE49-F238E27FC236}">
                <a16:creationId xmlns:a16="http://schemas.microsoft.com/office/drawing/2014/main" id="{8E7FFC59-38F1-430E-9170-10C04E100C05}"/>
              </a:ext>
            </a:extLst>
          </p:cNvPr>
          <p:cNvSpPr>
            <a:spLocks noGrp="1"/>
          </p:cNvSpPr>
          <p:nvPr>
            <p:ph type="sldNum" sz="quarter" idx="12"/>
          </p:nvPr>
        </p:nvSpPr>
        <p:spPr>
          <a:xfrm>
            <a:off x="8590663" y="6041362"/>
            <a:ext cx="683339" cy="365125"/>
          </a:xfrm>
        </p:spPr>
        <p:txBody>
          <a:bodyPr/>
          <a:lstStyle/>
          <a:p>
            <a:fld id="{DB71D3C8-3975-43E0-A144-FA6528C65F0C}" type="slidenum">
              <a:rPr lang="vi-VN" smtClean="0"/>
              <a:t>16</a:t>
            </a:fld>
            <a:endParaRPr lang="vi-VN"/>
          </a:p>
        </p:txBody>
      </p:sp>
    </p:spTree>
    <p:extLst>
      <p:ext uri="{BB962C8B-B14F-4D97-AF65-F5344CB8AC3E}">
        <p14:creationId xmlns:p14="http://schemas.microsoft.com/office/powerpoint/2010/main" val="1727644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DC7E-03D2-4984-829E-2818572EAE5F}"/>
              </a:ext>
            </a:extLst>
          </p:cNvPr>
          <p:cNvSpPr>
            <a:spLocks noGrp="1"/>
          </p:cNvSpPr>
          <p:nvPr>
            <p:ph type="title"/>
          </p:nvPr>
        </p:nvSpPr>
        <p:spPr>
          <a:xfrm>
            <a:off x="677334" y="609600"/>
            <a:ext cx="8596668" cy="1320800"/>
          </a:xfrm>
        </p:spPr>
        <p:txBody>
          <a:bodyPr anchor="t">
            <a:normAutofit/>
          </a:bodyPr>
          <a:lstStyle/>
          <a:p>
            <a:pPr marL="857250" indent="-857250">
              <a:buFont typeface="+mj-lt"/>
              <a:buAutoNum type="romanUcPeriod" startAt="3"/>
            </a:pPr>
            <a:r>
              <a:rPr lang="vi-VN">
                <a:solidFill>
                  <a:srgbClr val="FF0000"/>
                </a:solidFill>
              </a:rPr>
              <a:t>Cơ hội và thách thức</a:t>
            </a:r>
          </a:p>
        </p:txBody>
      </p:sp>
      <p:sp>
        <p:nvSpPr>
          <p:cNvPr id="3" name="Content Placeholder 2">
            <a:extLst>
              <a:ext uri="{FF2B5EF4-FFF2-40B4-BE49-F238E27FC236}">
                <a16:creationId xmlns:a16="http://schemas.microsoft.com/office/drawing/2014/main" id="{0966177A-D140-42D3-8679-20672CF867AF}"/>
              </a:ext>
            </a:extLst>
          </p:cNvPr>
          <p:cNvSpPr>
            <a:spLocks noGrp="1"/>
          </p:cNvSpPr>
          <p:nvPr>
            <p:ph idx="1"/>
          </p:nvPr>
        </p:nvSpPr>
        <p:spPr>
          <a:xfrm>
            <a:off x="677334" y="2160589"/>
            <a:ext cx="3957349" cy="3880773"/>
          </a:xfrm>
        </p:spPr>
        <p:txBody>
          <a:bodyPr>
            <a:normAutofit/>
          </a:bodyPr>
          <a:lstStyle/>
          <a:p>
            <a:pPr>
              <a:lnSpc>
                <a:spcPct val="90000"/>
              </a:lnSpc>
            </a:pPr>
            <a:r>
              <a:rPr lang="vi-VN" sz="1500" b="1"/>
              <a:t>Thách thức:</a:t>
            </a:r>
          </a:p>
          <a:p>
            <a:pPr fontAlgn="base">
              <a:lnSpc>
                <a:spcPct val="90000"/>
              </a:lnSpc>
              <a:buFont typeface="Wingdings" panose="05000000000000000000" pitchFamily="2" charset="2"/>
              <a:buChar char="q"/>
            </a:pPr>
            <a:r>
              <a:rPr lang="vi-VN" sz="1500"/>
              <a:t>Gia tăng bức xúc xã hội do sự thâm nhập của các công nghệ kỹ thuật số và các động lực của việc chia sẻ thông tin tiêu biểu của truyền thông xã hội;</a:t>
            </a:r>
          </a:p>
          <a:p>
            <a:pPr>
              <a:lnSpc>
                <a:spcPct val="90000"/>
              </a:lnSpc>
              <a:buFont typeface="Wingdings" panose="05000000000000000000" pitchFamily="2" charset="2"/>
              <a:buChar char="q"/>
            </a:pPr>
            <a:r>
              <a:rPr lang="vi-VN" sz="1500"/>
              <a:t>Đặt ra những vấn đề lớn về giải quyết việc làm, ô nhiễm môi trường, đạo đức xã hội, rủi ro công nghệ</a:t>
            </a:r>
            <a:endParaRPr lang="vi-VN" sz="1500" b="1"/>
          </a:p>
          <a:p>
            <a:pPr>
              <a:lnSpc>
                <a:spcPct val="90000"/>
              </a:lnSpc>
              <a:buFont typeface="Wingdings" panose="05000000000000000000" pitchFamily="2" charset="2"/>
              <a:buChar char="q"/>
            </a:pPr>
            <a:r>
              <a:rPr lang="vi-VN" sz="1500"/>
              <a:t>Thêm vào đó, cuộc CMCN4 diễn ra với tốc độ vô cùng nhanh chắc chắn sẽ đặt Việt Nam trước nguy cơ tụt hậu hơn nữa trong phát triển so với thế giới và rơi vào thế bị động trong đối phó với những mặt trái của cuộc cách mạng này.</a:t>
            </a:r>
            <a:endParaRPr lang="vi-VN" sz="1500" b="1"/>
          </a:p>
        </p:txBody>
      </p:sp>
      <p:pic>
        <p:nvPicPr>
          <p:cNvPr id="6146" name="Picture 2" descr="Dá»± bÃ¡o, vÃ o nÄm 2030, khoáº£ng 2 tá»· viá»c lÃ m sáº½ biáº¿n máº¥t vÃ  sáº½ khÃ´ng cÃ²n cÃ¡n bá» lÃ m viá»c trong lÄ©nh vá»±c nhÆ° ngÃ¢n hÃ ng, káº¿ toÃ¡n, cÃ¡c cÃ´ng viá»c liÃªn quan tá»i báº£o hÃ nh báº£o trÃ¬...">
            <a:extLst>
              <a:ext uri="{FF2B5EF4-FFF2-40B4-BE49-F238E27FC236}">
                <a16:creationId xmlns:a16="http://schemas.microsoft.com/office/drawing/2014/main" id="{85D0ABE5-F02A-4332-92D3-18829A1760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22" r="17310"/>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53C2D19-4041-4E34-A38C-EC582BFF25B4}"/>
              </a:ext>
            </a:extLst>
          </p:cNvPr>
          <p:cNvSpPr>
            <a:spLocks noGrp="1"/>
          </p:cNvSpPr>
          <p:nvPr>
            <p:ph type="dt" sz="half" idx="10"/>
          </p:nvPr>
        </p:nvSpPr>
        <p:spPr>
          <a:xfrm>
            <a:off x="6691957" y="6041362"/>
            <a:ext cx="1425116" cy="365125"/>
          </a:xfrm>
        </p:spPr>
        <p:txBody>
          <a:bodyPr>
            <a:normAutofit/>
          </a:bodyPr>
          <a:lstStyle/>
          <a:p>
            <a:pPr>
              <a:spcAft>
                <a:spcPts val="600"/>
              </a:spcAft>
            </a:pPr>
            <a:fld id="{A2DAE145-6D38-4E80-B7DE-6ED46BAF9B7C}" type="datetime1">
              <a:rPr lang="vi-VN" smtClean="0"/>
              <a:pPr>
                <a:spcAft>
                  <a:spcPts val="600"/>
                </a:spcAft>
              </a:pPr>
              <a:t>30/05/2019</a:t>
            </a:fld>
            <a:endParaRPr lang="vi-VN"/>
          </a:p>
        </p:txBody>
      </p:sp>
      <p:sp>
        <p:nvSpPr>
          <p:cNvPr id="5" name="Slide Number Placeholder 4">
            <a:extLst>
              <a:ext uri="{FF2B5EF4-FFF2-40B4-BE49-F238E27FC236}">
                <a16:creationId xmlns:a16="http://schemas.microsoft.com/office/drawing/2014/main" id="{8E7FFC59-38F1-430E-9170-10C04E100C05}"/>
              </a:ext>
            </a:extLst>
          </p:cNvPr>
          <p:cNvSpPr>
            <a:spLocks noGrp="1"/>
          </p:cNvSpPr>
          <p:nvPr>
            <p:ph type="sldNum" sz="quarter" idx="12"/>
          </p:nvPr>
        </p:nvSpPr>
        <p:spPr>
          <a:xfrm>
            <a:off x="8590663" y="6041362"/>
            <a:ext cx="683339" cy="365125"/>
          </a:xfrm>
        </p:spPr>
        <p:txBody>
          <a:bodyPr>
            <a:normAutofit/>
          </a:bodyPr>
          <a:lstStyle/>
          <a:p>
            <a:pPr>
              <a:spcAft>
                <a:spcPts val="600"/>
              </a:spcAft>
            </a:pPr>
            <a:fld id="{DB71D3C8-3975-43E0-A144-FA6528C65F0C}" type="slidenum">
              <a:rPr lang="vi-VN" smtClean="0"/>
              <a:pPr>
                <a:spcAft>
                  <a:spcPts val="600"/>
                </a:spcAft>
              </a:pPr>
              <a:t>17</a:t>
            </a:fld>
            <a:endParaRPr lang="vi-VN"/>
          </a:p>
        </p:txBody>
      </p:sp>
    </p:spTree>
    <p:extLst>
      <p:ext uri="{BB962C8B-B14F-4D97-AF65-F5344CB8AC3E}">
        <p14:creationId xmlns:p14="http://schemas.microsoft.com/office/powerpoint/2010/main" val="40175907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6479-0D6A-4269-A463-E2E2A0CD176A}"/>
              </a:ext>
            </a:extLst>
          </p:cNvPr>
          <p:cNvSpPr>
            <a:spLocks noGrp="1"/>
          </p:cNvSpPr>
          <p:nvPr>
            <p:ph type="title"/>
          </p:nvPr>
        </p:nvSpPr>
        <p:spPr/>
        <p:txBody>
          <a:bodyPr>
            <a:normAutofit/>
          </a:bodyPr>
          <a:lstStyle/>
          <a:p>
            <a:r>
              <a:rPr lang="vi-VN"/>
              <a:t>SECTION</a:t>
            </a:r>
          </a:p>
        </p:txBody>
      </p:sp>
      <p:graphicFrame>
        <p:nvGraphicFramePr>
          <p:cNvPr id="4" name="Content Placeholder 3">
            <a:extLst>
              <a:ext uri="{FF2B5EF4-FFF2-40B4-BE49-F238E27FC236}">
                <a16:creationId xmlns:a16="http://schemas.microsoft.com/office/drawing/2014/main" id="{E69EC279-FB22-42A2-A65C-BDAE4DAB4E6B}"/>
              </a:ext>
            </a:extLst>
          </p:cNvPr>
          <p:cNvGraphicFramePr>
            <a:graphicFrameLocks noGrp="1"/>
          </p:cNvGraphicFramePr>
          <p:nvPr>
            <p:ph idx="1"/>
            <p:extLst>
              <p:ext uri="{D42A27DB-BD31-4B8C-83A1-F6EECF244321}">
                <p14:modId xmlns:p14="http://schemas.microsoft.com/office/powerpoint/2010/main" val="47910290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2BB055DE-0E4E-4B89-A99F-C41F78D39734}"/>
              </a:ext>
            </a:extLst>
          </p:cNvPr>
          <p:cNvSpPr>
            <a:spLocks noGrp="1"/>
          </p:cNvSpPr>
          <p:nvPr>
            <p:ph type="dt" sz="half" idx="10"/>
          </p:nvPr>
        </p:nvSpPr>
        <p:spPr>
          <a:xfrm>
            <a:off x="7205133" y="6041362"/>
            <a:ext cx="911939" cy="365125"/>
          </a:xfrm>
        </p:spPr>
        <p:txBody>
          <a:bodyPr/>
          <a:lstStyle/>
          <a:p>
            <a:fld id="{AED5117C-5240-490C-AFC1-2039F5260EAD}" type="datetime1">
              <a:rPr lang="vi-VN" smtClean="0"/>
              <a:t>30/05/2019</a:t>
            </a:fld>
            <a:endParaRPr lang="vi-VN"/>
          </a:p>
        </p:txBody>
      </p:sp>
      <p:sp>
        <p:nvSpPr>
          <p:cNvPr id="5" name="Slide Number Placeholder 4">
            <a:extLst>
              <a:ext uri="{FF2B5EF4-FFF2-40B4-BE49-F238E27FC236}">
                <a16:creationId xmlns:a16="http://schemas.microsoft.com/office/drawing/2014/main" id="{DC39FF5F-ECEC-4547-812A-1D28969A6B31}"/>
              </a:ext>
            </a:extLst>
          </p:cNvPr>
          <p:cNvSpPr>
            <a:spLocks noGrp="1"/>
          </p:cNvSpPr>
          <p:nvPr>
            <p:ph type="sldNum" sz="quarter" idx="12"/>
          </p:nvPr>
        </p:nvSpPr>
        <p:spPr>
          <a:xfrm>
            <a:off x="8590663" y="6041362"/>
            <a:ext cx="683339" cy="365125"/>
          </a:xfrm>
        </p:spPr>
        <p:txBody>
          <a:bodyPr/>
          <a:lstStyle/>
          <a:p>
            <a:fld id="{DB71D3C8-3975-43E0-A144-FA6528C65F0C}" type="slidenum">
              <a:rPr lang="vi-VN" smtClean="0"/>
              <a:t>2</a:t>
            </a:fld>
            <a:endParaRPr lang="vi-VN"/>
          </a:p>
        </p:txBody>
      </p:sp>
    </p:spTree>
    <p:extLst>
      <p:ext uri="{BB962C8B-B14F-4D97-AF65-F5344CB8AC3E}">
        <p14:creationId xmlns:p14="http://schemas.microsoft.com/office/powerpoint/2010/main" val="4062672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8D38-B9D7-4FC2-BBBD-8BEB695657E1}"/>
              </a:ext>
            </a:extLst>
          </p:cNvPr>
          <p:cNvSpPr>
            <a:spLocks noGrp="1"/>
          </p:cNvSpPr>
          <p:nvPr>
            <p:ph type="title"/>
          </p:nvPr>
        </p:nvSpPr>
        <p:spPr/>
        <p:txBody>
          <a:bodyPr/>
          <a:lstStyle/>
          <a:p>
            <a:r>
              <a:rPr lang="vi-VN">
                <a:solidFill>
                  <a:srgbClr val="FF0000"/>
                </a:solidFill>
              </a:rPr>
              <a:t>GIỚI THIỆU VỀ CMCN 4.0</a:t>
            </a:r>
          </a:p>
        </p:txBody>
      </p:sp>
      <p:sp>
        <p:nvSpPr>
          <p:cNvPr id="3" name="Text Placeholder 2">
            <a:extLst>
              <a:ext uri="{FF2B5EF4-FFF2-40B4-BE49-F238E27FC236}">
                <a16:creationId xmlns:a16="http://schemas.microsoft.com/office/drawing/2014/main" id="{8CBF54DD-ABB7-4297-9C27-D1AB5C81541F}"/>
              </a:ext>
            </a:extLst>
          </p:cNvPr>
          <p:cNvSpPr>
            <a:spLocks noGrp="1"/>
          </p:cNvSpPr>
          <p:nvPr>
            <p:ph type="body" idx="1"/>
          </p:nvPr>
        </p:nvSpPr>
        <p:spPr>
          <a:xfrm>
            <a:off x="677335" y="2998800"/>
            <a:ext cx="8596668" cy="860400"/>
          </a:xfrm>
        </p:spPr>
        <p:txBody>
          <a:bodyPr/>
          <a:lstStyle/>
          <a:p>
            <a:r>
              <a:rPr lang="vi-VN"/>
              <a:t>SECTION 1</a:t>
            </a:r>
          </a:p>
        </p:txBody>
      </p:sp>
      <p:sp>
        <p:nvSpPr>
          <p:cNvPr id="4" name="Date Placeholder 3">
            <a:extLst>
              <a:ext uri="{FF2B5EF4-FFF2-40B4-BE49-F238E27FC236}">
                <a16:creationId xmlns:a16="http://schemas.microsoft.com/office/drawing/2014/main" id="{CC94A183-120C-457C-A5F4-33C401A0543D}"/>
              </a:ext>
            </a:extLst>
          </p:cNvPr>
          <p:cNvSpPr>
            <a:spLocks noGrp="1"/>
          </p:cNvSpPr>
          <p:nvPr>
            <p:ph type="dt" sz="half" idx="10"/>
          </p:nvPr>
        </p:nvSpPr>
        <p:spPr/>
        <p:txBody>
          <a:bodyPr/>
          <a:lstStyle/>
          <a:p>
            <a:fld id="{E3C08BD6-94E1-4E82-B7A3-0EFA57A65E2D}" type="datetime1">
              <a:rPr lang="vi-VN" smtClean="0"/>
              <a:t>30/05/2019</a:t>
            </a:fld>
            <a:endParaRPr lang="vi-VN"/>
          </a:p>
        </p:txBody>
      </p:sp>
      <p:sp>
        <p:nvSpPr>
          <p:cNvPr id="5" name="Slide Number Placeholder 4">
            <a:extLst>
              <a:ext uri="{FF2B5EF4-FFF2-40B4-BE49-F238E27FC236}">
                <a16:creationId xmlns:a16="http://schemas.microsoft.com/office/drawing/2014/main" id="{5C819FD2-310E-4481-948C-86E6541B1161}"/>
              </a:ext>
            </a:extLst>
          </p:cNvPr>
          <p:cNvSpPr>
            <a:spLocks noGrp="1"/>
          </p:cNvSpPr>
          <p:nvPr>
            <p:ph type="sldNum" sz="quarter" idx="12"/>
          </p:nvPr>
        </p:nvSpPr>
        <p:spPr/>
        <p:txBody>
          <a:bodyPr/>
          <a:lstStyle/>
          <a:p>
            <a:fld id="{DB71D3C8-3975-43E0-A144-FA6528C65F0C}" type="slidenum">
              <a:rPr lang="vi-VN" smtClean="0"/>
              <a:t>3</a:t>
            </a:fld>
            <a:endParaRPr lang="vi-VN"/>
          </a:p>
        </p:txBody>
      </p:sp>
    </p:spTree>
    <p:extLst>
      <p:ext uri="{BB962C8B-B14F-4D97-AF65-F5344CB8AC3E}">
        <p14:creationId xmlns:p14="http://schemas.microsoft.com/office/powerpoint/2010/main" val="31067100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9C44-8FF9-4681-A856-7C099CBF4CBC}"/>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p>
        </p:txBody>
      </p:sp>
      <p:sp>
        <p:nvSpPr>
          <p:cNvPr id="3" name="Content Placeholder 2">
            <a:extLst>
              <a:ext uri="{FF2B5EF4-FFF2-40B4-BE49-F238E27FC236}">
                <a16:creationId xmlns:a16="http://schemas.microsoft.com/office/drawing/2014/main" id="{01E2C1F7-F6A3-443F-B920-44305A688B2B}"/>
              </a:ext>
            </a:extLst>
          </p:cNvPr>
          <p:cNvSpPr>
            <a:spLocks noGrp="1"/>
          </p:cNvSpPr>
          <p:nvPr>
            <p:ph idx="1"/>
          </p:nvPr>
        </p:nvSpPr>
        <p:spPr/>
        <p:txBody>
          <a:bodyPr>
            <a:normAutofit fontScale="92500" lnSpcReduction="10000"/>
          </a:bodyPr>
          <a:lstStyle/>
          <a:p>
            <a:pPr lvl="1"/>
            <a:r>
              <a:rPr lang="vi-VN" sz="2000"/>
              <a:t>Thuật ngữ "</a:t>
            </a:r>
            <a:r>
              <a:rPr lang="vi-VN" sz="2000" b="1"/>
              <a:t>Cách mạng công nghiệp lần thứ tư</a:t>
            </a:r>
            <a:r>
              <a:rPr lang="vi-VN" sz="2000"/>
              <a:t>" đã được áp dụng cho sự phát triển công nghệ quan trọng một vài lần trong 75 năm qua, và là để thảo luận về học thuật. Khái niệm </a:t>
            </a:r>
            <a:r>
              <a:rPr lang="vi-VN" sz="2000" b="1"/>
              <a:t>Công nghiệp 4.0</a:t>
            </a:r>
            <a:r>
              <a:rPr lang="vi-VN" sz="2000"/>
              <a:t> hay nhà máy thông minh lần đầu tiên được đưa ra tại Hội chợ công nghiệp Hannover tại Cộng hòa Liên bang Đức vào năm 2011. Công nghiệp 4.0 nhằm thông minh hóa quá trình sản xuất và quản lý trong ngành công nghiệp chế tạo. Sự ra đời của Công nghiệp 4.0 tại Đức đã thúc đẩy các nước tiên tiến khác như Mỹ, Nhật, Trung Quốc, Ấn Độ thúc đẩy phát triển các chương trình tương tự nhằm duy trì lợi thế cạnh tranh của mình.</a:t>
            </a:r>
          </a:p>
          <a:p>
            <a:pPr lvl="1"/>
            <a:r>
              <a:rPr lang="en-US" sz="2000" b="1" dirty="0"/>
              <a:t>C</a:t>
            </a:r>
            <a:r>
              <a:rPr lang="vi-VN" sz="2000" b="1"/>
              <a:t>ông nghiệp 4.0</a:t>
            </a:r>
            <a:r>
              <a:rPr lang="vi-VN" sz="2000"/>
              <a:t> là xu hướng hiện thời trong việc </a:t>
            </a:r>
            <a:r>
              <a:rPr lang="vi-VN" sz="2000" u="sng">
                <a:hlinkClick r:id="rId2" tooltip="Tự động hóa"/>
              </a:rPr>
              <a:t>tự động hóa</a:t>
            </a:r>
            <a:r>
              <a:rPr lang="vi-VN" sz="2000"/>
              <a:t> và trao đổi dữ liệu trong công nghệ sản xuất. Nó bao gồm các hệ thống không gian mạng thực-ảo (</a:t>
            </a:r>
            <a:r>
              <a:rPr lang="vi-VN" sz="2000" i="1"/>
              <a:t>cyber-physical system</a:t>
            </a:r>
            <a:r>
              <a:rPr lang="vi-VN" sz="2000"/>
              <a:t>), </a:t>
            </a:r>
            <a:r>
              <a:rPr lang="vi-VN" sz="2000" u="sng">
                <a:hlinkClick r:id="rId3" tooltip="Mạng lưới vạn vật kết nối Internet"/>
              </a:rPr>
              <a:t>Internet Vạn Vật</a:t>
            </a:r>
            <a:r>
              <a:rPr lang="vi-VN" sz="2000"/>
              <a:t> và </a:t>
            </a:r>
            <a:r>
              <a:rPr lang="vi-VN" sz="2000" u="sng">
                <a:hlinkClick r:id="rId4" tooltip="Điện toán đám mây"/>
              </a:rPr>
              <a:t>điện toán đám mây</a:t>
            </a:r>
            <a:r>
              <a:rPr lang="vi-VN" sz="2000"/>
              <a:t> và </a:t>
            </a:r>
            <a:r>
              <a:rPr lang="vi-VN" sz="2000" u="sng">
                <a:hlinkClick r:id="rId5" tooltip="Điện toán nhận thức (trang chưa được viết)"/>
              </a:rPr>
              <a:t>điện toán nhận thức</a:t>
            </a:r>
            <a:r>
              <a:rPr lang="en-US" dirty="0"/>
              <a:t>.</a:t>
            </a:r>
            <a:endParaRPr lang="vi-VN"/>
          </a:p>
          <a:p>
            <a:pPr lvl="1"/>
            <a:endParaRPr lang="vi-VN" sz="2000"/>
          </a:p>
          <a:p>
            <a:endParaRPr lang="vi-VN"/>
          </a:p>
        </p:txBody>
      </p:sp>
      <p:sp>
        <p:nvSpPr>
          <p:cNvPr id="4" name="Date Placeholder 3">
            <a:extLst>
              <a:ext uri="{FF2B5EF4-FFF2-40B4-BE49-F238E27FC236}">
                <a16:creationId xmlns:a16="http://schemas.microsoft.com/office/drawing/2014/main" id="{D515BFD5-4A1F-45DF-9215-1E6E1A11B437}"/>
              </a:ext>
            </a:extLst>
          </p:cNvPr>
          <p:cNvSpPr>
            <a:spLocks noGrp="1"/>
          </p:cNvSpPr>
          <p:nvPr>
            <p:ph type="dt" sz="half" idx="10"/>
          </p:nvPr>
        </p:nvSpPr>
        <p:spPr/>
        <p:txBody>
          <a:bodyPr/>
          <a:lstStyle/>
          <a:p>
            <a:fld id="{9A73A749-1DCC-434B-B01A-B8329C6077AB}" type="datetime1">
              <a:rPr lang="vi-VN" smtClean="0"/>
              <a:t>30/05/2019</a:t>
            </a:fld>
            <a:endParaRPr lang="vi-VN"/>
          </a:p>
        </p:txBody>
      </p:sp>
      <p:sp>
        <p:nvSpPr>
          <p:cNvPr id="5" name="Slide Number Placeholder 4">
            <a:extLst>
              <a:ext uri="{FF2B5EF4-FFF2-40B4-BE49-F238E27FC236}">
                <a16:creationId xmlns:a16="http://schemas.microsoft.com/office/drawing/2014/main" id="{87084240-470D-40D1-8C7F-E92953F2F67C}"/>
              </a:ext>
            </a:extLst>
          </p:cNvPr>
          <p:cNvSpPr>
            <a:spLocks noGrp="1"/>
          </p:cNvSpPr>
          <p:nvPr>
            <p:ph type="sldNum" sz="quarter" idx="12"/>
          </p:nvPr>
        </p:nvSpPr>
        <p:spPr/>
        <p:txBody>
          <a:bodyPr/>
          <a:lstStyle/>
          <a:p>
            <a:fld id="{DB71D3C8-3975-43E0-A144-FA6528C65F0C}" type="slidenum">
              <a:rPr lang="vi-VN" smtClean="0"/>
              <a:t>4</a:t>
            </a:fld>
            <a:endParaRPr lang="vi-VN"/>
          </a:p>
        </p:txBody>
      </p:sp>
    </p:spTree>
    <p:extLst>
      <p:ext uri="{BB962C8B-B14F-4D97-AF65-F5344CB8AC3E}">
        <p14:creationId xmlns:p14="http://schemas.microsoft.com/office/powerpoint/2010/main" val="12149574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F27C-39B5-49B8-9285-81ACA7E9406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marL="857250" indent="-857250" algn="ctr">
              <a:buFont typeface="+mj-lt"/>
              <a:buAutoNum type="romanUcPeriod"/>
            </a:pPr>
            <a:r>
              <a:rPr lang="vi-VN" sz="2400">
                <a:solidFill>
                  <a:srgbClr val="FFFFFF"/>
                </a:solidFill>
                <a:latin typeface="Segoe UI" panose="020B0502040204020203" pitchFamily="34" charset="0"/>
                <a:cs typeface="Segoe UI" panose="020B0502040204020203" pitchFamily="34" charset="0"/>
              </a:rPr>
              <a:t>Giới thiệu về CMCN 4.0 </a:t>
            </a:r>
            <a:endParaRPr lang="vi-VN" sz="2400">
              <a:solidFill>
                <a:srgbClr val="FFFFFF"/>
              </a:solidFill>
            </a:endParaRPr>
          </a:p>
        </p:txBody>
      </p:sp>
      <p:sp>
        <p:nvSpPr>
          <p:cNvPr id="3" name="Content Placeholder 2">
            <a:extLst>
              <a:ext uri="{FF2B5EF4-FFF2-40B4-BE49-F238E27FC236}">
                <a16:creationId xmlns:a16="http://schemas.microsoft.com/office/drawing/2014/main" id="{B8C3586C-BB7A-454A-AA27-E8A3A9764B1E}"/>
              </a:ext>
            </a:extLst>
          </p:cNvPr>
          <p:cNvSpPr>
            <a:spLocks noGrp="1"/>
          </p:cNvSpPr>
          <p:nvPr>
            <p:ph idx="1"/>
          </p:nvPr>
        </p:nvSpPr>
        <p:spPr>
          <a:xfrm>
            <a:off x="4038600" y="4884873"/>
            <a:ext cx="7188199" cy="1292090"/>
          </a:xfrm>
        </p:spPr>
        <p:txBody>
          <a:bodyPr>
            <a:normAutofit/>
          </a:bodyPr>
          <a:lstStyle/>
          <a:p>
            <a:pPr marL="0" indent="0">
              <a:buNone/>
            </a:pPr>
            <a:r>
              <a:rPr lang="vi-VN" sz="1800"/>
              <a:t>Hình ảnh những cuộc CMCN qua từng thời kì lịch sử </a:t>
            </a:r>
          </a:p>
          <a:p>
            <a:pPr marL="0" indent="0">
              <a:buNone/>
            </a:pPr>
            <a:endParaRPr lang="vi-VN" sz="1800"/>
          </a:p>
        </p:txBody>
      </p:sp>
      <p:pic>
        <p:nvPicPr>
          <p:cNvPr id="4" name="Picture 3" descr="https://upload.wikimedia.org/wikipedia/commons/thumb/c/c8/Industry_4.0.png/500px-Industry_4.0.png">
            <a:extLst>
              <a:ext uri="{FF2B5EF4-FFF2-40B4-BE49-F238E27FC236}">
                <a16:creationId xmlns:a16="http://schemas.microsoft.com/office/drawing/2014/main" id="{BD1FE153-FA49-48B8-ABB0-5805BEDA4FB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6373496" cy="3091146"/>
          </a:xfrm>
          <a:prstGeom prst="rect">
            <a:avLst/>
          </a:prstGeom>
          <a:noFill/>
        </p:spPr>
      </p:pic>
      <p:sp>
        <p:nvSpPr>
          <p:cNvPr id="5" name="Date Placeholder 4">
            <a:extLst>
              <a:ext uri="{FF2B5EF4-FFF2-40B4-BE49-F238E27FC236}">
                <a16:creationId xmlns:a16="http://schemas.microsoft.com/office/drawing/2014/main" id="{E994FD21-EC11-4585-A61D-5460D891D43F}"/>
              </a:ext>
            </a:extLst>
          </p:cNvPr>
          <p:cNvSpPr>
            <a:spLocks noGrp="1"/>
          </p:cNvSpPr>
          <p:nvPr>
            <p:ph type="dt" sz="half" idx="10"/>
          </p:nvPr>
        </p:nvSpPr>
        <p:spPr/>
        <p:txBody>
          <a:bodyPr/>
          <a:lstStyle/>
          <a:p>
            <a:fld id="{8C0A3F9A-5414-4D5B-AC85-832630360C1A}" type="datetime1">
              <a:rPr lang="vi-VN" smtClean="0"/>
              <a:t>30/05/2019</a:t>
            </a:fld>
            <a:endParaRPr lang="vi-VN"/>
          </a:p>
        </p:txBody>
      </p:sp>
      <p:sp>
        <p:nvSpPr>
          <p:cNvPr id="6" name="Slide Number Placeholder 5">
            <a:extLst>
              <a:ext uri="{FF2B5EF4-FFF2-40B4-BE49-F238E27FC236}">
                <a16:creationId xmlns:a16="http://schemas.microsoft.com/office/drawing/2014/main" id="{E0A7292F-E451-401D-BCFE-0D9D8DFD3F12}"/>
              </a:ext>
            </a:extLst>
          </p:cNvPr>
          <p:cNvSpPr>
            <a:spLocks noGrp="1"/>
          </p:cNvSpPr>
          <p:nvPr>
            <p:ph type="sldNum" sz="quarter" idx="12"/>
          </p:nvPr>
        </p:nvSpPr>
        <p:spPr/>
        <p:txBody>
          <a:bodyPr/>
          <a:lstStyle/>
          <a:p>
            <a:fld id="{DB71D3C8-3975-43E0-A144-FA6528C65F0C}" type="slidenum">
              <a:rPr lang="vi-VN" smtClean="0"/>
              <a:t>5</a:t>
            </a:fld>
            <a:endParaRPr lang="vi-VN"/>
          </a:p>
        </p:txBody>
      </p:sp>
    </p:spTree>
    <p:extLst>
      <p:ext uri="{BB962C8B-B14F-4D97-AF65-F5344CB8AC3E}">
        <p14:creationId xmlns:p14="http://schemas.microsoft.com/office/powerpoint/2010/main" val="12623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815D-9C23-443E-8AE5-287DED1DE324}"/>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8377BF02-A763-43A0-93B9-B40AEB2ED709}"/>
              </a:ext>
            </a:extLst>
          </p:cNvPr>
          <p:cNvSpPr>
            <a:spLocks noGrp="1"/>
          </p:cNvSpPr>
          <p:nvPr>
            <p:ph idx="1"/>
          </p:nvPr>
        </p:nvSpPr>
        <p:spPr/>
        <p:txBody>
          <a:bodyPr/>
          <a:lstStyle/>
          <a:p>
            <a:r>
              <a:rPr lang="vi-VN" sz="2000"/>
              <a:t>Công nghiệp 4.0 tạo ra </a:t>
            </a:r>
            <a:r>
              <a:rPr lang="vi-VN" sz="2000" i="1"/>
              <a:t>nhà máy thông minh</a:t>
            </a:r>
            <a:r>
              <a:rPr lang="vi-VN" sz="2000"/>
              <a:t> (tiếng Anh: </a:t>
            </a:r>
            <a:r>
              <a:rPr lang="vi-VN" sz="2000" i="1"/>
              <a:t>smart factory</a:t>
            </a:r>
            <a:r>
              <a:rPr lang="vi-VN" sz="2000"/>
              <a:t>). Trong các </a:t>
            </a:r>
            <a:r>
              <a:rPr lang="vi-VN" sz="2000" i="1"/>
              <a:t>nhà máy thông minh</a:t>
            </a:r>
            <a:r>
              <a:rPr lang="vi-VN" sz="2000"/>
              <a:t>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a:t>
            </a:r>
            <a:r>
              <a:rPr lang="vi-VN" sz="2000" u="sng">
                <a:hlinkClick r:id="rId2" tooltip="Chuỗi giá trị"/>
              </a:rPr>
              <a:t>chuỗi giá trị</a:t>
            </a:r>
            <a:r>
              <a:rPr lang="vi-VN" sz="2000"/>
              <a:t> sử dụng</a:t>
            </a:r>
            <a:r>
              <a:rPr lang="vi-VN" sz="2400"/>
              <a:t>.</a:t>
            </a:r>
          </a:p>
          <a:p>
            <a:endParaRPr lang="vi-VN"/>
          </a:p>
        </p:txBody>
      </p:sp>
      <p:sp>
        <p:nvSpPr>
          <p:cNvPr id="4" name="Date Placeholder 3">
            <a:extLst>
              <a:ext uri="{FF2B5EF4-FFF2-40B4-BE49-F238E27FC236}">
                <a16:creationId xmlns:a16="http://schemas.microsoft.com/office/drawing/2014/main" id="{336D4773-D18C-4E6E-BC72-B75C7F3EBA7A}"/>
              </a:ext>
            </a:extLst>
          </p:cNvPr>
          <p:cNvSpPr>
            <a:spLocks noGrp="1"/>
          </p:cNvSpPr>
          <p:nvPr>
            <p:ph type="dt" sz="half" idx="10"/>
          </p:nvPr>
        </p:nvSpPr>
        <p:spPr/>
        <p:txBody>
          <a:bodyPr/>
          <a:lstStyle/>
          <a:p>
            <a:fld id="{E7735C98-119B-4E18-ABB7-4F5A6A372455}" type="datetime1">
              <a:rPr lang="vi-VN" smtClean="0"/>
              <a:t>30/05/2019</a:t>
            </a:fld>
            <a:endParaRPr lang="vi-VN"/>
          </a:p>
        </p:txBody>
      </p:sp>
      <p:sp>
        <p:nvSpPr>
          <p:cNvPr id="5" name="Slide Number Placeholder 4">
            <a:extLst>
              <a:ext uri="{FF2B5EF4-FFF2-40B4-BE49-F238E27FC236}">
                <a16:creationId xmlns:a16="http://schemas.microsoft.com/office/drawing/2014/main" id="{D7E24E2C-7679-4B3F-9D2B-96240A98DEE1}"/>
              </a:ext>
            </a:extLst>
          </p:cNvPr>
          <p:cNvSpPr>
            <a:spLocks noGrp="1"/>
          </p:cNvSpPr>
          <p:nvPr>
            <p:ph type="sldNum" sz="quarter" idx="12"/>
          </p:nvPr>
        </p:nvSpPr>
        <p:spPr/>
        <p:txBody>
          <a:bodyPr/>
          <a:lstStyle/>
          <a:p>
            <a:fld id="{DB71D3C8-3975-43E0-A144-FA6528C65F0C}" type="slidenum">
              <a:rPr lang="vi-VN" smtClean="0"/>
              <a:t>6</a:t>
            </a:fld>
            <a:endParaRPr lang="vi-VN"/>
          </a:p>
        </p:txBody>
      </p:sp>
    </p:spTree>
    <p:extLst>
      <p:ext uri="{BB962C8B-B14F-4D97-AF65-F5344CB8AC3E}">
        <p14:creationId xmlns:p14="http://schemas.microsoft.com/office/powerpoint/2010/main" val="29684540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9E39-82E9-41DD-A255-9A3C928CD83E}"/>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7DCB31DA-BCB8-4A4A-8EB4-B5D593253352}"/>
              </a:ext>
            </a:extLst>
          </p:cNvPr>
          <p:cNvSpPr>
            <a:spLocks noGrp="1"/>
          </p:cNvSpPr>
          <p:nvPr>
            <p:ph idx="1"/>
          </p:nvPr>
        </p:nvSpPr>
        <p:spPr/>
        <p:txBody>
          <a:bodyPr>
            <a:normAutofit fontScale="92500" lnSpcReduction="20000"/>
          </a:bodyPr>
          <a:lstStyle/>
          <a:p>
            <a:r>
              <a:rPr lang="vi-VN" sz="2400" b="1"/>
              <a:t>Lịch sử hình thành:</a:t>
            </a:r>
          </a:p>
          <a:p>
            <a:r>
              <a:rPr lang="vi-VN"/>
              <a:t>Thuật ngữ "Công nghiệp 4.0" (tiếng Đức: </a:t>
            </a:r>
            <a:r>
              <a:rPr lang="vi-VN" i="1"/>
              <a:t>Industrie 4.0</a:t>
            </a:r>
            <a:r>
              <a:rPr lang="vi-VN"/>
              <a:t>) khởi nguồn từ một dự án trong chiến lược công nghệ cao của </a:t>
            </a:r>
            <a:r>
              <a:rPr lang="vi-VN" u="sng">
                <a:hlinkClick r:id="rId2" tooltip="Chính phủ Đức"/>
              </a:rPr>
              <a:t>chính phủ Đức</a:t>
            </a:r>
            <a:r>
              <a:rPr lang="vi-VN"/>
              <a:t>, nó thúc đẩy việc sản xuất </a:t>
            </a:r>
            <a:r>
              <a:rPr lang="vi-VN" u="sng">
                <a:hlinkClick r:id="rId3" tooltip="Cách mạng kỹ thuật số (trang chưa được viết)"/>
              </a:rPr>
              <a:t>điện toán hóa</a:t>
            </a:r>
            <a:r>
              <a:rPr lang="vi-VN"/>
              <a:t> sản xuất</a:t>
            </a:r>
            <a:r>
              <a:rPr lang="en-US"/>
              <a:t>.</a:t>
            </a:r>
            <a:endParaRPr lang="vi-VN"/>
          </a:p>
          <a:p>
            <a:r>
              <a:rPr lang="vi-VN"/>
              <a:t>Một số đã so sánh Công nghiệp 4.0 với cuộc </a:t>
            </a:r>
            <a:r>
              <a:rPr lang="vi-VN" u="sng">
                <a:hlinkClick r:id="rId4" tooltip="Cách mạng Công nghiệp lần thứ tư"/>
              </a:rPr>
              <a:t>cách mạng Công nghiệp lần thứ tư</a:t>
            </a:r>
            <a:r>
              <a:rPr lang="vi-VN"/>
              <a:t>. Tuy nhiên, điều này đề cập đến một sự chuyển đổi có tính hệ thống bao gồm tác động lên xã hội dân sự, cơ cấu quản trị và bản sắc con người, ngoài các chi nhánh kinh tế / sản xuất. Cuộc cách mạng công nghiệp đầu tiên đã huy động việc cơ giới hóa sản xuất sử dụng nước và hơi nước; Cuộc cách mạng thứ hai là cách mạng về kỹ thuật số và việc sử dụng các thiết bị điện tử và công nghệ thông tin để tiến tới tự động hoá sản xuấ</a:t>
            </a:r>
            <a:r>
              <a:rPr lang="en-US"/>
              <a:t>t</a:t>
            </a:r>
            <a:r>
              <a:rPr lang="vi-VN"/>
              <a:t>;... Thuật ngữ "Cách mạng công nghiệp lần thứ tư" đã được áp dụng cho sự phát triển công nghệ quan trọng một vài lần trong 75 năm qua, và là để thảo luận về học thuật. Công nghiệp 4.0, mặt khác, tập trung vào sản xuất đặc biệt trong bối cảnh hiện tại, và do đó là tách biệt với cuộc cách mạng công nghiệp lần thứ tư về phạm vi.</a:t>
            </a:r>
            <a:endParaRPr lang="vi-VN" sz="2400"/>
          </a:p>
          <a:p>
            <a:endParaRPr lang="vi-VN" sz="2800" b="1"/>
          </a:p>
        </p:txBody>
      </p:sp>
      <p:sp>
        <p:nvSpPr>
          <p:cNvPr id="4" name="Date Placeholder 3">
            <a:extLst>
              <a:ext uri="{FF2B5EF4-FFF2-40B4-BE49-F238E27FC236}">
                <a16:creationId xmlns:a16="http://schemas.microsoft.com/office/drawing/2014/main" id="{5A2EA9DB-5996-4F76-A5C2-37D7B93D264D}"/>
              </a:ext>
            </a:extLst>
          </p:cNvPr>
          <p:cNvSpPr>
            <a:spLocks noGrp="1"/>
          </p:cNvSpPr>
          <p:nvPr>
            <p:ph type="dt" sz="half" idx="10"/>
          </p:nvPr>
        </p:nvSpPr>
        <p:spPr/>
        <p:txBody>
          <a:bodyPr/>
          <a:lstStyle/>
          <a:p>
            <a:fld id="{AAD45EC5-35F5-4750-A943-85E47FB0F1C1}" type="datetime1">
              <a:rPr lang="vi-VN" smtClean="0"/>
              <a:t>30/05/2019</a:t>
            </a:fld>
            <a:endParaRPr lang="vi-VN"/>
          </a:p>
        </p:txBody>
      </p:sp>
      <p:sp>
        <p:nvSpPr>
          <p:cNvPr id="5" name="Slide Number Placeholder 4">
            <a:extLst>
              <a:ext uri="{FF2B5EF4-FFF2-40B4-BE49-F238E27FC236}">
                <a16:creationId xmlns:a16="http://schemas.microsoft.com/office/drawing/2014/main" id="{73EE0E4E-19BE-40DF-A768-A06D1FE5CDDD}"/>
              </a:ext>
            </a:extLst>
          </p:cNvPr>
          <p:cNvSpPr>
            <a:spLocks noGrp="1"/>
          </p:cNvSpPr>
          <p:nvPr>
            <p:ph type="sldNum" sz="quarter" idx="12"/>
          </p:nvPr>
        </p:nvSpPr>
        <p:spPr/>
        <p:txBody>
          <a:bodyPr/>
          <a:lstStyle/>
          <a:p>
            <a:fld id="{DB71D3C8-3975-43E0-A144-FA6528C65F0C}" type="slidenum">
              <a:rPr lang="vi-VN" smtClean="0"/>
              <a:t>7</a:t>
            </a:fld>
            <a:endParaRPr lang="vi-VN"/>
          </a:p>
        </p:txBody>
      </p:sp>
    </p:spTree>
    <p:extLst>
      <p:ext uri="{BB962C8B-B14F-4D97-AF65-F5344CB8AC3E}">
        <p14:creationId xmlns:p14="http://schemas.microsoft.com/office/powerpoint/2010/main" val="25647131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8D38-B9D7-4FC2-BBBD-8BEB695657E1}"/>
              </a:ext>
            </a:extLst>
          </p:cNvPr>
          <p:cNvSpPr>
            <a:spLocks noGrp="1"/>
          </p:cNvSpPr>
          <p:nvPr>
            <p:ph type="title"/>
          </p:nvPr>
        </p:nvSpPr>
        <p:spPr/>
        <p:txBody>
          <a:bodyPr/>
          <a:lstStyle/>
          <a:p>
            <a:r>
              <a:rPr lang="vi-VN">
                <a:solidFill>
                  <a:srgbClr val="FF0000"/>
                </a:solidFill>
              </a:rPr>
              <a:t>NGUYÊN TẮC THIẾT KẾ TRONG CMCN 4.0 </a:t>
            </a:r>
          </a:p>
        </p:txBody>
      </p:sp>
      <p:sp>
        <p:nvSpPr>
          <p:cNvPr id="3" name="Text Placeholder 2">
            <a:extLst>
              <a:ext uri="{FF2B5EF4-FFF2-40B4-BE49-F238E27FC236}">
                <a16:creationId xmlns:a16="http://schemas.microsoft.com/office/drawing/2014/main" id="{8CBF54DD-ABB7-4297-9C27-D1AB5C81541F}"/>
              </a:ext>
            </a:extLst>
          </p:cNvPr>
          <p:cNvSpPr>
            <a:spLocks noGrp="1"/>
          </p:cNvSpPr>
          <p:nvPr>
            <p:ph type="body" idx="1"/>
          </p:nvPr>
        </p:nvSpPr>
        <p:spPr>
          <a:xfrm>
            <a:off x="677335" y="2270667"/>
            <a:ext cx="8596668" cy="860400"/>
          </a:xfrm>
        </p:spPr>
        <p:txBody>
          <a:bodyPr/>
          <a:lstStyle/>
          <a:p>
            <a:r>
              <a:rPr lang="vi-VN"/>
              <a:t>SECTION 2</a:t>
            </a:r>
          </a:p>
        </p:txBody>
      </p:sp>
      <p:sp>
        <p:nvSpPr>
          <p:cNvPr id="4" name="Date Placeholder 3">
            <a:extLst>
              <a:ext uri="{FF2B5EF4-FFF2-40B4-BE49-F238E27FC236}">
                <a16:creationId xmlns:a16="http://schemas.microsoft.com/office/drawing/2014/main" id="{51816C99-DD94-4BF5-B312-BF1CF635F59A}"/>
              </a:ext>
            </a:extLst>
          </p:cNvPr>
          <p:cNvSpPr>
            <a:spLocks noGrp="1"/>
          </p:cNvSpPr>
          <p:nvPr>
            <p:ph type="dt" sz="half" idx="10"/>
          </p:nvPr>
        </p:nvSpPr>
        <p:spPr/>
        <p:txBody>
          <a:bodyPr/>
          <a:lstStyle/>
          <a:p>
            <a:fld id="{D8F6531B-B33C-4ADF-895F-B77CD5DE70F1}" type="datetime1">
              <a:rPr lang="vi-VN" smtClean="0"/>
              <a:t>30/05/2019</a:t>
            </a:fld>
            <a:endParaRPr lang="vi-VN"/>
          </a:p>
        </p:txBody>
      </p:sp>
      <p:sp>
        <p:nvSpPr>
          <p:cNvPr id="5" name="Slide Number Placeholder 4">
            <a:extLst>
              <a:ext uri="{FF2B5EF4-FFF2-40B4-BE49-F238E27FC236}">
                <a16:creationId xmlns:a16="http://schemas.microsoft.com/office/drawing/2014/main" id="{B88A6511-A53E-411D-BC87-3D048A167705}"/>
              </a:ext>
            </a:extLst>
          </p:cNvPr>
          <p:cNvSpPr>
            <a:spLocks noGrp="1"/>
          </p:cNvSpPr>
          <p:nvPr>
            <p:ph type="sldNum" sz="quarter" idx="12"/>
          </p:nvPr>
        </p:nvSpPr>
        <p:spPr/>
        <p:txBody>
          <a:bodyPr/>
          <a:lstStyle/>
          <a:p>
            <a:fld id="{DB71D3C8-3975-43E0-A144-FA6528C65F0C}" type="slidenum">
              <a:rPr lang="vi-VN" smtClean="0"/>
              <a:t>8</a:t>
            </a:fld>
            <a:endParaRPr lang="vi-VN"/>
          </a:p>
        </p:txBody>
      </p:sp>
    </p:spTree>
    <p:extLst>
      <p:ext uri="{BB962C8B-B14F-4D97-AF65-F5344CB8AC3E}">
        <p14:creationId xmlns:p14="http://schemas.microsoft.com/office/powerpoint/2010/main" val="2358340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áº¿t quáº£ hÃ¬nh áº£nh cho kha nang tuong tac">
            <a:extLst>
              <a:ext uri="{FF2B5EF4-FFF2-40B4-BE49-F238E27FC236}">
                <a16:creationId xmlns:a16="http://schemas.microsoft.com/office/drawing/2014/main" id="{B32012A0-412C-4543-A957-7D402C658C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45" r="7713"/>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0F0437-6224-4417-BA71-0C453C50DCCF}"/>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3" name="Content Placeholder 2">
            <a:extLst>
              <a:ext uri="{FF2B5EF4-FFF2-40B4-BE49-F238E27FC236}">
                <a16:creationId xmlns:a16="http://schemas.microsoft.com/office/drawing/2014/main" id="{4358ACD1-346F-4353-B114-7A7343CF02DF}"/>
              </a:ext>
            </a:extLst>
          </p:cNvPr>
          <p:cNvSpPr>
            <a:spLocks noGrp="1"/>
          </p:cNvSpPr>
          <p:nvPr>
            <p:ph idx="1"/>
          </p:nvPr>
        </p:nvSpPr>
        <p:spPr>
          <a:xfrm>
            <a:off x="677334" y="2160589"/>
            <a:ext cx="3851122" cy="3880773"/>
          </a:xfrm>
        </p:spPr>
        <p:txBody>
          <a:bodyPr>
            <a:normAutofit/>
          </a:bodyPr>
          <a:lstStyle/>
          <a:p>
            <a:r>
              <a:rPr lang="en-US" sz="2400" b="1" dirty="0" err="1"/>
              <a:t>Khả</a:t>
            </a:r>
            <a:r>
              <a:rPr lang="en-US" sz="2400" b="1"/>
              <a:t> năng t</a:t>
            </a:r>
            <a:r>
              <a:rPr lang="vi-VN" sz="2400" b="1"/>
              <a:t>ư</a:t>
            </a:r>
            <a:r>
              <a:rPr lang="en-US" sz="2400" b="1"/>
              <a:t>ơng tác:</a:t>
            </a:r>
          </a:p>
          <a:p>
            <a:pPr>
              <a:buFont typeface="Wingdings" panose="05000000000000000000" pitchFamily="2" charset="2"/>
              <a:buChar char="q"/>
            </a:pPr>
            <a:r>
              <a:rPr lang="vi-VN" sz="2400"/>
              <a:t> Khả năng giao tiếp và kết nối của những cỗ máy,thiết bị,máy cảm biến và con người kết nối và giao tiếp với nhau qua mạng lưới vạn vật kết nối internet hoặc mạng lưới vạn người kết nối internet.</a:t>
            </a:r>
          </a:p>
          <a:p>
            <a:pPr>
              <a:buFont typeface="Wingdings" panose="05000000000000000000" pitchFamily="2" charset="2"/>
              <a:buChar char="q"/>
            </a:pPr>
            <a:endParaRPr lang="vi-VN"/>
          </a:p>
          <a:p>
            <a:endParaRPr lang="vi-VN" b="1"/>
          </a:p>
        </p:txBody>
      </p:sp>
      <p:cxnSp>
        <p:nvCxnSpPr>
          <p:cNvPr id="1028"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9"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0"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F703ABCD-DBB2-4CCE-AE79-145F9B42D89F}"/>
              </a:ext>
            </a:extLst>
          </p:cNvPr>
          <p:cNvSpPr>
            <a:spLocks noGrp="1"/>
          </p:cNvSpPr>
          <p:nvPr>
            <p:ph type="dt" sz="half" idx="10"/>
          </p:nvPr>
        </p:nvSpPr>
        <p:spPr/>
        <p:txBody>
          <a:bodyPr/>
          <a:lstStyle/>
          <a:p>
            <a:fld id="{653CCC07-07F5-4D14-8D9E-4448CA4E96E1}" type="datetime1">
              <a:rPr lang="vi-VN" smtClean="0"/>
              <a:t>30/05/2019</a:t>
            </a:fld>
            <a:endParaRPr lang="vi-VN"/>
          </a:p>
        </p:txBody>
      </p:sp>
      <p:sp>
        <p:nvSpPr>
          <p:cNvPr id="6" name="Slide Number Placeholder 5">
            <a:extLst>
              <a:ext uri="{FF2B5EF4-FFF2-40B4-BE49-F238E27FC236}">
                <a16:creationId xmlns:a16="http://schemas.microsoft.com/office/drawing/2014/main" id="{200283D6-888B-4E3E-89F1-6C1C7C59C013}"/>
              </a:ext>
            </a:extLst>
          </p:cNvPr>
          <p:cNvSpPr>
            <a:spLocks noGrp="1"/>
          </p:cNvSpPr>
          <p:nvPr>
            <p:ph type="sldNum" sz="quarter" idx="12"/>
          </p:nvPr>
        </p:nvSpPr>
        <p:spPr/>
        <p:txBody>
          <a:bodyPr/>
          <a:lstStyle/>
          <a:p>
            <a:fld id="{DB71D3C8-3975-43E0-A144-FA6528C65F0C}" type="slidenum">
              <a:rPr lang="vi-VN" smtClean="0"/>
              <a:t>9</a:t>
            </a:fld>
            <a:endParaRPr lang="vi-VN"/>
          </a:p>
        </p:txBody>
      </p:sp>
    </p:spTree>
    <p:extLst>
      <p:ext uri="{BB962C8B-B14F-4D97-AF65-F5344CB8AC3E}">
        <p14:creationId xmlns:p14="http://schemas.microsoft.com/office/powerpoint/2010/main" val="126256339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1032</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Segoe UI</vt:lpstr>
      <vt:lpstr>Tahoma</vt:lpstr>
      <vt:lpstr>Trebuchet MS</vt:lpstr>
      <vt:lpstr>Wingdings</vt:lpstr>
      <vt:lpstr>Wingdings 3</vt:lpstr>
      <vt:lpstr>Facet</vt:lpstr>
      <vt:lpstr>BÁO CÁO ĐỒ ÁN KNSBC “Cách mạng công nghiệp 4.0”</vt:lpstr>
      <vt:lpstr>SECTION</vt:lpstr>
      <vt:lpstr>GIỚI THIỆU VỀ CMCN 4.0</vt:lpstr>
      <vt:lpstr>Giới thiệu về CMCN 4.0 </vt:lpstr>
      <vt:lpstr>Giới thiệu về CMCN 4.0 </vt:lpstr>
      <vt:lpstr>Giới thiệu về CMCN 4.0 </vt:lpstr>
      <vt:lpstr>Giới thiệu về CMCN 4.0 </vt:lpstr>
      <vt:lpstr>NGUYÊN TẮC THIẾT KẾ TRONG CMCN 4.0 </vt:lpstr>
      <vt:lpstr>Nguyên tắc thiết kế:</vt:lpstr>
      <vt:lpstr>Nguyên tắc thiết kế:</vt:lpstr>
      <vt:lpstr>Nguyên tắc thiết kế:</vt:lpstr>
      <vt:lpstr>Nguyên tắc thiết kế:</vt:lpstr>
      <vt:lpstr>CƠ HỘI VÀ THÁCH THỨC</vt:lpstr>
      <vt:lpstr>Cơ hội và thách thức</vt:lpstr>
      <vt:lpstr>Cơ hội và thách thức</vt:lpstr>
      <vt:lpstr>Cơ hội và thách thức</vt:lpstr>
      <vt:lpstr>Cơ hội và thách thức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KNSBC “Cách mạng công nghiệp 4.0”</dc:title>
  <dc:creator>NGUYỄN MINH TRỌNG TRÍ</dc:creator>
  <cp:lastModifiedBy>NGUYỄN MINH TRỌNG TRÍ</cp:lastModifiedBy>
  <cp:revision>2</cp:revision>
  <dcterms:created xsi:type="dcterms:W3CDTF">2019-05-30T10:07:22Z</dcterms:created>
  <dcterms:modified xsi:type="dcterms:W3CDTF">2019-05-30T10:30:26Z</dcterms:modified>
</cp:coreProperties>
</file>