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9" r:id="rId4"/>
    <p:sldId id="270" r:id="rId5"/>
    <p:sldId id="276" r:id="rId6"/>
    <p:sldId id="268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4" r:id="rId34"/>
    <p:sldId id="300" r:id="rId35"/>
    <p:sldId id="301" r:id="rId36"/>
    <p:sldId id="302" r:id="rId37"/>
    <p:sldId id="305" r:id="rId38"/>
    <p:sldId id="306" r:id="rId39"/>
    <p:sldId id="307" r:id="rId40"/>
    <p:sldId id="309" r:id="rId41"/>
    <p:sldId id="310" r:id="rId42"/>
    <p:sldId id="311" r:id="rId43"/>
    <p:sldId id="314" r:id="rId44"/>
    <p:sldId id="315" r:id="rId45"/>
    <p:sldId id="316" r:id="rId46"/>
    <p:sldId id="317" r:id="rId47"/>
    <p:sldId id="318" r:id="rId48"/>
    <p:sldId id="31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65"/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" y="0"/>
            <a:ext cx="1280066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Bài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Tập Python Cơ Bản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1359172"/>
            <a:ext cx="3214957" cy="909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4440" y="2507268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TẬP PYTHON CƠ BẢN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3474626"/>
            <a:ext cx="7067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Chương </a:t>
            </a:r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2 Làm Quen Với Môi Trường Tương Tác Python</a:t>
            </a:r>
            <a:endParaRPr lang="en-US" sz="40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1.9. Biên soạn chương trình đơn giản sau trên trình soạn thảo PyCharm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571" y="2047875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# Chương trình đầu tiên</a:t>
            </a:r>
          </a:p>
          <a:p>
            <a:r>
              <a:rPr lang="vi-VN" dirty="0"/>
              <a:t>x = "Hello World!"</a:t>
            </a:r>
          </a:p>
          <a:p>
            <a:r>
              <a:rPr lang="vi-VN" dirty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</a:p>
        </p:txBody>
      </p:sp>
    </p:spTree>
    <p:extLst>
      <p:ext uri="{BB962C8B-B14F-4D97-AF65-F5344CB8AC3E}">
        <p14:creationId xmlns:p14="http://schemas.microsoft.com/office/powerpoint/2010/main" val="20408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482" y="214089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en-US" dirty="0"/>
              <a:t>Có thể.  </a:t>
            </a:r>
          </a:p>
        </p:txBody>
      </p:sp>
    </p:spTree>
    <p:extLst>
      <p:ext uri="{BB962C8B-B14F-4D97-AF65-F5344CB8AC3E}">
        <p14:creationId xmlns:p14="http://schemas.microsoft.com/office/powerpoint/2010/main" val="2369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</a:p>
        </p:txBody>
      </p:sp>
      <p:sp>
        <p:nvSpPr>
          <p:cNvPr id="8" name="Oval 7"/>
          <p:cNvSpPr/>
          <p:nvPr/>
        </p:nvSpPr>
        <p:spPr>
          <a:xfrm>
            <a:off x="321353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6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353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026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353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026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353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026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1353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026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321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/>
              <a:t>A. Đúng;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</a:t>
            </a:r>
            <a:r>
              <a:rPr lang="fi-FI" dirty="0" smtClean="0"/>
              <a:t>Sai</a:t>
            </a:r>
            <a:endParaRPr lang="fi-FI" dirty="0"/>
          </a:p>
        </p:txBody>
      </p:sp>
      <p:sp>
        <p:nvSpPr>
          <p:cNvPr id="16" name="Oval 15"/>
          <p:cNvSpPr/>
          <p:nvPr/>
        </p:nvSpPr>
        <p:spPr>
          <a:xfrm>
            <a:off x="124722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395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</a:p>
        </p:txBody>
      </p:sp>
      <p:sp>
        <p:nvSpPr>
          <p:cNvPr id="8" name="Oval 7"/>
          <p:cNvSpPr/>
          <p:nvPr/>
        </p:nvSpPr>
        <p:spPr>
          <a:xfrm>
            <a:off x="3218903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5628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8903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5628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8903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5628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8903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628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 smtClean="0"/>
              <a:t>D.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791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24895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0" y="1969310"/>
            <a:ext cx="801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Trong môi trường Python Shell chỉ có thể lập trình theo từng lệnh.  </a:t>
            </a:r>
          </a:p>
        </p:txBody>
      </p:sp>
    </p:spTree>
    <p:extLst>
      <p:ext uri="{BB962C8B-B14F-4D97-AF65-F5344CB8AC3E}">
        <p14:creationId xmlns:p14="http://schemas.microsoft.com/office/powerpoint/2010/main" val="22944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4515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2260" y="196931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Không thể nếu chương trình có 2 lệnh trở lên.</a:t>
            </a:r>
          </a:p>
        </p:txBody>
      </p:sp>
    </p:spTree>
    <p:extLst>
      <p:ext uri="{BB962C8B-B14F-4D97-AF65-F5344CB8AC3E}">
        <p14:creationId xmlns:p14="http://schemas.microsoft.com/office/powerpoint/2010/main" val="33218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39501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2435" y="196931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</a:t>
            </a:r>
            <a:r>
              <a:rPr lang="en-US" dirty="0"/>
              <a:t>Không thể.</a:t>
            </a:r>
          </a:p>
        </p:txBody>
      </p:sp>
    </p:spTree>
    <p:extLst>
      <p:ext uri="{BB962C8B-B14F-4D97-AF65-F5344CB8AC3E}">
        <p14:creationId xmlns:p14="http://schemas.microsoft.com/office/powerpoint/2010/main" val="20182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</a:p>
        </p:txBody>
      </p:sp>
    </p:spTree>
    <p:extLst>
      <p:ext uri="{BB962C8B-B14F-4D97-AF65-F5344CB8AC3E}">
        <p14:creationId xmlns:p14="http://schemas.microsoft.com/office/powerpoint/2010/main" val="3149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4" y="3343190"/>
            <a:ext cx="402011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1587927"/>
            <a:ext cx="5166490" cy="54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2534131"/>
            <a:ext cx="671524" cy="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1841702"/>
            <a:ext cx="4474533" cy="698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2911000"/>
            <a:ext cx="753022" cy="4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B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2663468"/>
            <a:ext cx="2676899" cy="2572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3116558"/>
            <a:ext cx="168616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001854"/>
            <a:ext cx="6214356" cy="58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996724"/>
            <a:ext cx="1173108" cy="9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36711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385" y="2064560"/>
            <a:ext cx="795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Được, có thể sao chép lệnh từ Python Shell sang cửa sổ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2221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93287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2.1. Em hãy giải thích vì sao một biến nhớ trong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tại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các thời điểm khác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nhau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có thể gán các giá trị dữ liệu có kiểu khác nhau.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93287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2.1. Em hãy giải thích vì sao một biến nhớ trong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tại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các thời điểm khác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nhau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có thể gán các giá trị dữ liệu có kiểu khác nhau.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924" y="2205876"/>
            <a:ext cx="8523487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dirty="0" smtClean="0">
                <a:solidFill>
                  <a:schemeClr val="accent5"/>
                </a:solidFill>
              </a:rPr>
              <a:t>Giải thích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Python </a:t>
            </a:r>
            <a:r>
              <a:rPr lang="vi-VN" dirty="0"/>
              <a:t>kiểm soát các tên biến nhớ và đối tượng dữ liệu độc lập.</a:t>
            </a:r>
            <a:br>
              <a:rPr lang="vi-VN" dirty="0"/>
            </a:br>
            <a:r>
              <a:rPr lang="vi-VN" dirty="0"/>
              <a:t>Khi thực hiện lệnh gán, thực chất Python sẽ "gán" đối tượng dữ liệu lên biến nhớ.</a:t>
            </a:r>
            <a:br>
              <a:rPr lang="vi-VN" dirty="0"/>
            </a:br>
            <a:r>
              <a:rPr lang="vi-VN" dirty="0"/>
              <a:t>Ví dụ khi thực hiện lệnh:</a:t>
            </a:r>
            <a:br>
              <a:rPr lang="vi-VN" dirty="0"/>
            </a:br>
            <a:r>
              <a:rPr lang="vi-VN" dirty="0"/>
              <a:t>x = 2</a:t>
            </a:r>
            <a:br>
              <a:rPr lang="vi-VN" dirty="0"/>
            </a:br>
            <a:r>
              <a:rPr lang="vi-VN" dirty="0"/>
              <a:t>Python sẽ thực hiện gắn tên x với đối tượng số nguyên 2. Nếu tại thời điểm khác,</a:t>
            </a:r>
            <a:br>
              <a:rPr lang="vi-VN" dirty="0"/>
            </a:br>
            <a:r>
              <a:rPr lang="vi-VN" dirty="0"/>
              <a:t>chúng ta thực hiện lệnh:</a:t>
            </a:r>
            <a:br>
              <a:rPr lang="vi-VN" dirty="0"/>
            </a:br>
            <a:r>
              <a:rPr lang="vi-VN" dirty="0"/>
              <a:t>x = "Hà Nội"</a:t>
            </a:r>
            <a:br>
              <a:rPr lang="vi-VN" dirty="0"/>
            </a:br>
            <a:r>
              <a:rPr lang="vi-VN" dirty="0"/>
              <a:t>Python sẽ gán tên x với đối tượng xâu ký tự "Hà Nội"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26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2.2. Các lệnh sau đây có hợp lệ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3218903" y="242666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5628" y="240157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18903" y="304388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628" y="301879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 = 1, y = 2, z = 3</a:t>
            </a:r>
            <a:endParaRPr lang="pl-PL" dirty="0"/>
          </a:p>
        </p:txBody>
      </p:sp>
      <p:sp>
        <p:nvSpPr>
          <p:cNvPr id="9" name="Oval 8"/>
          <p:cNvSpPr/>
          <p:nvPr/>
        </p:nvSpPr>
        <p:spPr>
          <a:xfrm>
            <a:off x="3218903" y="371444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5628" y="368935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x, y =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18903" y="438500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5628" y="435991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x, y, z = 1, 2, 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00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2.2. Các lệnh sau đây có hợp lệ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1257099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824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57099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824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 = 1, y = 2, z = 3</a:t>
            </a:r>
            <a:endParaRPr lang="pl-PL" dirty="0"/>
          </a:p>
        </p:txBody>
      </p:sp>
      <p:sp>
        <p:nvSpPr>
          <p:cNvPr id="9" name="Oval 8"/>
          <p:cNvSpPr/>
          <p:nvPr/>
        </p:nvSpPr>
        <p:spPr>
          <a:xfrm>
            <a:off x="1257099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24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x, y =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57099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3824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x, y, z = 1, 2, 3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5636030" y="169052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endParaRPr lang="en-US" i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65615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2340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Hợp lệ</a:t>
            </a:r>
          </a:p>
        </p:txBody>
      </p:sp>
      <p:sp>
        <p:nvSpPr>
          <p:cNvPr id="16" name="Oval 15"/>
          <p:cNvSpPr/>
          <p:nvPr/>
        </p:nvSpPr>
        <p:spPr>
          <a:xfrm>
            <a:off x="5665615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340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Không hợp lệ</a:t>
            </a:r>
          </a:p>
        </p:txBody>
      </p:sp>
      <p:sp>
        <p:nvSpPr>
          <p:cNvPr id="18" name="Oval 17"/>
          <p:cNvSpPr/>
          <p:nvPr/>
        </p:nvSpPr>
        <p:spPr>
          <a:xfrm>
            <a:off x="5665615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2340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Không hợp lệ</a:t>
            </a:r>
          </a:p>
        </p:txBody>
      </p:sp>
      <p:sp>
        <p:nvSpPr>
          <p:cNvPr id="20" name="Oval 19"/>
          <p:cNvSpPr/>
          <p:nvPr/>
        </p:nvSpPr>
        <p:spPr>
          <a:xfrm>
            <a:off x="5665615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340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Hợp lệ</a:t>
            </a:r>
          </a:p>
        </p:txBody>
      </p:sp>
    </p:spTree>
    <p:extLst>
      <p:ext uri="{BB962C8B-B14F-4D97-AF65-F5344CB8AC3E}">
        <p14:creationId xmlns:p14="http://schemas.microsoft.com/office/powerpoint/2010/main" val="7194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43164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2.3.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 =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x + 1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</p:spTree>
    <p:extLst>
      <p:ext uri="{BB962C8B-B14F-4D97-AF65-F5344CB8AC3E}">
        <p14:creationId xmlns:p14="http://schemas.microsoft.com/office/powerpoint/2010/main" val="42389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43164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2.3.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 =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x + 1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924" y="3070956"/>
            <a:ext cx="19757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 = 2; y = 1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91" y="3244112"/>
            <a:ext cx="1924319" cy="1124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35" y="3244112"/>
            <a:ext cx="1295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2.4.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10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20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</p:spTree>
    <p:extLst>
      <p:ext uri="{BB962C8B-B14F-4D97-AF65-F5344CB8AC3E}">
        <p14:creationId xmlns:p14="http://schemas.microsoft.com/office/powerpoint/2010/main" val="22897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2.4.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10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20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924" y="3270462"/>
            <a:ext cx="2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 = 20; y = 10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33" y="3346684"/>
            <a:ext cx="1526658" cy="112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14" y="3346684"/>
            <a:ext cx="129558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2.5.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các biến nhớ x, y thay đổi như thế nào so với trước khi thực hiện các lệnh này?</a:t>
            </a:r>
          </a:p>
        </p:txBody>
      </p:sp>
    </p:spTree>
    <p:extLst>
      <p:ext uri="{BB962C8B-B14F-4D97-AF65-F5344CB8AC3E}">
        <p14:creationId xmlns:p14="http://schemas.microsoft.com/office/powerpoint/2010/main" val="1092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2.5.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các biến nhớ x, y thay đổi như thế nào so với trước khi thực hiện các lệnh này?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924" y="3270462"/>
            <a:ext cx="2831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x, y có giá trị bằng với giá trị của y ban đầu.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3386840"/>
            <a:ext cx="4418249" cy="1477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5229628"/>
            <a:ext cx="4405052" cy="5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69180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2.6. Có thể đặt tên biến nhớ trùng với từ khóa của Python được hay không?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69180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2.6. Có thể đặt tên biến nhớ trùng với từ khóa của Python được hay không?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4964" y="2049569"/>
            <a:ext cx="190167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dirty="0" smtClean="0">
                <a:solidFill>
                  <a:schemeClr val="accent5"/>
                </a:solidFill>
              </a:rPr>
              <a:t>Trả lời</a:t>
            </a:r>
            <a:r>
              <a:rPr lang="en-US" i="1" dirty="0" smtClean="0">
                <a:solidFill>
                  <a:schemeClr val="accent5"/>
                </a:solidFill>
              </a:rPr>
              <a:t>:  </a:t>
            </a:r>
            <a:r>
              <a:rPr lang="en-US" dirty="0"/>
              <a:t>Không thể</a:t>
            </a:r>
          </a:p>
          <a:p>
            <a:pPr>
              <a:lnSpc>
                <a:spcPct val="150000"/>
              </a:lnSpc>
            </a:pPr>
            <a:endParaRPr lang="vi-VN" dirty="0"/>
          </a:p>
          <a:p>
            <a:pPr>
              <a:lnSpc>
                <a:spcPct val="15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0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2.7. Lệnh print(13 + 25) sẽ in ra kết quả là gì?</a:t>
            </a:r>
          </a:p>
        </p:txBody>
      </p:sp>
    </p:spTree>
    <p:extLst>
      <p:ext uri="{BB962C8B-B14F-4D97-AF65-F5344CB8AC3E}">
        <p14:creationId xmlns:p14="http://schemas.microsoft.com/office/powerpoint/2010/main" val="8780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2.7. Lệnh print(13 + 25) sẽ in ra kết quả là gì?</a:t>
            </a:r>
          </a:p>
        </p:txBody>
      </p:sp>
      <p:sp>
        <p:nvSpPr>
          <p:cNvPr id="5" name="Oval 4"/>
          <p:cNvSpPr/>
          <p:nvPr/>
        </p:nvSpPr>
        <p:spPr>
          <a:xfrm>
            <a:off x="1257099" y="17514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824" y="17263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13 + 25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57099" y="23686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824" y="23435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'13 + 25'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57099" y="30392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24" y="30141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57099" y="37097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3824" y="36846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'38'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972" y="1726350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 smtClean="0"/>
              <a:t>C.</a:t>
            </a:r>
            <a:endParaRPr lang="en-US" dirty="0"/>
          </a:p>
          <a:p>
            <a:r>
              <a:rPr lang="en-US" i="1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74" y="1797607"/>
            <a:ext cx="1714739" cy="4667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74" y="2551543"/>
            <a:ext cx="49536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2.8. Đặt tên biến nhớ như sau có được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3252153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878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a-b-c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52153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878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a_b_c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52153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8878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__abc__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52153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878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-a_b_c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2.8. Đặt tên biến nhớ như sau có được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1257099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824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a-b-c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57099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824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a_b_c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57099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24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__abc__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57099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3824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-a_b_c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6030" y="169052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endParaRPr lang="en-US" i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65615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2340" y="2247506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65615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340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Đúng</a:t>
            </a:r>
          </a:p>
        </p:txBody>
      </p:sp>
      <p:sp>
        <p:nvSpPr>
          <p:cNvPr id="18" name="Oval 17"/>
          <p:cNvSpPr/>
          <p:nvPr/>
        </p:nvSpPr>
        <p:spPr>
          <a:xfrm>
            <a:off x="5665615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2340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Đúng</a:t>
            </a:r>
          </a:p>
        </p:txBody>
      </p:sp>
      <p:sp>
        <p:nvSpPr>
          <p:cNvPr id="20" name="Oval 19"/>
          <p:cNvSpPr/>
          <p:nvPr/>
        </p:nvSpPr>
        <p:spPr>
          <a:xfrm>
            <a:off x="5665615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340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12453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D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2615685"/>
            <a:ext cx="1646815" cy="5618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3394699"/>
            <a:ext cx="1755221" cy="5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14684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17570" y="207421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5"/>
                </a:solidFill>
              </a:rPr>
              <a:t>Đáp án: Xin chào bạn"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2726803"/>
            <a:ext cx="1791595" cy="2985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3308656"/>
            <a:ext cx="139211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</a:p>
        </p:txBody>
      </p:sp>
      <p:sp>
        <p:nvSpPr>
          <p:cNvPr id="8" name="Oval 7"/>
          <p:cNvSpPr/>
          <p:nvPr/>
        </p:nvSpPr>
        <p:spPr>
          <a:xfrm>
            <a:off x="3585013" y="213131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1738" y="210622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85013" y="274853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1738" y="272344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5013" y="341909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1738" y="339400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85013" y="408965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1738" y="406456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85013" y="468973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1738" y="466463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85013" y="528980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51738" y="526471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22445" y="2169467"/>
            <a:ext cx="349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 smtClean="0"/>
              <a:t>A</a:t>
            </a:r>
            <a:r>
              <a:rPr lang="fi-FI" dirty="0"/>
              <a:t>. Sai;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Đúng</a:t>
            </a:r>
            <a:r>
              <a:rPr lang="fi-FI" dirty="0" smtClean="0"/>
              <a:t>; F</a:t>
            </a:r>
            <a:r>
              <a:rPr lang="fi-FI" dirty="0"/>
              <a:t>. Đúng</a:t>
            </a:r>
          </a:p>
        </p:txBody>
      </p:sp>
      <p:sp>
        <p:nvSpPr>
          <p:cNvPr id="16" name="Oval 15"/>
          <p:cNvSpPr/>
          <p:nvPr/>
        </p:nvSpPr>
        <p:spPr>
          <a:xfrm>
            <a:off x="679888" y="475297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13" y="472788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9888" y="535305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6613" y="532795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1586</Words>
  <Application>Microsoft Office PowerPoint</Application>
  <PresentationFormat>On-screen Show (4:3)</PresentationFormat>
  <Paragraphs>303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190</cp:revision>
  <dcterms:created xsi:type="dcterms:W3CDTF">2023-04-21T02:43:36Z</dcterms:created>
  <dcterms:modified xsi:type="dcterms:W3CDTF">2023-05-10T10:41:36Z</dcterms:modified>
</cp:coreProperties>
</file>