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81444520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418426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118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2640214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1889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1431424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224887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211272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281148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A60775-EB18-4D06-ABE8-60F6FCF44892}" type="datetimeFigureOut">
              <a:rPr lang="vi-VN" smtClean="0"/>
              <a:t>15/01/2018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198905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A60775-EB18-4D06-ABE8-60F6FCF44892}" type="datetimeFigureOut">
              <a:rPr lang="vi-VN" smtClean="0"/>
              <a:t>15/01/2018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381469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60775-EB18-4D06-ABE8-60F6FCF44892}" type="datetimeFigureOut">
              <a:rPr lang="vi-VN" smtClean="0"/>
              <a:t>15/01/2018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72650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A60775-EB18-4D06-ABE8-60F6FCF44892}" type="datetimeFigureOut">
              <a:rPr lang="vi-VN" smtClean="0"/>
              <a:t>15/01/2018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27389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60775-EB18-4D06-ABE8-60F6FCF44892}" type="datetimeFigureOut">
              <a:rPr lang="vi-VN" smtClean="0"/>
              <a:t>15/01/2018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22971007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A60775-EB18-4D06-ABE8-60F6FCF44892}" type="datetimeFigureOut">
              <a:rPr lang="vi-VN" smtClean="0"/>
              <a:t>15/01/2018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13578278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A60775-EB18-4D06-ABE8-60F6FCF44892}" type="datetimeFigureOut">
              <a:rPr lang="vi-VN" smtClean="0"/>
              <a:t>15/01/2018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9C284EC-B2CC-4375-9741-3A559A509BD9}" type="slidenum">
              <a:rPr lang="vi-VN" smtClean="0"/>
              <a:t>‹#›</a:t>
            </a:fld>
            <a:endParaRPr lang="vi-VN"/>
          </a:p>
        </p:txBody>
      </p:sp>
    </p:spTree>
    <p:extLst>
      <p:ext uri="{BB962C8B-B14F-4D97-AF65-F5344CB8AC3E}">
        <p14:creationId xmlns:p14="http://schemas.microsoft.com/office/powerpoint/2010/main" val="237391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A60775-EB18-4D06-ABE8-60F6FCF44892}" type="datetimeFigureOut">
              <a:rPr lang="vi-VN" smtClean="0"/>
              <a:t>15/01/2018</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C284EC-B2CC-4375-9741-3A559A509BD9}" type="slidenum">
              <a:rPr lang="vi-VN" smtClean="0"/>
              <a:t>‹#›</a:t>
            </a:fld>
            <a:endParaRPr lang="vi-VN"/>
          </a:p>
        </p:txBody>
      </p:sp>
    </p:spTree>
    <p:extLst>
      <p:ext uri="{BB962C8B-B14F-4D97-AF65-F5344CB8AC3E}">
        <p14:creationId xmlns:p14="http://schemas.microsoft.com/office/powerpoint/2010/main" val="294031112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200" dirty="0" smtClean="0"/>
              <a:t>SWD Presentation</a:t>
            </a:r>
            <a:r>
              <a:rPr lang="en-US" dirty="0" smtClean="0"/>
              <a:t/>
            </a:r>
            <a:br>
              <a:rPr lang="en-US" dirty="0" smtClean="0"/>
            </a:br>
            <a:r>
              <a:rPr lang="en-US" dirty="0" smtClean="0"/>
              <a:t>USE CASE DIAGRAM</a:t>
            </a:r>
            <a:endParaRPr lang="vi-VN" dirty="0"/>
          </a:p>
        </p:txBody>
      </p:sp>
      <p:sp>
        <p:nvSpPr>
          <p:cNvPr id="3" name="Subtitle 2"/>
          <p:cNvSpPr>
            <a:spLocks noGrp="1"/>
          </p:cNvSpPr>
          <p:nvPr>
            <p:ph type="subTitle" idx="1"/>
          </p:nvPr>
        </p:nvSpPr>
        <p:spPr>
          <a:xfrm>
            <a:off x="1507067" y="4050833"/>
            <a:ext cx="7766936" cy="2041048"/>
          </a:xfrm>
        </p:spPr>
        <p:txBody>
          <a:bodyPr>
            <a:normAutofit fontScale="70000" lnSpcReduction="20000"/>
          </a:bodyPr>
          <a:lstStyle/>
          <a:p>
            <a:r>
              <a:rPr lang="en-US" dirty="0" smtClean="0"/>
              <a:t>GROUP 1</a:t>
            </a:r>
          </a:p>
          <a:p>
            <a:r>
              <a:rPr lang="en-US" dirty="0" err="1" smtClean="0"/>
              <a:t>Nguyễn</a:t>
            </a:r>
            <a:r>
              <a:rPr lang="en-US" dirty="0" smtClean="0"/>
              <a:t> </a:t>
            </a:r>
            <a:r>
              <a:rPr lang="en-US" dirty="0" err="1" smtClean="0"/>
              <a:t>Khánh</a:t>
            </a:r>
            <a:endParaRPr lang="en-US" dirty="0" smtClean="0"/>
          </a:p>
          <a:p>
            <a:r>
              <a:rPr lang="en-US" dirty="0" smtClean="0"/>
              <a:t>Phan Minh </a:t>
            </a:r>
            <a:r>
              <a:rPr lang="en-US" dirty="0" err="1" smtClean="0"/>
              <a:t>Trí</a:t>
            </a:r>
            <a:endParaRPr lang="en-US" dirty="0" smtClean="0"/>
          </a:p>
          <a:p>
            <a:r>
              <a:rPr lang="en-US" dirty="0" err="1" smtClean="0"/>
              <a:t>Huỳnh</a:t>
            </a:r>
            <a:r>
              <a:rPr lang="en-US" dirty="0" smtClean="0"/>
              <a:t> </a:t>
            </a:r>
            <a:r>
              <a:rPr lang="en-US" dirty="0" err="1" smtClean="0"/>
              <a:t>Hữu</a:t>
            </a:r>
            <a:r>
              <a:rPr lang="en-US" dirty="0" smtClean="0"/>
              <a:t> </a:t>
            </a:r>
            <a:r>
              <a:rPr lang="en-US" dirty="0" err="1" smtClean="0"/>
              <a:t>Nghĩa</a:t>
            </a:r>
            <a:endParaRPr lang="en-US" dirty="0" smtClean="0"/>
          </a:p>
          <a:p>
            <a:r>
              <a:rPr lang="en-US" dirty="0" err="1" smtClean="0"/>
              <a:t>Nguyễn</a:t>
            </a:r>
            <a:r>
              <a:rPr lang="en-US" dirty="0" smtClean="0"/>
              <a:t> </a:t>
            </a:r>
            <a:r>
              <a:rPr lang="en-US" dirty="0" err="1" smtClean="0"/>
              <a:t>Đỗ</a:t>
            </a:r>
            <a:r>
              <a:rPr lang="en-US" dirty="0" smtClean="0"/>
              <a:t> Minh </a:t>
            </a:r>
            <a:r>
              <a:rPr lang="en-US" dirty="0" err="1" smtClean="0"/>
              <a:t>Đức</a:t>
            </a:r>
            <a:endParaRPr lang="en-US" dirty="0" smtClean="0"/>
          </a:p>
          <a:p>
            <a:r>
              <a:rPr lang="en-US" dirty="0" err="1" smtClean="0"/>
              <a:t>Nguyễn</a:t>
            </a:r>
            <a:r>
              <a:rPr lang="en-US" dirty="0" smtClean="0"/>
              <a:t> Minh </a:t>
            </a:r>
            <a:r>
              <a:rPr lang="en-US" dirty="0" err="1" smtClean="0"/>
              <a:t>Hưng</a:t>
            </a:r>
            <a:endParaRPr lang="en-US" dirty="0" smtClean="0"/>
          </a:p>
          <a:p>
            <a:r>
              <a:rPr lang="en-US" dirty="0" err="1" smtClean="0"/>
              <a:t>Nguyễn</a:t>
            </a:r>
            <a:r>
              <a:rPr lang="en-US" dirty="0" smtClean="0"/>
              <a:t> </a:t>
            </a:r>
            <a:r>
              <a:rPr lang="en-US" dirty="0" err="1" smtClean="0"/>
              <a:t>Đình</a:t>
            </a:r>
            <a:r>
              <a:rPr lang="en-US" dirty="0" smtClean="0"/>
              <a:t> </a:t>
            </a:r>
            <a:r>
              <a:rPr lang="en-US" dirty="0" err="1" smtClean="0"/>
              <a:t>Thông</a:t>
            </a:r>
            <a:endParaRPr lang="en-US" dirty="0" smtClean="0"/>
          </a:p>
          <a:p>
            <a:endParaRPr lang="en-US" dirty="0" smtClean="0"/>
          </a:p>
        </p:txBody>
      </p:sp>
    </p:spTree>
    <p:extLst>
      <p:ext uri="{BB962C8B-B14F-4D97-AF65-F5344CB8AC3E}">
        <p14:creationId xmlns:p14="http://schemas.microsoft.com/office/powerpoint/2010/main" val="3778908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930"/>
          </a:xfrm>
        </p:spPr>
        <p:txBody>
          <a:bodyPr/>
          <a:lstStyle/>
          <a:p>
            <a:r>
              <a:rPr lang="en-US" sz="2500" dirty="0" err="1"/>
              <a:t>I.Association</a:t>
            </a:r>
            <a:endParaRPr lang="vi-VN" sz="2500" dirty="0"/>
          </a:p>
        </p:txBody>
      </p:sp>
      <p:sp>
        <p:nvSpPr>
          <p:cNvPr id="3" name="Content Placeholder 2"/>
          <p:cNvSpPr>
            <a:spLocks noGrp="1"/>
          </p:cNvSpPr>
          <p:nvPr>
            <p:ph idx="1"/>
          </p:nvPr>
        </p:nvSpPr>
        <p:spPr>
          <a:xfrm>
            <a:off x="677334" y="1210963"/>
            <a:ext cx="8596668" cy="4830400"/>
          </a:xfrm>
        </p:spPr>
        <p:txBody>
          <a:bodyPr/>
          <a:lstStyle/>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1 actor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1 </a:t>
            </a:r>
            <a:r>
              <a:rPr lang="en-US" dirty="0" err="1" smtClean="0">
                <a:latin typeface="Arial" panose="020B0604020202020204" pitchFamily="34" charset="0"/>
                <a:cs typeface="Arial" panose="020B0604020202020204" pitchFamily="34" charset="0"/>
              </a:rPr>
              <a:t>usecase</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1 actor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usecase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kiểu</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Actor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 UML 2.5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phép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lựa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chọn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0..1</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actor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actor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usecase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stretch>
            <a:fillRect/>
          </a:stretch>
        </p:blipFill>
        <p:spPr>
          <a:xfrm>
            <a:off x="3123055" y="2049290"/>
            <a:ext cx="3705225" cy="1400175"/>
          </a:xfrm>
          <a:prstGeom prst="rect">
            <a:avLst/>
          </a:prstGeom>
        </p:spPr>
      </p:pic>
      <p:pic>
        <p:nvPicPr>
          <p:cNvPr id="5" name="Picture 4"/>
          <p:cNvPicPr>
            <a:picLocks noChangeAspect="1"/>
          </p:cNvPicPr>
          <p:nvPr/>
        </p:nvPicPr>
        <p:blipFill>
          <a:blip r:embed="rId3"/>
          <a:stretch>
            <a:fillRect/>
          </a:stretch>
        </p:blipFill>
        <p:spPr>
          <a:xfrm>
            <a:off x="3595301" y="4416706"/>
            <a:ext cx="2628900" cy="1781175"/>
          </a:xfrm>
          <a:prstGeom prst="rect">
            <a:avLst/>
          </a:prstGeom>
        </p:spPr>
      </p:pic>
    </p:spTree>
    <p:extLst>
      <p:ext uri="{BB962C8B-B14F-4D97-AF65-F5344CB8AC3E}">
        <p14:creationId xmlns:p14="http://schemas.microsoft.com/office/powerpoint/2010/main" val="208756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573"/>
          </a:xfrm>
        </p:spPr>
        <p:txBody>
          <a:bodyPr>
            <a:normAutofit/>
          </a:bodyPr>
          <a:lstStyle/>
          <a:p>
            <a:r>
              <a:rPr lang="en-US" sz="2500" dirty="0" err="1"/>
              <a:t>II.Generalization</a:t>
            </a:r>
            <a:endParaRPr lang="vi-VN" sz="2500" dirty="0"/>
          </a:p>
        </p:txBody>
      </p:sp>
      <p:sp>
        <p:nvSpPr>
          <p:cNvPr id="3" name="Content Placeholder 2"/>
          <p:cNvSpPr>
            <a:spLocks noGrp="1"/>
          </p:cNvSpPr>
          <p:nvPr>
            <p:ph idx="1"/>
          </p:nvPr>
        </p:nvSpPr>
        <p:spPr>
          <a:xfrm>
            <a:off x="677334" y="1322173"/>
            <a:ext cx="8596668" cy="4719189"/>
          </a:xfrm>
        </p:spPr>
        <p:txBody>
          <a:bodyPr/>
          <a:lstStyle/>
          <a:p>
            <a:pPr>
              <a:buFont typeface="Wingdings" panose="05000000000000000000" pitchFamily="2" charset="2"/>
              <a:buChar char="§"/>
            </a:pPr>
            <a:r>
              <a:rPr lang="vi-VN" dirty="0"/>
              <a:t>Một quan hệ generalization có giữa một Use Case cụ thể hơn (specifilized) đến với một Use Case tổng quát hơn (generalized). Một generalized có thể cụ thể hóa thành nhiều specifilized, một specifilized cũng có thể được cụ thể hóa từ nhiều generalized. Một quan hệ generalization giữa các Use Case trình bày thành một đường đặc từ specifilized đến generalized, với đầu mũi tên là một tam giác rỗng chỉ generalized. Tránh nhằm lẫn với quan hệ phụ thuộc «extend».</a:t>
            </a:r>
          </a:p>
          <a:p>
            <a:pPr>
              <a:buFont typeface="Wingdings" panose="05000000000000000000" pitchFamily="2" charset="2"/>
              <a:buChar char="§"/>
            </a:pPr>
            <a:r>
              <a:rPr lang="vi-VN" dirty="0"/>
              <a:t>Hình dưới mô tả việc chuyển một Use Case với các hành vi </a:t>
            </a:r>
            <a:r>
              <a:rPr lang="vi-VN" dirty="0" smtClean="0"/>
              <a:t>tương tự</a:t>
            </a:r>
            <a:r>
              <a:rPr lang="vi-VN" dirty="0"/>
              <a:t> (trái) thành quan hệ </a:t>
            </a:r>
            <a:r>
              <a:rPr lang="vi-VN" dirty="0" smtClean="0"/>
              <a:t>generalization </a:t>
            </a:r>
            <a:r>
              <a:rPr lang="vi-VN" dirty="0"/>
              <a:t>(phải).</a:t>
            </a:r>
          </a:p>
        </p:txBody>
      </p:sp>
      <p:pic>
        <p:nvPicPr>
          <p:cNvPr id="4" name="Picture 3"/>
          <p:cNvPicPr>
            <a:picLocks noChangeAspect="1"/>
          </p:cNvPicPr>
          <p:nvPr/>
        </p:nvPicPr>
        <p:blipFill>
          <a:blip r:embed="rId2"/>
          <a:stretch>
            <a:fillRect/>
          </a:stretch>
        </p:blipFill>
        <p:spPr>
          <a:xfrm>
            <a:off x="2286000" y="4032035"/>
            <a:ext cx="4548831" cy="1667169"/>
          </a:xfrm>
          <a:prstGeom prst="rect">
            <a:avLst/>
          </a:prstGeom>
        </p:spPr>
      </p:pic>
    </p:spTree>
    <p:extLst>
      <p:ext uri="{BB962C8B-B14F-4D97-AF65-F5344CB8AC3E}">
        <p14:creationId xmlns:p14="http://schemas.microsoft.com/office/powerpoint/2010/main" val="580221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859"/>
          </a:xfrm>
        </p:spPr>
        <p:txBody>
          <a:bodyPr/>
          <a:lstStyle/>
          <a:p>
            <a:r>
              <a:rPr lang="en-US" sz="2500" dirty="0" err="1" smtClean="0"/>
              <a:t>III.Include</a:t>
            </a:r>
            <a:endParaRPr lang="vi-VN" sz="2500" dirty="0"/>
          </a:p>
        </p:txBody>
      </p:sp>
      <p:sp>
        <p:nvSpPr>
          <p:cNvPr id="3" name="Content Placeholder 2"/>
          <p:cNvSpPr>
            <a:spLocks noGrp="1"/>
          </p:cNvSpPr>
          <p:nvPr>
            <p:ph idx="1"/>
          </p:nvPr>
        </p:nvSpPr>
        <p:spPr>
          <a:xfrm>
            <a:off x="677334" y="1297459"/>
            <a:ext cx="8596668" cy="4743903"/>
          </a:xfrm>
        </p:spPr>
        <p:txBody>
          <a:bodyPr/>
          <a:lstStyle/>
          <a:p>
            <a:pPr>
              <a:buFont typeface="Wingdings" panose="05000000000000000000" pitchFamily="2" charset="2"/>
              <a:buChar char="§"/>
            </a:pPr>
            <a:r>
              <a:rPr lang="vi-VN" dirty="0"/>
              <a:t>Một Use Case (gọi là base Use Case) có thể chứa («include») chức năng của một Use Case khác (gọi là inclusion Use Case) như một phần xử lý của nó. Nói chung, nó giả sử rằng mọi Use Case «include» sẽ được gọi mỗi khi tuyến Use Case chính chạy. Quan hệ này còn gọi là quan hệ sử dụng «uses». Ví dụ, việc thực thi Use Case Card Identification (Xác nhận thẻ) là một phần của Use Case Withdraw (Rút tiền). Khi thực thi Use Case Withdraw, Use Case Card Identification sẽ được gọi.</a:t>
            </a:r>
          </a:p>
        </p:txBody>
      </p:sp>
      <p:pic>
        <p:nvPicPr>
          <p:cNvPr id="4" name="Picture 3"/>
          <p:cNvPicPr>
            <a:picLocks noChangeAspect="1"/>
          </p:cNvPicPr>
          <p:nvPr/>
        </p:nvPicPr>
        <p:blipFill>
          <a:blip r:embed="rId2"/>
          <a:stretch>
            <a:fillRect/>
          </a:stretch>
        </p:blipFill>
        <p:spPr>
          <a:xfrm>
            <a:off x="2723314" y="3527853"/>
            <a:ext cx="4653283" cy="1427205"/>
          </a:xfrm>
          <a:prstGeom prst="rect">
            <a:avLst/>
          </a:prstGeom>
        </p:spPr>
      </p:pic>
    </p:spTree>
    <p:extLst>
      <p:ext uri="{BB962C8B-B14F-4D97-AF65-F5344CB8AC3E}">
        <p14:creationId xmlns:p14="http://schemas.microsoft.com/office/powerpoint/2010/main" val="480615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lstStyle/>
          <a:p>
            <a:r>
              <a:rPr lang="en-US" sz="2500" dirty="0" err="1"/>
              <a:t>III.Include</a:t>
            </a:r>
            <a:endParaRPr lang="vi-VN" sz="2500" dirty="0"/>
          </a:p>
        </p:txBody>
      </p:sp>
      <p:sp>
        <p:nvSpPr>
          <p:cNvPr id="3" name="Content Placeholder 2"/>
          <p:cNvSpPr>
            <a:spLocks noGrp="1"/>
          </p:cNvSpPr>
          <p:nvPr>
            <p:ph idx="1"/>
          </p:nvPr>
        </p:nvSpPr>
        <p:spPr>
          <a:xfrm>
            <a:off x="677334" y="1285103"/>
            <a:ext cx="8596668" cy="4756259"/>
          </a:xfrm>
        </p:spPr>
        <p:txBody>
          <a:bodyPr/>
          <a:lstStyle/>
          <a:p>
            <a:r>
              <a:rPr lang="vi-VN" dirty="0"/>
              <a:t>Một Use Case có thể bao gồm một hoặc nhiều Use Case khác, giúp thu giảm mức độ trùng lặp chức năng bằng cách gom các hành vi chung nhóm vào một Use Case.</a:t>
            </a:r>
          </a:p>
          <a:p>
            <a:pPr>
              <a:buFont typeface="Wingdings" panose="05000000000000000000" pitchFamily="2" charset="2"/>
              <a:buChar char="§"/>
            </a:pPr>
            <a:r>
              <a:rPr lang="vi-VN" dirty="0" smtClean="0"/>
              <a:t>Hình dưới mô tả việc chuyển một Use Case với các hành vi chung (trái) thành các quan hệ phụ thuộc «include» (phải).</a:t>
            </a:r>
            <a:endParaRPr lang="vi-VN" dirty="0"/>
          </a:p>
        </p:txBody>
      </p:sp>
      <p:pic>
        <p:nvPicPr>
          <p:cNvPr id="4" name="Picture 3"/>
          <p:cNvPicPr>
            <a:picLocks noChangeAspect="1"/>
          </p:cNvPicPr>
          <p:nvPr/>
        </p:nvPicPr>
        <p:blipFill>
          <a:blip r:embed="rId2"/>
          <a:stretch>
            <a:fillRect/>
          </a:stretch>
        </p:blipFill>
        <p:spPr>
          <a:xfrm>
            <a:off x="2774698" y="3025346"/>
            <a:ext cx="4774894" cy="1867929"/>
          </a:xfrm>
          <a:prstGeom prst="rect">
            <a:avLst/>
          </a:prstGeom>
        </p:spPr>
      </p:pic>
    </p:spTree>
    <p:extLst>
      <p:ext uri="{BB962C8B-B14F-4D97-AF65-F5344CB8AC3E}">
        <p14:creationId xmlns:p14="http://schemas.microsoft.com/office/powerpoint/2010/main" val="312253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normAutofit/>
          </a:bodyPr>
          <a:lstStyle/>
          <a:p>
            <a:r>
              <a:rPr lang="vi-VN" sz="2500" dirty="0" smtClean="0"/>
              <a:t>IV.Extend</a:t>
            </a:r>
            <a:endParaRPr lang="vi-VN" sz="2500" dirty="0"/>
          </a:p>
        </p:txBody>
      </p:sp>
      <p:sp>
        <p:nvSpPr>
          <p:cNvPr id="3" name="Content Placeholder 2"/>
          <p:cNvSpPr>
            <a:spLocks noGrp="1"/>
          </p:cNvSpPr>
          <p:nvPr>
            <p:ph idx="1"/>
          </p:nvPr>
        </p:nvSpPr>
        <p:spPr>
          <a:xfrm>
            <a:off x="677334" y="1285103"/>
            <a:ext cx="8596668" cy="4756259"/>
          </a:xfrm>
        </p:spPr>
        <p:txBody>
          <a:bodyPr/>
          <a:lstStyle/>
          <a:p>
            <a:pPr>
              <a:buFont typeface="Wingdings" panose="05000000000000000000" pitchFamily="2" charset="2"/>
              <a:buChar char="§"/>
            </a:pPr>
            <a:r>
              <a:rPr lang="vi-VN" dirty="0"/>
              <a:t>Một Use Case mở rộng (gọi là extension Use Case) có thể được mở rộng («extend») hành vi từ một Use Case khác (gọi là base Use Case); điều này thường dùng cho các trường hợp tùy chọn, ngoại lệ, chèn thêm vào … Ví dụ, nếu trước khi thay đổi một kiểu đặt hàng cụ thể (Modify Order), người dùng có thể phải nhận được sự chấp thuận (Get Approval) từ cấp phân quyền cao hơn, thì Use Case Get Approval có thể tùy chọn mở rộng («extend») Use Case </a:t>
            </a:r>
            <a:r>
              <a:rPr lang="vi-VN" dirty="0" smtClean="0"/>
              <a:t>Modify Order</a:t>
            </a:r>
            <a:r>
              <a:rPr lang="vi-VN" dirty="0"/>
              <a:t> thông thường.</a:t>
            </a:r>
          </a:p>
        </p:txBody>
      </p:sp>
      <p:pic>
        <p:nvPicPr>
          <p:cNvPr id="6" name="Picture 5"/>
          <p:cNvPicPr>
            <a:picLocks noChangeAspect="1"/>
          </p:cNvPicPr>
          <p:nvPr/>
        </p:nvPicPr>
        <p:blipFill>
          <a:blip r:embed="rId2"/>
          <a:stretch>
            <a:fillRect/>
          </a:stretch>
        </p:blipFill>
        <p:spPr>
          <a:xfrm>
            <a:off x="2657291" y="3456545"/>
            <a:ext cx="3924741" cy="1201952"/>
          </a:xfrm>
          <a:prstGeom prst="rect">
            <a:avLst/>
          </a:prstGeom>
        </p:spPr>
      </p:pic>
    </p:spTree>
    <p:extLst>
      <p:ext uri="{BB962C8B-B14F-4D97-AF65-F5344CB8AC3E}">
        <p14:creationId xmlns:p14="http://schemas.microsoft.com/office/powerpoint/2010/main" val="220115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930"/>
          </a:xfrm>
        </p:spPr>
        <p:txBody>
          <a:bodyPr>
            <a:normAutofit/>
          </a:bodyPr>
          <a:lstStyle/>
          <a:p>
            <a:r>
              <a:rPr lang="vi-VN" sz="2500" dirty="0"/>
              <a:t>IV.Extend</a:t>
            </a:r>
          </a:p>
        </p:txBody>
      </p:sp>
      <p:sp>
        <p:nvSpPr>
          <p:cNvPr id="3" name="Content Placeholder 2"/>
          <p:cNvSpPr>
            <a:spLocks noGrp="1"/>
          </p:cNvSpPr>
          <p:nvPr>
            <p:ph idx="1"/>
          </p:nvPr>
        </p:nvSpPr>
        <p:spPr>
          <a:xfrm>
            <a:off x="677334" y="1025611"/>
            <a:ext cx="8596668" cy="5015751"/>
          </a:xfrm>
        </p:spPr>
        <p:txBody>
          <a:bodyPr/>
          <a:lstStyle/>
          <a:p>
            <a:pPr>
              <a:buFont typeface="Wingdings" panose="05000000000000000000" pitchFamily="2" charset="2"/>
              <a:buChar char="§"/>
            </a:pPr>
            <a:r>
              <a:rPr lang="vi-VN" dirty="0"/>
              <a:t>Hình dưới mô tả việc chuyển một Use Case với các hành vi tùy chọn (trái) thành các quan hệ phụ thuộc «extend» (phải).</a:t>
            </a:r>
          </a:p>
        </p:txBody>
      </p:sp>
      <p:pic>
        <p:nvPicPr>
          <p:cNvPr id="4" name="Picture 3"/>
          <p:cNvPicPr>
            <a:picLocks noChangeAspect="1"/>
          </p:cNvPicPr>
          <p:nvPr/>
        </p:nvPicPr>
        <p:blipFill>
          <a:blip r:embed="rId2"/>
          <a:stretch>
            <a:fillRect/>
          </a:stretch>
        </p:blipFill>
        <p:spPr>
          <a:xfrm>
            <a:off x="2261287" y="2096786"/>
            <a:ext cx="4772153" cy="1758779"/>
          </a:xfrm>
          <a:prstGeom prst="rect">
            <a:avLst/>
          </a:prstGeom>
        </p:spPr>
      </p:pic>
    </p:spTree>
    <p:extLst>
      <p:ext uri="{BB962C8B-B14F-4D97-AF65-F5344CB8AC3E}">
        <p14:creationId xmlns:p14="http://schemas.microsoft.com/office/powerpoint/2010/main" val="3694517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643"/>
          </a:xfrm>
        </p:spPr>
        <p:txBody>
          <a:bodyPr>
            <a:normAutofit fontScale="90000"/>
          </a:bodyPr>
          <a:lstStyle/>
          <a:p>
            <a:r>
              <a:rPr lang="vi-VN" dirty="0" smtClean="0"/>
              <a:t>4.Các bước hiện thực một Use Case Diagram</a:t>
            </a:r>
            <a:br>
              <a:rPr lang="vi-VN" dirty="0" smtClean="0"/>
            </a:br>
            <a:endParaRPr lang="vi-VN" dirty="0"/>
          </a:p>
        </p:txBody>
      </p:sp>
      <p:sp>
        <p:nvSpPr>
          <p:cNvPr id="3" name="Content Placeholder 2"/>
          <p:cNvSpPr>
            <a:spLocks noGrp="1"/>
          </p:cNvSpPr>
          <p:nvPr>
            <p:ph idx="1"/>
          </p:nvPr>
        </p:nvSpPr>
        <p:spPr>
          <a:xfrm>
            <a:off x="677334" y="1359243"/>
            <a:ext cx="8596668" cy="4682119"/>
          </a:xfrm>
        </p:spPr>
        <p:txBody>
          <a:bodyPr/>
          <a:lstStyle/>
          <a:p>
            <a:pPr marL="0" indent="0">
              <a:buNone/>
            </a:pPr>
            <a:r>
              <a:rPr lang="vi-VN" dirty="0" smtClean="0"/>
              <a:t>Giai đoạn 1: Mô hình hóa</a:t>
            </a:r>
          </a:p>
          <a:p>
            <a:pPr>
              <a:buFont typeface="Wingdings" panose="05000000000000000000" pitchFamily="2" charset="2"/>
              <a:buChar char="§"/>
            </a:pPr>
            <a:r>
              <a:rPr lang="vi-VN" dirty="0"/>
              <a:t> Thiết lập ngữ cảnh của hệ thống đích.</a:t>
            </a:r>
          </a:p>
          <a:p>
            <a:pPr>
              <a:buFont typeface="Wingdings" panose="05000000000000000000" pitchFamily="2" charset="2"/>
              <a:buChar char="§"/>
            </a:pPr>
            <a:r>
              <a:rPr lang="vi-VN" dirty="0"/>
              <a:t> Chỉ định các Actor.</a:t>
            </a:r>
          </a:p>
          <a:p>
            <a:pPr>
              <a:buFont typeface="Wingdings" panose="05000000000000000000" pitchFamily="2" charset="2"/>
              <a:buChar char="§"/>
            </a:pPr>
            <a:r>
              <a:rPr lang="vi-VN" dirty="0"/>
              <a:t> Chỉ định các Use Case.</a:t>
            </a:r>
          </a:p>
          <a:p>
            <a:pPr>
              <a:buFont typeface="Wingdings" panose="05000000000000000000" pitchFamily="2" charset="2"/>
              <a:buChar char="§"/>
            </a:pPr>
            <a:r>
              <a:rPr lang="vi-VN" dirty="0"/>
              <a:t> Định nghĩa các quan hệ giữa các Actor và các Use Case.</a:t>
            </a:r>
          </a:p>
          <a:p>
            <a:pPr>
              <a:buFont typeface="Wingdings" panose="05000000000000000000" pitchFamily="2" charset="2"/>
              <a:buChar char="§"/>
            </a:pPr>
            <a:r>
              <a:rPr lang="vi-VN" dirty="0"/>
              <a:t> Đánh giá các Actor và các Use Case để tìm cách chi tiết hóa.</a:t>
            </a:r>
          </a:p>
          <a:p>
            <a:pPr>
              <a:buFont typeface="Wingdings" panose="05000000000000000000" pitchFamily="2" charset="2"/>
              <a:buChar char="§"/>
            </a:pPr>
            <a:endParaRPr lang="vi-VN" dirty="0"/>
          </a:p>
        </p:txBody>
      </p:sp>
    </p:spTree>
    <p:extLst>
      <p:ext uri="{BB962C8B-B14F-4D97-AF65-F5344CB8AC3E}">
        <p14:creationId xmlns:p14="http://schemas.microsoft.com/office/powerpoint/2010/main" val="480493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58097"/>
            <a:ext cx="8596668" cy="4583266"/>
          </a:xfrm>
        </p:spPr>
        <p:txBody>
          <a:bodyPr/>
          <a:lstStyle/>
          <a:p>
            <a:pPr marL="0" indent="0">
              <a:buNone/>
            </a:pPr>
            <a:r>
              <a:rPr lang="vi-VN" dirty="0" smtClean="0"/>
              <a:t>Giai đoạn 2: Cấu trúc</a:t>
            </a:r>
          </a:p>
          <a:p>
            <a:pPr>
              <a:buFont typeface="Wingdings" panose="05000000000000000000" pitchFamily="2" charset="2"/>
              <a:buChar char="§"/>
            </a:pPr>
            <a:r>
              <a:rPr lang="vi-VN" dirty="0"/>
              <a:t> Đánh giá các Use Case cho quan hệ phụ thuộc «include».</a:t>
            </a:r>
          </a:p>
          <a:p>
            <a:pPr>
              <a:buFont typeface="Wingdings" panose="05000000000000000000" pitchFamily="2" charset="2"/>
              <a:buChar char="§"/>
            </a:pPr>
            <a:r>
              <a:rPr lang="vi-VN" dirty="0"/>
              <a:t> Đánh giá các Use Case cho quan hệ phụ thuộc «extend».</a:t>
            </a:r>
          </a:p>
          <a:p>
            <a:pPr>
              <a:buFont typeface="Wingdings" panose="05000000000000000000" pitchFamily="2" charset="2"/>
              <a:buChar char="§"/>
            </a:pPr>
            <a:r>
              <a:rPr lang="vi-VN" dirty="0"/>
              <a:t> Đánh giá các Use Case cho quan hệ generalizations.</a:t>
            </a:r>
          </a:p>
          <a:p>
            <a:pPr marL="0" indent="0">
              <a:buNone/>
            </a:pPr>
            <a:endParaRPr lang="vi-VN" dirty="0"/>
          </a:p>
          <a:p>
            <a:pPr>
              <a:buFont typeface="Wingdings" panose="05000000000000000000" pitchFamily="2" charset="2"/>
              <a:buChar char="§"/>
            </a:pPr>
            <a:endParaRPr lang="vi-VN" dirty="0"/>
          </a:p>
        </p:txBody>
      </p:sp>
      <p:sp>
        <p:nvSpPr>
          <p:cNvPr id="4" name="Title 1"/>
          <p:cNvSpPr>
            <a:spLocks noGrp="1"/>
          </p:cNvSpPr>
          <p:nvPr>
            <p:ph type="title"/>
          </p:nvPr>
        </p:nvSpPr>
        <p:spPr>
          <a:xfrm>
            <a:off x="677334" y="609600"/>
            <a:ext cx="8596668" cy="749643"/>
          </a:xfrm>
        </p:spPr>
        <p:txBody>
          <a:bodyPr>
            <a:normAutofit fontScale="90000"/>
          </a:bodyPr>
          <a:lstStyle/>
          <a:p>
            <a:r>
              <a:rPr lang="vi-VN" dirty="0" smtClean="0"/>
              <a:t>4.Các bước hiện thực một Use Case Diagram</a:t>
            </a:r>
            <a:br>
              <a:rPr lang="vi-VN" dirty="0" smtClean="0"/>
            </a:br>
            <a:endParaRPr lang="vi-VN" dirty="0"/>
          </a:p>
        </p:txBody>
      </p:sp>
    </p:spTree>
    <p:extLst>
      <p:ext uri="{BB962C8B-B14F-4D97-AF65-F5344CB8AC3E}">
        <p14:creationId xmlns:p14="http://schemas.microsoft.com/office/powerpoint/2010/main" val="3588167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71601"/>
            <a:ext cx="8596668" cy="4669762"/>
          </a:xfrm>
        </p:spPr>
        <p:txBody>
          <a:bodyPr/>
          <a:lstStyle/>
          <a:p>
            <a:pPr marL="0" indent="0">
              <a:buNone/>
            </a:pPr>
            <a:r>
              <a:rPr lang="vi-VN" dirty="0" smtClean="0"/>
              <a:t>Giai đoạn 3: Review</a:t>
            </a:r>
          </a:p>
          <a:p>
            <a:pPr>
              <a:buFont typeface="Wingdings" panose="05000000000000000000" pitchFamily="2" charset="2"/>
              <a:buChar char="§"/>
            </a:pPr>
            <a:r>
              <a:rPr lang="vi-VN" dirty="0"/>
              <a:t>Kiểm tra (verification): đảm bảo là hệ thống đã được phát triển đúng đắn và phù hợp với các đặc tả đã được tạo ra.</a:t>
            </a:r>
          </a:p>
          <a:p>
            <a:pPr>
              <a:buFont typeface="Wingdings" panose="05000000000000000000" pitchFamily="2" charset="2"/>
              <a:buChar char="§"/>
            </a:pPr>
            <a:r>
              <a:rPr lang="vi-VN" dirty="0"/>
              <a:t>Phê chuẩn (validation): đảm bảo rằng hệ thống sẽ được phát triển chính là thứ mà khách hàng hoặc người sử dụng cuối thật sự cần đến.</a:t>
            </a:r>
          </a:p>
          <a:p>
            <a:pPr marL="0" indent="0">
              <a:buNone/>
            </a:pPr>
            <a:r>
              <a:rPr lang="vi-VN" dirty="0"/>
              <a:t>Một trong những kỹ thuật hữu dụng được dùng trong cả giai đoạn định nghĩa lẫn thử nghiệm Use Case gọi là </a:t>
            </a:r>
            <a:r>
              <a:rPr lang="vi-VN" b="1" dirty="0"/>
              <a:t>walk-throughs with use-case storyboards</a:t>
            </a:r>
            <a:r>
              <a:rPr lang="vi-VN" dirty="0"/>
              <a:t> (đi bộ dọc Use Case).</a:t>
            </a:r>
          </a:p>
        </p:txBody>
      </p:sp>
      <p:sp>
        <p:nvSpPr>
          <p:cNvPr id="4" name="Title 1"/>
          <p:cNvSpPr>
            <a:spLocks noGrp="1"/>
          </p:cNvSpPr>
          <p:nvPr>
            <p:ph type="title"/>
          </p:nvPr>
        </p:nvSpPr>
        <p:spPr>
          <a:xfrm>
            <a:off x="677334" y="609600"/>
            <a:ext cx="8596668" cy="749643"/>
          </a:xfrm>
        </p:spPr>
        <p:txBody>
          <a:bodyPr>
            <a:normAutofit fontScale="90000"/>
          </a:bodyPr>
          <a:lstStyle/>
          <a:p>
            <a:r>
              <a:rPr lang="vi-VN" dirty="0" smtClean="0"/>
              <a:t>4.Các bước hiện thực một Use Case Diagram</a:t>
            </a:r>
            <a:br>
              <a:rPr lang="vi-VN" dirty="0" smtClean="0"/>
            </a:br>
            <a:endParaRPr lang="vi-VN" dirty="0"/>
          </a:p>
        </p:txBody>
      </p:sp>
    </p:spTree>
    <p:extLst>
      <p:ext uri="{BB962C8B-B14F-4D97-AF65-F5344CB8AC3E}">
        <p14:creationId xmlns:p14="http://schemas.microsoft.com/office/powerpoint/2010/main" val="2325805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0137" y="724929"/>
            <a:ext cx="7529299" cy="6251093"/>
          </a:xfrm>
        </p:spPr>
      </p:pic>
      <p:sp>
        <p:nvSpPr>
          <p:cNvPr id="2" name="Title 1"/>
          <p:cNvSpPr>
            <a:spLocks noGrp="1"/>
          </p:cNvSpPr>
          <p:nvPr>
            <p:ph type="title"/>
          </p:nvPr>
        </p:nvSpPr>
        <p:spPr>
          <a:xfrm>
            <a:off x="677334" y="609600"/>
            <a:ext cx="8596668" cy="799070"/>
          </a:xfrm>
        </p:spPr>
        <p:txBody>
          <a:bodyPr/>
          <a:lstStyle/>
          <a:p>
            <a:r>
              <a:rPr lang="vi-VN" dirty="0" smtClean="0"/>
              <a:t>4.Demo</a:t>
            </a:r>
            <a:endParaRPr lang="vi-VN" dirty="0"/>
          </a:p>
        </p:txBody>
      </p:sp>
    </p:spTree>
    <p:extLst>
      <p:ext uri="{BB962C8B-B14F-4D97-AF65-F5344CB8AC3E}">
        <p14:creationId xmlns:p14="http://schemas.microsoft.com/office/powerpoint/2010/main" val="145600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719"/>
          </a:xfrm>
        </p:spPr>
        <p:txBody>
          <a:bodyPr>
            <a:normAutofit fontScale="90000"/>
          </a:bodyPr>
          <a:lstStyle/>
          <a:p>
            <a:r>
              <a:rPr lang="en-US" dirty="0" smtClean="0"/>
              <a:t>USE CASE DIAGRAM</a:t>
            </a:r>
            <a:endParaRPr lang="vi-VN" dirty="0"/>
          </a:p>
        </p:txBody>
      </p:sp>
      <p:sp>
        <p:nvSpPr>
          <p:cNvPr id="3" name="Content Placeholder 2"/>
          <p:cNvSpPr>
            <a:spLocks noGrp="1"/>
          </p:cNvSpPr>
          <p:nvPr>
            <p:ph idx="1"/>
          </p:nvPr>
        </p:nvSpPr>
        <p:spPr>
          <a:xfrm>
            <a:off x="677334" y="1223319"/>
            <a:ext cx="8596668" cy="4818043"/>
          </a:xfrm>
        </p:spPr>
        <p:txBody>
          <a:bodyPr/>
          <a:lstStyle/>
          <a:p>
            <a:pPr>
              <a:buFont typeface="+mj-lt"/>
              <a:buAutoNum type="arabicPeriod"/>
            </a:pPr>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Use Case Diagram</a:t>
            </a:r>
          </a:p>
          <a:p>
            <a:pPr>
              <a:buFont typeface="+mj-lt"/>
              <a:buAutoNum type="arabicPeriod"/>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Use Case Diagram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-Actor</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Use case</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Subject/System </a:t>
            </a:r>
            <a:r>
              <a:rPr lang="en-US" dirty="0" smtClean="0">
                <a:latin typeface="Arial" panose="020B0604020202020204" pitchFamily="34" charset="0"/>
                <a:cs typeface="Arial" panose="020B0604020202020204" pitchFamily="34" charset="0"/>
              </a:rPr>
              <a:t>boundary</a:t>
            </a:r>
          </a:p>
          <a:p>
            <a:pPr>
              <a:buFont typeface="+mj-lt"/>
              <a:buAutoNum type="arabicPeriod"/>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Use Case Diagram</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Associaction</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-Generalization</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-Include</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-Extend</a:t>
            </a:r>
          </a:p>
          <a:p>
            <a:pPr>
              <a:buFont typeface="+mj-lt"/>
              <a:buAutoNum type="arabicPeriod"/>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Use Case Diagram</a:t>
            </a:r>
          </a:p>
          <a:p>
            <a:pPr>
              <a:buFont typeface="+mj-lt"/>
              <a:buAutoNum type="arabicPeriod"/>
            </a:pPr>
            <a:r>
              <a:rPr lang="en-US" dirty="0" smtClean="0">
                <a:latin typeface="Arial" panose="020B0604020202020204" pitchFamily="34" charset="0"/>
                <a:cs typeface="Arial" panose="020B0604020202020204" pitchFamily="34" charset="0"/>
              </a:rPr>
              <a:t>Demo</a:t>
            </a:r>
          </a:p>
          <a:p>
            <a:pPr>
              <a:buFont typeface="+mj-lt"/>
              <a:buAutoNum type="arabicPeriod"/>
            </a:pPr>
            <a:endParaRPr lang="vi-VN" dirty="0"/>
          </a:p>
        </p:txBody>
      </p:sp>
    </p:spTree>
    <p:extLst>
      <p:ext uri="{BB962C8B-B14F-4D97-AF65-F5344CB8AC3E}">
        <p14:creationId xmlns:p14="http://schemas.microsoft.com/office/powerpoint/2010/main" val="3378232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a:bodyPr>
          <a:lstStyle/>
          <a:p>
            <a:pPr marL="0" indent="0" algn="ctr">
              <a:buNone/>
            </a:pPr>
            <a:endParaRPr lang="en-US" sz="4500" dirty="0"/>
          </a:p>
          <a:p>
            <a:pPr algn="ctr"/>
            <a:endParaRPr lang="en-US" sz="4500" dirty="0" smtClean="0"/>
          </a:p>
          <a:p>
            <a:pPr marL="0" indent="0" algn="ctr">
              <a:buNone/>
            </a:pPr>
            <a:r>
              <a:rPr lang="en-US" sz="4500" dirty="0" smtClean="0"/>
              <a:t>THANKS FOR LISTENING</a:t>
            </a:r>
            <a:endParaRPr lang="en-US" sz="4500" dirty="0"/>
          </a:p>
        </p:txBody>
      </p:sp>
    </p:spTree>
    <p:extLst>
      <p:ext uri="{BB962C8B-B14F-4D97-AF65-F5344CB8AC3E}">
        <p14:creationId xmlns:p14="http://schemas.microsoft.com/office/powerpoint/2010/main" val="290027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596875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969361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072620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422916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822474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539107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901795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2774366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315157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lstStyle/>
          <a:p>
            <a:r>
              <a:rPr lang="en-US" dirty="0" smtClean="0"/>
              <a:t>1. TỔNG QUAN VỀ USE CASE DIAGRAM</a:t>
            </a:r>
            <a:endParaRPr lang="vi-VN" dirty="0"/>
          </a:p>
        </p:txBody>
      </p:sp>
      <p:sp>
        <p:nvSpPr>
          <p:cNvPr id="3" name="Content Placeholder 2"/>
          <p:cNvSpPr>
            <a:spLocks noGrp="1"/>
          </p:cNvSpPr>
          <p:nvPr>
            <p:ph idx="1"/>
          </p:nvPr>
        </p:nvSpPr>
        <p:spPr>
          <a:xfrm>
            <a:off x="677334" y="1433385"/>
            <a:ext cx="8596668" cy="4607978"/>
          </a:xfrm>
        </p:spPr>
        <p:txBody>
          <a:bodyPr/>
          <a:lstStyle/>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Use case diagram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kỹ</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nắm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bắt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dung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nào</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Use case diagram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a:t>
            </a:r>
          </a:p>
          <a:p>
            <a:pPr marL="0" indent="0">
              <a:buNone/>
            </a:pPr>
            <a:endParaRPr lang="en-US" dirty="0" smtClean="0"/>
          </a:p>
          <a:p>
            <a:pPr>
              <a:buFont typeface="Wingdings" panose="05000000000000000000" pitchFamily="2" charset="2"/>
              <a:buChar char="§"/>
            </a:pPr>
            <a:endParaRPr lang="vi-VN" dirty="0"/>
          </a:p>
        </p:txBody>
      </p:sp>
    </p:spTree>
    <p:extLst>
      <p:ext uri="{BB962C8B-B14F-4D97-AF65-F5344CB8AC3E}">
        <p14:creationId xmlns:p14="http://schemas.microsoft.com/office/powerpoint/2010/main" val="1149201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4157849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276282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240881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08671"/>
            <a:ext cx="8596668" cy="4632692"/>
          </a:xfrm>
        </p:spPr>
        <p:txBody>
          <a:bodyPr/>
          <a:lstStyle/>
          <a:p>
            <a:pPr>
              <a:buFont typeface="Wingdings" panose="05000000000000000000" pitchFamily="2" charset="2"/>
              <a:buChar char="§"/>
            </a:pP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Use case diagram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dưới</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691" y="1833888"/>
            <a:ext cx="5343525" cy="4343400"/>
          </a:xfrm>
          <a:prstGeom prst="rect">
            <a:avLst/>
          </a:prstGeom>
        </p:spPr>
      </p:pic>
      <p:sp>
        <p:nvSpPr>
          <p:cNvPr id="5" name="Title 1"/>
          <p:cNvSpPr>
            <a:spLocks noGrp="1"/>
          </p:cNvSpPr>
          <p:nvPr>
            <p:ph type="title"/>
          </p:nvPr>
        </p:nvSpPr>
        <p:spPr>
          <a:xfrm>
            <a:off x="677863" y="609600"/>
            <a:ext cx="8596312" cy="663575"/>
          </a:xfrm>
        </p:spPr>
        <p:txBody>
          <a:bodyPr/>
          <a:lstStyle/>
          <a:p>
            <a:r>
              <a:rPr lang="en-US" dirty="0" smtClean="0"/>
              <a:t>1. TỔNG QUAN VỀ USE CASE DIAGRAM</a:t>
            </a:r>
            <a:endParaRPr lang="vi-VN" dirty="0"/>
          </a:p>
        </p:txBody>
      </p:sp>
    </p:spTree>
    <p:extLst>
      <p:ext uri="{BB962C8B-B14F-4D97-AF65-F5344CB8AC3E}">
        <p14:creationId xmlns:p14="http://schemas.microsoft.com/office/powerpoint/2010/main" val="1639983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268627"/>
          </a:xfrm>
        </p:spPr>
        <p:txBody>
          <a:bodyPr/>
          <a:lstStyle/>
          <a:p>
            <a:r>
              <a:rPr lang="en-US" dirty="0" smtClean="0"/>
              <a:t>2.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Use Case Diagram</a:t>
            </a:r>
            <a:br>
              <a:rPr lang="en-US" dirty="0" smtClean="0"/>
            </a:br>
            <a:r>
              <a:rPr lang="en-US" dirty="0" smtClean="0"/>
              <a:t>	 </a:t>
            </a:r>
            <a:r>
              <a:rPr lang="en-US" sz="2500" dirty="0" err="1" smtClean="0"/>
              <a:t>I.Actor</a:t>
            </a:r>
            <a:endParaRPr lang="vi-VN" sz="2500" dirty="0"/>
          </a:p>
        </p:txBody>
      </p:sp>
      <p:sp>
        <p:nvSpPr>
          <p:cNvPr id="3" name="Content Placeholder 2"/>
          <p:cNvSpPr>
            <a:spLocks noGrp="1"/>
          </p:cNvSpPr>
          <p:nvPr>
            <p:ph idx="1"/>
          </p:nvPr>
        </p:nvSpPr>
        <p:spPr>
          <a:xfrm>
            <a:off x="677334" y="2075935"/>
            <a:ext cx="8596668" cy="3965427"/>
          </a:xfrm>
        </p:spPr>
        <p:txBody>
          <a:bodyPr/>
          <a:lstStyle/>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Actor(</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a:t>
            </a:r>
            <a:r>
              <a:rPr lang="en-US" dirty="0" err="1" smtClean="0">
                <a:latin typeface="Arial" panose="020B0604020202020204" pitchFamily="34" charset="0"/>
                <a:cs typeface="Arial" panose="020B0604020202020204" pitchFamily="34" charset="0"/>
              </a:rPr>
              <a:t>iữ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trò</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Actor </a:t>
            </a:r>
            <a:r>
              <a:rPr lang="en-US" dirty="0" err="1" smtClean="0">
                <a:latin typeface="Arial" panose="020B0604020202020204" pitchFamily="34" charset="0"/>
                <a:cs typeface="Arial" panose="020B0604020202020204" pitchFamily="34" charset="0"/>
              </a:rPr>
              <a:t>thường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lớp</a:t>
            </a:r>
            <a:r>
              <a:rPr lang="en-US" dirty="0" smtClean="0">
                <a:latin typeface="Arial" panose="020B0604020202020204" pitchFamily="34" charset="0"/>
                <a:cs typeface="Arial" panose="020B0604020202020204" pitchFamily="34" charset="0"/>
              </a:rPr>
              <a:t> stereotype &lt;&lt;actor&gt;&gt;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Actor(Actor Instance) </a:t>
            </a:r>
            <a:r>
              <a:rPr lang="en-US" dirty="0" err="1" smtClean="0">
                <a:latin typeface="Arial" panose="020B0604020202020204" pitchFamily="34" charset="0"/>
                <a:cs typeface="Arial" panose="020B0604020202020204" pitchFamily="34" charset="0"/>
              </a:rPr>
              <a:t>chỉ</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Actor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lớp</a:t>
            </a:r>
            <a:r>
              <a:rPr lang="en-US" dirty="0" smtClean="0">
                <a:latin typeface="Arial" panose="020B0604020202020204" pitchFamily="34" charset="0"/>
                <a:cs typeface="Arial" panose="020B0604020202020204" pitchFamily="34" charset="0"/>
              </a:rPr>
              <a:t> Actor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phải</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2211377" y="3657439"/>
            <a:ext cx="5853338" cy="2001956"/>
          </a:xfrm>
          <a:prstGeom prst="rect">
            <a:avLst/>
          </a:prstGeom>
        </p:spPr>
      </p:pic>
    </p:spTree>
    <p:extLst>
      <p:ext uri="{BB962C8B-B14F-4D97-AF65-F5344CB8AC3E}">
        <p14:creationId xmlns:p14="http://schemas.microsoft.com/office/powerpoint/2010/main" val="664350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Use Case Diagram</a:t>
            </a:r>
            <a:br>
              <a:rPr lang="en-US" dirty="0"/>
            </a:br>
            <a:r>
              <a:rPr lang="en-US" dirty="0"/>
              <a:t>	 </a:t>
            </a:r>
            <a:r>
              <a:rPr lang="en-US" sz="2500" dirty="0" err="1" smtClean="0"/>
              <a:t>II.Use</a:t>
            </a:r>
            <a:r>
              <a:rPr lang="en-US" sz="2500" dirty="0" smtClean="0"/>
              <a:t> Case</a:t>
            </a: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vi-VN" dirty="0"/>
              <a:t>Một Use Case là một đơn vị công việc riêng lẻ. Nó cung cấp một cái nhìn cấp cao của người ngoài hệ thống về một hành vi có thể nhận thấy được của hệ thống. Ký hiệu mô tả một Use Case là một hình ellipse</a:t>
            </a:r>
            <a:r>
              <a:rPr lang="vi-VN" dirty="0" smtClean="0"/>
              <a:t>.</a:t>
            </a:r>
          </a:p>
          <a:p>
            <a:pPr>
              <a:buFont typeface="Wingdings" panose="05000000000000000000" pitchFamily="2" charset="2"/>
              <a:buChar char="§"/>
            </a:pPr>
            <a:r>
              <a:rPr lang="vi-VN" dirty="0" smtClean="0"/>
              <a:t>Tên của Use case thường được đặt bên trong hình eclipse hoặc cũng có thể được đặt bên dưới.</a:t>
            </a:r>
          </a:p>
          <a:p>
            <a:pPr marL="0" indent="0">
              <a:buNone/>
            </a:pPr>
            <a:endParaRPr lang="vi-VN" dirty="0"/>
          </a:p>
        </p:txBody>
      </p:sp>
      <p:pic>
        <p:nvPicPr>
          <p:cNvPr id="6" name="Picture 5"/>
          <p:cNvPicPr>
            <a:picLocks noChangeAspect="1"/>
          </p:cNvPicPr>
          <p:nvPr/>
        </p:nvPicPr>
        <p:blipFill>
          <a:blip r:embed="rId2"/>
          <a:stretch>
            <a:fillRect/>
          </a:stretch>
        </p:blipFill>
        <p:spPr>
          <a:xfrm>
            <a:off x="1770106" y="4211980"/>
            <a:ext cx="2819400" cy="1152525"/>
          </a:xfrm>
          <a:prstGeom prst="rect">
            <a:avLst/>
          </a:prstGeom>
        </p:spPr>
      </p:pic>
      <p:pic>
        <p:nvPicPr>
          <p:cNvPr id="7" name="Picture 6"/>
          <p:cNvPicPr>
            <a:picLocks noChangeAspect="1"/>
          </p:cNvPicPr>
          <p:nvPr/>
        </p:nvPicPr>
        <p:blipFill>
          <a:blip r:embed="rId3"/>
          <a:stretch>
            <a:fillRect/>
          </a:stretch>
        </p:blipFill>
        <p:spPr>
          <a:xfrm>
            <a:off x="4751043" y="3954805"/>
            <a:ext cx="2714625" cy="1409700"/>
          </a:xfrm>
          <a:prstGeom prst="rect">
            <a:avLst/>
          </a:prstGeom>
        </p:spPr>
      </p:pic>
    </p:spTree>
    <p:extLst>
      <p:ext uri="{BB962C8B-B14F-4D97-AF65-F5344CB8AC3E}">
        <p14:creationId xmlns:p14="http://schemas.microsoft.com/office/powerpoint/2010/main" val="3572703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Use Case Diagram</a:t>
            </a:r>
            <a:br>
              <a:rPr lang="en-US" dirty="0"/>
            </a:br>
            <a:r>
              <a:rPr lang="en-US" dirty="0"/>
              <a:t>	 </a:t>
            </a:r>
            <a:r>
              <a:rPr lang="en-US" sz="2500" dirty="0" err="1" smtClean="0"/>
              <a:t>III.Subject</a:t>
            </a:r>
            <a:r>
              <a:rPr lang="en-US" sz="2500" dirty="0" smtClean="0"/>
              <a:t>/System Boundary</a:t>
            </a: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vi-VN" dirty="0"/>
              <a:t>Các Use Case thường được bao trong một khung chữ nhật biểu thị hệ thống (System Boundary). Khi đó Uses Case đặt bên trong hệ thống và Actor đặt bên ngoài hệ thống. </a:t>
            </a:r>
            <a:endParaRPr lang="vi-VN" dirty="0" smtClean="0"/>
          </a:p>
          <a:p>
            <a:pPr>
              <a:buFont typeface="Wingdings" panose="05000000000000000000" pitchFamily="2" charset="2"/>
              <a:buChar char="§"/>
            </a:pPr>
            <a:r>
              <a:rPr lang="vi-VN" dirty="0" smtClean="0"/>
              <a:t>Ví </a:t>
            </a:r>
            <a:r>
              <a:rPr lang="vi-VN" dirty="0"/>
              <a:t>dụ: Use Case Withdraw là một chức năng của hệ thống con («subsystem») ATM.</a:t>
            </a:r>
            <a:br>
              <a:rPr lang="vi-VN" dirty="0"/>
            </a:br>
            <a:endParaRPr lang="vi-VN" dirty="0"/>
          </a:p>
        </p:txBody>
      </p:sp>
      <p:pic>
        <p:nvPicPr>
          <p:cNvPr id="6" name="Picture 5"/>
          <p:cNvPicPr>
            <a:picLocks noChangeAspect="1"/>
          </p:cNvPicPr>
          <p:nvPr/>
        </p:nvPicPr>
        <p:blipFill>
          <a:blip r:embed="rId2"/>
          <a:stretch>
            <a:fillRect/>
          </a:stretch>
        </p:blipFill>
        <p:spPr>
          <a:xfrm>
            <a:off x="3274542" y="3637649"/>
            <a:ext cx="3383562" cy="2503626"/>
          </a:xfrm>
          <a:prstGeom prst="rect">
            <a:avLst/>
          </a:prstGeom>
        </p:spPr>
      </p:pic>
    </p:spTree>
    <p:extLst>
      <p:ext uri="{BB962C8B-B14F-4D97-AF65-F5344CB8AC3E}">
        <p14:creationId xmlns:p14="http://schemas.microsoft.com/office/powerpoint/2010/main" val="2340607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3.Các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trong</a:t>
            </a:r>
            <a:r>
              <a:rPr lang="en-US" dirty="0" smtClean="0"/>
              <a:t> Use Case Diagram</a:t>
            </a:r>
            <a:br>
              <a:rPr lang="en-US" dirty="0" smtClean="0"/>
            </a:br>
            <a:r>
              <a:rPr lang="en-US" dirty="0"/>
              <a:t> </a:t>
            </a:r>
            <a:r>
              <a:rPr lang="en-US" dirty="0" smtClean="0"/>
              <a:t>  </a:t>
            </a:r>
            <a:r>
              <a:rPr lang="en-US" sz="2800" dirty="0" err="1" smtClean="0"/>
              <a:t>I.Association</a:t>
            </a:r>
            <a:endParaRPr lang="vi-VN" sz="2800"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vi-VN" dirty="0"/>
              <a:t>Association thường được dùng để mô tả mối quan hệ giữa Actor và Use Case và giữa các Use Case với nhau,có ký hiệu là đường thẳng.ví dụ : Actor User có </a:t>
            </a:r>
            <a:r>
              <a:rPr lang="vi-VN" dirty="0" smtClean="0"/>
              <a:t>Use Case </a:t>
            </a:r>
            <a:r>
              <a:rPr lang="vi-VN" dirty="0"/>
              <a:t>Login, có quan hệ là </a:t>
            </a:r>
            <a:r>
              <a:rPr lang="vi-VN" dirty="0" smtClean="0"/>
              <a:t>Association</a:t>
            </a:r>
            <a:r>
              <a:rPr lang="en-US" dirty="0" smtClean="0"/>
              <a:t>.</a:t>
            </a:r>
          </a:p>
          <a:p>
            <a:pPr>
              <a:buFont typeface="Wingdings" panose="05000000000000000000" pitchFamily="2" charset="2"/>
              <a:buChar char="§"/>
            </a:pPr>
            <a:endParaRPr lang="vi-VN" dirty="0"/>
          </a:p>
        </p:txBody>
      </p:sp>
      <p:pic>
        <p:nvPicPr>
          <p:cNvPr id="4" name="Picture 3"/>
          <p:cNvPicPr>
            <a:picLocks noChangeAspect="1"/>
          </p:cNvPicPr>
          <p:nvPr/>
        </p:nvPicPr>
        <p:blipFill>
          <a:blip r:embed="rId2"/>
          <a:stretch>
            <a:fillRect/>
          </a:stretch>
        </p:blipFill>
        <p:spPr>
          <a:xfrm>
            <a:off x="3209668" y="3299512"/>
            <a:ext cx="3276600" cy="1123950"/>
          </a:xfrm>
          <a:prstGeom prst="rect">
            <a:avLst/>
          </a:prstGeom>
        </p:spPr>
      </p:pic>
    </p:spTree>
    <p:extLst>
      <p:ext uri="{BB962C8B-B14F-4D97-AF65-F5344CB8AC3E}">
        <p14:creationId xmlns:p14="http://schemas.microsoft.com/office/powerpoint/2010/main" val="3615497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292"/>
          </a:xfrm>
        </p:spPr>
        <p:txBody>
          <a:bodyPr/>
          <a:lstStyle/>
          <a:p>
            <a:r>
              <a:rPr lang="en-US" sz="2500" dirty="0" err="1"/>
              <a:t>I.Association</a:t>
            </a:r>
            <a:endParaRPr lang="vi-VN" sz="2500" dirty="0"/>
          </a:p>
        </p:txBody>
      </p:sp>
      <p:sp>
        <p:nvSpPr>
          <p:cNvPr id="3" name="Content Placeholder 2"/>
          <p:cNvSpPr>
            <a:spLocks noGrp="1"/>
          </p:cNvSpPr>
          <p:nvPr>
            <p:ph idx="1"/>
          </p:nvPr>
        </p:nvSpPr>
        <p:spPr>
          <a:xfrm>
            <a:off x="677334" y="1173892"/>
            <a:ext cx="8596668" cy="4867471"/>
          </a:xfrm>
        </p:spPr>
        <p:txBody>
          <a:bodyPr/>
          <a:lstStyle/>
          <a:p>
            <a:pPr>
              <a:buFont typeface="Wingdings" panose="05000000000000000000" pitchFamily="2" charset="2"/>
              <a:buChar char="§"/>
            </a:pPr>
            <a:r>
              <a:rPr lang="vi-VN" dirty="0"/>
              <a:t> Một Actor có thể được kết hợp với một hoặc nhiều Use Case, và một Use Case có thể được kết hợp với một hoặc nhiều </a:t>
            </a:r>
            <a:r>
              <a:rPr lang="vi-VN" dirty="0" smtClean="0"/>
              <a:t>Actor</a:t>
            </a:r>
            <a:r>
              <a:rPr lang="en-US" dirty="0" smtClean="0"/>
              <a:t>.</a:t>
            </a:r>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pPr marL="0" indent="0">
              <a:buNone/>
            </a:pPr>
            <a:endParaRPr lang="en-US" dirty="0" smtClean="0"/>
          </a:p>
          <a:p>
            <a:pPr>
              <a:buFont typeface="Wingdings" panose="05000000000000000000" pitchFamily="2" charset="2"/>
              <a:buChar char="§"/>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664429" y="1893127"/>
            <a:ext cx="2981325" cy="1714500"/>
          </a:xfrm>
          <a:prstGeom prst="rect">
            <a:avLst/>
          </a:prstGeom>
        </p:spPr>
      </p:pic>
      <p:pic>
        <p:nvPicPr>
          <p:cNvPr id="5" name="Picture 4"/>
          <p:cNvPicPr>
            <a:picLocks noChangeAspect="1"/>
          </p:cNvPicPr>
          <p:nvPr/>
        </p:nvPicPr>
        <p:blipFill>
          <a:blip r:embed="rId3"/>
          <a:stretch>
            <a:fillRect/>
          </a:stretch>
        </p:blipFill>
        <p:spPr>
          <a:xfrm>
            <a:off x="4975668" y="2131252"/>
            <a:ext cx="2733675" cy="1476375"/>
          </a:xfrm>
          <a:prstGeom prst="rect">
            <a:avLst/>
          </a:prstGeom>
        </p:spPr>
      </p:pic>
    </p:spTree>
    <p:extLst>
      <p:ext uri="{BB962C8B-B14F-4D97-AF65-F5344CB8AC3E}">
        <p14:creationId xmlns:p14="http://schemas.microsoft.com/office/powerpoint/2010/main" val="1839536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920</TotalTime>
  <Words>919</Words>
  <Application>Microsoft Office PowerPoint</Application>
  <PresentationFormat>Widescreen</PresentationFormat>
  <Paragraphs>77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Tahoma</vt:lpstr>
      <vt:lpstr>Trebuchet MS</vt:lpstr>
      <vt:lpstr>Wingdings</vt:lpstr>
      <vt:lpstr>Wingdings 3</vt:lpstr>
      <vt:lpstr>Facet</vt:lpstr>
      <vt:lpstr>SWD Presentation USE CASE DIAGRAM</vt:lpstr>
      <vt:lpstr>USE CASE DIAGRAM</vt:lpstr>
      <vt:lpstr>1. TỔNG QUAN VỀ USE CASE DIAGRAM</vt:lpstr>
      <vt:lpstr>1. TỔNG QUAN VỀ USE CASE DIAGRAM</vt:lpstr>
      <vt:lpstr>2. Các thành phần của Use Case Diagram   I.Actor</vt:lpstr>
      <vt:lpstr>2. Các thành phần của Use Case Diagram   II.Use Case</vt:lpstr>
      <vt:lpstr>2. Các thành phần của Use Case Diagram   III.Subject/System Boundary</vt:lpstr>
      <vt:lpstr>3.Các mối quan hệ trong Use Case Diagram    I.Association</vt:lpstr>
      <vt:lpstr>I.Association</vt:lpstr>
      <vt:lpstr>I.Association</vt:lpstr>
      <vt:lpstr>II.Generalization</vt:lpstr>
      <vt:lpstr>III.Include</vt:lpstr>
      <vt:lpstr>III.Include</vt:lpstr>
      <vt:lpstr>IV.Extend</vt:lpstr>
      <vt:lpstr>IV.Extend</vt:lpstr>
      <vt:lpstr>4.Các bước hiện thực một Use Case Diagram </vt:lpstr>
      <vt:lpstr>4.Các bước hiện thực một Use Case Diagram </vt:lpstr>
      <vt:lpstr>4.Các bước hiện thực một Use Case Diagram </vt:lpstr>
      <vt:lpstr>4.Demo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SWD Presentation USE CASE DIAGRAM</dc:title>
  <dc:creator>ASUS</dc:creator>
  <cp:lastModifiedBy>nghiahhse 62010</cp:lastModifiedBy>
  <cp:revision>35</cp:revision>
  <dcterms:created xsi:type="dcterms:W3CDTF">2018-01-12T07:44:00Z</dcterms:created>
  <dcterms:modified xsi:type="dcterms:W3CDTF">2018-01-15T05:36:49Z</dcterms:modified>
</cp:coreProperties>
</file>