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58" r:id="rId6"/>
    <p:sldId id="260" r:id="rId7"/>
    <p:sldId id="261" r:id="rId8"/>
    <p:sldId id="262" r:id="rId9"/>
    <p:sldId id="263" r:id="rId10"/>
    <p:sldId id="264" r:id="rId11"/>
    <p:sldId id="265" r:id="rId12"/>
    <p:sldId id="266" r:id="rId13"/>
    <p:sldId id="267" r:id="rId14"/>
    <p:sldId id="272" r:id="rId15"/>
    <p:sldId id="270" r:id="rId16"/>
    <p:sldId id="271" r:id="rId17"/>
    <p:sldId id="273" r:id="rId18"/>
    <p:sldId id="25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F856CE-9AAD-4CBF-A522-71244A419D95}"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940D592-A7E9-4095-9BE0-823E48D177C8}" type="slidenum">
              <a:rPr lang="en-US" smtClean="0"/>
              <a:t>‹#›</a:t>
            </a:fld>
            <a:endParaRPr lang="en-US"/>
          </a:p>
        </p:txBody>
      </p:sp>
    </p:spTree>
    <p:extLst>
      <p:ext uri="{BB962C8B-B14F-4D97-AF65-F5344CB8AC3E}">
        <p14:creationId xmlns:p14="http://schemas.microsoft.com/office/powerpoint/2010/main" val="339530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F856CE-9AAD-4CBF-A522-71244A419D95}"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0D592-A7E9-4095-9BE0-823E48D177C8}" type="slidenum">
              <a:rPr lang="en-US" smtClean="0"/>
              <a:t>‹#›</a:t>
            </a:fld>
            <a:endParaRPr lang="en-US"/>
          </a:p>
        </p:txBody>
      </p:sp>
    </p:spTree>
    <p:extLst>
      <p:ext uri="{BB962C8B-B14F-4D97-AF65-F5344CB8AC3E}">
        <p14:creationId xmlns:p14="http://schemas.microsoft.com/office/powerpoint/2010/main" val="406839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F856CE-9AAD-4CBF-A522-71244A419D95}"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0D592-A7E9-4095-9BE0-823E48D177C8}" type="slidenum">
              <a:rPr lang="en-US" smtClean="0"/>
              <a:t>‹#›</a:t>
            </a:fld>
            <a:endParaRPr lang="en-US"/>
          </a:p>
        </p:txBody>
      </p:sp>
    </p:spTree>
    <p:extLst>
      <p:ext uri="{BB962C8B-B14F-4D97-AF65-F5344CB8AC3E}">
        <p14:creationId xmlns:p14="http://schemas.microsoft.com/office/powerpoint/2010/main" val="26959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F856CE-9AAD-4CBF-A522-71244A419D95}"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0D592-A7E9-4095-9BE0-823E48D177C8}" type="slidenum">
              <a:rPr lang="en-US" smtClean="0"/>
              <a:t>‹#›</a:t>
            </a:fld>
            <a:endParaRPr lang="en-US"/>
          </a:p>
        </p:txBody>
      </p:sp>
    </p:spTree>
    <p:extLst>
      <p:ext uri="{BB962C8B-B14F-4D97-AF65-F5344CB8AC3E}">
        <p14:creationId xmlns:p14="http://schemas.microsoft.com/office/powerpoint/2010/main" val="330636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B7F856CE-9AAD-4CBF-A522-71244A419D95}" type="datetimeFigureOut">
              <a:rPr lang="en-US" smtClean="0"/>
              <a:t>22/6/2021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940D592-A7E9-4095-9BE0-823E48D177C8}" type="slidenum">
              <a:rPr lang="en-US" smtClean="0"/>
              <a:t>‹#›</a:t>
            </a:fld>
            <a:endParaRPr lang="en-US"/>
          </a:p>
        </p:txBody>
      </p:sp>
    </p:spTree>
    <p:extLst>
      <p:ext uri="{BB962C8B-B14F-4D97-AF65-F5344CB8AC3E}">
        <p14:creationId xmlns:p14="http://schemas.microsoft.com/office/powerpoint/2010/main" val="359102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F856CE-9AAD-4CBF-A522-71244A419D95}"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0D592-A7E9-4095-9BE0-823E48D177C8}" type="slidenum">
              <a:rPr lang="en-US" smtClean="0"/>
              <a:t>‹#›</a:t>
            </a:fld>
            <a:endParaRPr lang="en-US"/>
          </a:p>
        </p:txBody>
      </p:sp>
    </p:spTree>
    <p:extLst>
      <p:ext uri="{BB962C8B-B14F-4D97-AF65-F5344CB8AC3E}">
        <p14:creationId xmlns:p14="http://schemas.microsoft.com/office/powerpoint/2010/main" val="116959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F856CE-9AAD-4CBF-A522-71244A419D95}"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0D592-A7E9-4095-9BE0-823E48D177C8}" type="slidenum">
              <a:rPr lang="en-US" smtClean="0"/>
              <a:t>‹#›</a:t>
            </a:fld>
            <a:endParaRPr lang="en-US"/>
          </a:p>
        </p:txBody>
      </p:sp>
    </p:spTree>
    <p:extLst>
      <p:ext uri="{BB962C8B-B14F-4D97-AF65-F5344CB8AC3E}">
        <p14:creationId xmlns:p14="http://schemas.microsoft.com/office/powerpoint/2010/main" val="14314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F856CE-9AAD-4CBF-A522-71244A419D95}"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0D592-A7E9-4095-9BE0-823E48D177C8}" type="slidenum">
              <a:rPr lang="en-US" smtClean="0"/>
              <a:t>‹#›</a:t>
            </a:fld>
            <a:endParaRPr lang="en-US"/>
          </a:p>
        </p:txBody>
      </p:sp>
    </p:spTree>
    <p:extLst>
      <p:ext uri="{BB962C8B-B14F-4D97-AF65-F5344CB8AC3E}">
        <p14:creationId xmlns:p14="http://schemas.microsoft.com/office/powerpoint/2010/main" val="335623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F856CE-9AAD-4CBF-A522-71244A419D95}" type="datetimeFigureOut">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0D592-A7E9-4095-9BE0-823E48D177C8}" type="slidenum">
              <a:rPr lang="en-US" smtClean="0"/>
              <a:t>‹#›</a:t>
            </a:fld>
            <a:endParaRPr lang="en-US"/>
          </a:p>
        </p:txBody>
      </p:sp>
    </p:spTree>
    <p:extLst>
      <p:ext uri="{BB962C8B-B14F-4D97-AF65-F5344CB8AC3E}">
        <p14:creationId xmlns:p14="http://schemas.microsoft.com/office/powerpoint/2010/main" val="83639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F856CE-9AAD-4CBF-A522-71244A419D95}"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940D592-A7E9-4095-9BE0-823E48D177C8}" type="slidenum">
              <a:rPr lang="en-US" smtClean="0"/>
              <a:t>‹#›</a:t>
            </a:fld>
            <a:endParaRPr lang="en-US"/>
          </a:p>
        </p:txBody>
      </p:sp>
    </p:spTree>
    <p:extLst>
      <p:ext uri="{BB962C8B-B14F-4D97-AF65-F5344CB8AC3E}">
        <p14:creationId xmlns:p14="http://schemas.microsoft.com/office/powerpoint/2010/main" val="2987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F856CE-9AAD-4CBF-A522-71244A419D95}" type="datetimeFigureOut">
              <a:rPr lang="en-US" smtClean="0"/>
              <a:t>22/6/2021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940D592-A7E9-4095-9BE0-823E48D177C8}" type="slidenum">
              <a:rPr lang="en-US" smtClean="0"/>
              <a:t>‹#›</a:t>
            </a:fld>
            <a:endParaRPr lang="en-US"/>
          </a:p>
        </p:txBody>
      </p:sp>
    </p:spTree>
    <p:extLst>
      <p:ext uri="{BB962C8B-B14F-4D97-AF65-F5344CB8AC3E}">
        <p14:creationId xmlns:p14="http://schemas.microsoft.com/office/powerpoint/2010/main" val="31990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7F856CE-9AAD-4CBF-A522-71244A419D95}" type="datetimeFigureOut">
              <a:rPr lang="en-US" smtClean="0"/>
              <a:t>22/6/2021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940D592-A7E9-4095-9BE0-823E48D177C8}" type="slidenum">
              <a:rPr lang="en-US" smtClean="0"/>
              <a:t>‹#›</a:t>
            </a:fld>
            <a:endParaRPr lang="en-US"/>
          </a:p>
        </p:txBody>
      </p:sp>
    </p:spTree>
    <p:extLst>
      <p:ext uri="{BB962C8B-B14F-4D97-AF65-F5344CB8AC3E}">
        <p14:creationId xmlns:p14="http://schemas.microsoft.com/office/powerpoint/2010/main" val="3780844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7162-29E1-4D29-8596-79B85CC952C5}"/>
              </a:ext>
            </a:extLst>
          </p:cNvPr>
          <p:cNvSpPr>
            <a:spLocks noGrp="1"/>
          </p:cNvSpPr>
          <p:nvPr>
            <p:ph type="ctrTitle"/>
          </p:nvPr>
        </p:nvSpPr>
        <p:spPr>
          <a:xfrm>
            <a:off x="1051560" y="1526875"/>
            <a:ext cx="9966960" cy="2941155"/>
          </a:xfrm>
        </p:spPr>
        <p:txBody>
          <a:bodyPr/>
          <a:lstStyle/>
          <a:p>
            <a:r>
              <a:rPr lang="en-US" sz="5000" b="1">
                <a:latin typeface="Times New Roman" panose="02020603050405020304" pitchFamily="18" charset="0"/>
                <a:cs typeface="Times New Roman" panose="02020603050405020304" pitchFamily="18" charset="0"/>
              </a:rPr>
              <a:t>BÁO CÁO KẾT THÚC MÔN HỌC</a:t>
            </a:r>
            <a:br>
              <a:rPr lang="en-US" sz="5000" b="1">
                <a:latin typeface="Times New Roman" panose="02020603050405020304" pitchFamily="18" charset="0"/>
                <a:cs typeface="Times New Roman" panose="02020603050405020304" pitchFamily="18" charset="0"/>
              </a:rPr>
            </a:br>
            <a:r>
              <a:rPr lang="en-US" sz="3600" b="1">
                <a:latin typeface="Times New Roman" panose="02020603050405020304" pitchFamily="18" charset="0"/>
                <a:cs typeface="Times New Roman" panose="02020603050405020304" pitchFamily="18" charset="0"/>
              </a:rPr>
              <a:t>Lập Trình Di Động Trên IOS</a:t>
            </a:r>
            <a:br>
              <a:rPr lang="en-US"/>
            </a:br>
            <a:endParaRPr lang="en-US"/>
          </a:p>
        </p:txBody>
      </p:sp>
      <p:sp>
        <p:nvSpPr>
          <p:cNvPr id="3" name="Subtitle 2">
            <a:extLst>
              <a:ext uri="{FF2B5EF4-FFF2-40B4-BE49-F238E27FC236}">
                <a16:creationId xmlns:a16="http://schemas.microsoft.com/office/drawing/2014/main" id="{87FAD882-38C1-4A39-B29E-E922E581A245}"/>
              </a:ext>
            </a:extLst>
          </p:cNvPr>
          <p:cNvSpPr>
            <a:spLocks noGrp="1"/>
          </p:cNvSpPr>
          <p:nvPr>
            <p:ph type="subTitle" idx="1"/>
          </p:nvPr>
        </p:nvSpPr>
        <p:spPr>
          <a:xfrm>
            <a:off x="1051560" y="3750765"/>
            <a:ext cx="7891272" cy="407167"/>
          </a:xfrm>
        </p:spPr>
        <p:txBody>
          <a:bodyPr>
            <a:noAutofit/>
          </a:bodyPr>
          <a:lstStyle/>
          <a:p>
            <a:r>
              <a:rPr lang="en-US" sz="3000" u="sng">
                <a:latin typeface="Times New Roman" panose="02020603050405020304" pitchFamily="18" charset="0"/>
                <a:cs typeface="Times New Roman" panose="02020603050405020304" pitchFamily="18" charset="0"/>
              </a:rPr>
              <a:t>Đề tài</a:t>
            </a:r>
            <a:r>
              <a:rPr lang="en-US" sz="3000">
                <a:latin typeface="Times New Roman" panose="02020603050405020304" pitchFamily="18" charset="0"/>
                <a:cs typeface="Times New Roman" panose="02020603050405020304" pitchFamily="18" charset="0"/>
              </a:rPr>
              <a:t> : </a:t>
            </a:r>
            <a:r>
              <a:rPr lang="en-US" sz="3000" b="1">
                <a:latin typeface="Times New Roman" panose="02020603050405020304" pitchFamily="18" charset="0"/>
                <a:cs typeface="Times New Roman" panose="02020603050405020304" pitchFamily="18" charset="0"/>
              </a:rPr>
              <a:t>Chat app – TDC chat</a:t>
            </a:r>
            <a:endParaRPr lang="en-US" sz="30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6D43F42-E84F-4C02-BD00-776145920A8E}"/>
              </a:ext>
            </a:extLst>
          </p:cNvPr>
          <p:cNvSpPr/>
          <p:nvPr/>
        </p:nvSpPr>
        <p:spPr>
          <a:xfrm>
            <a:off x="430458" y="4468030"/>
            <a:ext cx="6096000" cy="1983620"/>
          </a:xfrm>
          <a:prstGeom prst="rect">
            <a:avLst/>
          </a:prstGeom>
        </p:spPr>
        <p:txBody>
          <a:bodyPr>
            <a:spAutoFit/>
          </a:bodyPr>
          <a:lstStyle/>
          <a:p>
            <a:pPr marL="630555">
              <a:lnSpc>
                <a:spcPct val="115000"/>
              </a:lnSpc>
              <a:spcAft>
                <a:spcPts val="1000"/>
              </a:spcAft>
            </a:pPr>
            <a:r>
              <a:rPr lang="en-US" sz="2200">
                <a:latin typeface="Times New Roman" panose="02020603050405020304" pitchFamily="18" charset="0"/>
                <a:ea typeface="Calibri" panose="020F0502020204030204" pitchFamily="34" charset="0"/>
                <a:cs typeface="Times New Roman" panose="02020603050405020304" pitchFamily="18" charset="0"/>
              </a:rPr>
              <a:t>Giảng viên hướng dẫn:</a:t>
            </a:r>
            <a:r>
              <a:rPr lang="en-US" sz="2200" i="1">
                <a:latin typeface="Times New Roman" panose="02020603050405020304" pitchFamily="18" charset="0"/>
                <a:ea typeface="Calibri" panose="020F0502020204030204" pitchFamily="34" charset="0"/>
                <a:cs typeface="Times New Roman" panose="02020603050405020304" pitchFamily="18" charset="0"/>
              </a:rPr>
              <a:t> </a:t>
            </a:r>
            <a:r>
              <a:rPr lang="en-US" sz="2200">
                <a:latin typeface="Times New Roman" panose="02020603050405020304" pitchFamily="18" charset="0"/>
                <a:ea typeface="Calibri" panose="020F0502020204030204" pitchFamily="34" charset="0"/>
                <a:cs typeface="Times New Roman" panose="02020603050405020304" pitchFamily="18" charset="0"/>
              </a:rPr>
              <a:t>Tiêu Kim Cương</a:t>
            </a:r>
          </a:p>
          <a:p>
            <a:pPr marL="630555" algn="just">
              <a:lnSpc>
                <a:spcPct val="115000"/>
              </a:lnSpc>
              <a:spcAft>
                <a:spcPts val="1000"/>
              </a:spcAft>
            </a:pPr>
            <a:r>
              <a:rPr lang="en-US" sz="2200">
                <a:latin typeface="Times New Roman" panose="02020603050405020304" pitchFamily="18" charset="0"/>
                <a:ea typeface="Calibri" panose="020F0502020204030204" pitchFamily="34" charset="0"/>
                <a:cs typeface="Times New Roman" panose="02020603050405020304" pitchFamily="18" charset="0"/>
              </a:rPr>
              <a:t>Sinh viên thực hiện:</a:t>
            </a:r>
          </a:p>
          <a:p>
            <a:pPr lvl="2">
              <a:lnSpc>
                <a:spcPct val="115000"/>
              </a:lnSpc>
              <a:spcAft>
                <a:spcPts val="1000"/>
              </a:spcAft>
            </a:pPr>
            <a:r>
              <a:rPr lang="en-US" sz="2200">
                <a:latin typeface="Times New Roman" panose="02020603050405020304" pitchFamily="18" charset="0"/>
                <a:ea typeface="Calibri" panose="020F0502020204030204" pitchFamily="34" charset="0"/>
                <a:cs typeface="Times New Roman" panose="02020603050405020304" pitchFamily="18" charset="0"/>
              </a:rPr>
              <a:t>1. Trần Quốc Trị - 19211TT1244</a:t>
            </a:r>
          </a:p>
          <a:p>
            <a:pPr lvl="2"/>
            <a:r>
              <a:rPr lang="en-US" sz="2200">
                <a:latin typeface="Times New Roman" panose="02020603050405020304" pitchFamily="18" charset="0"/>
                <a:ea typeface="Calibri" panose="020F0502020204030204" pitchFamily="34" charset="0"/>
              </a:rPr>
              <a:t>2. Nguyễn Minh Tiến - 19211TT1023</a:t>
            </a:r>
            <a:endParaRPr lang="en-US" sz="2200"/>
          </a:p>
        </p:txBody>
      </p:sp>
    </p:spTree>
    <p:extLst>
      <p:ext uri="{BB962C8B-B14F-4D97-AF65-F5344CB8AC3E}">
        <p14:creationId xmlns:p14="http://schemas.microsoft.com/office/powerpoint/2010/main" val="197822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1B69C8-7F10-4D27-92B7-ADCF8815BE64}"/>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Màn hình chat</a:t>
            </a:r>
          </a:p>
        </p:txBody>
      </p:sp>
      <p:sp>
        <p:nvSpPr>
          <p:cNvPr id="5" name="Text Placeholder 4">
            <a:extLst>
              <a:ext uri="{FF2B5EF4-FFF2-40B4-BE49-F238E27FC236}">
                <a16:creationId xmlns:a16="http://schemas.microsoft.com/office/drawing/2014/main" id="{DACB6EA1-FCB9-473F-B938-6C57334CDDF1}"/>
              </a:ext>
            </a:extLst>
          </p:cNvPr>
          <p:cNvSpPr>
            <a:spLocks noGrp="1"/>
          </p:cNvSpPr>
          <p:nvPr>
            <p:ph type="body" sz="half" idx="2"/>
          </p:nvPr>
        </p:nvSpPr>
        <p:spPr/>
        <p:txBody>
          <a:bodyPr/>
          <a:lstStyle/>
          <a:p>
            <a:endParaRPr lang="en-US"/>
          </a:p>
        </p:txBody>
      </p:sp>
      <p:pic>
        <p:nvPicPr>
          <p:cNvPr id="7" name="Content Placeholder 6">
            <a:extLst>
              <a:ext uri="{FF2B5EF4-FFF2-40B4-BE49-F238E27FC236}">
                <a16:creationId xmlns:a16="http://schemas.microsoft.com/office/drawing/2014/main" id="{AEC28399-CB12-4878-BA7A-09777A955739}"/>
              </a:ext>
            </a:extLst>
          </p:cNvPr>
          <p:cNvPicPr>
            <a:picLocks noGrp="1"/>
          </p:cNvPicPr>
          <p:nvPr>
            <p:ph idx="1"/>
          </p:nvPr>
        </p:nvPicPr>
        <p:blipFill>
          <a:blip r:embed="rId2"/>
          <a:stretch>
            <a:fillRect/>
          </a:stretch>
        </p:blipFill>
        <p:spPr>
          <a:xfrm>
            <a:off x="2701303" y="685800"/>
            <a:ext cx="2985743" cy="5019675"/>
          </a:xfrm>
          <a:prstGeom prst="rect">
            <a:avLst/>
          </a:prstGeom>
        </p:spPr>
      </p:pic>
    </p:spTree>
    <p:extLst>
      <p:ext uri="{BB962C8B-B14F-4D97-AF65-F5344CB8AC3E}">
        <p14:creationId xmlns:p14="http://schemas.microsoft.com/office/powerpoint/2010/main" val="344581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1B69C8-7F10-4D27-92B7-ADCF8815BE64}"/>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Màn hình thông tin bạn bè</a:t>
            </a:r>
          </a:p>
        </p:txBody>
      </p:sp>
      <p:sp>
        <p:nvSpPr>
          <p:cNvPr id="5" name="Text Placeholder 4">
            <a:extLst>
              <a:ext uri="{FF2B5EF4-FFF2-40B4-BE49-F238E27FC236}">
                <a16:creationId xmlns:a16="http://schemas.microsoft.com/office/drawing/2014/main" id="{DACB6EA1-FCB9-473F-B938-6C57334CDDF1}"/>
              </a:ext>
            </a:extLst>
          </p:cNvPr>
          <p:cNvSpPr>
            <a:spLocks noGrp="1"/>
          </p:cNvSpPr>
          <p:nvPr>
            <p:ph type="body" sz="half" idx="2"/>
          </p:nvPr>
        </p:nvSpPr>
        <p:spPr/>
        <p:txBody>
          <a:bodyPr/>
          <a:lstStyle/>
          <a:p>
            <a:endParaRPr lang="en-US"/>
          </a:p>
        </p:txBody>
      </p:sp>
      <p:pic>
        <p:nvPicPr>
          <p:cNvPr id="7" name="Content Placeholder 6">
            <a:extLst>
              <a:ext uri="{FF2B5EF4-FFF2-40B4-BE49-F238E27FC236}">
                <a16:creationId xmlns:a16="http://schemas.microsoft.com/office/drawing/2014/main" id="{01D0687D-58C4-45FA-AEBA-2FC180206029}"/>
              </a:ext>
            </a:extLst>
          </p:cNvPr>
          <p:cNvPicPr>
            <a:picLocks noGrp="1"/>
          </p:cNvPicPr>
          <p:nvPr>
            <p:ph idx="1"/>
          </p:nvPr>
        </p:nvPicPr>
        <p:blipFill>
          <a:blip r:embed="rId2"/>
          <a:stretch>
            <a:fillRect/>
          </a:stretch>
        </p:blipFill>
        <p:spPr>
          <a:xfrm>
            <a:off x="2702986" y="685800"/>
            <a:ext cx="2982377" cy="5019675"/>
          </a:xfrm>
          <a:prstGeom prst="rect">
            <a:avLst/>
          </a:prstGeom>
        </p:spPr>
      </p:pic>
    </p:spTree>
    <p:extLst>
      <p:ext uri="{BB962C8B-B14F-4D97-AF65-F5344CB8AC3E}">
        <p14:creationId xmlns:p14="http://schemas.microsoft.com/office/powerpoint/2010/main" val="1919402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1B69C8-7F10-4D27-92B7-ADCF8815BE64}"/>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Màn hình thông tin cá nhân</a:t>
            </a:r>
          </a:p>
        </p:txBody>
      </p:sp>
      <p:sp>
        <p:nvSpPr>
          <p:cNvPr id="5" name="Text Placeholder 4">
            <a:extLst>
              <a:ext uri="{FF2B5EF4-FFF2-40B4-BE49-F238E27FC236}">
                <a16:creationId xmlns:a16="http://schemas.microsoft.com/office/drawing/2014/main" id="{DACB6EA1-FCB9-473F-B938-6C57334CDDF1}"/>
              </a:ext>
            </a:extLst>
          </p:cNvPr>
          <p:cNvSpPr>
            <a:spLocks noGrp="1"/>
          </p:cNvSpPr>
          <p:nvPr>
            <p:ph type="body" sz="half" idx="2"/>
          </p:nvPr>
        </p:nvSpPr>
        <p:spPr/>
        <p:txBody>
          <a:bodyPr/>
          <a:lstStyle/>
          <a:p>
            <a:endParaRPr lang="en-US"/>
          </a:p>
        </p:txBody>
      </p:sp>
      <p:pic>
        <p:nvPicPr>
          <p:cNvPr id="7" name="Content Placeholder 6">
            <a:extLst>
              <a:ext uri="{FF2B5EF4-FFF2-40B4-BE49-F238E27FC236}">
                <a16:creationId xmlns:a16="http://schemas.microsoft.com/office/drawing/2014/main" id="{26A597B1-BCCA-423D-A2A6-7CFDC8C25862}"/>
              </a:ext>
            </a:extLst>
          </p:cNvPr>
          <p:cNvPicPr>
            <a:picLocks noGrp="1"/>
          </p:cNvPicPr>
          <p:nvPr>
            <p:ph idx="1"/>
          </p:nvPr>
        </p:nvPicPr>
        <p:blipFill>
          <a:blip r:embed="rId2"/>
          <a:stretch>
            <a:fillRect/>
          </a:stretch>
        </p:blipFill>
        <p:spPr>
          <a:xfrm>
            <a:off x="2701303" y="685800"/>
            <a:ext cx="2985743" cy="5019675"/>
          </a:xfrm>
          <a:prstGeom prst="rect">
            <a:avLst/>
          </a:prstGeom>
        </p:spPr>
      </p:pic>
    </p:spTree>
    <p:extLst>
      <p:ext uri="{BB962C8B-B14F-4D97-AF65-F5344CB8AC3E}">
        <p14:creationId xmlns:p14="http://schemas.microsoft.com/office/powerpoint/2010/main" val="3920743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1B69C8-7F10-4D27-92B7-ADCF8815BE64}"/>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Màn hình đổi mật khẩu</a:t>
            </a:r>
          </a:p>
        </p:txBody>
      </p:sp>
      <p:sp>
        <p:nvSpPr>
          <p:cNvPr id="5" name="Text Placeholder 4">
            <a:extLst>
              <a:ext uri="{FF2B5EF4-FFF2-40B4-BE49-F238E27FC236}">
                <a16:creationId xmlns:a16="http://schemas.microsoft.com/office/drawing/2014/main" id="{DACB6EA1-FCB9-473F-B938-6C57334CDDF1}"/>
              </a:ext>
            </a:extLst>
          </p:cNvPr>
          <p:cNvSpPr>
            <a:spLocks noGrp="1"/>
          </p:cNvSpPr>
          <p:nvPr>
            <p:ph type="body" sz="half" idx="2"/>
          </p:nvPr>
        </p:nvSpPr>
        <p:spPr/>
        <p:txBody>
          <a:bodyPr/>
          <a:lstStyle/>
          <a:p>
            <a:endParaRPr lang="en-US"/>
          </a:p>
        </p:txBody>
      </p:sp>
      <p:pic>
        <p:nvPicPr>
          <p:cNvPr id="8" name="Content Placeholder 7">
            <a:extLst>
              <a:ext uri="{FF2B5EF4-FFF2-40B4-BE49-F238E27FC236}">
                <a16:creationId xmlns:a16="http://schemas.microsoft.com/office/drawing/2014/main" id="{BC1257FC-C458-4D3C-9522-23FC26BBEF0B}"/>
              </a:ext>
            </a:extLst>
          </p:cNvPr>
          <p:cNvPicPr>
            <a:picLocks noGrp="1"/>
          </p:cNvPicPr>
          <p:nvPr>
            <p:ph idx="1"/>
          </p:nvPr>
        </p:nvPicPr>
        <p:blipFill>
          <a:blip r:embed="rId2"/>
          <a:stretch>
            <a:fillRect/>
          </a:stretch>
        </p:blipFill>
        <p:spPr>
          <a:xfrm>
            <a:off x="2541630" y="685800"/>
            <a:ext cx="3305089" cy="5019675"/>
          </a:xfrm>
          <a:prstGeom prst="rect">
            <a:avLst/>
          </a:prstGeom>
        </p:spPr>
      </p:pic>
    </p:spTree>
    <p:extLst>
      <p:ext uri="{BB962C8B-B14F-4D97-AF65-F5344CB8AC3E}">
        <p14:creationId xmlns:p14="http://schemas.microsoft.com/office/powerpoint/2010/main" val="171526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4CCF15-E068-468F-B732-58262EF7229F}"/>
              </a:ext>
            </a:extLst>
          </p:cNvPr>
          <p:cNvSpPr>
            <a:spLocks noGrp="1"/>
          </p:cNvSpPr>
          <p:nvPr>
            <p:ph type="title"/>
          </p:nvPr>
        </p:nvSpPr>
        <p:spPr/>
        <p:txBody>
          <a:bodyPr>
            <a:normAutofit/>
          </a:bodyPr>
          <a:lstStyle/>
          <a:p>
            <a:r>
              <a:rPr lang="en-US" sz="4000">
                <a:latin typeface="Times New Roman" panose="02020603050405020304" pitchFamily="18" charset="0"/>
                <a:cs typeface="Times New Roman" panose="02020603050405020304" pitchFamily="18" charset="0"/>
              </a:rPr>
              <a:t>4. Kết quả</a:t>
            </a:r>
          </a:p>
        </p:txBody>
      </p:sp>
      <p:sp>
        <p:nvSpPr>
          <p:cNvPr id="6" name="Text Placeholder 5">
            <a:extLst>
              <a:ext uri="{FF2B5EF4-FFF2-40B4-BE49-F238E27FC236}">
                <a16:creationId xmlns:a16="http://schemas.microsoft.com/office/drawing/2014/main" id="{1F54A1D3-F0EA-4C64-A4B5-D25F7CF5E963}"/>
              </a:ext>
            </a:extLst>
          </p:cNvPr>
          <p:cNvSpPr>
            <a:spLocks noGrp="1"/>
          </p:cNvSpPr>
          <p:nvPr>
            <p:ph type="body" idx="1"/>
          </p:nvPr>
        </p:nvSpPr>
        <p:spPr/>
        <p:txBody>
          <a:bodyPr>
            <a:normAutofit/>
          </a:bodyPr>
          <a:lstStyle/>
          <a:p>
            <a:r>
              <a:rPr lang="en-US" sz="2400">
                <a:latin typeface="Times New Roman" panose="02020603050405020304" pitchFamily="18" charset="0"/>
                <a:cs typeface="Times New Roman" panose="02020603050405020304" pitchFamily="18" charset="0"/>
              </a:rPr>
              <a:t>Đã làm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a:t>
            </a:r>
          </a:p>
        </p:txBody>
      </p:sp>
      <p:sp>
        <p:nvSpPr>
          <p:cNvPr id="7" name="Content Placeholder 6">
            <a:extLst>
              <a:ext uri="{FF2B5EF4-FFF2-40B4-BE49-F238E27FC236}">
                <a16:creationId xmlns:a16="http://schemas.microsoft.com/office/drawing/2014/main" id="{3077F181-D61A-4E89-B2EE-A890105516CE}"/>
              </a:ext>
            </a:extLst>
          </p:cNvPr>
          <p:cNvSpPr>
            <a:spLocks noGrp="1"/>
          </p:cNvSpPr>
          <p:nvPr>
            <p:ph sz="half" idx="2"/>
          </p:nvPr>
        </p:nvSpPr>
        <p:spPr/>
        <p:txBody>
          <a:bodyPr/>
          <a:lstStyle/>
          <a:p>
            <a:r>
              <a:rPr lang="en-US">
                <a:latin typeface="Times New Roman" panose="02020603050405020304" pitchFamily="18" charset="0"/>
                <a:cs typeface="Times New Roman" panose="02020603050405020304" pitchFamily="18" charset="0"/>
              </a:rPr>
              <a:t>Màn hình đăng nhập</a:t>
            </a:r>
          </a:p>
          <a:p>
            <a:r>
              <a:rPr lang="en-US">
                <a:latin typeface="Times New Roman" panose="02020603050405020304" pitchFamily="18" charset="0"/>
                <a:cs typeface="Times New Roman" panose="02020603050405020304" pitchFamily="18" charset="0"/>
              </a:rPr>
              <a:t>Màn hình đăng ký</a:t>
            </a:r>
          </a:p>
        </p:txBody>
      </p:sp>
      <p:sp>
        <p:nvSpPr>
          <p:cNvPr id="8" name="Text Placeholder 7">
            <a:extLst>
              <a:ext uri="{FF2B5EF4-FFF2-40B4-BE49-F238E27FC236}">
                <a16:creationId xmlns:a16="http://schemas.microsoft.com/office/drawing/2014/main" id="{1CA386C5-72EC-4853-84BF-013613BEF6AA}"/>
              </a:ext>
            </a:extLst>
          </p:cNvPr>
          <p:cNvSpPr>
            <a:spLocks noGrp="1"/>
          </p:cNvSpPr>
          <p:nvPr>
            <p:ph type="body" sz="quarter" idx="3"/>
          </p:nvPr>
        </p:nvSpPr>
        <p:spPr/>
        <p:txBody>
          <a:bodyPr>
            <a:normAutofit/>
          </a:bodyPr>
          <a:lstStyle/>
          <a:p>
            <a:r>
              <a:rPr lang="en-US" sz="2400">
                <a:latin typeface="Times New Roman" panose="02020603050405020304" pitchFamily="18" charset="0"/>
                <a:cs typeface="Times New Roman" panose="02020603050405020304" pitchFamily="18" charset="0"/>
              </a:rPr>
              <a:t>Ch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a làm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a:t>
            </a:r>
          </a:p>
        </p:txBody>
      </p:sp>
      <p:sp>
        <p:nvSpPr>
          <p:cNvPr id="9" name="Content Placeholder 8">
            <a:extLst>
              <a:ext uri="{FF2B5EF4-FFF2-40B4-BE49-F238E27FC236}">
                <a16:creationId xmlns:a16="http://schemas.microsoft.com/office/drawing/2014/main" id="{537E9FC1-555E-4E98-A829-9134BBCD0325}"/>
              </a:ext>
            </a:extLst>
          </p:cNvPr>
          <p:cNvSpPr>
            <a:spLocks noGrp="1"/>
          </p:cNvSpPr>
          <p:nvPr>
            <p:ph sz="quarter" idx="4"/>
          </p:nvPr>
        </p:nvSpPr>
        <p:spPr/>
        <p:txBody>
          <a:bodyPr/>
          <a:lstStyle/>
          <a:p>
            <a:r>
              <a:rPr lang="en-US">
                <a:latin typeface="Times New Roman" panose="02020603050405020304" pitchFamily="18" charset="0"/>
                <a:cs typeface="Times New Roman" panose="02020603050405020304" pitchFamily="18" charset="0"/>
              </a:rPr>
              <a:t>Kết nối cơ sở dữ liệu</a:t>
            </a:r>
          </a:p>
          <a:p>
            <a:r>
              <a:rPr lang="en-US">
                <a:latin typeface="Times New Roman" panose="02020603050405020304" pitchFamily="18" charset="0"/>
                <a:cs typeface="Times New Roman" panose="02020603050405020304" pitchFamily="18" charset="0"/>
              </a:rPr>
              <a:t>Chat</a:t>
            </a:r>
          </a:p>
          <a:p>
            <a:r>
              <a:rPr lang="en-US">
                <a:latin typeface="Times New Roman" panose="02020603050405020304" pitchFamily="18" charset="0"/>
                <a:cs typeface="Times New Roman" panose="02020603050405020304" pitchFamily="18" charset="0"/>
              </a:rPr>
              <a:t>Màn hình chính</a:t>
            </a:r>
          </a:p>
          <a:p>
            <a:r>
              <a:rPr lang="en-US">
                <a:latin typeface="Times New Roman" panose="02020603050405020304" pitchFamily="18" charset="0"/>
                <a:cs typeface="Times New Roman" panose="02020603050405020304" pitchFamily="18" charset="0"/>
              </a:rPr>
              <a:t>Profile</a:t>
            </a:r>
          </a:p>
          <a:p>
            <a:r>
              <a:rPr lang="en-US">
                <a:latin typeface="Times New Roman" panose="02020603050405020304" pitchFamily="18" charset="0"/>
                <a:cs typeface="Times New Roman" panose="02020603050405020304" pitchFamily="18" charset="0"/>
              </a:rPr>
              <a:t>Đổi mật khẩu</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822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341625-A166-446E-BC54-B2B6030BBE10}"/>
              </a:ext>
            </a:extLst>
          </p:cNvPr>
          <p:cNvPicPr/>
          <p:nvPr/>
        </p:nvPicPr>
        <p:blipFill>
          <a:blip r:embed="rId2"/>
          <a:stretch>
            <a:fillRect/>
          </a:stretch>
        </p:blipFill>
        <p:spPr>
          <a:xfrm>
            <a:off x="2557103" y="789562"/>
            <a:ext cx="2557552" cy="5278875"/>
          </a:xfrm>
          <a:prstGeom prst="rect">
            <a:avLst/>
          </a:prstGeom>
        </p:spPr>
      </p:pic>
      <p:sp>
        <p:nvSpPr>
          <p:cNvPr id="6" name="Title 5">
            <a:extLst>
              <a:ext uri="{FF2B5EF4-FFF2-40B4-BE49-F238E27FC236}">
                <a16:creationId xmlns:a16="http://schemas.microsoft.com/office/drawing/2014/main" id="{F9F0BFCD-FE70-4CD1-9C46-3B89FC8C7C6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Màn hình đăng nhập</a:t>
            </a:r>
          </a:p>
        </p:txBody>
      </p:sp>
      <p:sp>
        <p:nvSpPr>
          <p:cNvPr id="8" name="Text Placeholder 7">
            <a:extLst>
              <a:ext uri="{FF2B5EF4-FFF2-40B4-BE49-F238E27FC236}">
                <a16:creationId xmlns:a16="http://schemas.microsoft.com/office/drawing/2014/main" id="{DBD93EAB-B5C4-4E6E-8838-F1EB423C5D65}"/>
              </a:ext>
            </a:extLst>
          </p:cNvPr>
          <p:cNvSpPr>
            <a:spLocks noGrp="1"/>
          </p:cNvSpPr>
          <p:nvPr>
            <p:ph type="body" sz="half" idx="2"/>
          </p:nvPr>
        </p:nvSpPr>
        <p:spPr/>
        <p:txBody>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16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CFB63B-9426-4892-90C0-F5275ED81BCE}"/>
              </a:ext>
            </a:extLst>
          </p:cNvPr>
          <p:cNvPicPr/>
          <p:nvPr/>
        </p:nvPicPr>
        <p:blipFill>
          <a:blip r:embed="rId2"/>
          <a:stretch>
            <a:fillRect/>
          </a:stretch>
        </p:blipFill>
        <p:spPr>
          <a:xfrm>
            <a:off x="2603289" y="675640"/>
            <a:ext cx="2447925" cy="5039360"/>
          </a:xfrm>
          <a:prstGeom prst="rect">
            <a:avLst/>
          </a:prstGeom>
        </p:spPr>
      </p:pic>
      <p:sp>
        <p:nvSpPr>
          <p:cNvPr id="3" name="Title 2">
            <a:extLst>
              <a:ext uri="{FF2B5EF4-FFF2-40B4-BE49-F238E27FC236}">
                <a16:creationId xmlns:a16="http://schemas.microsoft.com/office/drawing/2014/main" id="{F7C5E71F-0BCA-4F43-AB69-0056B690A22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Màn hình đăng ký</a:t>
            </a:r>
          </a:p>
        </p:txBody>
      </p:sp>
      <p:sp>
        <p:nvSpPr>
          <p:cNvPr id="5" name="Text Placeholder 4">
            <a:extLst>
              <a:ext uri="{FF2B5EF4-FFF2-40B4-BE49-F238E27FC236}">
                <a16:creationId xmlns:a16="http://schemas.microsoft.com/office/drawing/2014/main" id="{702506F9-9A7B-44E4-9142-B4CBE3DF384E}"/>
              </a:ext>
            </a:extLst>
          </p:cNvPr>
          <p:cNvSpPr>
            <a:spLocks noGrp="1"/>
          </p:cNvSpPr>
          <p:nvPr>
            <p:ph type="body" sz="half" idx="2"/>
          </p:nvPr>
        </p:nvSpPr>
        <p:spPr/>
        <p:txBody>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14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958EC0-68C5-46EB-BA8A-6106D6A66F4D}"/>
              </a:ext>
            </a:extLst>
          </p:cNvPr>
          <p:cNvSpPr>
            <a:spLocks noGrp="1"/>
          </p:cNvSpPr>
          <p:nvPr>
            <p:ph type="title"/>
          </p:nvPr>
        </p:nvSpPr>
        <p:spPr/>
        <p:txBody>
          <a:bodyPr>
            <a:normAutofit/>
          </a:bodyPr>
          <a:lstStyle/>
          <a:p>
            <a:r>
              <a:rPr lang="en-US" sz="4000">
                <a:latin typeface="Times New Roman" panose="02020603050405020304" pitchFamily="18" charset="0"/>
                <a:cs typeface="Times New Roman" panose="02020603050405020304" pitchFamily="18" charset="0"/>
              </a:rPr>
              <a:t>Thuận lợi và khó khăn</a:t>
            </a:r>
          </a:p>
        </p:txBody>
      </p:sp>
      <p:sp>
        <p:nvSpPr>
          <p:cNvPr id="6" name="Content Placeholder 5">
            <a:extLst>
              <a:ext uri="{FF2B5EF4-FFF2-40B4-BE49-F238E27FC236}">
                <a16:creationId xmlns:a16="http://schemas.microsoft.com/office/drawing/2014/main" id="{CF16D08B-9067-4AD7-9777-FB3BABC62188}"/>
              </a:ext>
            </a:extLst>
          </p:cNvPr>
          <p:cNvSpPr>
            <a:spLocks noGrp="1"/>
          </p:cNvSpPr>
          <p:nvPr>
            <p:ph idx="1"/>
          </p:nvPr>
        </p:nvSpPr>
        <p:spPr>
          <a:xfrm>
            <a:off x="1069848" y="2121408"/>
            <a:ext cx="10058400" cy="1941634"/>
          </a:xfrm>
        </p:spPr>
        <p:txBody>
          <a:bodyPr/>
          <a:lstStyle/>
          <a:p>
            <a:r>
              <a:rPr lang="en-US">
                <a:latin typeface="Times New Roman" panose="02020603050405020304" pitchFamily="18" charset="0"/>
                <a:cs typeface="Times New Roman" panose="02020603050405020304" pitchFamily="18" charset="0"/>
              </a:rPr>
              <a:t>Thuận lợi: </a:t>
            </a:r>
          </a:p>
          <a:p>
            <a:pPr lvl="1">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Nhanh chóng xác định các thành phần</a:t>
            </a:r>
          </a:p>
          <a:p>
            <a:pPr lvl="1">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Thiết kế hệ thống phù hợp</a:t>
            </a:r>
          </a:p>
          <a:p>
            <a:pPr lvl="1">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ớng dẫn cách thức xây dựng ứng dụng chat có nhiều trên internet</a:t>
            </a:r>
          </a:p>
          <a:p>
            <a:pPr lvl="1">
              <a:buFont typeface="Courier New" panose="02070309020205020404" pitchFamily="49" charset="0"/>
              <a:buChar char="o"/>
            </a:pPr>
            <a:endParaRPr lang="en-US">
              <a:latin typeface="Times New Roman" panose="02020603050405020304" pitchFamily="18" charset="0"/>
              <a:cs typeface="Times New Roman" panose="02020603050405020304" pitchFamily="18" charset="0"/>
            </a:endParaRPr>
          </a:p>
        </p:txBody>
      </p:sp>
      <p:sp>
        <p:nvSpPr>
          <p:cNvPr id="7" name="Content Placeholder 5">
            <a:extLst>
              <a:ext uri="{FF2B5EF4-FFF2-40B4-BE49-F238E27FC236}">
                <a16:creationId xmlns:a16="http://schemas.microsoft.com/office/drawing/2014/main" id="{436095C4-E1FB-4803-8FA8-D7BE0803278D}"/>
              </a:ext>
            </a:extLst>
          </p:cNvPr>
          <p:cNvSpPr txBox="1">
            <a:spLocks/>
          </p:cNvSpPr>
          <p:nvPr/>
        </p:nvSpPr>
        <p:spPr>
          <a:xfrm>
            <a:off x="1063752" y="4063042"/>
            <a:ext cx="10058400" cy="194163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Khó khăn: </a:t>
            </a:r>
          </a:p>
          <a:p>
            <a:pPr lvl="1">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Phụ thuộc vào độ mạnh yếu của máy tính sử dụng</a:t>
            </a:r>
          </a:p>
          <a:p>
            <a:pPr lvl="1">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Không thể kết nối và sử dụng Firebase</a:t>
            </a:r>
          </a:p>
          <a:p>
            <a:pPr lvl="1">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Phần lớn thời gian sử dụng vào việc sửa các lỗi kết nối và lỗi IOS</a:t>
            </a:r>
          </a:p>
        </p:txBody>
      </p:sp>
    </p:spTree>
    <p:extLst>
      <p:ext uri="{BB962C8B-B14F-4D97-AF65-F5344CB8AC3E}">
        <p14:creationId xmlns:p14="http://schemas.microsoft.com/office/powerpoint/2010/main" val="18860180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C658E-DD8C-4FA1-BAC0-79B3C3CBC285}"/>
              </a:ext>
            </a:extLst>
          </p:cNvPr>
          <p:cNvSpPr>
            <a:spLocks noGrp="1"/>
          </p:cNvSpPr>
          <p:nvPr>
            <p:ph type="title"/>
          </p:nvPr>
        </p:nvSpPr>
        <p:spPr/>
        <p:txBody>
          <a:bodyPr/>
          <a:lstStyle/>
          <a:p>
            <a:r>
              <a:rPr lang="en-US"/>
              <a:t>Thank for watching</a:t>
            </a:r>
          </a:p>
        </p:txBody>
      </p:sp>
      <p:sp>
        <p:nvSpPr>
          <p:cNvPr id="5" name="Text Placeholder 4">
            <a:extLst>
              <a:ext uri="{FF2B5EF4-FFF2-40B4-BE49-F238E27FC236}">
                <a16:creationId xmlns:a16="http://schemas.microsoft.com/office/drawing/2014/main" id="{28E0DBFC-AAD4-4042-B7BB-A0AA40C5FE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84918126"/>
      </p:ext>
    </p:extLst>
  </p:cSld>
  <p:clrMapOvr>
    <a:masterClrMapping/>
  </p:clrMapOvr>
  <mc:AlternateContent xmlns:mc="http://schemas.openxmlformats.org/markup-compatibility/2006">
    <mc:Choice xmlns:p14="http://schemas.microsoft.com/office/powerpoint/2010/main" Requires="p14">
      <p:transition spd="slow" p14:dur="25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984B92-6391-429E-A640-3656774A4E14}"/>
              </a:ext>
            </a:extLst>
          </p:cNvPr>
          <p:cNvSpPr>
            <a:spLocks noGrp="1"/>
          </p:cNvSpPr>
          <p:nvPr>
            <p:ph type="title"/>
          </p:nvPr>
        </p:nvSpPr>
        <p:spPr/>
        <p:txBody>
          <a:bodyPr>
            <a:normAutofit/>
          </a:bodyPr>
          <a:lstStyle/>
          <a:p>
            <a:r>
              <a:rPr lang="en-US" sz="4000">
                <a:latin typeface="Times New Roman" panose="02020603050405020304" pitchFamily="18" charset="0"/>
                <a:cs typeface="Times New Roman" panose="02020603050405020304" pitchFamily="18" charset="0"/>
              </a:rPr>
              <a:t>1. Giới Thiệu</a:t>
            </a:r>
          </a:p>
        </p:txBody>
      </p:sp>
      <p:sp>
        <p:nvSpPr>
          <p:cNvPr id="7" name="Content Placeholder 6">
            <a:extLst>
              <a:ext uri="{FF2B5EF4-FFF2-40B4-BE49-F238E27FC236}">
                <a16:creationId xmlns:a16="http://schemas.microsoft.com/office/drawing/2014/main" id="{6EB11C4F-97AF-4C02-9690-C7BDB551B7A6}"/>
              </a:ext>
            </a:extLst>
          </p:cNvPr>
          <p:cNvSpPr>
            <a:spLocks noGrp="1"/>
          </p:cNvSpPr>
          <p:nvPr>
            <p:ph sz="half" idx="1"/>
          </p:nvPr>
        </p:nvSpPr>
        <p:spPr>
          <a:xfrm>
            <a:off x="1063752" y="1802057"/>
            <a:ext cx="4754880" cy="4852240"/>
          </a:xfrm>
        </p:spPr>
        <p:txBody>
          <a:bodyPr>
            <a:noAutofit/>
          </a:bodyPr>
          <a:lstStyle/>
          <a:p>
            <a:pPr algn="just"/>
            <a:r>
              <a:rPr lang="en-US" sz="2200">
                <a:latin typeface="Times New Roman" panose="02020603050405020304" pitchFamily="18" charset="0"/>
                <a:cs typeface="Times New Roman" panose="02020603050405020304" pitchFamily="18" charset="0"/>
              </a:rPr>
              <a:t>Hiện nay, các ứng dụng nhắn tin rất được mọi người ưa chuộng nhờ sự nhanh chóng, tiện lợi và hoàn toàn miễn phí. Chỉ cần một chiếc smartphone kết nối mạng, người dùng đã có thể trò chuyện với cả thế giới bất kể khoảng cách và vị trí địa lý.</a:t>
            </a:r>
          </a:p>
          <a:p>
            <a:pPr algn="just"/>
            <a:r>
              <a:rPr lang="en-US" sz="2200">
                <a:latin typeface="Times New Roman" panose="02020603050405020304" pitchFamily="18" charset="0"/>
                <a:cs typeface="Times New Roman" panose="02020603050405020304" pitchFamily="18" charset="0"/>
              </a:rPr>
              <a:t>Có rất nhiều những ứng dụng chat phổ biến tại Việt Nam hiện nay. Chúng hoàn toàn miễn phí và dễ sử dụng, có thể kể đến như Messenger, Zalo, Telegram… Tuy nhiên mỗi ứng dụng lại có những cách hoạt động khác động khác nhau và những ưu, nhược điểm riêng.</a:t>
            </a:r>
          </a:p>
          <a:p>
            <a:pPr algn="just"/>
            <a:endParaRPr lang="en-US" sz="2200"/>
          </a:p>
        </p:txBody>
      </p:sp>
      <p:pic>
        <p:nvPicPr>
          <p:cNvPr id="1026" name="Picture 2" descr="So sánh các ứng dụng chat phổ biến hiện nay | Tinh tế">
            <a:extLst>
              <a:ext uri="{FF2B5EF4-FFF2-40B4-BE49-F238E27FC236}">
                <a16:creationId xmlns:a16="http://schemas.microsoft.com/office/drawing/2014/main" id="{F33794FC-2507-4FC3-90A8-3E06FED9E6F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67274" y="2581794"/>
            <a:ext cx="5165068" cy="319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6" presetID="21" presetClass="entr" presetSubtype="1"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heel(1)">
                                      <p:cBhvr>
                                        <p:cTn id="18"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478031-5502-48C3-AAEA-D0B42F33BAAF}"/>
              </a:ext>
            </a:extLst>
          </p:cNvPr>
          <p:cNvSpPr>
            <a:spLocks noGrp="1"/>
          </p:cNvSpPr>
          <p:nvPr>
            <p:ph type="title"/>
          </p:nvPr>
        </p:nvSpPr>
        <p:spPr/>
        <p:txBody>
          <a:bodyPr>
            <a:normAutofit/>
          </a:bodyPr>
          <a:lstStyle/>
          <a:p>
            <a:r>
              <a:rPr lang="en-US" sz="4000">
                <a:latin typeface="Times New Roman" panose="02020603050405020304" pitchFamily="18" charset="0"/>
                <a:cs typeface="Times New Roman" panose="02020603050405020304" pitchFamily="18" charset="0"/>
              </a:rPr>
              <a:t>2. Sự cần thiết của ứng dụng</a:t>
            </a:r>
          </a:p>
        </p:txBody>
      </p:sp>
      <p:sp>
        <p:nvSpPr>
          <p:cNvPr id="6" name="Content Placeholder 5">
            <a:extLst>
              <a:ext uri="{FF2B5EF4-FFF2-40B4-BE49-F238E27FC236}">
                <a16:creationId xmlns:a16="http://schemas.microsoft.com/office/drawing/2014/main" id="{79240DE3-1DB8-49F1-BF23-216A18A566C9}"/>
              </a:ext>
            </a:extLst>
          </p:cNvPr>
          <p:cNvSpPr>
            <a:spLocks noGrp="1"/>
          </p:cNvSpPr>
          <p:nvPr>
            <p:ph idx="1"/>
          </p:nvPr>
        </p:nvSpPr>
        <p:spPr>
          <a:xfrm>
            <a:off x="1069847" y="2121408"/>
            <a:ext cx="10386031" cy="4050792"/>
          </a:xfrm>
        </p:spPr>
        <p:txBody>
          <a:bodyPr/>
          <a:lstStyle/>
          <a:p>
            <a:r>
              <a:rPr lang="en-US">
                <a:latin typeface="Times New Roman" panose="02020603050405020304" pitchFamily="18" charset="0"/>
                <a:cs typeface="Times New Roman" panose="02020603050405020304" pitchFamily="18" charset="0"/>
              </a:rPr>
              <a:t>Ứng dụng TDC Chat là ứng cần thiết để sinh viên và giảng viên có thể trao đổi thông tin với nhau.</a:t>
            </a:r>
          </a:p>
          <a:p>
            <a:r>
              <a:rPr lang="en-US">
                <a:latin typeface="Times New Roman" panose="02020603050405020304" pitchFamily="18" charset="0"/>
                <a:cs typeface="Times New Roman" panose="02020603050405020304" pitchFamily="18" charset="0"/>
              </a:rPr>
              <a:t>Sinh viên có thể trực tiếp xin phép giáo viên qua tin nhắn mà không cần phải mất thời gian quá lâu cho những phương tiện khác.</a:t>
            </a:r>
          </a:p>
          <a:p>
            <a:endParaRPr lang="en-US"/>
          </a:p>
        </p:txBody>
      </p:sp>
    </p:spTree>
    <p:extLst>
      <p:ext uri="{BB962C8B-B14F-4D97-AF65-F5344CB8AC3E}">
        <p14:creationId xmlns:p14="http://schemas.microsoft.com/office/powerpoint/2010/main" val="146044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F9AE5-85DD-4ED3-B83A-7827B54BE77A}"/>
              </a:ext>
            </a:extLst>
          </p:cNvPr>
          <p:cNvSpPr>
            <a:spLocks noGrp="1"/>
          </p:cNvSpPr>
          <p:nvPr>
            <p:ph type="title"/>
          </p:nvPr>
        </p:nvSpPr>
        <p:spPr/>
        <p:txBody>
          <a:bodyPr>
            <a:normAutofit/>
          </a:bodyPr>
          <a:lstStyle/>
          <a:p>
            <a:r>
              <a:rPr lang="en-US" sz="4000">
                <a:latin typeface="Times New Roman" panose="02020603050405020304" pitchFamily="18" charset="0"/>
                <a:cs typeface="Times New Roman" panose="02020603050405020304" pitchFamily="18" charset="0"/>
              </a:rPr>
              <a:t>3. Phân tích hệ thống</a:t>
            </a:r>
          </a:p>
        </p:txBody>
      </p:sp>
      <p:sp>
        <p:nvSpPr>
          <p:cNvPr id="5" name="Text Placeholder 4">
            <a:extLst>
              <a:ext uri="{FF2B5EF4-FFF2-40B4-BE49-F238E27FC236}">
                <a16:creationId xmlns:a16="http://schemas.microsoft.com/office/drawing/2014/main" id="{AB4B63B8-27A7-4B79-8B71-90D691E05215}"/>
              </a:ext>
            </a:extLst>
          </p:cNvPr>
          <p:cNvSpPr>
            <a:spLocks noGrp="1"/>
          </p:cNvSpPr>
          <p:nvPr>
            <p:ph type="body" idx="1"/>
          </p:nvPr>
        </p:nvSpPr>
        <p:spPr/>
        <p:txBody>
          <a:bodyPr>
            <a:normAutofit/>
          </a:bodyPr>
          <a:lstStyle/>
          <a:p>
            <a:r>
              <a:rPr lang="en-US" sz="2400">
                <a:latin typeface="Times New Roman" panose="02020603050405020304" pitchFamily="18" charset="0"/>
                <a:cs typeface="Times New Roman" panose="02020603050405020304" pitchFamily="18" charset="0"/>
              </a:rPr>
              <a:t>Tổng quan</a:t>
            </a:r>
          </a:p>
        </p:txBody>
      </p:sp>
      <p:sp>
        <p:nvSpPr>
          <p:cNvPr id="6" name="Content Placeholder 5">
            <a:extLst>
              <a:ext uri="{FF2B5EF4-FFF2-40B4-BE49-F238E27FC236}">
                <a16:creationId xmlns:a16="http://schemas.microsoft.com/office/drawing/2014/main" id="{13A776C3-8545-4C2C-A68E-31219BCBC8EE}"/>
              </a:ext>
            </a:extLst>
          </p:cNvPr>
          <p:cNvSpPr>
            <a:spLocks noGrp="1"/>
          </p:cNvSpPr>
          <p:nvPr>
            <p:ph sz="half" idx="2"/>
          </p:nvPr>
        </p:nvSpPr>
        <p:spPr/>
        <p:txBody>
          <a:bodyPr>
            <a:normAutofit/>
          </a:bodyPr>
          <a:lstStyle/>
          <a:p>
            <a:pPr lvl="0"/>
            <a:r>
              <a:rPr lang="en-US" sz="2200">
                <a:latin typeface="Times New Roman" panose="02020603050405020304" pitchFamily="18" charset="0"/>
                <a:cs typeface="Times New Roman" panose="02020603050405020304" pitchFamily="18" charset="0"/>
              </a:rPr>
              <a:t>Nhắn tin</a:t>
            </a:r>
          </a:p>
          <a:p>
            <a:pPr lvl="0"/>
            <a:r>
              <a:rPr lang="en-US" sz="2200">
                <a:latin typeface="Times New Roman" panose="02020603050405020304" pitchFamily="18" charset="0"/>
                <a:cs typeface="Times New Roman" panose="02020603050405020304" pitchFamily="18" charset="0"/>
              </a:rPr>
              <a:t>Gửi và xem hình ảnh</a:t>
            </a:r>
          </a:p>
          <a:p>
            <a:pPr lvl="0"/>
            <a:r>
              <a:rPr lang="en-US" sz="2200">
                <a:latin typeface="Times New Roman" panose="02020603050405020304" pitchFamily="18" charset="0"/>
                <a:cs typeface="Times New Roman" panose="02020603050405020304" pitchFamily="18" charset="0"/>
              </a:rPr>
              <a:t>Gửi và xem video</a:t>
            </a:r>
          </a:p>
          <a:p>
            <a:pPr lvl="0"/>
            <a:r>
              <a:rPr lang="en-US" sz="2200">
                <a:latin typeface="Times New Roman" panose="02020603050405020304" pitchFamily="18" charset="0"/>
                <a:cs typeface="Times New Roman" panose="02020603050405020304" pitchFamily="18" charset="0"/>
              </a:rPr>
              <a:t>Lưu giữ tin nhắn</a:t>
            </a:r>
          </a:p>
          <a:p>
            <a:endParaRPr lang="en-US" sz="220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1048E1BB-36BB-4A91-81E9-A33CE381FFCB}"/>
              </a:ext>
            </a:extLst>
          </p:cNvPr>
          <p:cNvSpPr>
            <a:spLocks noGrp="1"/>
          </p:cNvSpPr>
          <p:nvPr>
            <p:ph type="body" sz="quarter" idx="3"/>
          </p:nvPr>
        </p:nvSpPr>
        <p:spPr/>
        <p:txBody>
          <a:bodyPr>
            <a:normAutofit/>
          </a:bodyPr>
          <a:lstStyle/>
          <a:p>
            <a:r>
              <a:rPr lang="en-US" sz="2400">
                <a:latin typeface="Times New Roman" panose="02020603050405020304" pitchFamily="18" charset="0"/>
                <a:cs typeface="Times New Roman" panose="02020603050405020304" pitchFamily="18" charset="0"/>
              </a:rPr>
              <a:t>Phạm vi</a:t>
            </a:r>
          </a:p>
        </p:txBody>
      </p:sp>
      <p:sp>
        <p:nvSpPr>
          <p:cNvPr id="8" name="Content Placeholder 7">
            <a:extLst>
              <a:ext uri="{FF2B5EF4-FFF2-40B4-BE49-F238E27FC236}">
                <a16:creationId xmlns:a16="http://schemas.microsoft.com/office/drawing/2014/main" id="{E51C948F-2A96-40B8-9E14-B3FD4ED79015}"/>
              </a:ext>
            </a:extLst>
          </p:cNvPr>
          <p:cNvSpPr>
            <a:spLocks noGrp="1"/>
          </p:cNvSpPr>
          <p:nvPr>
            <p:ph sz="quarter" idx="4"/>
          </p:nvPr>
        </p:nvSpPr>
        <p:spPr/>
        <p:txBody>
          <a:bodyPr>
            <a:normAutofit/>
          </a:bodyPr>
          <a:lstStyle/>
          <a:p>
            <a:pPr lvl="0" fontAlgn="auto"/>
            <a:r>
              <a:rPr lang="en-US" sz="2200">
                <a:latin typeface="Times New Roman" panose="02020603050405020304" pitchFamily="18" charset="0"/>
                <a:cs typeface="Times New Roman" panose="02020603050405020304" pitchFamily="18" charset="0"/>
              </a:rPr>
              <a:t>Hệ điều hành: IOS 12.4</a:t>
            </a:r>
          </a:p>
          <a:p>
            <a:pPr lvl="0" fontAlgn="auto"/>
            <a:r>
              <a:rPr lang="en-US" sz="2200">
                <a:latin typeface="Times New Roman" panose="02020603050405020304" pitchFamily="18" charset="0"/>
                <a:cs typeface="Times New Roman" panose="02020603050405020304" pitchFamily="18" charset="0"/>
              </a:rPr>
              <a:t>Thiết bị test: Iphone 7 plus trở lên </a:t>
            </a:r>
          </a:p>
          <a:p>
            <a:pPr lvl="0" fontAlgn="auto"/>
            <a:r>
              <a:rPr lang="en-US" sz="2200">
                <a:latin typeface="Times New Roman" panose="02020603050405020304" pitchFamily="18" charset="0"/>
                <a:cs typeface="Times New Roman" panose="02020603050405020304" pitchFamily="18" charset="0"/>
              </a:rPr>
              <a:t>Màn hình hiển thị: 480x800, 720x1280</a:t>
            </a:r>
          </a:p>
          <a:p>
            <a:pPr lvl="0" fontAlgn="auto"/>
            <a:r>
              <a:rPr lang="en-US" sz="2200">
                <a:latin typeface="Times New Roman" panose="02020603050405020304" pitchFamily="18" charset="0"/>
                <a:cs typeface="Times New Roman" panose="02020603050405020304" pitchFamily="18" charset="0"/>
              </a:rPr>
              <a:t>Chỉ hỗ trợ màn hình nằm dọc</a:t>
            </a:r>
          </a:p>
          <a:p>
            <a:pPr lvl="0"/>
            <a:r>
              <a:rPr lang="en-US" sz="2200">
                <a:latin typeface="Times New Roman" panose="02020603050405020304" pitchFamily="18" charset="0"/>
                <a:cs typeface="Times New Roman" panose="02020603050405020304" pitchFamily="18" charset="0"/>
              </a:rPr>
              <a:t>Cần có kết nối internet</a:t>
            </a: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85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down)">
                                      <p:cBhvr>
                                        <p:cTn id="10" dur="500"/>
                                        <p:tgtEl>
                                          <p:spTgt spid="7">
                                            <p:txEl>
                                              <p:pRg st="0" end="0"/>
                                            </p:txEl>
                                          </p:spTgt>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8" dur="500"/>
                                        <p:tgtEl>
                                          <p:spTgt spid="6">
                                            <p:txEl>
                                              <p:pRg st="1" end="1"/>
                                            </p:txEl>
                                          </p:spTgt>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2" dur="500"/>
                                        <p:tgtEl>
                                          <p:spTgt spid="6">
                                            <p:txEl>
                                              <p:pRg st="2" end="2"/>
                                            </p:txEl>
                                          </p:spTgt>
                                        </p:tgtEl>
                                      </p:cBhvr>
                                    </p:animEffect>
                                  </p:childTnLst>
                                </p:cTn>
                              </p:par>
                            </p:childTnLst>
                          </p:cTn>
                        </p:par>
                        <p:par>
                          <p:cTn id="23" fill="hold">
                            <p:stCondLst>
                              <p:cond delay="2000"/>
                            </p:stCondLst>
                            <p:childTnLst>
                              <p:par>
                                <p:cTn id="24" presetID="14" presetClass="entr" presetSubtype="10" fill="hold" grpId="0"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6" dur="500"/>
                                        <p:tgtEl>
                                          <p:spTgt spid="6">
                                            <p:txEl>
                                              <p:pRg st="3" end="3"/>
                                            </p:txEl>
                                          </p:spTgt>
                                        </p:tgtEl>
                                      </p:cBhvr>
                                    </p:animEffect>
                                  </p:childTnLst>
                                </p:cTn>
                              </p:par>
                            </p:childTnLst>
                          </p:cTn>
                        </p:par>
                        <p:par>
                          <p:cTn id="27" fill="hold">
                            <p:stCondLst>
                              <p:cond delay="2500"/>
                            </p:stCondLst>
                            <p:childTnLst>
                              <p:par>
                                <p:cTn id="28" presetID="14" presetClass="entr" presetSubtype="10" fill="hold" grpId="0" nodeType="after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30" dur="500"/>
                                        <p:tgtEl>
                                          <p:spTgt spid="8">
                                            <p:txEl>
                                              <p:pRg st="0" end="0"/>
                                            </p:txEl>
                                          </p:spTgt>
                                        </p:tgtEl>
                                      </p:cBhvr>
                                    </p:animEffect>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randombar(horizontal)">
                                      <p:cBhvr>
                                        <p:cTn id="34" dur="500"/>
                                        <p:tgtEl>
                                          <p:spTgt spid="8">
                                            <p:txEl>
                                              <p:pRg st="1" end="1"/>
                                            </p:txEl>
                                          </p:spTgt>
                                        </p:tgtEl>
                                      </p:cBhvr>
                                    </p:animEffect>
                                  </p:childTnLst>
                                </p:cTn>
                              </p:par>
                            </p:childTnLst>
                          </p:cTn>
                        </p:par>
                        <p:par>
                          <p:cTn id="35" fill="hold">
                            <p:stCondLst>
                              <p:cond delay="3500"/>
                            </p:stCondLst>
                            <p:childTnLst>
                              <p:par>
                                <p:cTn id="36" presetID="14" presetClass="entr" presetSubtype="10" fill="hold" grpId="0" nodeType="after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randombar(horizontal)">
                                      <p:cBhvr>
                                        <p:cTn id="38" dur="500"/>
                                        <p:tgtEl>
                                          <p:spTgt spid="8">
                                            <p:txEl>
                                              <p:pRg st="2" end="2"/>
                                            </p:txEl>
                                          </p:spTgt>
                                        </p:tgtEl>
                                      </p:cBhvr>
                                    </p:animEffect>
                                  </p:childTnLst>
                                </p:cTn>
                              </p:par>
                            </p:childTnLst>
                          </p:cTn>
                        </p:par>
                        <p:par>
                          <p:cTn id="39" fill="hold">
                            <p:stCondLst>
                              <p:cond delay="4000"/>
                            </p:stCondLst>
                            <p:childTnLst>
                              <p:par>
                                <p:cTn id="40" presetID="14" presetClass="entr" presetSubtype="10" fill="hold" grpId="0" nodeType="after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2" dur="500"/>
                                        <p:tgtEl>
                                          <p:spTgt spid="8">
                                            <p:txEl>
                                              <p:pRg st="3" end="3"/>
                                            </p:txEl>
                                          </p:spTgt>
                                        </p:tgtEl>
                                      </p:cBhvr>
                                    </p:animEffect>
                                  </p:childTnLst>
                                </p:cTn>
                              </p:par>
                            </p:childTnLst>
                          </p:cTn>
                        </p:par>
                        <p:par>
                          <p:cTn id="43" fill="hold">
                            <p:stCondLst>
                              <p:cond delay="4500"/>
                            </p:stCondLst>
                            <p:childTnLst>
                              <p:par>
                                <p:cTn id="44" presetID="14" presetClass="entr" presetSubtype="10" fill="hold" grpId="0" nodeType="after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Effect transition="in" filter="randombar(horizontal)">
                                      <p:cBhvr>
                                        <p:cTn id="4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6011CF-B171-4A15-8408-DCFF5FF59727}"/>
              </a:ext>
            </a:extLst>
          </p:cNvPr>
          <p:cNvSpPr>
            <a:spLocks noGrp="1"/>
          </p:cNvSpPr>
          <p:nvPr>
            <p:ph type="title"/>
          </p:nvPr>
        </p:nvSpPr>
        <p:spPr/>
        <p:txBody>
          <a:bodyPr>
            <a:normAutofit/>
          </a:bodyPr>
          <a:lstStyle/>
          <a:p>
            <a:r>
              <a:rPr lang="en-US" sz="3000">
                <a:latin typeface="Times New Roman" panose="02020603050405020304" pitchFamily="18" charset="0"/>
                <a:cs typeface="Times New Roman" panose="02020603050405020304" pitchFamily="18" charset="0"/>
              </a:rPr>
              <a:t>Kiến trúc tổng quát</a:t>
            </a:r>
          </a:p>
        </p:txBody>
      </p:sp>
      <p:pic>
        <p:nvPicPr>
          <p:cNvPr id="5" name="Picture 4">
            <a:extLst>
              <a:ext uri="{FF2B5EF4-FFF2-40B4-BE49-F238E27FC236}">
                <a16:creationId xmlns:a16="http://schemas.microsoft.com/office/drawing/2014/main" id="{4E43C78B-DD7B-400F-B0E2-CE45D5734272}"/>
              </a:ext>
            </a:extLst>
          </p:cNvPr>
          <p:cNvPicPr/>
          <p:nvPr/>
        </p:nvPicPr>
        <p:blipFill>
          <a:blip r:embed="rId2"/>
          <a:stretch>
            <a:fillRect/>
          </a:stretch>
        </p:blipFill>
        <p:spPr>
          <a:xfrm>
            <a:off x="2599786" y="1781568"/>
            <a:ext cx="6992428" cy="4425350"/>
          </a:xfrm>
          <a:prstGeom prst="rect">
            <a:avLst/>
          </a:prstGeom>
        </p:spPr>
      </p:pic>
    </p:spTree>
    <p:extLst>
      <p:ext uri="{BB962C8B-B14F-4D97-AF65-F5344CB8AC3E}">
        <p14:creationId xmlns:p14="http://schemas.microsoft.com/office/powerpoint/2010/main" val="129701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3)">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6011CF-B171-4A15-8408-DCFF5FF59727}"/>
              </a:ext>
            </a:extLst>
          </p:cNvPr>
          <p:cNvSpPr>
            <a:spLocks noGrp="1"/>
          </p:cNvSpPr>
          <p:nvPr>
            <p:ph type="title"/>
          </p:nvPr>
        </p:nvSpPr>
        <p:spPr/>
        <p:txBody>
          <a:bodyPr>
            <a:normAutofit/>
          </a:bodyPr>
          <a:lstStyle/>
          <a:p>
            <a:r>
              <a:rPr lang="en-US" sz="3000">
                <a:latin typeface="Times New Roman" panose="02020603050405020304" pitchFamily="18" charset="0"/>
                <a:cs typeface="Times New Roman" panose="02020603050405020304" pitchFamily="18" charset="0"/>
              </a:rPr>
              <a:t>Kiến trúc tổng quát</a:t>
            </a:r>
          </a:p>
        </p:txBody>
      </p:sp>
      <p:pic>
        <p:nvPicPr>
          <p:cNvPr id="6" name="Picture 5">
            <a:extLst>
              <a:ext uri="{FF2B5EF4-FFF2-40B4-BE49-F238E27FC236}">
                <a16:creationId xmlns:a16="http://schemas.microsoft.com/office/drawing/2014/main" id="{651DE175-A9D4-417A-8E41-F39D8A332F1F}"/>
              </a:ext>
            </a:extLst>
          </p:cNvPr>
          <p:cNvPicPr/>
          <p:nvPr/>
        </p:nvPicPr>
        <p:blipFill>
          <a:blip r:embed="rId2"/>
          <a:stretch>
            <a:fillRect/>
          </a:stretch>
        </p:blipFill>
        <p:spPr>
          <a:xfrm>
            <a:off x="2656936" y="1544128"/>
            <a:ext cx="6771735" cy="5313872"/>
          </a:xfrm>
          <a:prstGeom prst="rect">
            <a:avLst/>
          </a:prstGeom>
        </p:spPr>
      </p:pic>
    </p:spTree>
    <p:extLst>
      <p:ext uri="{BB962C8B-B14F-4D97-AF65-F5344CB8AC3E}">
        <p14:creationId xmlns:p14="http://schemas.microsoft.com/office/powerpoint/2010/main" val="245776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1B69C8-7F10-4D27-92B7-ADCF8815BE64}"/>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Màn hình đăng nhập</a:t>
            </a:r>
          </a:p>
        </p:txBody>
      </p:sp>
      <p:sp>
        <p:nvSpPr>
          <p:cNvPr id="5" name="Text Placeholder 4">
            <a:extLst>
              <a:ext uri="{FF2B5EF4-FFF2-40B4-BE49-F238E27FC236}">
                <a16:creationId xmlns:a16="http://schemas.microsoft.com/office/drawing/2014/main" id="{DACB6EA1-FCB9-473F-B938-6C57334CDDF1}"/>
              </a:ext>
            </a:extLst>
          </p:cNvPr>
          <p:cNvSpPr>
            <a:spLocks noGrp="1"/>
          </p:cNvSpPr>
          <p:nvPr>
            <p:ph type="body" sz="half" idx="2"/>
          </p:nvPr>
        </p:nvSpPr>
        <p:spPr/>
        <p:txBody>
          <a:bodyPr/>
          <a:lstStyle/>
          <a:p>
            <a:endParaRPr lang="en-US"/>
          </a:p>
        </p:txBody>
      </p:sp>
      <p:pic>
        <p:nvPicPr>
          <p:cNvPr id="6" name="Content Placeholder 5">
            <a:extLst>
              <a:ext uri="{FF2B5EF4-FFF2-40B4-BE49-F238E27FC236}">
                <a16:creationId xmlns:a16="http://schemas.microsoft.com/office/drawing/2014/main" id="{F72ECA8E-E235-4C88-AD25-486FA23A7573}"/>
              </a:ext>
            </a:extLst>
          </p:cNvPr>
          <p:cNvPicPr>
            <a:picLocks noGrp="1"/>
          </p:cNvPicPr>
          <p:nvPr>
            <p:ph idx="1"/>
          </p:nvPr>
        </p:nvPicPr>
        <p:blipFill>
          <a:blip r:embed="rId2"/>
          <a:stretch>
            <a:fillRect/>
          </a:stretch>
        </p:blipFill>
        <p:spPr>
          <a:xfrm>
            <a:off x="2755954" y="685800"/>
            <a:ext cx="2876442" cy="5019675"/>
          </a:xfrm>
          <a:prstGeom prst="rect">
            <a:avLst/>
          </a:prstGeom>
        </p:spPr>
      </p:pic>
    </p:spTree>
    <p:extLst>
      <p:ext uri="{BB962C8B-B14F-4D97-AF65-F5344CB8AC3E}">
        <p14:creationId xmlns:p14="http://schemas.microsoft.com/office/powerpoint/2010/main" val="296152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1B69C8-7F10-4D27-92B7-ADCF8815BE64}"/>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Màn hình Đăng ký</a:t>
            </a:r>
          </a:p>
        </p:txBody>
      </p:sp>
      <p:sp>
        <p:nvSpPr>
          <p:cNvPr id="5" name="Text Placeholder 4">
            <a:extLst>
              <a:ext uri="{FF2B5EF4-FFF2-40B4-BE49-F238E27FC236}">
                <a16:creationId xmlns:a16="http://schemas.microsoft.com/office/drawing/2014/main" id="{DACB6EA1-FCB9-473F-B938-6C57334CDDF1}"/>
              </a:ext>
            </a:extLst>
          </p:cNvPr>
          <p:cNvSpPr>
            <a:spLocks noGrp="1"/>
          </p:cNvSpPr>
          <p:nvPr>
            <p:ph type="body" sz="half" idx="2"/>
          </p:nvPr>
        </p:nvSpPr>
        <p:spPr/>
        <p:txBody>
          <a:bodyPr/>
          <a:lstStyle/>
          <a:p>
            <a:endParaRPr lang="en-US"/>
          </a:p>
        </p:txBody>
      </p:sp>
      <p:pic>
        <p:nvPicPr>
          <p:cNvPr id="7" name="Content Placeholder 6">
            <a:extLst>
              <a:ext uri="{FF2B5EF4-FFF2-40B4-BE49-F238E27FC236}">
                <a16:creationId xmlns:a16="http://schemas.microsoft.com/office/drawing/2014/main" id="{E0192A30-0675-4F0F-B191-D4CC9AFF8673}"/>
              </a:ext>
            </a:extLst>
          </p:cNvPr>
          <p:cNvPicPr>
            <a:picLocks noGrp="1"/>
          </p:cNvPicPr>
          <p:nvPr>
            <p:ph idx="1"/>
          </p:nvPr>
        </p:nvPicPr>
        <p:blipFill>
          <a:blip r:embed="rId2"/>
          <a:stretch>
            <a:fillRect/>
          </a:stretch>
        </p:blipFill>
        <p:spPr>
          <a:xfrm>
            <a:off x="2644064" y="685800"/>
            <a:ext cx="3100222" cy="5019675"/>
          </a:xfrm>
          <a:prstGeom prst="rect">
            <a:avLst/>
          </a:prstGeom>
        </p:spPr>
      </p:pic>
    </p:spTree>
    <p:extLst>
      <p:ext uri="{BB962C8B-B14F-4D97-AF65-F5344CB8AC3E}">
        <p14:creationId xmlns:p14="http://schemas.microsoft.com/office/powerpoint/2010/main" val="31340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1B69C8-7F10-4D27-92B7-ADCF8815BE64}"/>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Màn hình chính</a:t>
            </a:r>
          </a:p>
        </p:txBody>
      </p:sp>
      <p:sp>
        <p:nvSpPr>
          <p:cNvPr id="5" name="Text Placeholder 4">
            <a:extLst>
              <a:ext uri="{FF2B5EF4-FFF2-40B4-BE49-F238E27FC236}">
                <a16:creationId xmlns:a16="http://schemas.microsoft.com/office/drawing/2014/main" id="{DACB6EA1-FCB9-473F-B938-6C57334CDDF1}"/>
              </a:ext>
            </a:extLst>
          </p:cNvPr>
          <p:cNvSpPr>
            <a:spLocks noGrp="1"/>
          </p:cNvSpPr>
          <p:nvPr>
            <p:ph type="body" sz="half" idx="2"/>
          </p:nvPr>
        </p:nvSpPr>
        <p:spPr/>
        <p:txBody>
          <a:bodyPr/>
          <a:lstStyle/>
          <a:p>
            <a:endParaRPr lang="en-US"/>
          </a:p>
        </p:txBody>
      </p:sp>
      <p:pic>
        <p:nvPicPr>
          <p:cNvPr id="7" name="Content Placeholder 6">
            <a:extLst>
              <a:ext uri="{FF2B5EF4-FFF2-40B4-BE49-F238E27FC236}">
                <a16:creationId xmlns:a16="http://schemas.microsoft.com/office/drawing/2014/main" id="{21F5E002-3DEA-4336-BC2C-2856A4F42058}"/>
              </a:ext>
            </a:extLst>
          </p:cNvPr>
          <p:cNvPicPr>
            <a:picLocks noGrp="1"/>
          </p:cNvPicPr>
          <p:nvPr>
            <p:ph idx="1"/>
          </p:nvPr>
        </p:nvPicPr>
        <p:blipFill>
          <a:blip r:embed="rId2"/>
          <a:stretch>
            <a:fillRect/>
          </a:stretch>
        </p:blipFill>
        <p:spPr>
          <a:xfrm>
            <a:off x="2661794" y="685800"/>
            <a:ext cx="3064762" cy="5019675"/>
          </a:xfrm>
          <a:prstGeom prst="rect">
            <a:avLst/>
          </a:prstGeom>
        </p:spPr>
      </p:pic>
    </p:spTree>
    <p:extLst>
      <p:ext uri="{BB962C8B-B14F-4D97-AF65-F5344CB8AC3E}">
        <p14:creationId xmlns:p14="http://schemas.microsoft.com/office/powerpoint/2010/main" val="2150697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114</TotalTime>
  <Words>444</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Rockwell</vt:lpstr>
      <vt:lpstr>Rockwell Condensed</vt:lpstr>
      <vt:lpstr>Times New Roman</vt:lpstr>
      <vt:lpstr>Wingdings</vt:lpstr>
      <vt:lpstr>Wood Type</vt:lpstr>
      <vt:lpstr>BÁO CÁO KẾT THÚC MÔN HỌC Lập Trình Di Động Trên IOS </vt:lpstr>
      <vt:lpstr>1. Giới Thiệu</vt:lpstr>
      <vt:lpstr>2. Sự cần thiết của ứng dụng</vt:lpstr>
      <vt:lpstr>3. Phân tích hệ thống</vt:lpstr>
      <vt:lpstr>Kiến trúc tổng quát</vt:lpstr>
      <vt:lpstr>Kiến trúc tổng quát</vt:lpstr>
      <vt:lpstr>Màn hình đăng nhập</vt:lpstr>
      <vt:lpstr>Màn hình Đăng ký</vt:lpstr>
      <vt:lpstr>Màn hình chính</vt:lpstr>
      <vt:lpstr>Màn hình chat</vt:lpstr>
      <vt:lpstr>Màn hình thông tin bạn bè</vt:lpstr>
      <vt:lpstr>Màn hình thông tin cá nhân</vt:lpstr>
      <vt:lpstr>Màn hình đổi mật khẩu</vt:lpstr>
      <vt:lpstr>4. Kết quả</vt:lpstr>
      <vt:lpstr>Màn hình đăng nhập</vt:lpstr>
      <vt:lpstr>Màn hình đăng ký</vt:lpstr>
      <vt:lpstr>Thuận lợi và khó khăn</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Quốc Trị Trần</dc:creator>
  <cp:lastModifiedBy>Quốc Trị Trần</cp:lastModifiedBy>
  <cp:revision>7</cp:revision>
  <dcterms:created xsi:type="dcterms:W3CDTF">2021-06-22T05:42:02Z</dcterms:created>
  <dcterms:modified xsi:type="dcterms:W3CDTF">2021-06-22T07:36:43Z</dcterms:modified>
</cp:coreProperties>
</file>