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6" r:id="rId3"/>
    <p:sldId id="293" r:id="rId4"/>
    <p:sldId id="277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Minh Quang (RBVH/ETM5)" initials="PMQ(" lastIdx="4" clrIdx="0">
    <p:extLst>
      <p:ext uri="{19B8F6BF-5375-455C-9EA6-DF929625EA0E}">
        <p15:presenceInfo xmlns:p15="http://schemas.microsoft.com/office/powerpoint/2012/main" userId="Pham Minh Quang (RBVH/ETM5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F6764-6F01-4A32-8CDC-5018369EF391}" type="datetimeFigureOut">
              <a:rPr lang="de-DE" smtClean="0"/>
              <a:t>01.03.2019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9989F-2C62-4C9B-BCB5-8D7AFB820C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9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9B66-CB2A-4270-A1DA-60E4E488A781}" type="datetime1">
              <a:rPr lang="de-DE" smtClean="0"/>
              <a:t>01.03.2019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Robert Bosch GmbH 2019. Alle Rechte vorbehalten, auch bzgl. jeder Verfügung, Verwertung, Reproduktion, Bearbeitung, Weitergabe sowie für den Fall von Schutzrechtsanmeldungen.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8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9345-D6D1-4C4F-B55B-F893A5EC519A}" type="datetime1">
              <a:rPr lang="de-DE" smtClean="0"/>
              <a:t>01.03.2019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Robert Bosch GmbH 2019. Alle Rechte vorbehalten, auch bzgl. jeder Verfügung, Verwertung, Reproduktion, Bearbeitung, Weitergabe sowie für den Fall von Schutzrechtsanmeldungen.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95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089E-CF6E-431F-BA1E-CFFEA2E229B0}" type="datetime1">
              <a:rPr lang="de-DE" smtClean="0"/>
              <a:t>01.03.2019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Robert Bosch GmbH 2019. Alle Rechte vorbehalten, auch bzgl. jeder Verfügung, Verwertung, Reproduktion, Bearbeitung, Weitergabe sowie für den Fall von Schutzrechtsanmeldungen.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48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DB7E-6815-4162-82C6-BDD6808956AE}" type="datetime1">
              <a:rPr lang="de-DE" smtClean="0"/>
              <a:t>01.03.2019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Robert Bosch GmbH 2019. Alle Rechte vorbehalten, auch bzgl. jeder Verfügung, Verwertung, Reproduktion, Bearbeitung, Weitergabe sowie für den Fall von Schutzrechtsanmeldungen.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29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4A97-14B3-43CA-B5BE-F8CB41BA4911}" type="datetime1">
              <a:rPr lang="de-DE" smtClean="0"/>
              <a:t>01.03.2019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Robert Bosch GmbH 2019. Alle Rechte vorbehalten, auch bzgl. jeder Verfügung, Verwertung, Reproduktion, Bearbeitung, Weitergabe sowie für den Fall von Schutzrechtsanmeldungen.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20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B813-4670-4169-8FEB-D3C7AF4A9990}" type="datetime1">
              <a:rPr lang="de-DE" smtClean="0"/>
              <a:t>01.03.2019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Robert Bosch GmbH 2019. Alle Rechte vorbehalten, auch bzgl. jeder Verfügung, Verwertung, Reproduktion, Bearbeitung, Weitergabe sowie für den Fall von Schutzrechtsanmeldungen.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32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5D78-3472-4694-861C-FDE74B9AF86C}" type="datetime1">
              <a:rPr lang="de-DE" smtClean="0"/>
              <a:t>01.03.2019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Robert Bosch GmbH 2019. Alle Rechte vorbehalten, auch bzgl. jeder Verfügung, Verwertung, Reproduktion, Bearbeitung, Weitergabe sowie für den Fall von Schutzrechtsanmeldungen.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06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F902-DEB0-4ABE-9E0D-A3A12685FDB1}" type="datetime1">
              <a:rPr lang="de-DE" smtClean="0"/>
              <a:t>01.03.2019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Robert Bosch GmbH 2019. Alle Rechte vorbehalten, auch bzgl. jeder Verfügung, Verwertung, Reproduktion, Bearbeitung, Weitergabe sowie für den Fall von Schutzrechtsanmeldungen.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35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86E2-B90C-4D95-AE9A-9844008C979C}" type="datetime1">
              <a:rPr lang="de-DE" smtClean="0"/>
              <a:t>01.03.2019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Robert Bosch GmbH 2019. Alle Rechte vorbehalten, auch bzgl. jeder Verfügung, Verwertung, Reproduktion, Bearbeitung, Weitergabe sowie für den Fall von Schutzrechtsanmeldungen.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34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34FE-EDCB-46EE-9708-1871C5AF2838}" type="datetime1">
              <a:rPr lang="de-DE" smtClean="0"/>
              <a:t>01.03.2019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Robert Bosch GmbH 2019. Alle Rechte vorbehalten, auch bzgl. jeder Verfügung, Verwertung, Reproduktion, Bearbeitung, Weitergabe sowie für den Fall von Schutzrechtsanmeldungen.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83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C62B-21DB-40FD-890E-D383CDE3A2C3}" type="datetime1">
              <a:rPr lang="de-DE" smtClean="0"/>
              <a:t>01.03.2019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Robert Bosch GmbH 2019. Alle Rechte vorbehalten, auch bzgl. jeder Verfügung, Verwertung, Reproduktion, Bearbeitung, Weitergabe sowie für den Fall von Schutzrechtsanmeldungen.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75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1FF3-4B47-4EC3-861D-6BFE3FFC7959}" type="datetime1">
              <a:rPr lang="de-DE" smtClean="0"/>
              <a:t>01.03.2019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Robert Bosch GmbH 2019. Alle Rechte vorbehalten, auch bzgl. jeder Verfügung, Verwertung, Reproduktion, Bearbeitung, Weitergabe sowie für den Fall von Schutzrechtsanmeldungen.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5E91-D71C-4602-9103-031C39F6AB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96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hidden="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</a:pPr>
            <a:endParaRPr lang="de-DE" sz="611" kern="0" dirty="0">
              <a:latin typeface="Bosch Office Sans"/>
            </a:endParaRPr>
          </a:p>
        </p:txBody>
      </p:sp>
      <p:sp>
        <p:nvSpPr>
          <p:cNvPr id="11" name="Rechteck 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88137" y="6406227"/>
            <a:ext cx="11415713" cy="20239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algn="l" defTabSz="1016264">
              <a:lnSpc>
                <a:spcPct val="107000"/>
              </a:lnSpc>
              <a:spcAft>
                <a:spcPts val="111"/>
              </a:spcAft>
            </a:pPr>
            <a:r>
              <a:rPr lang="de-DE" sz="1000" i="1" kern="0" dirty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Robert Bosch GmbH </a:t>
            </a:r>
            <a:r>
              <a:rPr lang="de-DE" sz="1000" i="1" kern="0" dirty="0" smtClean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2019. </a:t>
            </a:r>
            <a:r>
              <a:rPr lang="de-DE" sz="1000" i="1" kern="0" dirty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 Rechte vorbehalten, auch bzgl. jeder Verfügung, </a:t>
            </a:r>
            <a:r>
              <a:rPr lang="de-DE" sz="1000" i="1" kern="0" dirty="0" smtClean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Verwertung</a:t>
            </a:r>
            <a:r>
              <a:rPr lang="de-DE" sz="1000" i="1" kern="0" dirty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Reproduktion, Bearbeitung, Weitergabe sowie für den Fall von Schutzrechtsanmeldungen.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086438" y="6353464"/>
            <a:ext cx="2743200" cy="252269"/>
          </a:xfrm>
        </p:spPr>
        <p:txBody>
          <a:bodyPr/>
          <a:lstStyle/>
          <a:p>
            <a:fld id="{EDE25E91-D71C-4602-9103-031C39F6AB93}" type="slidenum">
              <a:rPr lang="de-DE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de-D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315759" y="2562786"/>
            <a:ext cx="7259819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</a:pPr>
            <a:r>
              <a:rPr lang="de-DE" sz="3112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LeanFT HP </a:t>
            </a:r>
            <a:r>
              <a:rPr lang="de-DE" sz="3112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</a:t>
            </a:r>
            <a:endParaRPr lang="de-DE" sz="3112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2" descr="Bildergebnis für hp alm logo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03431" y="3133429"/>
            <a:ext cx="4092670" cy="4319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9000"/>
              </a:lnSpc>
              <a:spcBef>
                <a:spcPts val="0"/>
              </a:spcBef>
            </a:pPr>
            <a:r>
              <a:rPr lang="en-US" sz="3112" dirty="0" smtClean="0">
                <a:solidFill>
                  <a:srgbClr val="0E78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– JUnit - Java </a:t>
            </a:r>
            <a:endParaRPr lang="en-US" sz="3112" dirty="0">
              <a:solidFill>
                <a:srgbClr val="0E78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63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950303"/>
            <a:ext cx="11840308" cy="5771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200" dirty="0" smtClean="0"/>
              <a:t>Create the test data class as TD001_Login.java, TD002_Search.java. We can use XML, Excel, </a:t>
            </a:r>
            <a:r>
              <a:rPr lang="en-US" sz="1200" dirty="0" err="1" smtClean="0"/>
              <a:t>Json</a:t>
            </a:r>
            <a:r>
              <a:rPr lang="en-US" sz="1200" dirty="0" smtClean="0"/>
              <a:t>, </a:t>
            </a:r>
            <a:r>
              <a:rPr lang="en-US" sz="1200" dirty="0" err="1" smtClean="0"/>
              <a:t>etct</a:t>
            </a:r>
            <a:r>
              <a:rPr lang="en-US" sz="1200" dirty="0" smtClean="0"/>
              <a:t> to contain test data. All of what we need to create the methods to read, write, update, delete test data.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200" dirty="0" smtClean="0"/>
              <a:t>Example: Using TD001_Login.java class to contain test data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10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337766" y="165476"/>
            <a:ext cx="663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Test data</a:t>
            </a:r>
            <a:endParaRPr lang="en-US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3" y="1888056"/>
            <a:ext cx="3374106" cy="41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950303"/>
            <a:ext cx="11840308" cy="5771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200" dirty="0" smtClean="0"/>
              <a:t>Contains the project variable like: </a:t>
            </a:r>
            <a:r>
              <a:rPr lang="en-US" sz="1200" dirty="0" err="1" smtClean="0"/>
              <a:t>browserType</a:t>
            </a:r>
            <a:r>
              <a:rPr lang="en-US" sz="1200" dirty="0" smtClean="0"/>
              <a:t>, URL, SUT (system under test)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11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337766" y="165476"/>
            <a:ext cx="663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Configure.properties</a:t>
            </a:r>
            <a:r>
              <a:rPr lang="en-U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en-US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2" y="1508496"/>
            <a:ext cx="6271644" cy="7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hidden="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</a:pPr>
            <a:endParaRPr lang="de-DE" sz="611" kern="0" dirty="0">
              <a:latin typeface="Bosch Office Sans"/>
            </a:endParaRPr>
          </a:p>
        </p:txBody>
      </p:sp>
      <p:sp>
        <p:nvSpPr>
          <p:cNvPr id="11" name="Rechteck 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88137" y="6406227"/>
            <a:ext cx="11415713" cy="20239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algn="l" defTabSz="1016264">
              <a:lnSpc>
                <a:spcPct val="107000"/>
              </a:lnSpc>
              <a:spcAft>
                <a:spcPts val="111"/>
              </a:spcAft>
            </a:pPr>
            <a:r>
              <a:rPr lang="de-DE" sz="1000" i="1" kern="0" dirty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Robert Bosch GmbH </a:t>
            </a:r>
            <a:r>
              <a:rPr lang="de-DE" sz="1000" i="1" kern="0" dirty="0" smtClean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2019. </a:t>
            </a:r>
            <a:r>
              <a:rPr lang="de-DE" sz="1000" i="1" kern="0" dirty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 Rechte vorbehalten, auch bzgl. jeder Verfügung, </a:t>
            </a:r>
            <a:r>
              <a:rPr lang="de-DE" sz="1000" i="1" kern="0" dirty="0" smtClean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Verwertung</a:t>
            </a:r>
            <a:r>
              <a:rPr lang="de-DE" sz="1000" i="1" kern="0" dirty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Reproduktion, Bearbeitung, Weitergabe sowie für den Fall von Schutzrechtsanmeldungen.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086438" y="6353464"/>
            <a:ext cx="2743200" cy="252269"/>
          </a:xfrm>
        </p:spPr>
        <p:txBody>
          <a:bodyPr/>
          <a:lstStyle/>
          <a:p>
            <a:fld id="{EDE25E91-D71C-4602-9103-031C39F6AB93}" type="slidenum">
              <a:rPr lang="de-DE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de-D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afik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611040" y="287941"/>
            <a:ext cx="2218598" cy="526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4059" y="282988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Questions &amp; Answer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9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hidden="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</a:pPr>
            <a:endParaRPr lang="de-DE" sz="611" kern="0" dirty="0">
              <a:latin typeface="Bosch Office Sans"/>
            </a:endParaRPr>
          </a:p>
        </p:txBody>
      </p:sp>
      <p:sp>
        <p:nvSpPr>
          <p:cNvPr id="11" name="Rechteck 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88137" y="6406227"/>
            <a:ext cx="11415713" cy="20239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algn="l" defTabSz="1016264">
              <a:lnSpc>
                <a:spcPct val="107000"/>
              </a:lnSpc>
              <a:spcAft>
                <a:spcPts val="111"/>
              </a:spcAft>
            </a:pPr>
            <a:r>
              <a:rPr lang="de-DE" sz="1000" i="1" kern="0" dirty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Robert Bosch GmbH </a:t>
            </a:r>
            <a:r>
              <a:rPr lang="de-DE" sz="1000" i="1" kern="0" dirty="0" smtClean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2019. </a:t>
            </a:r>
            <a:r>
              <a:rPr lang="de-DE" sz="1000" i="1" kern="0" dirty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 Rechte vorbehalten, auch bzgl. jeder Verfügung, </a:t>
            </a:r>
            <a:r>
              <a:rPr lang="de-DE" sz="1000" i="1" kern="0" dirty="0" smtClean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Verwertung</a:t>
            </a:r>
            <a:r>
              <a:rPr lang="de-DE" sz="1000" i="1" kern="0" dirty="0">
                <a:solidFill>
                  <a:srgbClr val="B2B3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Reproduktion, Bearbeitung, Weitergabe sowie für den Fall von Schutzrechtsanmeldungen.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086438" y="6353464"/>
            <a:ext cx="2743200" cy="252269"/>
          </a:xfrm>
        </p:spPr>
        <p:txBody>
          <a:bodyPr/>
          <a:lstStyle/>
          <a:p>
            <a:fld id="{EDE25E91-D71C-4602-9103-031C39F6AB93}" type="slidenum">
              <a:rPr lang="de-DE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de-D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afik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611040" y="287941"/>
            <a:ext cx="2218598" cy="526448"/>
          </a:xfrm>
          <a:prstGeom prst="rect">
            <a:avLst/>
          </a:prstGeom>
        </p:spPr>
      </p:pic>
      <p:sp>
        <p:nvSpPr>
          <p:cNvPr id="14" name="AutoShape 2" descr="Bildergebnis für hp alm logo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8137" y="719852"/>
            <a:ext cx="11616432" cy="4319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9000"/>
              </a:lnSpc>
              <a:spcBef>
                <a:spcPts val="0"/>
              </a:spcBef>
            </a:pPr>
            <a:r>
              <a:rPr lang="en-US" sz="3112" dirty="0" smtClean="0">
                <a:solidFill>
                  <a:srgbClr val="0E78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– JUnit - Java </a:t>
            </a:r>
            <a:endParaRPr lang="en-US" sz="3112" dirty="0">
              <a:solidFill>
                <a:srgbClr val="0E78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6146" y="1442956"/>
            <a:ext cx="118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8160" y="2044932"/>
            <a:ext cx="8344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Overview</a:t>
            </a:r>
          </a:p>
          <a:p>
            <a:pPr marL="800100" lvl="1" indent="-342900">
              <a:buAutoNum type="alpha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LeanFT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JUnit 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 Create Test Case/Test Scripts and Intergrate with HP ALM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to run LeanFT test case remotely</a:t>
            </a:r>
          </a:p>
          <a:p>
            <a:pPr marL="342900" indent="-342900">
              <a:buAutoNum type="arabicPeriod"/>
            </a:pP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CI solution with Jenkins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for Remote/Virtual Machine and Jenkins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 Work Flow of triggering Test on Remote/Virtual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8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88137" y="287941"/>
            <a:ext cx="7259819" cy="431911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defTabSz="1016264">
              <a:lnSpc>
                <a:spcPct val="89000"/>
              </a:lnSpc>
            </a:pPr>
            <a:r>
              <a:rPr lang="de-DE" sz="3112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LeanFT HP ALM </a:t>
            </a:r>
            <a:r>
              <a:rPr lang="de-DE" sz="3112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Jenkins Integration</a:t>
            </a:r>
            <a:endParaRPr lang="de-DE" sz="3112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Robert Bosch GmbH 2019. Alle Rechte vorbehalten, auch bzgl. jeder Verfügung, Verwertung, Reproduktion, Bearbeitung, Weitergabe sowie für den Fall von Schutzrechtsanmeldungen.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3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hidden="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</a:pPr>
            <a:endParaRPr lang="de-DE" sz="611" kern="0" dirty="0">
              <a:latin typeface="Bosch Office San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50092" y="648677"/>
            <a:ext cx="11613662" cy="6072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/>
              <a:t>All of Web Elements is always HTML </a:t>
            </a:r>
          </a:p>
          <a:p>
            <a:pPr marL="0" indent="0">
              <a:buNone/>
            </a:pPr>
            <a:r>
              <a:rPr lang="en-US" sz="1300" b="1" dirty="0" smtClean="0"/>
              <a:t>Example about HTML:</a:t>
            </a:r>
          </a:p>
          <a:p>
            <a:pPr marL="0" indent="0">
              <a:buNone/>
            </a:pPr>
            <a:r>
              <a:rPr lang="en-US" sz="1300" dirty="0" smtClean="0"/>
              <a:t>1. Button [Google Search]</a:t>
            </a:r>
          </a:p>
          <a:p>
            <a:pPr marL="0" indent="0">
              <a:buNone/>
            </a:pPr>
            <a:r>
              <a:rPr lang="en-US" sz="1300" dirty="0"/>
              <a:t>&lt;input value="Google Search" aria-label="Google Search" name="</a:t>
            </a:r>
            <a:r>
              <a:rPr lang="en-US" sz="1300" dirty="0" err="1"/>
              <a:t>btnK</a:t>
            </a:r>
            <a:r>
              <a:rPr lang="en-US" sz="1300" dirty="0"/>
              <a:t>" type="submit</a:t>
            </a:r>
            <a:r>
              <a:rPr lang="en-US" sz="1300" dirty="0" smtClean="0"/>
              <a:t>"&gt;</a:t>
            </a:r>
          </a:p>
          <a:p>
            <a:pPr marL="0" indent="0">
              <a:buNone/>
            </a:pPr>
            <a:r>
              <a:rPr lang="en-US" sz="1300" dirty="0" smtClean="0"/>
              <a:t>2. Link [Gmail]</a:t>
            </a:r>
          </a:p>
          <a:p>
            <a:pPr marL="0" indent="0">
              <a:buNone/>
            </a:pPr>
            <a:r>
              <a:rPr lang="en-US" sz="1300" dirty="0" smtClean="0"/>
              <a:t>&lt;</a:t>
            </a:r>
            <a:r>
              <a:rPr lang="en-US" sz="1300" dirty="0"/>
              <a:t>a class="</a:t>
            </a:r>
            <a:r>
              <a:rPr lang="en-US" sz="1300" dirty="0" err="1"/>
              <a:t>gb_P</a:t>
            </a:r>
            <a:r>
              <a:rPr lang="en-US" sz="1300" dirty="0"/>
              <a:t>" data-</a:t>
            </a:r>
            <a:r>
              <a:rPr lang="en-US" sz="1300" dirty="0" err="1"/>
              <a:t>pid</a:t>
            </a:r>
            <a:r>
              <a:rPr lang="en-US" sz="1300" dirty="0"/>
              <a:t>="</a:t>
            </a:r>
            <a:r>
              <a:rPr lang="en-US" sz="1300" dirty="0" smtClean="0"/>
              <a:t>23“ </a:t>
            </a:r>
            <a:r>
              <a:rPr lang="en-US" sz="1300" dirty="0" err="1"/>
              <a:t>href</a:t>
            </a:r>
            <a:r>
              <a:rPr lang="en-US" sz="1300" dirty="0"/>
              <a:t>="https://mail.google.com/mail/?tab=</a:t>
            </a:r>
            <a:r>
              <a:rPr lang="en-US" sz="1300" dirty="0" err="1"/>
              <a:t>wm</a:t>
            </a:r>
            <a:r>
              <a:rPr lang="en-US" sz="1300" dirty="0"/>
              <a:t>"&gt;Gmail&lt;/a</a:t>
            </a:r>
            <a:r>
              <a:rPr lang="en-US" sz="1300" dirty="0" smtClean="0"/>
              <a:t>&gt;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b="1" dirty="0" smtClean="0"/>
              <a:t>Definition:</a:t>
            </a:r>
          </a:p>
          <a:p>
            <a:pPr>
              <a:buAutoNum type="arabicPeriod"/>
            </a:pPr>
            <a:r>
              <a:rPr lang="en-US" sz="1300" dirty="0" smtClean="0"/>
              <a:t>HTML Tag: &lt;input&gt;, &lt;a&gt;</a:t>
            </a:r>
          </a:p>
          <a:p>
            <a:pPr>
              <a:buAutoNum type="arabicPeriod"/>
            </a:pPr>
            <a:r>
              <a:rPr lang="en-US" sz="1300" dirty="0" smtClean="0"/>
              <a:t>Attribute: value, aria-label, name, type, class, </a:t>
            </a:r>
            <a:r>
              <a:rPr lang="en-US" sz="1300" dirty="0" err="1" smtClean="0"/>
              <a:t>href</a:t>
            </a:r>
            <a:r>
              <a:rPr lang="en-US" sz="1300" dirty="0" smtClean="0"/>
              <a:t>, </a:t>
            </a:r>
            <a:r>
              <a:rPr lang="en-US" sz="1300" dirty="0" err="1" smtClean="0"/>
              <a:t>etc</a:t>
            </a:r>
            <a:r>
              <a:rPr lang="en-US" sz="1300" dirty="0" smtClean="0"/>
              <a:t>…</a:t>
            </a:r>
          </a:p>
          <a:p>
            <a:pPr>
              <a:buAutoNum type="arabicPeriod"/>
            </a:pPr>
            <a:r>
              <a:rPr lang="en-US" sz="1300" dirty="0" smtClean="0"/>
              <a:t>Text: Gmail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 smtClean="0"/>
              <a:t>XPATH syntax:</a:t>
            </a:r>
          </a:p>
          <a:p>
            <a:pPr marL="0" indent="0">
              <a:buNone/>
            </a:pPr>
            <a:r>
              <a:rPr lang="en-US" sz="1300" dirty="0" smtClean="0"/>
              <a:t>//</a:t>
            </a:r>
            <a:r>
              <a:rPr lang="en-US" sz="1300" dirty="0" err="1" smtClean="0"/>
              <a:t>tagName</a:t>
            </a:r>
            <a:r>
              <a:rPr lang="en-US" sz="1300" dirty="0" smtClean="0"/>
              <a:t>[@</a:t>
            </a:r>
            <a:r>
              <a:rPr lang="en-US" sz="1300" dirty="0" err="1" smtClean="0"/>
              <a:t>atttributeName</a:t>
            </a:r>
            <a:r>
              <a:rPr lang="en-US" sz="1300" dirty="0" smtClean="0"/>
              <a:t>=‘</a:t>
            </a:r>
            <a:r>
              <a:rPr lang="en-US" sz="1300" dirty="0" err="1" smtClean="0"/>
              <a:t>unique_value</a:t>
            </a:r>
            <a:r>
              <a:rPr lang="en-US" sz="1300" dirty="0" smtClean="0"/>
              <a:t>’]</a:t>
            </a:r>
          </a:p>
          <a:p>
            <a:pPr marL="0" indent="0">
              <a:buNone/>
            </a:pPr>
            <a:r>
              <a:rPr lang="en-US" sz="1300" dirty="0" smtClean="0"/>
              <a:t>//</a:t>
            </a:r>
            <a:r>
              <a:rPr lang="en-US" sz="1300" dirty="0" err="1" smtClean="0"/>
              <a:t>tagName</a:t>
            </a:r>
            <a:r>
              <a:rPr lang="en-US" sz="1300" dirty="0" smtClean="0"/>
              <a:t>[text()=‘</a:t>
            </a:r>
            <a:r>
              <a:rPr lang="en-US" sz="1300" dirty="0" err="1" smtClean="0"/>
              <a:t>unique_value</a:t>
            </a:r>
            <a:r>
              <a:rPr lang="en-US" sz="1300" dirty="0" smtClean="0"/>
              <a:t>’]</a:t>
            </a:r>
          </a:p>
          <a:p>
            <a:pPr marL="0" indent="0">
              <a:buNone/>
            </a:pPr>
            <a:r>
              <a:rPr lang="en-US" sz="1300" dirty="0" smtClean="0"/>
              <a:t>Example: using Inspector Element function on Firefox to identify web element [$x(“”)]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300" dirty="0" smtClean="0"/>
              <a:t>Button </a:t>
            </a:r>
            <a:r>
              <a:rPr lang="en-US" sz="1300" dirty="0"/>
              <a:t>[Google Search</a:t>
            </a:r>
            <a:r>
              <a:rPr lang="en-US" sz="1300" dirty="0" smtClean="0"/>
              <a:t>]</a:t>
            </a:r>
          </a:p>
          <a:p>
            <a:pPr marL="457200" lvl="1" indent="0">
              <a:buNone/>
            </a:pPr>
            <a:r>
              <a:rPr lang="en-US" sz="1300" dirty="0" smtClean="0"/>
              <a:t> </a:t>
            </a:r>
            <a:r>
              <a:rPr lang="en-US" sz="1300" dirty="0"/>
              <a:t>//div[@class='</a:t>
            </a:r>
            <a:r>
              <a:rPr lang="en-US" sz="1300" dirty="0" err="1"/>
              <a:t>FPdoLc</a:t>
            </a:r>
            <a:r>
              <a:rPr lang="en-US" sz="1300" dirty="0"/>
              <a:t> </a:t>
            </a:r>
            <a:r>
              <a:rPr lang="en-US" sz="1300" dirty="0" err="1"/>
              <a:t>VlcLAe</a:t>
            </a:r>
            <a:r>
              <a:rPr lang="en-US" sz="1300" dirty="0"/>
              <a:t>']//input[@value='Google Search']</a:t>
            </a:r>
            <a:endParaRPr lang="en-US" sz="1300" dirty="0" smtClean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300" dirty="0" smtClean="0"/>
              <a:t>Link </a:t>
            </a:r>
            <a:r>
              <a:rPr lang="en-US" sz="1300" dirty="0"/>
              <a:t>[Gmail]</a:t>
            </a:r>
          </a:p>
          <a:p>
            <a:pPr marL="457200" lvl="1" indent="0">
              <a:buNone/>
            </a:pPr>
            <a:r>
              <a:rPr lang="en-US" sz="1300" dirty="0"/>
              <a:t>//a[text()='Gmail']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de-D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766" y="165476"/>
            <a:ext cx="663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Identify Web Element using XPath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7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5</a:t>
            </a:fld>
            <a:endParaRPr lang="de-DE"/>
          </a:p>
        </p:txBody>
      </p:sp>
      <p:sp>
        <p:nvSpPr>
          <p:cNvPr id="5" name="Flowchart: Alternate Process 4"/>
          <p:cNvSpPr/>
          <p:nvPr/>
        </p:nvSpPr>
        <p:spPr>
          <a:xfrm>
            <a:off x="4875579" y="548877"/>
            <a:ext cx="2314575" cy="790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UnitTestClassBase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1005208" y="2065020"/>
            <a:ext cx="2305050" cy="790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CommonWebActions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999838" y="3683634"/>
            <a:ext cx="2305050" cy="790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Pages/Windows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4870210" y="3683633"/>
            <a:ext cx="2305050" cy="79057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Objects 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Repository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8829675" y="2065020"/>
            <a:ext cx="2305050" cy="79057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Cases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8829675" y="3683634"/>
            <a:ext cx="2305050" cy="79057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Data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812148" y="2067529"/>
            <a:ext cx="2305050" cy="79057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Elbow Connector 3"/>
          <p:cNvCxnSpPr>
            <a:stCxn id="5" idx="1"/>
            <a:endCxn id="8" idx="0"/>
          </p:cNvCxnSpPr>
          <p:nvPr/>
        </p:nvCxnSpPr>
        <p:spPr>
          <a:xfrm rot="10800000" flipV="1">
            <a:off x="2157733" y="944164"/>
            <a:ext cx="2717846" cy="112085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flipH="1">
            <a:off x="2152363" y="2855595"/>
            <a:ext cx="5370" cy="8280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3"/>
          </p:cNvCxnSpPr>
          <p:nvPr/>
        </p:nvCxnSpPr>
        <p:spPr>
          <a:xfrm flipH="1">
            <a:off x="3304888" y="4078920"/>
            <a:ext cx="15526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  <a:endCxn id="11" idx="0"/>
          </p:cNvCxnSpPr>
          <p:nvPr/>
        </p:nvCxnSpPr>
        <p:spPr>
          <a:xfrm>
            <a:off x="7190154" y="944165"/>
            <a:ext cx="2792046" cy="112085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9982200" y="2855595"/>
            <a:ext cx="0" cy="8280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3" idx="1"/>
          </p:cNvCxnSpPr>
          <p:nvPr/>
        </p:nvCxnSpPr>
        <p:spPr>
          <a:xfrm>
            <a:off x="3310258" y="2460308"/>
            <a:ext cx="501890" cy="25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85210" y="639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029579" y="6393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77714" y="30999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05043" y="3709588"/>
            <a:ext cx="227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objects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994876" y="3053173"/>
            <a:ext cx="150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test data</a:t>
            </a:r>
            <a:endParaRPr lang="en-US" dirty="0"/>
          </a:p>
        </p:txBody>
      </p:sp>
      <p:sp>
        <p:nvSpPr>
          <p:cNvPr id="35" name="Flowchart: Alternate Process 34"/>
          <p:cNvSpPr/>
          <p:nvPr/>
        </p:nvSpPr>
        <p:spPr>
          <a:xfrm>
            <a:off x="4885104" y="5082587"/>
            <a:ext cx="2305050" cy="79057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Actions Of Test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Click(), </a:t>
            </a:r>
            <a:r>
              <a:rPr lang="en-US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setValue</a:t>
            </a: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stCxn id="35" idx="1"/>
            <a:endCxn id="9" idx="2"/>
          </p:cNvCxnSpPr>
          <p:nvPr/>
        </p:nvCxnSpPr>
        <p:spPr>
          <a:xfrm flipH="1" flipV="1">
            <a:off x="2152363" y="4474209"/>
            <a:ext cx="2732741" cy="1003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77714" y="5079801"/>
            <a:ext cx="227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methods</a:t>
            </a:r>
            <a:endParaRPr lang="en-US" dirty="0"/>
          </a:p>
        </p:txBody>
      </p:sp>
      <p:sp>
        <p:nvSpPr>
          <p:cNvPr id="40" name="Flowchart: Alternate Process 39"/>
          <p:cNvSpPr/>
          <p:nvPr/>
        </p:nvSpPr>
        <p:spPr>
          <a:xfrm>
            <a:off x="6375645" y="2076529"/>
            <a:ext cx="2305050" cy="79057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Config.properties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>
            <a:stCxn id="5" idx="2"/>
            <a:endCxn id="40" idx="0"/>
          </p:cNvCxnSpPr>
          <p:nvPr/>
        </p:nvCxnSpPr>
        <p:spPr>
          <a:xfrm>
            <a:off x="6032867" y="1339452"/>
            <a:ext cx="1495303" cy="737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75260" y="1479099"/>
            <a:ext cx="150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765" y="739287"/>
            <a:ext cx="9150111" cy="5036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 smtClean="0"/>
              <a:t>Include some methods:</a:t>
            </a:r>
          </a:p>
          <a:p>
            <a:pPr marL="457200" lvl="1" indent="0">
              <a:buNone/>
            </a:pPr>
            <a:r>
              <a:rPr lang="en-US" sz="1300" dirty="0" smtClean="0"/>
              <a:t>@</a:t>
            </a:r>
            <a:r>
              <a:rPr lang="en-US" sz="1300" dirty="0"/>
              <a:t>Before</a:t>
            </a:r>
          </a:p>
          <a:p>
            <a:pPr marL="457200" lvl="1" indent="0">
              <a:buNone/>
            </a:pPr>
            <a:r>
              <a:rPr lang="en-US" sz="1300" b="1" dirty="0"/>
              <a:t>public void </a:t>
            </a:r>
            <a:r>
              <a:rPr lang="en-US" sz="1300" b="1" dirty="0" err="1"/>
              <a:t>beforeTest</a:t>
            </a:r>
            <a:r>
              <a:rPr lang="en-US" sz="1300" b="1" dirty="0"/>
              <a:t>() throws Exception {</a:t>
            </a:r>
          </a:p>
          <a:p>
            <a:pPr marL="914400" lvl="2" indent="0">
              <a:buNone/>
            </a:pPr>
            <a:r>
              <a:rPr lang="en-US" sz="1300" dirty="0" err="1"/>
              <a:t>testSetup</a:t>
            </a:r>
            <a:r>
              <a:rPr lang="en-US" sz="1300" dirty="0"/>
              <a:t>();</a:t>
            </a:r>
          </a:p>
          <a:p>
            <a:pPr marL="914400" lvl="2" indent="0">
              <a:buNone/>
            </a:pPr>
            <a:r>
              <a:rPr lang="en-US" sz="1300" dirty="0" err="1">
                <a:solidFill>
                  <a:srgbClr val="FF0000"/>
                </a:solidFill>
              </a:rPr>
              <a:t>launchBrowser</a:t>
            </a:r>
            <a:r>
              <a:rPr lang="en-US" sz="1300" dirty="0" smtClean="0">
                <a:solidFill>
                  <a:srgbClr val="FF0000"/>
                </a:solidFill>
              </a:rPr>
              <a:t>(); //Launch Browser or Application</a:t>
            </a:r>
            <a:endParaRPr lang="en-US" sz="13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@After</a:t>
            </a:r>
          </a:p>
          <a:p>
            <a:pPr marL="457200" lvl="1" indent="0">
              <a:buNone/>
            </a:pPr>
            <a:r>
              <a:rPr lang="en-US" sz="1300" b="1" dirty="0"/>
              <a:t>public void </a:t>
            </a:r>
            <a:r>
              <a:rPr lang="en-US" sz="1300" b="1" dirty="0" err="1"/>
              <a:t>afterTest</a:t>
            </a:r>
            <a:r>
              <a:rPr lang="en-US" sz="1300" b="1" dirty="0"/>
              <a:t>() throws Exception {</a:t>
            </a:r>
          </a:p>
          <a:p>
            <a:pPr marL="457200" lvl="1" indent="0">
              <a:buNone/>
            </a:pPr>
            <a:r>
              <a:rPr lang="en-US" sz="1300" dirty="0" smtClean="0"/>
              <a:t>	</a:t>
            </a:r>
            <a:r>
              <a:rPr lang="en-US" sz="1300" dirty="0" err="1" smtClean="0">
                <a:solidFill>
                  <a:srgbClr val="FF0000"/>
                </a:solidFill>
              </a:rPr>
              <a:t>browser.close</a:t>
            </a:r>
            <a:r>
              <a:rPr lang="en-US" sz="1300" dirty="0" smtClean="0">
                <a:solidFill>
                  <a:srgbClr val="FF0000"/>
                </a:solidFill>
              </a:rPr>
              <a:t>(); //Close Browser or Application</a:t>
            </a:r>
            <a:endParaRPr lang="en-US" sz="13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b="1" dirty="0"/>
              <a:t>public static void </a:t>
            </a:r>
            <a:r>
              <a:rPr lang="en-US" sz="1300" b="1" dirty="0" err="1"/>
              <a:t>globalTearDown</a:t>
            </a:r>
            <a:r>
              <a:rPr lang="en-US" sz="1300" b="1" dirty="0"/>
              <a:t>() throws Exception {</a:t>
            </a:r>
          </a:p>
          <a:p>
            <a:pPr marL="914400" lvl="2" indent="0">
              <a:buNone/>
            </a:pPr>
            <a:r>
              <a:rPr lang="en-US" sz="1300" i="1" dirty="0" err="1"/>
              <a:t>instance.classTearDown</a:t>
            </a:r>
            <a:r>
              <a:rPr lang="en-US" sz="1300" i="1" dirty="0"/>
              <a:t>();</a:t>
            </a:r>
          </a:p>
          <a:p>
            <a:pPr marL="914400" lvl="2" indent="0">
              <a:buNone/>
            </a:pPr>
            <a:r>
              <a:rPr lang="en-US" sz="1300" i="1" dirty="0" err="1">
                <a:solidFill>
                  <a:srgbClr val="FF0000"/>
                </a:solidFill>
              </a:rPr>
              <a:t>getReporter</a:t>
            </a:r>
            <a:r>
              <a:rPr lang="en-US" sz="1300" i="1" dirty="0">
                <a:solidFill>
                  <a:srgbClr val="FF0000"/>
                </a:solidFill>
              </a:rPr>
              <a:t>().</a:t>
            </a:r>
            <a:r>
              <a:rPr lang="en-US" sz="1300" i="1" dirty="0" err="1">
                <a:solidFill>
                  <a:srgbClr val="FF0000"/>
                </a:solidFill>
              </a:rPr>
              <a:t>generateReport</a:t>
            </a:r>
            <a:r>
              <a:rPr lang="en-US" sz="1300" i="1" dirty="0" smtClean="0">
                <a:solidFill>
                  <a:srgbClr val="FF0000"/>
                </a:solidFill>
              </a:rPr>
              <a:t>(); //initialize </a:t>
            </a:r>
            <a:r>
              <a:rPr lang="en-US" sz="1300" i="1" dirty="0" err="1" smtClean="0">
                <a:solidFill>
                  <a:srgbClr val="FF0000"/>
                </a:solidFill>
              </a:rPr>
              <a:t>LeanFT</a:t>
            </a:r>
            <a:r>
              <a:rPr lang="en-US" sz="1300" i="1" dirty="0" smtClean="0">
                <a:solidFill>
                  <a:srgbClr val="FF0000"/>
                </a:solidFill>
              </a:rPr>
              <a:t> Report Event</a:t>
            </a:r>
            <a:endParaRPr lang="en-US" sz="1300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Robert Bosch GmbH 2019. Alle Rechte vorbehalten, auch bzgl. jeder Verfügung, Verwertung, Reproduktion, Bearbeitung, Weitergabe sowie für den Fall von Schutzrechtsanmeldungen.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6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337766" y="165476"/>
            <a:ext cx="663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UnitTestClassBase</a:t>
            </a:r>
            <a:endParaRPr lang="en-US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862" y="627141"/>
            <a:ext cx="11840308" cy="57711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300" b="1" dirty="0" smtClean="0"/>
              <a:t>Customized the function click(), </a:t>
            </a:r>
            <a:r>
              <a:rPr lang="en-US" sz="1300" b="1" dirty="0" err="1" smtClean="0"/>
              <a:t>setValue</a:t>
            </a:r>
            <a:r>
              <a:rPr lang="en-US" sz="1300" b="1" dirty="0" smtClean="0"/>
              <a:t>(), verify(), etc….to insert the step into </a:t>
            </a:r>
            <a:r>
              <a:rPr lang="en-US" sz="1300" b="1" dirty="0" err="1" smtClean="0"/>
              <a:t>LeanFT</a:t>
            </a:r>
            <a:r>
              <a:rPr lang="en-US" sz="1300" b="1" dirty="0" smtClean="0"/>
              <a:t> report every the function is called.</a:t>
            </a:r>
            <a:endParaRPr lang="en-US" sz="1300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1300" b="1" dirty="0" smtClean="0"/>
              <a:t>Example</a:t>
            </a:r>
            <a:r>
              <a:rPr lang="en-US" sz="1300" b="1" dirty="0" smtClean="0"/>
              <a:t>:</a:t>
            </a:r>
            <a:endParaRPr lang="en-US" sz="1300" b="1" dirty="0"/>
          </a:p>
          <a:p>
            <a:pPr marL="457200" lvl="1" indent="0">
              <a:buNone/>
            </a:pPr>
            <a:r>
              <a:rPr lang="en-US" sz="1300" b="1" dirty="0"/>
              <a:t>public &lt;T extends WebElement&gt; void click(T webElement, String </a:t>
            </a:r>
            <a:r>
              <a:rPr lang="en-US" sz="1300" b="1" dirty="0" err="1"/>
              <a:t>webElementName</a:t>
            </a:r>
            <a:r>
              <a:rPr lang="en-US" sz="1300" b="1" dirty="0"/>
              <a:t>) {</a:t>
            </a:r>
          </a:p>
          <a:p>
            <a:pPr marL="457200" lvl="1" indent="0">
              <a:buNone/>
            </a:pPr>
            <a:r>
              <a:rPr lang="en-US" sz="1300" b="1" dirty="0"/>
              <a:t>try {</a:t>
            </a:r>
          </a:p>
          <a:p>
            <a:pPr marL="914400" lvl="2" indent="0">
              <a:buNone/>
            </a:pPr>
            <a:r>
              <a:rPr lang="en-US" sz="1300" dirty="0" err="1"/>
              <a:t>webElement.highlight</a:t>
            </a:r>
            <a:r>
              <a:rPr lang="en-US" sz="1300" dirty="0"/>
              <a:t>();</a:t>
            </a:r>
          </a:p>
          <a:p>
            <a:pPr marL="914400" lvl="2" indent="0">
              <a:buNone/>
            </a:pPr>
            <a:r>
              <a:rPr lang="en-US" sz="1300" dirty="0" err="1"/>
              <a:t>webElement.click</a:t>
            </a:r>
            <a:r>
              <a:rPr lang="en-US" sz="1300" dirty="0"/>
              <a:t>();</a:t>
            </a:r>
          </a:p>
          <a:p>
            <a:pPr marL="914400" lvl="2" indent="0">
              <a:buNone/>
            </a:pPr>
            <a:r>
              <a:rPr lang="en-US" sz="1300" dirty="0" err="1"/>
              <a:t>assertStep</a:t>
            </a:r>
            <a:r>
              <a:rPr lang="en-US" sz="1300" dirty="0"/>
              <a:t>(</a:t>
            </a:r>
            <a:r>
              <a:rPr lang="en-US" sz="1300" dirty="0" err="1"/>
              <a:t>String.</a:t>
            </a:r>
            <a:r>
              <a:rPr lang="en-US" sz="1300" i="1" dirty="0" err="1"/>
              <a:t>format</a:t>
            </a:r>
            <a:r>
              <a:rPr lang="en-US" sz="1300" i="1" dirty="0"/>
              <a:t>("Clicked on %s", </a:t>
            </a:r>
            <a:r>
              <a:rPr lang="en-US" sz="1300" i="1" dirty="0" err="1"/>
              <a:t>webElementName</a:t>
            </a:r>
            <a:r>
              <a:rPr lang="en-US" sz="1300" i="1" dirty="0"/>
              <a:t>), "", </a:t>
            </a:r>
            <a:r>
              <a:rPr lang="en-US" sz="1300" i="1" dirty="0" err="1"/>
              <a:t>Status.</a:t>
            </a:r>
            <a:r>
              <a:rPr lang="en-US" sz="1300" b="1" i="1" dirty="0" err="1"/>
              <a:t>Passed</a:t>
            </a:r>
            <a:r>
              <a:rPr lang="en-US" sz="1300" b="1" i="1" dirty="0" smtClean="0"/>
              <a:t>);</a:t>
            </a:r>
          </a:p>
          <a:p>
            <a:pPr marL="914400" lvl="2" indent="0">
              <a:buNone/>
            </a:pPr>
            <a:r>
              <a:rPr lang="en-US" sz="1300" b="1" i="1" dirty="0" smtClean="0">
                <a:solidFill>
                  <a:srgbClr val="FF0000"/>
                </a:solidFill>
              </a:rPr>
              <a:t>//included </a:t>
            </a:r>
            <a:r>
              <a:rPr lang="en-US" sz="1300" b="1" i="1" dirty="0" err="1" smtClean="0">
                <a:solidFill>
                  <a:srgbClr val="FF0000"/>
                </a:solidFill>
              </a:rPr>
              <a:t>assertStep</a:t>
            </a:r>
            <a:r>
              <a:rPr lang="en-US" sz="1300" b="1" i="1" dirty="0" smtClean="0">
                <a:solidFill>
                  <a:srgbClr val="FF0000"/>
                </a:solidFill>
              </a:rPr>
              <a:t> to insert the step to the Report</a:t>
            </a:r>
            <a:endParaRPr lang="en-US" sz="1300" b="1" i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sz="1300" dirty="0"/>
              <a:t>} </a:t>
            </a:r>
            <a:r>
              <a:rPr lang="en-US" sz="1300" b="1" dirty="0"/>
              <a:t>catch (Exception ex) {</a:t>
            </a:r>
          </a:p>
          <a:p>
            <a:pPr marL="1371600" lvl="3" indent="0">
              <a:buNone/>
            </a:pPr>
            <a:r>
              <a:rPr lang="en-US" sz="1300" dirty="0" err="1"/>
              <a:t>assertStep</a:t>
            </a:r>
            <a:r>
              <a:rPr lang="en-US" sz="1300" dirty="0"/>
              <a:t>(</a:t>
            </a:r>
            <a:r>
              <a:rPr lang="en-US" sz="1300" dirty="0" err="1"/>
              <a:t>String.</a:t>
            </a:r>
            <a:r>
              <a:rPr lang="en-US" sz="1300" i="1" dirty="0" err="1"/>
              <a:t>format</a:t>
            </a:r>
            <a:r>
              <a:rPr lang="en-US" sz="1300" i="1" dirty="0"/>
              <a:t>("Clicked on %s", </a:t>
            </a:r>
            <a:r>
              <a:rPr lang="en-US" sz="1300" i="1" dirty="0" err="1"/>
              <a:t>webElementName</a:t>
            </a:r>
            <a:r>
              <a:rPr lang="en-US" sz="1300" i="1" dirty="0"/>
              <a:t>), </a:t>
            </a:r>
            <a:r>
              <a:rPr lang="en-US" sz="1300" i="1" dirty="0" err="1"/>
              <a:t>String.format</a:t>
            </a:r>
            <a:r>
              <a:rPr lang="en-US" sz="1300" i="1" dirty="0"/>
              <a:t>("ERROR: ", </a:t>
            </a:r>
            <a:r>
              <a:rPr lang="en-US" sz="1300" i="1" dirty="0" err="1"/>
              <a:t>ex.getMessage</a:t>
            </a:r>
            <a:r>
              <a:rPr lang="en-US" sz="1300" i="1" dirty="0"/>
              <a:t>()), </a:t>
            </a:r>
            <a:r>
              <a:rPr lang="en-US" sz="1300" i="1" dirty="0" err="1"/>
              <a:t>Status.</a:t>
            </a:r>
            <a:r>
              <a:rPr lang="en-US" sz="1300" b="1" i="1" dirty="0" err="1"/>
              <a:t>Failed</a:t>
            </a:r>
            <a:r>
              <a:rPr lang="en-US" sz="1300" b="1" i="1" dirty="0" smtClean="0"/>
              <a:t>);</a:t>
            </a:r>
          </a:p>
          <a:p>
            <a:pPr marL="1371600" lvl="3" indent="0">
              <a:buNone/>
            </a:pPr>
            <a:r>
              <a:rPr lang="en-US" sz="1300" b="1" i="1" dirty="0">
                <a:solidFill>
                  <a:srgbClr val="FF0000"/>
                </a:solidFill>
              </a:rPr>
              <a:t>//included </a:t>
            </a:r>
            <a:r>
              <a:rPr lang="en-US" sz="1300" b="1" i="1" dirty="0" err="1">
                <a:solidFill>
                  <a:srgbClr val="FF0000"/>
                </a:solidFill>
              </a:rPr>
              <a:t>assertStep</a:t>
            </a:r>
            <a:r>
              <a:rPr lang="en-US" sz="1300" b="1" i="1" dirty="0">
                <a:solidFill>
                  <a:srgbClr val="FF0000"/>
                </a:solidFill>
              </a:rPr>
              <a:t> to insert the step to the </a:t>
            </a:r>
            <a:r>
              <a:rPr lang="en-US" sz="1300" b="1" i="1" dirty="0" err="1" smtClean="0">
                <a:solidFill>
                  <a:srgbClr val="FF0000"/>
                </a:solidFill>
              </a:rPr>
              <a:t>LeanFT</a:t>
            </a:r>
            <a:r>
              <a:rPr lang="en-US" sz="1300" b="1" i="1" dirty="0" smtClean="0">
                <a:solidFill>
                  <a:srgbClr val="FF0000"/>
                </a:solidFill>
              </a:rPr>
              <a:t> Report</a:t>
            </a:r>
            <a:endParaRPr lang="en-US" sz="1300" b="1" i="1" dirty="0"/>
          </a:p>
          <a:p>
            <a:pPr marL="914400" lvl="2" indent="0">
              <a:buNone/>
            </a:pPr>
            <a:r>
              <a:rPr lang="en-US" sz="1300" dirty="0"/>
              <a:t>}</a:t>
            </a:r>
          </a:p>
          <a:p>
            <a:pPr marL="457200" lvl="1" indent="0">
              <a:buNone/>
            </a:pPr>
            <a:r>
              <a:rPr lang="en-US" sz="1300" dirty="0" smtClean="0"/>
              <a:t>}</a:t>
            </a:r>
            <a:endParaRPr lang="en-US" sz="1300" dirty="0"/>
          </a:p>
          <a:p>
            <a:pPr marL="457200" lvl="1" indent="0">
              <a:buNone/>
            </a:pPr>
            <a:r>
              <a:rPr lang="en-US" sz="1300" b="1" dirty="0"/>
              <a:t>public &lt;T extends </a:t>
            </a:r>
            <a:r>
              <a:rPr lang="en-US" sz="1300" b="1" dirty="0" err="1"/>
              <a:t>EditFieldCommon</a:t>
            </a:r>
            <a:r>
              <a:rPr lang="en-US" sz="1300" b="1" dirty="0"/>
              <a:t>&gt; void </a:t>
            </a:r>
            <a:r>
              <a:rPr lang="en-US" sz="1300" b="1" dirty="0" err="1"/>
              <a:t>setValue</a:t>
            </a:r>
            <a:r>
              <a:rPr lang="en-US" sz="1300" b="1" dirty="0"/>
              <a:t>(T webElement, String value, String </a:t>
            </a:r>
            <a:r>
              <a:rPr lang="en-US" sz="1300" b="1" dirty="0" err="1"/>
              <a:t>webElementName</a:t>
            </a:r>
            <a:r>
              <a:rPr lang="en-US" sz="1300" b="1" dirty="0"/>
              <a:t>){</a:t>
            </a:r>
          </a:p>
          <a:p>
            <a:pPr marL="914400" lvl="2" indent="0">
              <a:buNone/>
            </a:pPr>
            <a:r>
              <a:rPr lang="en-US" sz="1300" b="1" dirty="0"/>
              <a:t>try{</a:t>
            </a:r>
          </a:p>
          <a:p>
            <a:pPr marL="1371600" lvl="3" indent="0">
              <a:buNone/>
            </a:pPr>
            <a:r>
              <a:rPr lang="en-US" sz="1300" dirty="0" err="1" smtClean="0"/>
              <a:t>webElement.setValue</a:t>
            </a:r>
            <a:r>
              <a:rPr lang="en-US" sz="1300" dirty="0" smtClean="0"/>
              <a:t>(value);</a:t>
            </a:r>
          </a:p>
          <a:p>
            <a:pPr marL="1371600" lvl="3" indent="0">
              <a:buNone/>
            </a:pPr>
            <a:r>
              <a:rPr lang="en-US" sz="1300" dirty="0" err="1" smtClean="0"/>
              <a:t>assertStep</a:t>
            </a:r>
            <a:r>
              <a:rPr lang="en-US" sz="1300" dirty="0" smtClean="0"/>
              <a:t>(</a:t>
            </a:r>
            <a:r>
              <a:rPr lang="en-US" sz="1300" dirty="0" err="1" smtClean="0"/>
              <a:t>String.</a:t>
            </a:r>
            <a:r>
              <a:rPr lang="en-US" sz="1300" i="1" dirty="0" err="1" smtClean="0"/>
              <a:t>format</a:t>
            </a:r>
            <a:r>
              <a:rPr lang="en-US" sz="1300" i="1" dirty="0" smtClean="0"/>
              <a:t>("Input value [%s] into %s", value, </a:t>
            </a:r>
            <a:r>
              <a:rPr lang="en-US" sz="1300" i="1" dirty="0" err="1" smtClean="0"/>
              <a:t>webElementName</a:t>
            </a:r>
            <a:r>
              <a:rPr lang="en-US" sz="1300" i="1" dirty="0" smtClean="0"/>
              <a:t>), "", </a:t>
            </a:r>
            <a:r>
              <a:rPr lang="en-US" sz="1300" i="1" dirty="0" err="1" smtClean="0"/>
              <a:t>Status.</a:t>
            </a:r>
            <a:r>
              <a:rPr lang="en-US" sz="1300" b="1" i="1" dirty="0" err="1" smtClean="0"/>
              <a:t>Passed</a:t>
            </a:r>
            <a:r>
              <a:rPr lang="en-US" sz="1300" b="1" i="1" dirty="0" smtClean="0"/>
              <a:t>);</a:t>
            </a:r>
          </a:p>
          <a:p>
            <a:pPr marL="914400" lvl="2" indent="0">
              <a:buNone/>
            </a:pPr>
            <a:r>
              <a:rPr lang="en-US" sz="1300" dirty="0" smtClean="0"/>
              <a:t>}</a:t>
            </a:r>
          </a:p>
          <a:p>
            <a:pPr marL="457200" lvl="1" indent="0">
              <a:buNone/>
            </a:pPr>
            <a:r>
              <a:rPr lang="en-US" sz="1300" b="1" dirty="0" smtClean="0"/>
              <a:t>	catch </a:t>
            </a:r>
            <a:r>
              <a:rPr lang="en-US" sz="1300" b="1" dirty="0"/>
              <a:t>(Exception ex) {</a:t>
            </a:r>
          </a:p>
          <a:p>
            <a:pPr marL="1371600" lvl="3" indent="0">
              <a:buNone/>
            </a:pPr>
            <a:r>
              <a:rPr lang="en-US" sz="1300" dirty="0" err="1"/>
              <a:t>assertStep</a:t>
            </a:r>
            <a:r>
              <a:rPr lang="en-US" sz="1300" dirty="0"/>
              <a:t>(</a:t>
            </a:r>
            <a:r>
              <a:rPr lang="en-US" sz="1300" dirty="0" err="1"/>
              <a:t>String.</a:t>
            </a:r>
            <a:r>
              <a:rPr lang="en-US" sz="1300" i="1" dirty="0" err="1"/>
              <a:t>format</a:t>
            </a:r>
            <a:r>
              <a:rPr lang="en-US" sz="1300" i="1" dirty="0"/>
              <a:t>("Input value [%s] into %s", value, </a:t>
            </a:r>
            <a:r>
              <a:rPr lang="en-US" sz="1300" i="1" dirty="0" err="1"/>
              <a:t>webElementName</a:t>
            </a:r>
            <a:r>
              <a:rPr lang="en-US" sz="1300" i="1" dirty="0"/>
              <a:t>), </a:t>
            </a:r>
            <a:r>
              <a:rPr lang="en-US" sz="1300" i="1" dirty="0" err="1"/>
              <a:t>String.format</a:t>
            </a:r>
            <a:r>
              <a:rPr lang="en-US" sz="1300" i="1" dirty="0"/>
              <a:t>("ERROR: ", </a:t>
            </a:r>
            <a:r>
              <a:rPr lang="en-US" sz="1300" i="1" dirty="0" err="1"/>
              <a:t>ex.getMessage</a:t>
            </a:r>
            <a:r>
              <a:rPr lang="en-US" sz="1300" i="1" dirty="0"/>
              <a:t>()), </a:t>
            </a:r>
            <a:r>
              <a:rPr lang="en-US" sz="1300" i="1" dirty="0" err="1"/>
              <a:t>Status.</a:t>
            </a:r>
            <a:r>
              <a:rPr lang="en-US" sz="1300" b="1" i="1" dirty="0" err="1"/>
              <a:t>Failed</a:t>
            </a:r>
            <a:r>
              <a:rPr lang="en-US" sz="1300" b="1" i="1" dirty="0"/>
              <a:t>);</a:t>
            </a:r>
          </a:p>
          <a:p>
            <a:pPr marL="914400" lvl="2" indent="0">
              <a:buNone/>
            </a:pPr>
            <a:r>
              <a:rPr lang="en-US" sz="1300" dirty="0"/>
              <a:t>}</a:t>
            </a:r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7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337766" y="165476"/>
            <a:ext cx="663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CommonWebActions</a:t>
            </a:r>
            <a:endParaRPr lang="en-US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950303"/>
            <a:ext cx="11840308" cy="5771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200" dirty="0" smtClean="0"/>
              <a:t>Will create the java class as LoginPage.java, HomePage.java, </a:t>
            </a:r>
            <a:r>
              <a:rPr lang="en-US" sz="1200" dirty="0" err="1" smtClean="0"/>
              <a:t>etc</a:t>
            </a:r>
            <a:r>
              <a:rPr lang="en-US" sz="1200" dirty="0" smtClean="0"/>
              <a:t>….In each of page, we initialize Object Repository and define the methods as login(), search(), </a:t>
            </a:r>
            <a:r>
              <a:rPr lang="en-US" sz="1200" dirty="0" err="1" smtClean="0"/>
              <a:t>etc</a:t>
            </a:r>
            <a:r>
              <a:rPr lang="en-US" sz="1200" dirty="0" smtClean="0"/>
              <a:t>…</a:t>
            </a:r>
            <a:endParaRPr lang="en-US" sz="12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200" dirty="0" smtClean="0"/>
              <a:t>Object Repository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200" dirty="0" smtClean="0"/>
              <a:t>Initialize Object Repository before using (should be initialize in Constructor of java class: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110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110000"/>
              </a:lnSpc>
              <a:buNone/>
            </a:pPr>
            <a:endParaRPr lang="en-US" sz="1200" dirty="0"/>
          </a:p>
          <a:p>
            <a:pPr marL="0" indent="0">
              <a:lnSpc>
                <a:spcPct val="110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110000"/>
              </a:lnSpc>
              <a:buNone/>
            </a:pPr>
            <a:endParaRPr lang="en-US" sz="12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200" dirty="0"/>
              <a:t>Actions of Tester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8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337766" y="165476"/>
            <a:ext cx="663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Pages/Windows</a:t>
            </a:r>
            <a:endParaRPr lang="en-US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57" y="1936609"/>
            <a:ext cx="3831612" cy="1515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146" y="1936609"/>
            <a:ext cx="3631454" cy="1420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57" y="3914178"/>
            <a:ext cx="6595711" cy="8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950303"/>
            <a:ext cx="11840308" cy="5771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200" dirty="0" smtClean="0"/>
              <a:t>Create the test case class as TC001_Login.java, TC002_Search.java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E91-D71C-4602-9103-031C39F6AB93}" type="slidenum">
              <a:rPr lang="de-DE" smtClean="0"/>
              <a:t>9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337766" y="165476"/>
            <a:ext cx="663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Test cases</a:t>
            </a:r>
            <a:endParaRPr lang="en-US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68" y="1216192"/>
            <a:ext cx="7196188" cy="46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LeanFT HP ALM Integration"/>
  <p:tag name="FIELD.CHAPTER.VALUE" val="LeanFT HP ALM Integration"/>
  <p:tag name="FIELD.DPT.CONTENT" val="CI/DAE1.1"/>
  <p:tag name="FIELD.DPT.VALUE" val="CI/DAE1.1 | "/>
  <p:tag name="FIELDS.INITIALIZED" val="1"/>
  <p:tag name="ML_1" val="RB-GFS-C"/>
  <p:tag name="ML_2" val="Bosch2.mcr"/>
  <p:tag name="ML_LAYOUT_RESOURCE" val="BOSCH2_16_9_NAVI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AUTOSHAPE 2_SHAPECLASSPROTECTIONTYPE" val="9"/>
  <p:tag name="FIELD.CHAPTER.COMBOINDEX" val="-2"/>
  <p:tag name="FIELD.REM_ANL.COMBOINDEX" val="-2"/>
  <p:tag name="FIELD.DPT.COMBOINDEX" val="-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itleOnSlides"/>
  <p:tag name="SHAPECLASSPROTECTIONTYPE" val="9"/>
  <p:tag name="COLORS" val="-2;-2;-2;-2;Primary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LeanFT HP ALM Integration"/>
  <p:tag name="FIELD.CHAPTER.VALUE" val="LeanFT HP ALM Integration"/>
  <p:tag name="FIELD.DPT.CONTENT" val="CI/DAE1.1"/>
  <p:tag name="FIELD.DPT.VALUE" val="CI/DAE1.1 | "/>
  <p:tag name="FIELDS.INITIALIZED" val="1"/>
  <p:tag name="ML_1" val="RB-GFS-C"/>
  <p:tag name="ML_2" val="Bosch2.mcr"/>
  <p:tag name="ML_LAYOUT_RESOURCE" val="BOSCH2_16_9_NAVI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AUTOSHAPE 2_SHAPECLASSPROTECTIONTYPE" val="9"/>
  <p:tag name="FIELD.CHAPTER.COMBOINDEX" val="-2"/>
  <p:tag name="FIELD.REM_ANL.COMBOINDEX" val="-2"/>
  <p:tag name="FIELD.DPT.COMBOINDEX" val="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LeanFT HP ALM Integration"/>
  <p:tag name="FIELD.CHAPTER.VALUE" val="LeanFT HP ALM Integration"/>
  <p:tag name="FIELD.DPT.CONTENT" val="CI/DAE1.1"/>
  <p:tag name="FIELD.DPT.VALUE" val="CI/DAE1.1 | "/>
  <p:tag name="FIELDS.INITIALIZED" val="1"/>
  <p:tag name="ML_1" val="RB-GFS-C"/>
  <p:tag name="ML_2" val="Bosch2.mcr"/>
  <p:tag name="ML_LAYOUT_RESOURCE" val="BOSCH2_16_9_NAVI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AUTOSHAPE 2_SHAPECLASSPROTECTIONTYPE" val="9"/>
  <p:tag name="FIELD.CHAPTER.COMBOINDEX" val="-2"/>
  <p:tag name="FIELD.REM_ANL.COMBOINDEX" val="-2"/>
  <p:tag name="FIELD.DPT.COMBOINDEX" val="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itleOnSlides"/>
  <p:tag name="SHAPECLASSPROTECTIONTYPE" val="9"/>
  <p:tag name="COLORS" val="-2;-2;-2;-2;Primary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LeanFT HP ALM Integration"/>
  <p:tag name="FIELD.CHAPTER.VALUE" val="LeanFT HP ALM Integration"/>
  <p:tag name="FIELD.DPT.CONTENT" val="CI/DAE1.1"/>
  <p:tag name="FIELD.DPT.VALUE" val="CI/DAE1.1 | "/>
  <p:tag name="FIELDS.INITIALIZED" val="1"/>
  <p:tag name="ML_1" val="RB-GFS-C"/>
  <p:tag name="ML_2" val="Bosch2.mcr"/>
  <p:tag name="ML_LAYOUT_RESOURCE" val="BOSCH2_16_9_NAVI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AUTOSHAPE 2_SHAPECLASSPROTECTIONTYPE" val="9"/>
  <p:tag name="FIELD.CHAPTER.COMBOINDEX" val="-2"/>
  <p:tag name="FIELD.REM_ANL.COMBOINDEX" val="-2"/>
  <p:tag name="FIELD.DPT.COMBOINDEX" val="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  <p:tag name="COLORS" val="-2;-2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Bosch Office Sans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Minh Quang (RBVH/ETM5)</dc:creator>
  <cp:lastModifiedBy>Nguyen Trieu Minh Tri (RBVH/ETI4)</cp:lastModifiedBy>
  <cp:revision>173</cp:revision>
  <dcterms:created xsi:type="dcterms:W3CDTF">2018-10-31T01:53:13Z</dcterms:created>
  <dcterms:modified xsi:type="dcterms:W3CDTF">2019-03-01T05:44:36Z</dcterms:modified>
</cp:coreProperties>
</file>