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36"/>
  </p:notesMasterIdLst>
  <p:handoutMasterIdLst>
    <p:handoutMasterId r:id="rId37"/>
  </p:handoutMasterIdLst>
  <p:sldIdLst>
    <p:sldId id="280" r:id="rId3"/>
    <p:sldId id="281" r:id="rId4"/>
    <p:sldId id="282" r:id="rId5"/>
    <p:sldId id="283" r:id="rId6"/>
    <p:sldId id="284" r:id="rId7"/>
    <p:sldId id="285" r:id="rId8"/>
    <p:sldId id="286" r:id="rId9"/>
    <p:sldId id="288" r:id="rId10"/>
    <p:sldId id="287" r:id="rId11"/>
    <p:sldId id="289" r:id="rId12"/>
    <p:sldId id="290" r:id="rId13"/>
    <p:sldId id="291" r:id="rId14"/>
    <p:sldId id="292" r:id="rId15"/>
    <p:sldId id="293" r:id="rId16"/>
    <p:sldId id="294" r:id="rId17"/>
    <p:sldId id="295" r:id="rId18"/>
    <p:sldId id="296" r:id="rId19"/>
    <p:sldId id="297" r:id="rId20"/>
    <p:sldId id="298" r:id="rId21"/>
    <p:sldId id="299" r:id="rId22"/>
    <p:sldId id="303" r:id="rId23"/>
    <p:sldId id="301" r:id="rId24"/>
    <p:sldId id="300" r:id="rId25"/>
    <p:sldId id="309" r:id="rId26"/>
    <p:sldId id="310" r:id="rId27"/>
    <p:sldId id="311" r:id="rId28"/>
    <p:sldId id="302" r:id="rId29"/>
    <p:sldId id="304" r:id="rId30"/>
    <p:sldId id="305" r:id="rId31"/>
    <p:sldId id="306" r:id="rId32"/>
    <p:sldId id="307" r:id="rId33"/>
    <p:sldId id="30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73869" autoAdjust="0"/>
  </p:normalViewPr>
  <p:slideViewPr>
    <p:cSldViewPr snapToGrid="0">
      <p:cViewPr varScale="1">
        <p:scale>
          <a:sx n="59" d="100"/>
          <a:sy n="59" d="100"/>
        </p:scale>
        <p:origin x="-485"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10/17/2013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10/17/2013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download</a:t>
            </a:r>
            <a:r>
              <a:rPr lang="en-US" baseline="0" dirty="0" smtClean="0"/>
              <a:t> Forge, Forge Mod Loader, and </a:t>
            </a:r>
            <a:r>
              <a:rPr lang="en-US" baseline="0" dirty="0" err="1" smtClean="0"/>
              <a:t>Minecraft</a:t>
            </a:r>
            <a:r>
              <a:rPr lang="en-US" baseline="0" dirty="0" smtClean="0"/>
              <a:t> Coder Pack from the Forge website.  You will need to get both the sources and the installer.</a:t>
            </a:r>
          </a:p>
          <a:p>
            <a:endParaRPr lang="en-US" baseline="0" dirty="0" smtClean="0"/>
          </a:p>
          <a:p>
            <a:r>
              <a:rPr lang="en-US" baseline="0" dirty="0" smtClean="0"/>
              <a:t>All of the source code provided in this presentation is available on </a:t>
            </a:r>
            <a:r>
              <a:rPr lang="en-US" baseline="0" dirty="0" err="1" smtClean="0"/>
              <a:t>GitHub</a:t>
            </a:r>
            <a:r>
              <a:rPr lang="en-US" baseline="0" dirty="0" smtClean="0"/>
              <a:t> at the above link.</a:t>
            </a:r>
          </a:p>
          <a:p>
            <a:endParaRPr lang="en-US" baseline="0" dirty="0" smtClean="0"/>
          </a:p>
          <a:p>
            <a:r>
              <a:rPr lang="en-US" baseline="0" dirty="0" smtClean="0"/>
              <a:t>There is also a supporting article that provides additional information about this tutorial at the website  above</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3</a:t>
            </a:fld>
            <a:endParaRPr lang="en-US"/>
          </a:p>
        </p:txBody>
      </p:sp>
    </p:spTree>
    <p:extLst>
      <p:ext uri="{BB962C8B-B14F-4D97-AF65-F5344CB8AC3E}">
        <p14:creationId xmlns:p14="http://schemas.microsoft.com/office/powerpoint/2010/main" val="2185081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12</a:t>
            </a:fld>
            <a:endParaRPr lang="en-US"/>
          </a:p>
        </p:txBody>
      </p:sp>
    </p:spTree>
    <p:extLst>
      <p:ext uri="{BB962C8B-B14F-4D97-AF65-F5344CB8AC3E}">
        <p14:creationId xmlns:p14="http://schemas.microsoft.com/office/powerpoint/2010/main" val="387204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a:t>
            </a:r>
            <a:r>
              <a:rPr lang="en-US" baseline="0" dirty="0" smtClean="0"/>
              <a:t> new Red Diamond item.  We are defining item information (id, internal and external names) in the object to comply with good object oriented practices.  We are starting with the id of 5000 to ensure we don’t conflict with MC.  However, you may need to change this value, or make it dynamically set at runtime, if you are using a lot of other mods that also define custom items.  The internal name will need to be unique amongst all the items as well, and we are using the </a:t>
            </a:r>
            <a:r>
              <a:rPr lang="en-US" baseline="0" dirty="0" err="1" smtClean="0"/>
              <a:t>setUnlocalizedName</a:t>
            </a:r>
            <a:r>
              <a:rPr lang="en-US" baseline="0" dirty="0" smtClean="0"/>
              <a:t>() method which is defined in the Item superclass.  The external name is what people will see when playing in the game, and this will be used when the item is registered with the mod.  </a:t>
            </a:r>
          </a:p>
          <a:p>
            <a:endParaRPr lang="en-US" baseline="0" dirty="0" smtClean="0"/>
          </a:p>
          <a:p>
            <a:r>
              <a:rPr lang="en-US" baseline="0" dirty="0" smtClean="0"/>
              <a:t>We are telling MC to place this item in the Materials tab.  You can only have it appear in one of the tabs, so give it some thought and put it in the appropriate place.  In our case, its pretty obvious where it belongs.  </a:t>
            </a:r>
          </a:p>
          <a:p>
            <a:endParaRPr lang="en-US" baseline="0" dirty="0" smtClean="0"/>
          </a:p>
          <a:p>
            <a:r>
              <a:rPr lang="en-US" baseline="0" dirty="0" smtClean="0"/>
              <a:t>For the </a:t>
            </a:r>
            <a:r>
              <a:rPr lang="en-US" baseline="0" dirty="0" err="1" smtClean="0"/>
              <a:t>registerIcons</a:t>
            </a:r>
            <a:r>
              <a:rPr lang="en-US" baseline="0" dirty="0" smtClean="0"/>
              <a:t>() method, this is defined in the Item superclass, but the default behavior is to look in the default location for the default PNG file name.  Unfortunately, this will not work for us.  We are going to need to create a separate location specific to our mod (named after our </a:t>
            </a:r>
            <a:r>
              <a:rPr lang="en-US" baseline="0" dirty="0" err="1" smtClean="0"/>
              <a:t>modid</a:t>
            </a:r>
            <a:r>
              <a:rPr lang="en-US" baseline="0" dirty="0" smtClean="0"/>
              <a:t>) and tell it which PNG file to use.  The syntax used is “</a:t>
            </a:r>
            <a:r>
              <a:rPr lang="en-US" baseline="0" dirty="0" err="1" smtClean="0"/>
              <a:t>modid:png_filename</a:t>
            </a:r>
            <a:r>
              <a:rPr lang="en-US" baseline="0" dirty="0" smtClean="0"/>
              <a:t>”.  </a:t>
            </a:r>
          </a:p>
          <a:p>
            <a:endParaRPr lang="en-US" baseline="0" dirty="0" smtClean="0"/>
          </a:p>
          <a:p>
            <a:r>
              <a:rPr lang="en-US" baseline="0" dirty="0" smtClean="0"/>
              <a:t>Also, notice the annotation @</a:t>
            </a:r>
            <a:r>
              <a:rPr lang="en-US" baseline="0" dirty="0" err="1" smtClean="0"/>
              <a:t>SideOnly</a:t>
            </a:r>
            <a:r>
              <a:rPr lang="en-US" baseline="0" dirty="0" smtClean="0"/>
              <a:t>() this is telling </a:t>
            </a:r>
            <a:r>
              <a:rPr lang="en-US" baseline="0" dirty="0" err="1" smtClean="0"/>
              <a:t>minecraft</a:t>
            </a:r>
            <a:r>
              <a:rPr lang="en-US" baseline="0" dirty="0" smtClean="0"/>
              <a:t> to only call this method on the client side.  There is no point in trying to call this method on server side, since there is nothing to render there.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13</a:t>
            </a:fld>
            <a:endParaRPr lang="en-US"/>
          </a:p>
        </p:txBody>
      </p:sp>
    </p:spTree>
    <p:extLst>
      <p:ext uri="{BB962C8B-B14F-4D97-AF65-F5344CB8AC3E}">
        <p14:creationId xmlns:p14="http://schemas.microsoft.com/office/powerpoint/2010/main" val="428043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creating</a:t>
            </a:r>
            <a:r>
              <a:rPr lang="en-US" baseline="0" dirty="0" smtClean="0"/>
              <a:t> an instance of the new item and registering it with our mod, so that it will be available for use.  If you don’t do this, then your item will exist but never be available to use in the game.  </a:t>
            </a:r>
          </a:p>
          <a:p>
            <a:endParaRPr lang="en-US" baseline="0" dirty="0" smtClean="0"/>
          </a:p>
          <a:p>
            <a:r>
              <a:rPr lang="en-US" baseline="0" dirty="0" smtClean="0"/>
              <a:t>Notice that the </a:t>
            </a:r>
            <a:r>
              <a:rPr lang="en-US" baseline="0" dirty="0" err="1" smtClean="0"/>
              <a:t>redDiamondItem</a:t>
            </a:r>
            <a:r>
              <a:rPr lang="en-US" baseline="0" dirty="0" smtClean="0"/>
              <a:t> was defined as public and static, which makes it easily accessible to other objects, like our ore block that will drop it.  </a:t>
            </a:r>
          </a:p>
          <a:p>
            <a:endParaRPr lang="en-US" baseline="0" dirty="0" smtClean="0"/>
          </a:p>
          <a:p>
            <a:r>
              <a:rPr lang="en-US" baseline="0" dirty="0" smtClean="0"/>
              <a:t>The </a:t>
            </a:r>
            <a:r>
              <a:rPr lang="en-US" baseline="0" dirty="0" err="1" smtClean="0"/>
              <a:t>GameRegistry.registerItem</a:t>
            </a:r>
            <a:r>
              <a:rPr lang="en-US" baseline="0" dirty="0" smtClean="0"/>
              <a:t>() will create a new entry in an internal </a:t>
            </a:r>
            <a:r>
              <a:rPr lang="en-US" baseline="0" dirty="0" err="1" smtClean="0"/>
              <a:t>HashMap</a:t>
            </a:r>
            <a:r>
              <a:rPr lang="en-US" baseline="0" dirty="0" smtClean="0"/>
              <a:t> used by MC in the </a:t>
            </a:r>
            <a:r>
              <a:rPr lang="en-US" sz="1200" kern="1200" dirty="0" err="1" smtClean="0">
                <a:solidFill>
                  <a:schemeClr val="tx1"/>
                </a:solidFill>
                <a:latin typeface="+mn-lt"/>
                <a:ea typeface="+mn-ea"/>
                <a:cs typeface="+mn-cs"/>
              </a:rPr>
              <a:t>GameData</a:t>
            </a:r>
            <a:r>
              <a:rPr lang="en-US" sz="1200" kern="1200" dirty="0" smtClean="0">
                <a:solidFill>
                  <a:schemeClr val="tx1"/>
                </a:solidFill>
                <a:latin typeface="+mn-lt"/>
                <a:ea typeface="+mn-ea"/>
                <a:cs typeface="+mn-cs"/>
              </a:rPr>
              <a:t> class,</a:t>
            </a:r>
            <a:r>
              <a:rPr lang="en-US" sz="1200" kern="1200" baseline="0" dirty="0" smtClean="0">
                <a:solidFill>
                  <a:schemeClr val="tx1"/>
                </a:solidFill>
                <a:latin typeface="+mn-lt"/>
                <a:ea typeface="+mn-ea"/>
                <a:cs typeface="+mn-cs"/>
              </a:rPr>
              <a:t> which will then define the item in a global name space, thus making it available every where in the game.  </a:t>
            </a:r>
            <a:endParaRPr lang="en-US"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LanguageRegistry.addName</a:t>
            </a:r>
            <a:r>
              <a:rPr lang="en-US" sz="1200" kern="1200" baseline="0" dirty="0" smtClean="0">
                <a:solidFill>
                  <a:schemeClr val="tx1"/>
                </a:solidFill>
                <a:latin typeface="+mn-lt"/>
                <a:ea typeface="+mn-ea"/>
                <a:cs typeface="+mn-cs"/>
              </a:rPr>
              <a:t>() will associate the new item with an externally visible text string or name.  Note: this is where the uniqueness of the internal name becomes important, because MC uses the internal name to reference the item and make the name association.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14</a:t>
            </a:fld>
            <a:endParaRPr lang="en-US"/>
          </a:p>
        </p:txBody>
      </p:sp>
    </p:spTree>
    <p:extLst>
      <p:ext uri="{BB962C8B-B14F-4D97-AF65-F5344CB8AC3E}">
        <p14:creationId xmlns:p14="http://schemas.microsoft.com/office/powerpoint/2010/main" val="165970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of your textures will most likely be the most difficult and time consuming aspect of your custom item.  The first thing you want to do is to create a temporary directory to create a copy of some existing PNG file to be able to make changes without damaging the original.  </a:t>
            </a:r>
          </a:p>
          <a:p>
            <a:endParaRPr lang="en-US" baseline="0" dirty="0" smtClean="0"/>
          </a:p>
          <a:p>
            <a:r>
              <a:rPr lang="en-US" baseline="0" dirty="0" smtClean="0"/>
              <a:t>You can find all of the default MC textures in the assets directory under temp.  These were created during the decompile step that was done during the install of the Forge bundle.  Drill down to the items subdirectory and make a copy of the diamond.png or emerald.png file, and copy it to your temporary directory.  Next, upon this with a graphical image editor and change the pixels to shades of red for your red diamond.  Save this as a 16x16 pixel PNG file, with a transparent background.  </a:t>
            </a:r>
          </a:p>
          <a:p>
            <a:endParaRPr lang="en-US" baseline="0" dirty="0" smtClean="0"/>
          </a:p>
          <a:p>
            <a:r>
              <a:rPr lang="en-US" baseline="0" dirty="0" smtClean="0"/>
              <a:t>Once the new texture file has been created, you will need to copy it to the location where MC will look for it.  This was defined when the </a:t>
            </a:r>
            <a:r>
              <a:rPr lang="en-US" baseline="0" dirty="0" err="1" smtClean="0"/>
              <a:t>registerIcons</a:t>
            </a:r>
            <a:r>
              <a:rPr lang="en-US" baseline="0" dirty="0" smtClean="0"/>
              <a:t>() </a:t>
            </a:r>
            <a:r>
              <a:rPr lang="en-US" baseline="0" dirty="0" err="1" smtClean="0"/>
              <a:t>metod</a:t>
            </a:r>
            <a:r>
              <a:rPr lang="en-US" baseline="0" dirty="0" smtClean="0"/>
              <a:t> was overridden.  It will look in the assets directory for a subdirectory, named after the </a:t>
            </a:r>
            <a:r>
              <a:rPr lang="en-US" baseline="0" dirty="0" err="1" smtClean="0"/>
              <a:t>modid</a:t>
            </a:r>
            <a:r>
              <a:rPr lang="en-US" baseline="0" dirty="0" smtClean="0"/>
              <a:t> (in all lowercase letters), and then follow the path of textures/items, and then look for a file with the provided name, plus “.</a:t>
            </a:r>
            <a:r>
              <a:rPr lang="en-US" baseline="0" dirty="0" err="1" smtClean="0"/>
              <a:t>png</a:t>
            </a:r>
            <a:r>
              <a:rPr lang="en-US" baseline="0" dirty="0" smtClean="0"/>
              <a:t>”.  It is very important that these match exactly.  </a:t>
            </a:r>
          </a:p>
          <a:p>
            <a:endParaRPr lang="en-US" baseline="0" dirty="0" smtClean="0"/>
          </a:p>
          <a:p>
            <a:r>
              <a:rPr lang="en-US" baseline="0" dirty="0" smtClean="0"/>
              <a:t>Once all of this is done, you will be able to launch your MCP and be able to see the Red Diamond in the Materials tab.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15</a:t>
            </a:fld>
            <a:endParaRPr lang="en-US"/>
          </a:p>
        </p:txBody>
      </p:sp>
    </p:spTree>
    <p:extLst>
      <p:ext uri="{BB962C8B-B14F-4D97-AF65-F5344CB8AC3E}">
        <p14:creationId xmlns:p14="http://schemas.microsoft.com/office/powerpoint/2010/main" val="216379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and Ores are really very similar to each other.  In fact, they</a:t>
            </a:r>
            <a:r>
              <a:rPr lang="en-US" baseline="0" dirty="0" smtClean="0"/>
              <a:t> are really the same thing.  Ore are really just blocks that do a couple of additional things.  In MC there is no difference between.  However, since we want an ore we will talk about that, and everything will apply to blocks as well.  </a:t>
            </a:r>
          </a:p>
          <a:p>
            <a:endParaRPr lang="en-US" baseline="0" dirty="0" smtClean="0"/>
          </a:p>
          <a:p>
            <a:r>
              <a:rPr lang="en-US" baseline="0" dirty="0" smtClean="0"/>
              <a:t>For the block id need to be careful with the numbers used, because items and blocks will share the same number set.  By default MC uses 0-173 for blocks and 256-2267 for items.  Thus it is a good idea for you to segment your custom items and blocks into different ranges.  For example, 3000-4000 for your blocks and 5000-6000 for your items.  </a:t>
            </a:r>
          </a:p>
          <a:p>
            <a:endParaRPr lang="en-US" dirty="0" smtClean="0"/>
          </a:p>
          <a:p>
            <a:r>
              <a:rPr lang="en-US" dirty="0" smtClean="0"/>
              <a:t>Texture</a:t>
            </a:r>
            <a:r>
              <a:rPr lang="en-US" baseline="0" dirty="0" smtClean="0"/>
              <a:t> files are just 16x16 pixel PNG files.  They need to have a transparent background.  A good place to start is with the MC default ones and then modifying.  </a:t>
            </a:r>
            <a:endParaRPr lang="en-US" dirty="0" smtClean="0"/>
          </a:p>
          <a:p>
            <a:endParaRPr lang="en-US" dirty="0" smtClean="0"/>
          </a:p>
          <a:p>
            <a:r>
              <a:rPr lang="en-US" dirty="0" smtClean="0"/>
              <a:t>Material – generally</a:t>
            </a:r>
            <a:r>
              <a:rPr lang="en-US" baseline="0" dirty="0" smtClean="0"/>
              <a:t> best to use one of the predefined material types in </a:t>
            </a:r>
            <a:r>
              <a:rPr lang="en-US" sz="1200" kern="1200" dirty="0" err="1" smtClean="0">
                <a:solidFill>
                  <a:schemeClr val="tx1"/>
                </a:solidFill>
                <a:latin typeface="+mn-lt"/>
                <a:ea typeface="+mn-ea"/>
                <a:cs typeface="+mn-cs"/>
              </a:rPr>
              <a:t>net.minecraft.block.material.Material</a:t>
            </a:r>
            <a:r>
              <a:rPr lang="en-US" sz="1200" kern="1200" dirty="0" smtClean="0">
                <a:solidFill>
                  <a:schemeClr val="tx1"/>
                </a:solidFill>
                <a:latin typeface="+mn-lt"/>
                <a:ea typeface="+mn-ea"/>
                <a:cs typeface="+mn-cs"/>
              </a:rPr>
              <a:t>.  There is a long list, but</a:t>
            </a:r>
            <a:r>
              <a:rPr lang="en-US" sz="1200" kern="1200" baseline="0" dirty="0" smtClean="0">
                <a:solidFill>
                  <a:schemeClr val="tx1"/>
                </a:solidFill>
                <a:latin typeface="+mn-lt"/>
                <a:ea typeface="+mn-ea"/>
                <a:cs typeface="+mn-cs"/>
              </a:rPr>
              <a:t> a few examples would be ground, wood, rock, water, etc…</a:t>
            </a:r>
            <a:endParaRPr lang="en-US" baseline="0" dirty="0" smtClean="0"/>
          </a:p>
          <a:p>
            <a:endParaRPr lang="en-US" baseline="0" dirty="0" smtClean="0"/>
          </a:p>
          <a:p>
            <a:r>
              <a:rPr lang="en-US" baseline="0" dirty="0" smtClean="0"/>
              <a:t>Step Sound – generally best to use one the predefined sounds in </a:t>
            </a:r>
            <a:r>
              <a:rPr lang="en-US" sz="1200" kern="1200" dirty="0" err="1" smtClean="0">
                <a:solidFill>
                  <a:schemeClr val="tx1"/>
                </a:solidFill>
                <a:latin typeface="+mn-lt"/>
                <a:ea typeface="+mn-ea"/>
                <a:cs typeface="+mn-cs"/>
              </a:rPr>
              <a:t>net.minecraft.block.Block</a:t>
            </a:r>
            <a:r>
              <a:rPr lang="en-US" sz="1200" kern="1200" dirty="0" smtClean="0">
                <a:solidFill>
                  <a:schemeClr val="tx1"/>
                </a:solidFill>
                <a:latin typeface="+mn-lt"/>
                <a:ea typeface="+mn-ea"/>
                <a:cs typeface="+mn-cs"/>
              </a:rPr>
              <a:t>.  There is a long</a:t>
            </a:r>
            <a:r>
              <a:rPr lang="en-US" sz="1200" kern="1200" baseline="0" dirty="0" smtClean="0">
                <a:solidFill>
                  <a:schemeClr val="tx1"/>
                </a:solidFill>
                <a:latin typeface="+mn-lt"/>
                <a:ea typeface="+mn-ea"/>
                <a:cs typeface="+mn-cs"/>
              </a:rPr>
              <a:t> list,  but a few examples would be </a:t>
            </a:r>
            <a:r>
              <a:rPr lang="en-US" sz="1200" i="0" kern="1200" dirty="0" err="1" smtClean="0">
                <a:solidFill>
                  <a:schemeClr val="tx1"/>
                </a:solidFill>
                <a:latin typeface="+mn-lt"/>
                <a:ea typeface="+mn-ea"/>
                <a:cs typeface="+mn-cs"/>
              </a:rPr>
              <a:t>soundWoodFootstep</a:t>
            </a:r>
            <a:r>
              <a:rPr lang="en-US" sz="1200" i="0" kern="1200" dirty="0" smtClean="0">
                <a:solidFill>
                  <a:schemeClr val="tx1"/>
                </a:solidFill>
                <a:latin typeface="+mn-lt"/>
                <a:ea typeface="+mn-ea"/>
                <a:cs typeface="+mn-cs"/>
              </a:rPr>
              <a:t>, </a:t>
            </a:r>
            <a:r>
              <a:rPr lang="en-US" sz="1200" i="0" kern="1200" dirty="0" err="1" smtClean="0">
                <a:solidFill>
                  <a:schemeClr val="tx1"/>
                </a:solidFill>
                <a:latin typeface="+mn-lt"/>
                <a:ea typeface="+mn-ea"/>
                <a:cs typeface="+mn-cs"/>
              </a:rPr>
              <a:t>soundGravelFootstep</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t>
            </a:r>
            <a:r>
              <a:rPr lang="en-US" sz="1200" i="0" kern="1200" dirty="0" err="1" smtClean="0">
                <a:solidFill>
                  <a:schemeClr val="tx1"/>
                </a:solidFill>
                <a:latin typeface="+mn-lt"/>
                <a:ea typeface="+mn-ea"/>
                <a:cs typeface="+mn-cs"/>
              </a:rPr>
              <a:t>soundGrassFootstep</a:t>
            </a:r>
            <a:r>
              <a:rPr lang="en-US" sz="1200" i="0" kern="1200" dirty="0" smtClean="0">
                <a:solidFill>
                  <a:schemeClr val="tx1"/>
                </a:solidFill>
                <a:latin typeface="+mn-lt"/>
                <a:ea typeface="+mn-ea"/>
                <a:cs typeface="+mn-cs"/>
              </a:rPr>
              <a:t>, etc…</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Hardness – will effect how many hits it takes to mine the block, a float number from 0.0 (grass) to 50.0 (obsidian).  Will reset the </a:t>
            </a:r>
            <a:r>
              <a:rPr lang="en-US" baseline="0" dirty="0" err="1" smtClean="0"/>
              <a:t>BlastResistance</a:t>
            </a:r>
            <a:r>
              <a:rPr lang="en-US" baseline="0" dirty="0" smtClean="0"/>
              <a:t> to a factor of 5 times this value.  </a:t>
            </a:r>
            <a:endParaRPr lang="en-US" dirty="0" smtClean="0"/>
          </a:p>
          <a:p>
            <a:endParaRPr lang="en-US" dirty="0" smtClean="0"/>
          </a:p>
          <a:p>
            <a:r>
              <a:rPr lang="en-US" dirty="0" smtClean="0"/>
              <a:t>Blast Resistance</a:t>
            </a:r>
            <a:r>
              <a:rPr lang="en-US" baseline="0" dirty="0" smtClean="0"/>
              <a:t> – this one is kind of interesting.  Will set this to 3 times what was input.  </a:t>
            </a:r>
          </a:p>
          <a:p>
            <a:endParaRPr lang="en-US" baseline="0" dirty="0" smtClean="0"/>
          </a:p>
          <a:p>
            <a:r>
              <a:rPr lang="en-US" baseline="0" dirty="0" smtClean="0"/>
              <a:t>Note: Want to set Hardness before setting the Blast Resistance.  These two are coupled together.  </a:t>
            </a:r>
          </a:p>
          <a:p>
            <a:endParaRPr lang="en-US" baseline="0" dirty="0" smtClean="0"/>
          </a:p>
          <a:p>
            <a:r>
              <a:rPr lang="en-US" baseline="0" dirty="0" smtClean="0"/>
              <a:t>Light Value – will effect how much light your block generates, a float number from 0.0 to 1.0, with 1.0 being the brightest</a:t>
            </a:r>
          </a:p>
          <a:p>
            <a:endParaRPr lang="en-US" baseline="0" dirty="0" smtClean="0"/>
          </a:p>
          <a:p>
            <a:r>
              <a:rPr lang="en-US" baseline="0" dirty="0" smtClean="0"/>
              <a:t>Creative are the same as what was discussed in the custom item</a:t>
            </a:r>
          </a:p>
          <a:p>
            <a:endParaRPr lang="en-US" baseline="0" dirty="0" smtClean="0"/>
          </a:p>
          <a:p>
            <a:r>
              <a:rPr lang="en-US" baseline="0" dirty="0" smtClean="0"/>
              <a:t>The what and how much gets dropped will require that you override two methods, </a:t>
            </a:r>
            <a:r>
              <a:rPr lang="en-US" baseline="0" dirty="0" err="1" smtClean="0"/>
              <a:t>idDropped</a:t>
            </a:r>
            <a:r>
              <a:rPr lang="en-US" baseline="0" dirty="0" smtClean="0"/>
              <a:t>() and </a:t>
            </a:r>
            <a:r>
              <a:rPr lang="en-US" baseline="0" dirty="0" err="1" smtClean="0"/>
              <a:t>quantityDropped</a:t>
            </a:r>
            <a:r>
              <a:rPr lang="en-US" baseline="0" dirty="0" smtClean="0"/>
              <a:t>(), from the Block superclass.  </a:t>
            </a:r>
          </a:p>
          <a:p>
            <a:endParaRPr lang="en-US" baseline="0" dirty="0" smtClean="0"/>
          </a:p>
        </p:txBody>
      </p:sp>
      <p:sp>
        <p:nvSpPr>
          <p:cNvPr id="4" name="Slide Number Placeholder 3"/>
          <p:cNvSpPr>
            <a:spLocks noGrp="1"/>
          </p:cNvSpPr>
          <p:nvPr>
            <p:ph type="sldNum" sz="quarter" idx="10"/>
          </p:nvPr>
        </p:nvSpPr>
        <p:spPr/>
        <p:txBody>
          <a:bodyPr/>
          <a:lstStyle/>
          <a:p>
            <a:fld id="{F1E05635-4EFD-4447-A451-86C57984FA89}" type="slidenum">
              <a:rPr lang="en-US" smtClean="0"/>
              <a:t>16</a:t>
            </a:fld>
            <a:endParaRPr lang="en-US"/>
          </a:p>
        </p:txBody>
      </p:sp>
    </p:spTree>
    <p:extLst>
      <p:ext uri="{BB962C8B-B14F-4D97-AF65-F5344CB8AC3E}">
        <p14:creationId xmlns:p14="http://schemas.microsoft.com/office/powerpoint/2010/main" val="236652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block</a:t>
            </a:r>
            <a:r>
              <a:rPr lang="en-US" baseline="0" dirty="0" smtClean="0"/>
              <a:t> needs to have a Material type assigned to it.  However the Material has a set of properties in addition to those of the block, which will impact how a player can interact with the block.  </a:t>
            </a:r>
          </a:p>
          <a:p>
            <a:endParaRPr lang="en-US" baseline="0" dirty="0" smtClean="0"/>
          </a:p>
          <a:p>
            <a:r>
              <a:rPr lang="en-US" baseline="0" dirty="0" smtClean="0"/>
              <a:t>Note: The Material object should not be confused with the </a:t>
            </a:r>
            <a:r>
              <a:rPr lang="en-US" sz="1200" kern="1200" dirty="0" err="1" smtClean="0">
                <a:solidFill>
                  <a:schemeClr val="tx1"/>
                </a:solidFill>
                <a:latin typeface="+mn-lt"/>
                <a:ea typeface="+mn-ea"/>
                <a:cs typeface="+mn-cs"/>
              </a:rPr>
              <a:t>EnumToolMaterial</a:t>
            </a:r>
            <a:r>
              <a:rPr lang="en-US" sz="1200" kern="1200" dirty="0" smtClean="0">
                <a:solidFill>
                  <a:schemeClr val="tx1"/>
                </a:solidFill>
                <a:latin typeface="+mn-lt"/>
                <a:ea typeface="+mn-ea"/>
                <a:cs typeface="+mn-cs"/>
              </a:rPr>
              <a:t> which is an enumeration</a:t>
            </a:r>
            <a:r>
              <a:rPr lang="en-US" sz="1200" kern="1200" baseline="0" dirty="0" smtClean="0">
                <a:solidFill>
                  <a:schemeClr val="tx1"/>
                </a:solidFill>
                <a:latin typeface="+mn-lt"/>
                <a:ea typeface="+mn-ea"/>
                <a:cs typeface="+mn-cs"/>
              </a:rPr>
              <a:t> and only used for tools.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17</a:t>
            </a:fld>
            <a:endParaRPr lang="en-US"/>
          </a:p>
        </p:txBody>
      </p:sp>
    </p:spTree>
    <p:extLst>
      <p:ext uri="{BB962C8B-B14F-4D97-AF65-F5344CB8AC3E}">
        <p14:creationId xmlns:p14="http://schemas.microsoft.com/office/powerpoint/2010/main" val="444185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pattern for creating our</a:t>
            </a:r>
            <a:r>
              <a:rPr lang="en-US" baseline="0" dirty="0" smtClean="0"/>
              <a:t> custom ore.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18</a:t>
            </a:fld>
            <a:endParaRPr lang="en-US"/>
          </a:p>
        </p:txBody>
      </p:sp>
    </p:spTree>
    <p:extLst>
      <p:ext uri="{BB962C8B-B14F-4D97-AF65-F5344CB8AC3E}">
        <p14:creationId xmlns:p14="http://schemas.microsoft.com/office/powerpoint/2010/main" val="1979908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giving our new ore block an id of 600, which is well</a:t>
            </a:r>
            <a:r>
              <a:rPr lang="en-US" baseline="0" dirty="0" smtClean="0"/>
              <a:t> above the MC range to avoid conflicts.  We give it an internal name in camel case, and an easy to read external name for in-game playing.  </a:t>
            </a:r>
          </a:p>
          <a:p>
            <a:endParaRPr lang="en-US" baseline="0" dirty="0" smtClean="0"/>
          </a:p>
          <a:p>
            <a:r>
              <a:rPr lang="en-US" baseline="0" dirty="0" smtClean="0"/>
              <a:t>We need to create two new icons for the top and bottom, which would in addition to the </a:t>
            </a:r>
            <a:r>
              <a:rPr lang="en-US" baseline="0" dirty="0" err="1" smtClean="0"/>
              <a:t>blockIcon</a:t>
            </a:r>
            <a:r>
              <a:rPr lang="en-US" baseline="0" dirty="0" smtClean="0"/>
              <a:t> which is in the Block superclass.  These will be used to make our block multi-textured.  Notice that these have the client side only annotation, so they don’t get used on the server side.  </a:t>
            </a:r>
          </a:p>
          <a:p>
            <a:endParaRPr lang="en-US" baseline="0" dirty="0" smtClean="0"/>
          </a:p>
          <a:p>
            <a:r>
              <a:rPr lang="en-US" baseline="0" dirty="0" smtClean="0"/>
              <a:t>Finally, in the constructor we are calling the Block superclass constructor.  Then we set the hardness to 3.5, which 0.5 harder than diamond ore, and will by default set the </a:t>
            </a:r>
            <a:r>
              <a:rPr lang="en-US" baseline="0" dirty="0" err="1" smtClean="0"/>
              <a:t>blockResistance</a:t>
            </a:r>
            <a:r>
              <a:rPr lang="en-US" baseline="0" dirty="0" smtClean="0"/>
              <a:t> to 3.5 * 5 = 16.5.  For the sound, we just use the same sound as stone, which is fine.  We remember to set the </a:t>
            </a:r>
            <a:r>
              <a:rPr lang="en-US" baseline="0" dirty="0" err="1" smtClean="0"/>
              <a:t>unLocalizedName</a:t>
            </a:r>
            <a:r>
              <a:rPr lang="en-US" baseline="0" dirty="0" smtClean="0"/>
              <a:t>, because f you don’t the game will not be able to properly find your new ore.  And we place our new ore in the tab with the other blocks, which makes perfect sense.  </a:t>
            </a:r>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19</a:t>
            </a:fld>
            <a:endParaRPr lang="en-US"/>
          </a:p>
        </p:txBody>
      </p:sp>
    </p:spTree>
    <p:extLst>
      <p:ext uri="{BB962C8B-B14F-4D97-AF65-F5344CB8AC3E}">
        <p14:creationId xmlns:p14="http://schemas.microsoft.com/office/powerpoint/2010/main" val="75920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what we are doing is overriding</a:t>
            </a:r>
            <a:r>
              <a:rPr lang="en-US" baseline="0" dirty="0" smtClean="0"/>
              <a:t> the methods to be able to change what gets dropped and how much of it gets dropped.  </a:t>
            </a:r>
          </a:p>
          <a:p>
            <a:endParaRPr lang="en-US" baseline="0" dirty="0" smtClean="0"/>
          </a:p>
          <a:p>
            <a:r>
              <a:rPr lang="en-US" baseline="0" dirty="0" smtClean="0"/>
              <a:t>For what gets dropped, by default MC will drop the block itself.  However, for our Red Diamond ore we want to drop the Red Diamond item, so we need to </a:t>
            </a:r>
            <a:r>
              <a:rPr lang="en-US" baseline="0" dirty="0" err="1" smtClean="0"/>
              <a:t>overrid</a:t>
            </a:r>
            <a:r>
              <a:rPr lang="en-US" baseline="0" dirty="0" smtClean="0"/>
              <a:t> the </a:t>
            </a:r>
            <a:r>
              <a:rPr lang="en-US" baseline="0" dirty="0" err="1" smtClean="0"/>
              <a:t>idDropped</a:t>
            </a:r>
            <a:r>
              <a:rPr lang="en-US" baseline="0" dirty="0" smtClean="0"/>
              <a:t>() method.  Notice: this returns the item or block id that will be dropped, which is one of the places where the </a:t>
            </a:r>
            <a:r>
              <a:rPr lang="en-US" baseline="0" smtClean="0"/>
              <a:t>id number set </a:t>
            </a:r>
            <a:r>
              <a:rPr lang="en-US" baseline="0" dirty="0" smtClean="0"/>
              <a:t>needs to be managed carefully.  </a:t>
            </a:r>
          </a:p>
          <a:p>
            <a:endParaRPr lang="en-US" baseline="0" dirty="0" smtClean="0"/>
          </a:p>
          <a:p>
            <a:r>
              <a:rPr lang="en-US" baseline="0" dirty="0" smtClean="0"/>
              <a:t>For how many of whatever will get dropped, we will need to override the </a:t>
            </a:r>
            <a:r>
              <a:rPr lang="en-US" baseline="0" dirty="0" err="1" smtClean="0"/>
              <a:t>quantityDropped</a:t>
            </a:r>
            <a:r>
              <a:rPr lang="en-US" baseline="0" dirty="0" smtClean="0"/>
              <a:t>() method.  All this returns is an integer with the number.  Here we are generating a random number between 1 and 3.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20</a:t>
            </a:fld>
            <a:endParaRPr lang="en-US"/>
          </a:p>
        </p:txBody>
      </p:sp>
    </p:spTree>
    <p:extLst>
      <p:ext uri="{BB962C8B-B14F-4D97-AF65-F5344CB8AC3E}">
        <p14:creationId xmlns:p14="http://schemas.microsoft.com/office/powerpoint/2010/main" val="37856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changes that we need to make in</a:t>
            </a:r>
            <a:r>
              <a:rPr lang="en-US" baseline="0" dirty="0" smtClean="0"/>
              <a:t> the base mod class.  First, we need to create an instance.  Notice: we make it public and static, which make it easily available to any other class.  </a:t>
            </a:r>
          </a:p>
          <a:p>
            <a:endParaRPr lang="en-US" baseline="0" dirty="0" smtClean="0"/>
          </a:p>
          <a:p>
            <a:r>
              <a:rPr lang="en-US" baseline="0" dirty="0" smtClean="0"/>
              <a:t>Next, we </a:t>
            </a:r>
            <a:r>
              <a:rPr lang="en-US" baseline="0" dirty="0" err="1" smtClean="0"/>
              <a:t>GameRegistry.registerBlock</a:t>
            </a:r>
            <a:r>
              <a:rPr lang="en-US" baseline="0" dirty="0" smtClean="0"/>
              <a:t>() to add the </a:t>
            </a:r>
            <a:r>
              <a:rPr lang="en-US" baseline="0" dirty="0" err="1" smtClean="0"/>
              <a:t>RedDiamondOre</a:t>
            </a:r>
            <a:r>
              <a:rPr lang="en-US" baseline="0" dirty="0" smtClean="0"/>
              <a:t> to the set of blocks that MC knows about, using the internal name to identify it.  Next, we give it a name with the </a:t>
            </a:r>
            <a:r>
              <a:rPr lang="en-US" baseline="0" dirty="0" err="1" smtClean="0"/>
              <a:t>LanguageRegistry.addName</a:t>
            </a:r>
            <a:r>
              <a:rPr lang="en-US" baseline="0" dirty="0" smtClean="0"/>
              <a:t>().  </a:t>
            </a:r>
          </a:p>
          <a:p>
            <a:endParaRPr lang="en-US" baseline="0" dirty="0" smtClean="0"/>
          </a:p>
          <a:p>
            <a:r>
              <a:rPr lang="en-US" baseline="0" dirty="0" smtClean="0"/>
              <a:t>Finally, we set the harvest level of our custom </a:t>
            </a:r>
            <a:r>
              <a:rPr lang="en-US" baseline="0" dirty="0" err="1" smtClean="0"/>
              <a:t>RedDiamondOre</a:t>
            </a:r>
            <a:r>
              <a:rPr lang="en-US" baseline="0" dirty="0" smtClean="0"/>
              <a:t> to require a diamond pickaxe to be able to harvest our block with the </a:t>
            </a:r>
            <a:r>
              <a:rPr lang="en-US" baseline="0" dirty="0" err="1" smtClean="0"/>
              <a:t>MinecraftForge.setBlockHarvestLevel</a:t>
            </a:r>
            <a:r>
              <a:rPr lang="en-US" baseline="0" dirty="0" smtClean="0"/>
              <a:t>() method.  The first parameter is the block to be registered.  The second parameter is a string that represents the </a:t>
            </a:r>
            <a:r>
              <a:rPr lang="en-US" baseline="0" dirty="0" err="1" smtClean="0"/>
              <a:t>toolClass</a:t>
            </a:r>
            <a:r>
              <a:rPr lang="en-US" baseline="0" dirty="0" smtClean="0"/>
              <a:t>.  There are three predefined </a:t>
            </a:r>
            <a:r>
              <a:rPr lang="en-US" baseline="0" dirty="0" err="1" smtClean="0"/>
              <a:t>toolClasses</a:t>
            </a:r>
            <a:r>
              <a:rPr lang="en-US" baseline="0" dirty="0" smtClean="0"/>
              <a:t>: </a:t>
            </a:r>
            <a:r>
              <a:rPr lang="en-US" sz="1200" b="0" i="0" kern="1200" dirty="0" smtClean="0">
                <a:solidFill>
                  <a:schemeClr val="tx1"/>
                </a:solidFill>
                <a:effectLst/>
                <a:latin typeface="+mn-lt"/>
                <a:ea typeface="+mn-ea"/>
                <a:cs typeface="+mn-cs"/>
              </a:rPr>
              <a:t>"pickaxe", "shovel", and "axe“.  However,</a:t>
            </a:r>
            <a:r>
              <a:rPr lang="en-US" sz="1200" b="0" i="0" kern="1200" baseline="0" dirty="0" smtClean="0">
                <a:solidFill>
                  <a:schemeClr val="tx1"/>
                </a:solidFill>
                <a:effectLst/>
                <a:latin typeface="+mn-lt"/>
                <a:ea typeface="+mn-ea"/>
                <a:cs typeface="+mn-cs"/>
              </a:rPr>
              <a:t> you can create </a:t>
            </a:r>
            <a:r>
              <a:rPr lang="en-US" sz="1200" b="0" i="0" kern="1200" baseline="0" dirty="0" err="1" smtClean="0">
                <a:solidFill>
                  <a:schemeClr val="tx1"/>
                </a:solidFill>
                <a:effectLst/>
                <a:latin typeface="+mn-lt"/>
                <a:ea typeface="+mn-ea"/>
                <a:cs typeface="+mn-cs"/>
              </a:rPr>
              <a:t>custome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toolClassess</a:t>
            </a:r>
            <a:r>
              <a:rPr lang="en-US" sz="1200" b="0" i="0" kern="1200" baseline="0" dirty="0" smtClean="0">
                <a:solidFill>
                  <a:schemeClr val="tx1"/>
                </a:solidFill>
                <a:effectLst/>
                <a:latin typeface="+mn-lt"/>
                <a:ea typeface="+mn-ea"/>
                <a:cs typeface="+mn-cs"/>
              </a:rPr>
              <a:t>.  The third parameter is the </a:t>
            </a:r>
            <a:r>
              <a:rPr lang="en-US" sz="1200" b="0" i="0" kern="1200" dirty="0" smtClean="0">
                <a:solidFill>
                  <a:schemeClr val="tx1"/>
                </a:solidFill>
                <a:effectLst/>
                <a:latin typeface="+mn-lt"/>
                <a:ea typeface="+mn-ea"/>
                <a:cs typeface="+mn-cs"/>
              </a:rPr>
              <a:t>tier is 0 for wood/gold, 1 for stone, 2 for iron, and 3 for diamond.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want</a:t>
            </a:r>
            <a:r>
              <a:rPr lang="en-US" sz="1200" b="0" i="0" kern="1200" baseline="0" dirty="0" smtClean="0">
                <a:solidFill>
                  <a:schemeClr val="tx1"/>
                </a:solidFill>
                <a:effectLst/>
                <a:latin typeface="+mn-lt"/>
                <a:ea typeface="+mn-ea"/>
                <a:cs typeface="+mn-cs"/>
              </a:rPr>
              <a:t> to allow for it to be harvested by more than one </a:t>
            </a:r>
            <a:r>
              <a:rPr lang="en-US" sz="1200" b="0" i="0" kern="1200" baseline="0" dirty="0" err="1" smtClean="0">
                <a:solidFill>
                  <a:schemeClr val="tx1"/>
                </a:solidFill>
                <a:effectLst/>
                <a:latin typeface="+mn-lt"/>
                <a:ea typeface="+mn-ea"/>
                <a:cs typeface="+mn-cs"/>
              </a:rPr>
              <a:t>toolClass</a:t>
            </a:r>
            <a:r>
              <a:rPr lang="en-US" sz="1200" b="0" i="0" kern="1200" baseline="0" dirty="0" smtClean="0">
                <a:solidFill>
                  <a:schemeClr val="tx1"/>
                </a:solidFill>
                <a:effectLst/>
                <a:latin typeface="+mn-lt"/>
                <a:ea typeface="+mn-ea"/>
                <a:cs typeface="+mn-cs"/>
              </a:rPr>
              <a:t>, then just need to repeat the command again for that </a:t>
            </a:r>
            <a:r>
              <a:rPr lang="en-US" sz="1200" b="0" i="0" kern="1200" baseline="0" dirty="0" err="1" smtClean="0">
                <a:solidFill>
                  <a:schemeClr val="tx1"/>
                </a:solidFill>
                <a:effectLst/>
                <a:latin typeface="+mn-lt"/>
                <a:ea typeface="+mn-ea"/>
                <a:cs typeface="+mn-cs"/>
              </a:rPr>
              <a:t>toolClass</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21</a:t>
            </a:fld>
            <a:endParaRPr lang="en-US"/>
          </a:p>
        </p:txBody>
      </p:sp>
    </p:spTree>
    <p:extLst>
      <p:ext uri="{BB962C8B-B14F-4D97-AF65-F5344CB8AC3E}">
        <p14:creationId xmlns:p14="http://schemas.microsoft.com/office/powerpoint/2010/main" val="3626757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directory</a:t>
            </a:r>
            <a:r>
              <a:rPr lang="en-US" baseline="0" dirty="0" smtClean="0"/>
              <a:t> should be something easy to find, </a:t>
            </a:r>
            <a:r>
              <a:rPr lang="en-US" baseline="0" dirty="0" err="1" smtClean="0"/>
              <a:t>eg</a:t>
            </a:r>
            <a:r>
              <a:rPr lang="en-US" baseline="0" dirty="0" smtClean="0"/>
              <a:t>: C:/minecraft/mods</a:t>
            </a:r>
          </a:p>
          <a:p>
            <a:endParaRPr lang="en-US" baseline="0" dirty="0" smtClean="0"/>
          </a:p>
          <a:p>
            <a:r>
              <a:rPr lang="en-US" baseline="0" dirty="0" smtClean="0"/>
              <a:t>Use 1.6.2 since it is the most stable, 1.6.4 is still being burned in, and 1.6.3 was abandoned in favor of 1.6.4.  </a:t>
            </a:r>
          </a:p>
          <a:p>
            <a:endParaRPr lang="en-US" baseline="0" dirty="0" smtClean="0"/>
          </a:p>
          <a:p>
            <a:r>
              <a:rPr lang="en-US" baseline="0" dirty="0" smtClean="0"/>
              <a:t>Take a moment to explain what is in this bundle.  There are three components that you need Forge, Forge Mod Loader and </a:t>
            </a:r>
            <a:r>
              <a:rPr lang="en-US" baseline="0" dirty="0" err="1" smtClean="0"/>
              <a:t>Minecraft</a:t>
            </a:r>
            <a:r>
              <a:rPr lang="en-US" baseline="0" dirty="0" smtClean="0"/>
              <a:t> Coder Pack.  Forge is the Java framework that allows for Forge Mod Loader to run within </a:t>
            </a:r>
            <a:r>
              <a:rPr lang="en-US" baseline="0" dirty="0" err="1" smtClean="0"/>
              <a:t>Minecraft</a:t>
            </a:r>
            <a:r>
              <a:rPr lang="en-US" baseline="0" dirty="0" smtClean="0"/>
              <a:t>.  The FML is the interface with a set of APIs that allow for you to easily load your mod.  MCP is the development environment that runs inside of Eclipse to let you debug your mod.  All three are needed.  </a:t>
            </a:r>
          </a:p>
          <a:p>
            <a:endParaRPr lang="en-US" baseline="0" dirty="0" smtClean="0"/>
          </a:p>
          <a:p>
            <a:r>
              <a:rPr lang="en-US" baseline="0" dirty="0" smtClean="0"/>
              <a:t>When you first extract it will extract as forge </a:t>
            </a:r>
            <a:r>
              <a:rPr lang="en-US" baseline="0" dirty="0" err="1" smtClean="0"/>
              <a:t>dir</a:t>
            </a:r>
            <a:r>
              <a:rPr lang="en-US" baseline="0" dirty="0" smtClean="0"/>
              <a:t>, just need to rename it to your mod, in our case </a:t>
            </a:r>
            <a:r>
              <a:rPr lang="en-US" baseline="0" dirty="0" err="1" smtClean="0"/>
              <a:t>RedDiamond</a:t>
            </a:r>
            <a:endParaRPr lang="en-US" baseline="0" dirty="0" smtClean="0"/>
          </a:p>
          <a:p>
            <a:endParaRPr lang="en-US" baseline="0" dirty="0" smtClean="0"/>
          </a:p>
          <a:p>
            <a:r>
              <a:rPr lang="en-US" baseline="0" dirty="0" smtClean="0"/>
              <a:t>Go into the </a:t>
            </a:r>
            <a:r>
              <a:rPr lang="en-US" baseline="0" dirty="0" err="1" smtClean="0"/>
              <a:t>RedDiamand</a:t>
            </a:r>
            <a:r>
              <a:rPr lang="en-US" baseline="0" dirty="0" smtClean="0"/>
              <a:t> </a:t>
            </a:r>
            <a:r>
              <a:rPr lang="en-US" baseline="0" dirty="0" err="1" smtClean="0"/>
              <a:t>dir</a:t>
            </a:r>
            <a:r>
              <a:rPr lang="en-US" baseline="0" dirty="0" smtClean="0"/>
              <a:t> and either open a command window or just double click on it, run install.cmd (on Windows) or install.sh on Mac or Linux, it will take about 10 </a:t>
            </a:r>
            <a:r>
              <a:rPr lang="en-US" baseline="0" dirty="0" err="1" smtClean="0"/>
              <a:t>mins</a:t>
            </a:r>
            <a:r>
              <a:rPr lang="en-US" baseline="0" dirty="0" smtClean="0"/>
              <a:t> to run, there will be some errors, but that is okay, can safely ignore them</a:t>
            </a:r>
          </a:p>
          <a:p>
            <a:endParaRPr lang="en-US" baseline="0" dirty="0" smtClean="0"/>
          </a:p>
          <a:p>
            <a:r>
              <a:rPr lang="en-US" baseline="0" dirty="0" smtClean="0"/>
              <a:t>Under your </a:t>
            </a:r>
            <a:r>
              <a:rPr lang="en-US" baseline="0" dirty="0" err="1" smtClean="0"/>
              <a:t>RedDiamond</a:t>
            </a:r>
            <a:r>
              <a:rPr lang="en-US" baseline="0" dirty="0" smtClean="0"/>
              <a:t> </a:t>
            </a:r>
            <a:r>
              <a:rPr lang="en-US" baseline="0" dirty="0" err="1" smtClean="0"/>
              <a:t>dir</a:t>
            </a:r>
            <a:r>
              <a:rPr lang="en-US" baseline="0" dirty="0" smtClean="0"/>
              <a:t>, there will be </a:t>
            </a:r>
            <a:r>
              <a:rPr lang="en-US" baseline="0" dirty="0" err="1" smtClean="0"/>
              <a:t>mcp</a:t>
            </a:r>
            <a:r>
              <a:rPr lang="en-US" baseline="0" dirty="0" smtClean="0"/>
              <a:t>/eclipse, you want to launch Eclipse, and then change your Workspace to be in that </a:t>
            </a:r>
            <a:r>
              <a:rPr lang="en-US" baseline="0" dirty="0" err="1" smtClean="0"/>
              <a:t>dir</a:t>
            </a:r>
            <a:r>
              <a:rPr lang="en-US" baseline="0" dirty="0" smtClean="0"/>
              <a:t> (</a:t>
            </a:r>
            <a:r>
              <a:rPr lang="en-US" baseline="0" dirty="0" err="1" smtClean="0"/>
              <a:t>eg</a:t>
            </a:r>
            <a:r>
              <a:rPr lang="en-US" baseline="0" dirty="0" smtClean="0"/>
              <a:t>: C:\minecraft\mods\RedDiamond\mcp\eclipse)</a:t>
            </a:r>
          </a:p>
          <a:p>
            <a:endParaRPr lang="en-US" baseline="0" dirty="0" smtClean="0"/>
          </a:p>
          <a:p>
            <a:r>
              <a:rPr lang="en-US" baseline="0" dirty="0" smtClean="0"/>
              <a:t>At this point, test to make sure your </a:t>
            </a:r>
            <a:r>
              <a:rPr lang="en-US" baseline="0" dirty="0" err="1" smtClean="0"/>
              <a:t>Minecraft</a:t>
            </a:r>
            <a:r>
              <a:rPr lang="en-US" baseline="0" dirty="0" smtClean="0"/>
              <a:t> Coder Pack (MCP) </a:t>
            </a:r>
            <a:r>
              <a:rPr lang="en-US" baseline="0" dirty="0" err="1" smtClean="0"/>
              <a:t>env</a:t>
            </a:r>
            <a:r>
              <a:rPr lang="en-US" baseline="0" dirty="0" smtClean="0"/>
              <a:t> will launch, click on the Run (green circle with white triangle).  The MCP should launch </a:t>
            </a:r>
            <a:r>
              <a:rPr lang="en-US" baseline="0" dirty="0" err="1" smtClean="0"/>
              <a:t>Minecraft</a:t>
            </a:r>
            <a:r>
              <a:rPr lang="en-US" baseline="0" dirty="0" smtClean="0"/>
              <a:t> from inside of Eclipse</a:t>
            </a:r>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4</a:t>
            </a:fld>
            <a:endParaRPr lang="en-US"/>
          </a:p>
        </p:txBody>
      </p:sp>
    </p:spTree>
    <p:extLst>
      <p:ext uri="{BB962C8B-B14F-4D97-AF65-F5344CB8AC3E}">
        <p14:creationId xmlns:p14="http://schemas.microsoft.com/office/powerpoint/2010/main" val="740344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create a</a:t>
            </a:r>
            <a:r>
              <a:rPr lang="en-US" baseline="0" dirty="0" smtClean="0"/>
              <a:t> texture for our </a:t>
            </a:r>
            <a:r>
              <a:rPr lang="en-US" baseline="0" dirty="0" err="1" smtClean="0"/>
              <a:t>RedDiamondOre</a:t>
            </a:r>
            <a:r>
              <a:rPr lang="en-US" baseline="0" dirty="0" smtClean="0"/>
              <a:t>.  This will be similar to the texture used for the </a:t>
            </a:r>
            <a:r>
              <a:rPr lang="en-US" baseline="0" dirty="0" err="1" smtClean="0"/>
              <a:t>RedDiamonItem</a:t>
            </a:r>
            <a:r>
              <a:rPr lang="en-US" baseline="0" dirty="0" smtClean="0"/>
              <a:t>, except this will be a multi-texture.  What that means is that the block will use different textures for the different sides of the block.  There will be one texture for the top view.  A different texture for the bottom view, and yet another texture for the four side views.  </a:t>
            </a:r>
          </a:p>
          <a:p>
            <a:endParaRPr lang="en-US" baseline="0" dirty="0" smtClean="0"/>
          </a:p>
          <a:p>
            <a:r>
              <a:rPr lang="en-US" baseline="0" dirty="0" smtClean="0"/>
              <a:t>Do the same steps as with the custom item, except want to do it for the three views:</a:t>
            </a:r>
          </a:p>
          <a:p>
            <a:pPr marL="228600" indent="-228600">
              <a:buAutoNum type="arabicParenR"/>
            </a:pPr>
            <a:r>
              <a:rPr lang="en-US" baseline="0" dirty="0" smtClean="0"/>
              <a:t>Create a temporary directory</a:t>
            </a:r>
          </a:p>
          <a:p>
            <a:pPr marL="228600" indent="-228600">
              <a:buAutoNum type="arabicParenR"/>
            </a:pPr>
            <a:r>
              <a:rPr lang="en-US" baseline="0" dirty="0" smtClean="0"/>
              <a:t>Create a copy of the </a:t>
            </a:r>
            <a:r>
              <a:rPr lang="en-US" baseline="0" dirty="0" err="1" smtClean="0"/>
              <a:t>diamond_ore</a:t>
            </a:r>
            <a:r>
              <a:rPr lang="en-US" baseline="0" dirty="0" smtClean="0"/>
              <a:t> to start with</a:t>
            </a:r>
          </a:p>
          <a:p>
            <a:pPr marL="228600" indent="-228600">
              <a:buAutoNum type="arabicParenR"/>
            </a:pPr>
            <a:r>
              <a:rPr lang="en-US" baseline="0" dirty="0" smtClean="0"/>
              <a:t>Edit that to add some red and make the blues darker, this will be the side view</a:t>
            </a:r>
          </a:p>
          <a:p>
            <a:pPr marL="228600" indent="-228600">
              <a:buAutoNum type="arabicParenR"/>
            </a:pPr>
            <a:r>
              <a:rPr lang="en-US" baseline="0" dirty="0" smtClean="0"/>
              <a:t>When happy make a copy and increase the brightness for the top view</a:t>
            </a:r>
          </a:p>
          <a:p>
            <a:pPr marL="228600" indent="-228600">
              <a:buAutoNum type="arabicParenR"/>
            </a:pPr>
            <a:r>
              <a:rPr lang="en-US" baseline="0" dirty="0" smtClean="0"/>
              <a:t>Go back to side view, make another copy, edit it to make it darker</a:t>
            </a:r>
          </a:p>
          <a:p>
            <a:pPr marL="0" indent="0">
              <a:buNone/>
            </a:pPr>
            <a:r>
              <a:rPr lang="en-US" baseline="0" dirty="0" smtClean="0"/>
              <a:t>6) Create new two Icon variables in your class for the top and bottom view</a:t>
            </a:r>
          </a:p>
          <a:p>
            <a:pPr marL="0" indent="0">
              <a:buNone/>
            </a:pPr>
            <a:r>
              <a:rPr lang="en-US" baseline="0" dirty="0" smtClean="0"/>
              <a:t>7) Override the </a:t>
            </a:r>
            <a:r>
              <a:rPr lang="en-US" baseline="0" dirty="0" err="1" smtClean="0"/>
              <a:t>registerIcons</a:t>
            </a:r>
            <a:r>
              <a:rPr lang="en-US" baseline="0" dirty="0" smtClean="0"/>
              <a:t>() to set all three Icon variables, making sure to match the names</a:t>
            </a:r>
          </a:p>
          <a:p>
            <a:pPr marL="0" indent="0">
              <a:buNone/>
            </a:pPr>
            <a:r>
              <a:rPr lang="en-US" baseline="0" dirty="0" smtClean="0"/>
              <a:t>8) Override the </a:t>
            </a:r>
            <a:r>
              <a:rPr lang="en-US" baseline="0" dirty="0" err="1" smtClean="0"/>
              <a:t>getIcon</a:t>
            </a:r>
            <a:r>
              <a:rPr lang="en-US" baseline="0" dirty="0" smtClean="0"/>
              <a:t>() to display the correct view depending upon your relative position to the block</a:t>
            </a:r>
          </a:p>
          <a:p>
            <a:pPr marL="0" indent="0">
              <a:buNone/>
            </a:pPr>
            <a:r>
              <a:rPr lang="en-US" baseline="0" dirty="0" smtClean="0"/>
              <a:t>    0 – viewing from the bottom, 1 – viewing from the top, or 2 to 5 – viewing from the side</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F1E05635-4EFD-4447-A451-86C57984FA89}" type="slidenum">
              <a:rPr lang="en-US" smtClean="0"/>
              <a:t>22</a:t>
            </a:fld>
            <a:endParaRPr lang="en-US"/>
          </a:p>
        </p:txBody>
      </p:sp>
    </p:spTree>
    <p:extLst>
      <p:ext uri="{BB962C8B-B14F-4D97-AF65-F5344CB8AC3E}">
        <p14:creationId xmlns:p14="http://schemas.microsoft.com/office/powerpoint/2010/main" val="172415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textures need to have been created,</a:t>
            </a:r>
            <a:r>
              <a:rPr lang="en-US" baseline="0" dirty="0" smtClean="0"/>
              <a:t> and be in the assets/</a:t>
            </a:r>
            <a:r>
              <a:rPr lang="en-US" baseline="0" dirty="0" err="1" smtClean="0"/>
              <a:t>reddiamond</a:t>
            </a:r>
            <a:r>
              <a:rPr lang="en-US" baseline="0" dirty="0" smtClean="0"/>
              <a:t>/textures/blocks directory, named as RedDiamondOre_side.png, RedDiamondOre_top.png, and RedDiamondOre_bottom.png.  </a:t>
            </a:r>
            <a:r>
              <a:rPr lang="en-US" dirty="0" smtClean="0"/>
              <a:t>The </a:t>
            </a:r>
            <a:r>
              <a:rPr lang="en-US" dirty="0" err="1" smtClean="0"/>
              <a:t>blockIcon</a:t>
            </a:r>
            <a:r>
              <a:rPr lang="en-US" dirty="0" smtClean="0"/>
              <a:t> is defined in the Block</a:t>
            </a:r>
            <a:r>
              <a:rPr lang="en-US" baseline="0" dirty="0" smtClean="0"/>
              <a:t> superclass, but the </a:t>
            </a:r>
            <a:r>
              <a:rPr lang="en-US" baseline="0" dirty="0" err="1" smtClean="0"/>
              <a:t>topIcon</a:t>
            </a:r>
            <a:r>
              <a:rPr lang="en-US" baseline="0" dirty="0" smtClean="0"/>
              <a:t> and </a:t>
            </a:r>
            <a:r>
              <a:rPr lang="en-US" baseline="0" dirty="0" err="1" smtClean="0"/>
              <a:t>bottomIcon</a:t>
            </a:r>
            <a:r>
              <a:rPr lang="en-US" baseline="0" dirty="0" smtClean="0"/>
              <a:t> will need to be defined in the </a:t>
            </a:r>
            <a:r>
              <a:rPr lang="en-US" baseline="0" dirty="0" err="1" smtClean="0"/>
              <a:t>RedDiamondOre</a:t>
            </a:r>
            <a:r>
              <a:rPr lang="en-US" baseline="0" dirty="0" smtClean="0"/>
              <a:t> class.  Notice: here we are setting all three of the views in the </a:t>
            </a:r>
            <a:r>
              <a:rPr lang="en-US" baseline="0" dirty="0" err="1" smtClean="0"/>
              <a:t>registerIcons</a:t>
            </a:r>
            <a:r>
              <a:rPr lang="en-US" baseline="0" dirty="0" smtClean="0"/>
              <a:t>() method.  </a:t>
            </a:r>
          </a:p>
          <a:p>
            <a:endParaRPr lang="en-US" baseline="0" dirty="0" smtClean="0"/>
          </a:p>
          <a:p>
            <a:r>
              <a:rPr lang="en-US" baseline="0" dirty="0" smtClean="0"/>
              <a:t>In the </a:t>
            </a:r>
            <a:r>
              <a:rPr lang="en-US" baseline="0" dirty="0" err="1" smtClean="0"/>
              <a:t>getIcon</a:t>
            </a:r>
            <a:r>
              <a:rPr lang="en-US" baseline="0" dirty="0" smtClean="0"/>
              <a:t>() method, we get the side parameter, which tells what side the player is viewing the block, which we can use to return the appropriate texture.  </a:t>
            </a:r>
          </a:p>
          <a:p>
            <a:endParaRPr lang="en-US" baseline="0" dirty="0" smtClean="0"/>
          </a:p>
          <a:p>
            <a:r>
              <a:rPr lang="en-US" baseline="0" dirty="0" smtClean="0"/>
              <a:t>Notice: the use of the </a:t>
            </a:r>
            <a:r>
              <a:rPr lang="en-US" baseline="0" dirty="0" err="1" smtClean="0"/>
              <a:t>SideOnly</a:t>
            </a:r>
            <a:r>
              <a:rPr lang="en-US" baseline="0" dirty="0" smtClean="0"/>
              <a:t> annotation to ensure that these are only used on the client side.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23</a:t>
            </a:fld>
            <a:endParaRPr lang="en-US"/>
          </a:p>
        </p:txBody>
      </p:sp>
    </p:spTree>
    <p:extLst>
      <p:ext uri="{BB962C8B-B14F-4D97-AF65-F5344CB8AC3E}">
        <p14:creationId xmlns:p14="http://schemas.microsoft.com/office/powerpoint/2010/main" val="123228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have a Red Diamond item and we can mine it from a Red Diamond Ore, we can think about creating tools and weapons.  Here we will create a Red Diamond Sword, but the same steps can be used to create a full set of diamond tools, see the related </a:t>
            </a:r>
            <a:r>
              <a:rPr lang="en-US" baseline="0" dirty="0" err="1" smtClean="0"/>
              <a:t>GitHub</a:t>
            </a:r>
            <a:r>
              <a:rPr lang="en-US" baseline="0" dirty="0" smtClean="0"/>
              <a:t> project.  </a:t>
            </a:r>
          </a:p>
          <a:p>
            <a:endParaRPr lang="en-US" baseline="0" dirty="0" smtClean="0"/>
          </a:p>
          <a:p>
            <a:r>
              <a:rPr lang="en-US" baseline="0" dirty="0" smtClean="0"/>
              <a:t>The first thing we will need is a new Java class for the Red Diamond Sword.  However, this will extend the </a:t>
            </a:r>
            <a:r>
              <a:rPr lang="en-US" baseline="0" dirty="0" err="1" smtClean="0"/>
              <a:t>ItemSword</a:t>
            </a:r>
            <a:r>
              <a:rPr lang="en-US" baseline="0" dirty="0" smtClean="0"/>
              <a:t> </a:t>
            </a:r>
            <a:r>
              <a:rPr lang="en-US" baseline="0" dirty="0" err="1" smtClean="0"/>
              <a:t>Minecraft</a:t>
            </a:r>
            <a:r>
              <a:rPr lang="en-US" baseline="0" dirty="0" smtClean="0"/>
              <a:t> class.  This will give us all of the functionality of the regular </a:t>
            </a:r>
            <a:r>
              <a:rPr lang="en-US" baseline="0" dirty="0" err="1" smtClean="0"/>
              <a:t>Minecraft</a:t>
            </a:r>
            <a:r>
              <a:rPr lang="en-US" baseline="0" dirty="0" smtClean="0"/>
              <a:t> sword, and allow us to only change the tool material being used.  </a:t>
            </a:r>
          </a:p>
          <a:p>
            <a:endParaRPr lang="en-US" baseline="0" dirty="0" smtClean="0"/>
          </a:p>
          <a:p>
            <a:r>
              <a:rPr lang="en-US" baseline="0" dirty="0" smtClean="0"/>
              <a:t>We will need to do all the same things that we did with our first custom item, which at this point should be very familiar to you.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24</a:t>
            </a:fld>
            <a:endParaRPr lang="en-US"/>
          </a:p>
        </p:txBody>
      </p:sp>
    </p:spTree>
    <p:extLst>
      <p:ext uri="{BB962C8B-B14F-4D97-AF65-F5344CB8AC3E}">
        <p14:creationId xmlns:p14="http://schemas.microsoft.com/office/powerpoint/2010/main" val="4226359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what the Red Diamond Sword class looks like.  We use the next item id in our range, which is 5001.  We use an internal name similar to the class name, except with the first character in lowercase.  The external is something descriptive.  Notice, that we are putting the sword in the combat tab, which makes sense since it is a sword.  Finally we override the </a:t>
            </a:r>
            <a:r>
              <a:rPr lang="en-US" baseline="0" dirty="0" err="1" smtClean="0"/>
              <a:t>registerIcons</a:t>
            </a:r>
            <a:r>
              <a:rPr lang="en-US" baseline="0" dirty="0" smtClean="0"/>
              <a:t>() method to change the texture to use a custom one that we need to create.  We would do this in the same way, by starting with the default diamond_sword.png, and then changing the colors to red.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25</a:t>
            </a:fld>
            <a:endParaRPr lang="en-US"/>
          </a:p>
        </p:txBody>
      </p:sp>
    </p:spTree>
    <p:extLst>
      <p:ext uri="{BB962C8B-B14F-4D97-AF65-F5344CB8AC3E}">
        <p14:creationId xmlns:p14="http://schemas.microsoft.com/office/powerpoint/2010/main" val="3293518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need to define an instance variable and register the sword with the game.  This should be very familiar by now.  It is exactly the same as we did earlier.  There is one difference, the </a:t>
            </a:r>
            <a:r>
              <a:rPr lang="en-US" baseline="0" dirty="0" err="1" smtClean="0"/>
              <a:t>addRecipe</a:t>
            </a:r>
            <a:r>
              <a:rPr lang="en-US" baseline="0" dirty="0" smtClean="0"/>
              <a:t>(), which will be explained in a separate section.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26</a:t>
            </a:fld>
            <a:endParaRPr lang="en-US"/>
          </a:p>
        </p:txBody>
      </p:sp>
    </p:spTree>
    <p:extLst>
      <p:ext uri="{BB962C8B-B14F-4D97-AF65-F5344CB8AC3E}">
        <p14:creationId xmlns:p14="http://schemas.microsoft.com/office/powerpoint/2010/main" val="1670369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use the integer id of the block or item, make</a:t>
            </a:r>
            <a:r>
              <a:rPr lang="en-US" baseline="0" dirty="0" smtClean="0"/>
              <a:t> sure to get the id</a:t>
            </a:r>
            <a:endParaRPr lang="en-US" dirty="0" smtClean="0"/>
          </a:p>
          <a:p>
            <a:endParaRPr lang="en-US" dirty="0" smtClean="0"/>
          </a:p>
          <a:p>
            <a:r>
              <a:rPr lang="en-US" dirty="0" smtClean="0"/>
              <a:t>Need to create an </a:t>
            </a:r>
            <a:r>
              <a:rPr lang="en-US" dirty="0" err="1" smtClean="0"/>
              <a:t>ItemStack</a:t>
            </a:r>
            <a:r>
              <a:rPr lang="en-US" dirty="0" smtClean="0"/>
              <a:t> object for the result, can change</a:t>
            </a:r>
            <a:r>
              <a:rPr lang="en-US" baseline="0" dirty="0" smtClean="0"/>
              <a:t> the number get back using the different constructor for the </a:t>
            </a:r>
            <a:r>
              <a:rPr lang="en-US" baseline="0" dirty="0" err="1" smtClean="0"/>
              <a:t>ItemStack</a:t>
            </a:r>
            <a:r>
              <a:rPr lang="en-US" baseline="0" dirty="0" smtClean="0"/>
              <a:t>(Block/Item) or </a:t>
            </a:r>
            <a:r>
              <a:rPr lang="en-US" baseline="0" dirty="0" err="1" smtClean="0"/>
              <a:t>ItemStack</a:t>
            </a:r>
            <a:r>
              <a:rPr lang="en-US" baseline="0" dirty="0" smtClean="0"/>
              <a:t>(Block/Item, </a:t>
            </a:r>
            <a:r>
              <a:rPr lang="en-US" baseline="0" dirty="0" err="1" smtClean="0"/>
              <a:t>stackSize</a:t>
            </a:r>
            <a:r>
              <a:rPr lang="en-US" baseline="0" dirty="0" smtClean="0"/>
              <a:t>)</a:t>
            </a:r>
            <a:endParaRPr lang="en-US" dirty="0" smtClean="0"/>
          </a:p>
          <a:p>
            <a:endParaRPr lang="en-US" dirty="0" smtClean="0"/>
          </a:p>
          <a:p>
            <a:r>
              <a:rPr lang="en-US" dirty="0" smtClean="0"/>
              <a:t>XP should</a:t>
            </a:r>
            <a:r>
              <a:rPr lang="en-US" baseline="0" dirty="0" smtClean="0"/>
              <a:t> be a value from 0.1 to 1.0, with the higher values for stuff that is harder to mine.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27</a:t>
            </a:fld>
            <a:endParaRPr lang="en-US"/>
          </a:p>
        </p:txBody>
      </p:sp>
    </p:spTree>
    <p:extLst>
      <p:ext uri="{BB962C8B-B14F-4D97-AF65-F5344CB8AC3E}">
        <p14:creationId xmlns:p14="http://schemas.microsoft.com/office/powerpoint/2010/main" val="1764906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kinds of recipes: shaped and shapeless.  The shapeless ones are pretty easy to create, can do it all in a single line of code.  Need to create an </a:t>
            </a:r>
            <a:r>
              <a:rPr lang="en-US" baseline="0" dirty="0" err="1" smtClean="0"/>
              <a:t>ItemStack</a:t>
            </a:r>
            <a:r>
              <a:rPr lang="en-US" baseline="0" dirty="0" smtClean="0"/>
              <a:t> with the output item and the number to craft, followed by one or more items/blocks that are needed for the recipe.  This will generate any combination of the recipe anywhere on the crafting table.  Notice, this only needs to register the recipe with the game.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28</a:t>
            </a:fld>
            <a:endParaRPr lang="en-US"/>
          </a:p>
        </p:txBody>
      </p:sp>
    </p:spTree>
    <p:extLst>
      <p:ext uri="{BB962C8B-B14F-4D97-AF65-F5344CB8AC3E}">
        <p14:creationId xmlns:p14="http://schemas.microsoft.com/office/powerpoint/2010/main" val="205683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shaped recipe for a Red Diamond sword.  The first three strings represent the crafting table.  The first string is the top row.  The second string is the middle row, and the third string is the bottom row.  Sometimes it helps to line them up in a block to get a better view of how it would look in the crafting table.  </a:t>
            </a:r>
          </a:p>
          <a:p>
            <a:endParaRPr lang="en-US" baseline="0" dirty="0" smtClean="0"/>
          </a:p>
          <a:p>
            <a:r>
              <a:rPr lang="en-US" baseline="0" dirty="0" smtClean="0"/>
              <a:t>In the crafting table, you will need to place characters in the different cells for each of the items/blocks to be used in the recipe.  In the recipe above, the top has an asterisk in the middle cell of that row, and there is an asterisk in the middle cell of the middle row.  In the bottom row, the middle cell has a X.  </a:t>
            </a:r>
          </a:p>
          <a:p>
            <a:endParaRPr lang="en-US" baseline="0" dirty="0" smtClean="0"/>
          </a:p>
          <a:p>
            <a:r>
              <a:rPr lang="en-US" baseline="0" dirty="0" smtClean="0"/>
              <a:t>Next, there will be pairs of the character to replace and the item/block to replace it with.  The X will be replaced with a stick and the asterisk will be replaced with a Red Diamond</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29</a:t>
            </a:fld>
            <a:endParaRPr lang="en-US"/>
          </a:p>
        </p:txBody>
      </p:sp>
    </p:spTree>
    <p:extLst>
      <p:ext uri="{BB962C8B-B14F-4D97-AF65-F5344CB8AC3E}">
        <p14:creationId xmlns:p14="http://schemas.microsoft.com/office/powerpoint/2010/main" val="3661055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a:t>
            </a:r>
            <a:r>
              <a:rPr lang="en-US" baseline="0" dirty="0" smtClean="0"/>
              <a:t> will need to make sure that your </a:t>
            </a:r>
            <a:r>
              <a:rPr lang="en-US" baseline="0" dirty="0" err="1" smtClean="0"/>
              <a:t>RedDiamondOre</a:t>
            </a:r>
            <a:r>
              <a:rPr lang="en-US" baseline="0" dirty="0" smtClean="0"/>
              <a:t> will spawn in your world, so that you can mine it and use it to create your custom tools and weapons.  The first thing to do is to create a new class, </a:t>
            </a:r>
            <a:r>
              <a:rPr lang="en-US" baseline="0" dirty="0" err="1" smtClean="0"/>
              <a:t>OreManager</a:t>
            </a:r>
            <a:r>
              <a:rPr lang="en-US" baseline="0" dirty="0" smtClean="0"/>
              <a:t>, which will be used to generate your ore as chunks are created.  </a:t>
            </a:r>
          </a:p>
          <a:p>
            <a:endParaRPr lang="en-US" baseline="0" dirty="0" smtClean="0"/>
          </a:p>
          <a:p>
            <a:r>
              <a:rPr lang="en-US" baseline="0" dirty="0" smtClean="0"/>
              <a:t>The </a:t>
            </a:r>
            <a:r>
              <a:rPr lang="en-US" baseline="0" dirty="0" err="1" smtClean="0"/>
              <a:t>OreManager</a:t>
            </a:r>
            <a:r>
              <a:rPr lang="en-US" baseline="0" dirty="0" smtClean="0"/>
              <a:t> needs to implement the </a:t>
            </a:r>
            <a:r>
              <a:rPr lang="en-US" baseline="0" dirty="0" err="1" smtClean="0"/>
              <a:t>IWorldGenerator</a:t>
            </a:r>
            <a:r>
              <a:rPr lang="en-US" baseline="0" dirty="0" smtClean="0"/>
              <a:t> interface, which requires that the generate() method be implemented.  Internally the </a:t>
            </a:r>
            <a:r>
              <a:rPr lang="en-US" baseline="0" dirty="0" err="1" smtClean="0"/>
              <a:t>OreManager</a:t>
            </a:r>
            <a:r>
              <a:rPr lang="en-US" baseline="0" dirty="0" smtClean="0"/>
              <a:t> will use the MC class, </a:t>
            </a:r>
            <a:r>
              <a:rPr lang="en-US" sz="1200" kern="1200" dirty="0" err="1" smtClean="0">
                <a:solidFill>
                  <a:schemeClr val="tx1"/>
                </a:solidFill>
                <a:latin typeface="+mn-lt"/>
                <a:ea typeface="+mn-ea"/>
                <a:cs typeface="+mn-cs"/>
              </a:rPr>
              <a:t>WorldGenMinable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to do the actual work of generating the blocks within the chunk.  The </a:t>
            </a:r>
            <a:r>
              <a:rPr lang="en-US" sz="1200" kern="1200" dirty="0" err="1" smtClean="0">
                <a:solidFill>
                  <a:schemeClr val="tx1"/>
                </a:solidFill>
                <a:latin typeface="+mn-lt"/>
                <a:ea typeface="+mn-ea"/>
                <a:cs typeface="+mn-cs"/>
              </a:rPr>
              <a:t>WorldGenMinable</a:t>
            </a:r>
            <a:r>
              <a:rPr lang="en-US" sz="1200" kern="1200" baseline="0" dirty="0" smtClean="0">
                <a:solidFill>
                  <a:schemeClr val="tx1"/>
                </a:solidFill>
                <a:latin typeface="+mn-lt"/>
                <a:ea typeface="+mn-ea"/>
                <a:cs typeface="+mn-cs"/>
              </a:rPr>
              <a:t> class gives a lot of flexibility in how to generate the blocks, but I will leave it to you to study this as a topic of further study.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it is important to note that the numbers selected where selected to make the ore easy to find.  You will probably want to adjust them once you are comfortable with the ore generation processing.  In particular, consider reducing the vein size parameter.  The current setting will create very large veins of ore.  Also, considering changing the </a:t>
            </a:r>
            <a:r>
              <a:rPr lang="en-US" sz="1200" kern="1200" dirty="0" err="1" smtClean="0">
                <a:solidFill>
                  <a:schemeClr val="tx1"/>
                </a:solidFill>
                <a:latin typeface="+mn-lt"/>
                <a:ea typeface="+mn-ea"/>
                <a:cs typeface="+mn-cs"/>
              </a:rPr>
              <a:t>chancesToSpawn</a:t>
            </a:r>
            <a:r>
              <a:rPr lang="en-US" sz="1200" kern="1200" dirty="0" smtClean="0">
                <a:solidFill>
                  <a:schemeClr val="tx1"/>
                </a:solidFill>
                <a:latin typeface="+mn-lt"/>
                <a:ea typeface="+mn-ea"/>
                <a:cs typeface="+mn-cs"/>
              </a:rPr>
              <a:t> parameter, which is set very high</a:t>
            </a:r>
            <a:r>
              <a:rPr lang="en-US" sz="1200" kern="1200" baseline="0" dirty="0" smtClean="0">
                <a:solidFill>
                  <a:schemeClr val="tx1"/>
                </a:solidFill>
                <a:latin typeface="+mn-lt"/>
                <a:ea typeface="+mn-ea"/>
                <a:cs typeface="+mn-cs"/>
              </a:rPr>
              <a:t> to ensure the ore is plentiful and easy to find.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will need to consider where you want your blocks to spawn.  You have the choice of letting it spawn in any or all of the three worlds: Surface, Nether and End.  The generate() method will be called for each of the worlds, but you may choose whether to spawn or not, depending on which world it is.  In this example, we are only spawning our </a:t>
            </a:r>
            <a:r>
              <a:rPr lang="en-US" sz="1200" kern="1200" baseline="0" dirty="0" err="1" smtClean="0">
                <a:solidFill>
                  <a:schemeClr val="tx1"/>
                </a:solidFill>
                <a:latin typeface="+mn-lt"/>
                <a:ea typeface="+mn-ea"/>
                <a:cs typeface="+mn-cs"/>
              </a:rPr>
              <a:t>RedDiamondOre</a:t>
            </a:r>
            <a:r>
              <a:rPr lang="en-US" sz="1200" kern="1200" baseline="0" dirty="0" smtClean="0">
                <a:solidFill>
                  <a:schemeClr val="tx1"/>
                </a:solidFill>
                <a:latin typeface="+mn-lt"/>
                <a:ea typeface="+mn-ea"/>
                <a:cs typeface="+mn-cs"/>
              </a:rPr>
              <a:t> block in the surface world.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the </a:t>
            </a:r>
            <a:r>
              <a:rPr lang="en-US" sz="1200" kern="1200" baseline="0" dirty="0" err="1" smtClean="0">
                <a:solidFill>
                  <a:schemeClr val="tx1"/>
                </a:solidFill>
                <a:latin typeface="+mn-lt"/>
                <a:ea typeface="+mn-ea"/>
                <a:cs typeface="+mn-cs"/>
              </a:rPr>
              <a:t>OreManager</a:t>
            </a:r>
            <a:r>
              <a:rPr lang="en-US" sz="1200" kern="1200" baseline="0" dirty="0" smtClean="0">
                <a:solidFill>
                  <a:schemeClr val="tx1"/>
                </a:solidFill>
                <a:latin typeface="+mn-lt"/>
                <a:ea typeface="+mn-ea"/>
                <a:cs typeface="+mn-cs"/>
              </a:rPr>
              <a:t> has been created, you will need to create an instance in the base mod class and register it with the set of world generators that are used by the game.  </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31</a:t>
            </a:fld>
            <a:endParaRPr lang="en-US"/>
          </a:p>
        </p:txBody>
      </p:sp>
    </p:spTree>
    <p:extLst>
      <p:ext uri="{BB962C8B-B14F-4D97-AF65-F5344CB8AC3E}">
        <p14:creationId xmlns:p14="http://schemas.microsoft.com/office/powerpoint/2010/main" val="2560827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thing you need to do is to install Forge, using the Forge installer, into your local MC.  You can download the installer from </a:t>
            </a:r>
            <a:r>
              <a:rPr lang="en-US" dirty="0" smtClean="0"/>
              <a:t>http://www.minecraftforge.net/.  The installation process is straight</a:t>
            </a:r>
            <a:r>
              <a:rPr lang="en-US" baseline="0" dirty="0" smtClean="0"/>
              <a:t> forward.  Once it has completed, it will create a Forge profile, which is the profile you will use to play your mod in-game.  </a:t>
            </a:r>
          </a:p>
          <a:p>
            <a:endParaRPr lang="en-US" baseline="0" dirty="0" smtClean="0"/>
          </a:p>
          <a:p>
            <a:r>
              <a:rPr lang="en-US" baseline="0" dirty="0" smtClean="0"/>
              <a:t>Once Forge has been installed, you will need to generate a distributable archive for your mod.  The archive, generally a Zip file, will contain the compiled Java classes and the textures that are displayed.  However, before you can generate the archive, you need to run two commands, which will be found in the </a:t>
            </a:r>
            <a:r>
              <a:rPr lang="en-US" baseline="0" dirty="0" err="1" smtClean="0"/>
              <a:t>mcp</a:t>
            </a:r>
            <a:r>
              <a:rPr lang="en-US" baseline="0" dirty="0" smtClean="0"/>
              <a:t> directory: </a:t>
            </a:r>
          </a:p>
          <a:p>
            <a:endParaRPr lang="en-US" baseline="0" dirty="0" smtClean="0"/>
          </a:p>
          <a:p>
            <a:r>
              <a:rPr lang="en-US" baseline="0" dirty="0" smtClean="0"/>
              <a:t>recompile – this recompile the Java source code (.java files) into compiled byte code (.class files), there will be some errors when this command runs, as long as there are no error with any of the classes that you created, then you can ignore the errors</a:t>
            </a:r>
          </a:p>
          <a:p>
            <a:endParaRPr lang="en-US" baseline="0" dirty="0" smtClean="0"/>
          </a:p>
          <a:p>
            <a:r>
              <a:rPr lang="en-US" baseline="0" dirty="0" err="1" smtClean="0"/>
              <a:t>reobfuscate</a:t>
            </a:r>
            <a:r>
              <a:rPr lang="en-US" baseline="0" dirty="0" smtClean="0"/>
              <a:t> – this recreate the MC jar files &amp; and will copy your custom classes, only need to worry about the MC jars if you did jar hacks, no recommended</a:t>
            </a:r>
          </a:p>
          <a:p>
            <a:endParaRPr lang="en-US" baseline="0" dirty="0" smtClean="0"/>
          </a:p>
          <a:p>
            <a:r>
              <a:rPr lang="en-US" baseline="0" dirty="0" smtClean="0"/>
              <a:t>After these commands have completed, you will then be able to find the compiled Java class files in the directory </a:t>
            </a:r>
            <a:r>
              <a:rPr lang="en-US" baseline="0" dirty="0" err="1" smtClean="0"/>
              <a:t>mcp</a:t>
            </a:r>
            <a:r>
              <a:rPr lang="en-US" baseline="0" dirty="0" smtClean="0"/>
              <a:t>/</a:t>
            </a:r>
            <a:r>
              <a:rPr lang="en-US" baseline="0" dirty="0" err="1" smtClean="0"/>
              <a:t>reobf</a:t>
            </a:r>
            <a:r>
              <a:rPr lang="en-US" baseline="0" dirty="0" smtClean="0"/>
              <a:t>/</a:t>
            </a:r>
            <a:r>
              <a:rPr lang="en-US" baseline="0" dirty="0" err="1" smtClean="0"/>
              <a:t>minecraft</a:t>
            </a:r>
            <a:r>
              <a:rPr lang="en-US" baseline="0" dirty="0" smtClean="0"/>
              <a:t>.  It is from here that you will want to create your Zip </a:t>
            </a:r>
            <a:r>
              <a:rPr lang="en-US" baseline="0" dirty="0" err="1" smtClean="0"/>
              <a:t>fileAlthough</a:t>
            </a:r>
            <a:r>
              <a:rPr lang="en-US" baseline="0" dirty="0" smtClean="0"/>
              <a:t> MCP does a great job and does most of the work for you, it does not include the texture files.  You will need to manually copy these from the </a:t>
            </a:r>
            <a:r>
              <a:rPr lang="en-US" baseline="0" dirty="0" err="1" smtClean="0"/>
              <a:t>mcp</a:t>
            </a:r>
            <a:r>
              <a:rPr lang="en-US" baseline="0" dirty="0" smtClean="0"/>
              <a:t>/</a:t>
            </a:r>
            <a:r>
              <a:rPr lang="en-US" baseline="0" dirty="0" err="1" smtClean="0"/>
              <a:t>src</a:t>
            </a:r>
            <a:r>
              <a:rPr lang="en-US" baseline="0" dirty="0" smtClean="0"/>
              <a:t>/</a:t>
            </a:r>
            <a:r>
              <a:rPr lang="en-US" baseline="0" dirty="0" err="1" smtClean="0"/>
              <a:t>minecraft</a:t>
            </a:r>
            <a:r>
              <a:rPr lang="en-US" baseline="0" dirty="0" smtClean="0"/>
              <a:t>/assets directory to the </a:t>
            </a:r>
            <a:r>
              <a:rPr lang="en-US" baseline="0" dirty="0" err="1" smtClean="0"/>
              <a:t>mcp</a:t>
            </a:r>
            <a:r>
              <a:rPr lang="en-US" baseline="0" dirty="0" smtClean="0"/>
              <a:t>/</a:t>
            </a:r>
            <a:r>
              <a:rPr lang="en-US" baseline="0" dirty="0" err="1" smtClean="0"/>
              <a:t>reobf</a:t>
            </a:r>
            <a:r>
              <a:rPr lang="en-US" baseline="0" dirty="0" smtClean="0"/>
              <a:t>/</a:t>
            </a:r>
            <a:r>
              <a:rPr lang="en-US" baseline="0" dirty="0" err="1" smtClean="0"/>
              <a:t>minecraft</a:t>
            </a:r>
            <a:r>
              <a:rPr lang="en-US" baseline="0" dirty="0" smtClean="0"/>
              <a:t>.  Make sure to copy only the textures that you created.  Avoid including the forge directory with mod, it could result in unexpected behavior.  </a:t>
            </a:r>
          </a:p>
          <a:p>
            <a:endParaRPr lang="en-US" baseline="0" dirty="0" smtClean="0"/>
          </a:p>
          <a:p>
            <a:r>
              <a:rPr lang="en-US" baseline="0" dirty="0" smtClean="0"/>
              <a:t>Once the textures have been copied over to the </a:t>
            </a:r>
            <a:r>
              <a:rPr lang="en-US" baseline="0" dirty="0" err="1" smtClean="0"/>
              <a:t>reobf</a:t>
            </a:r>
            <a:r>
              <a:rPr lang="en-US" baseline="0" dirty="0" smtClean="0"/>
              <a:t> directory, then you will be ready to create your Zip file.  Simply make a new Zip file, named after your mod, and include everything under the </a:t>
            </a:r>
            <a:r>
              <a:rPr lang="en-US" baseline="0" dirty="0" err="1" smtClean="0"/>
              <a:t>minecraft</a:t>
            </a:r>
            <a:r>
              <a:rPr lang="en-US" baseline="0" dirty="0" smtClean="0"/>
              <a:t> directory.  You have just created a distributable </a:t>
            </a:r>
            <a:r>
              <a:rPr lang="en-US" baseline="0" dirty="0" err="1" smtClean="0"/>
              <a:t>Minecraft</a:t>
            </a:r>
            <a:r>
              <a:rPr lang="en-US" baseline="0" dirty="0" smtClean="0"/>
              <a:t> Mod.  </a:t>
            </a:r>
          </a:p>
          <a:p>
            <a:endParaRPr lang="en-US" baseline="0" dirty="0" smtClean="0"/>
          </a:p>
          <a:p>
            <a:r>
              <a:rPr lang="en-US" baseline="0" dirty="0" smtClean="0"/>
              <a:t>To test your mod, you should first install it in your local instance by simply dropping the Zip file into the %</a:t>
            </a:r>
            <a:r>
              <a:rPr lang="en-US" baseline="0" dirty="0" err="1" smtClean="0"/>
              <a:t>appdata</a:t>
            </a:r>
            <a:r>
              <a:rPr lang="en-US" baseline="0" dirty="0" smtClean="0"/>
              <a:t>%/.</a:t>
            </a:r>
            <a:r>
              <a:rPr lang="en-US" baseline="0" dirty="0" err="1" smtClean="0"/>
              <a:t>minecraft</a:t>
            </a:r>
            <a:r>
              <a:rPr lang="en-US" baseline="0" dirty="0" smtClean="0"/>
              <a:t>/mods directory.   </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32</a:t>
            </a:fld>
            <a:endParaRPr lang="en-US"/>
          </a:p>
        </p:txBody>
      </p:sp>
    </p:spTree>
    <p:extLst>
      <p:ext uri="{BB962C8B-B14F-4D97-AF65-F5344CB8AC3E}">
        <p14:creationId xmlns:p14="http://schemas.microsoft.com/office/powerpoint/2010/main" val="344826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MCP provides the complete instance of </a:t>
            </a:r>
            <a:r>
              <a:rPr lang="en-US" dirty="0" err="1" smtClean="0"/>
              <a:t>Minecraft</a:t>
            </a:r>
            <a:r>
              <a:rPr lang="en-US" dirty="0" smtClean="0"/>
              <a:t>, you</a:t>
            </a:r>
            <a:r>
              <a:rPr lang="en-US" baseline="0" dirty="0" smtClean="0"/>
              <a:t> have all the source code that goes into it.  You are free to explore all of the internals of how things are done.</a:t>
            </a:r>
          </a:p>
          <a:p>
            <a:endParaRPr lang="en-US" baseline="0" dirty="0" smtClean="0"/>
          </a:p>
          <a:p>
            <a:r>
              <a:rPr lang="en-US" baseline="0" dirty="0" smtClean="0"/>
              <a:t>However, you only want to edit new stuff that you create.  Don’t edit any of the existing code, because this will not be supportable, called JAR Hacks.  You can extend the classes that </a:t>
            </a:r>
            <a:r>
              <a:rPr lang="en-US" baseline="0" dirty="0" err="1" smtClean="0"/>
              <a:t>Minecraft</a:t>
            </a:r>
            <a:r>
              <a:rPr lang="en-US" baseline="0" dirty="0" smtClean="0"/>
              <a:t> has, but never directly edit any of them</a:t>
            </a:r>
          </a:p>
          <a:p>
            <a:endParaRPr lang="en-US" baseline="0" dirty="0" smtClean="0"/>
          </a:p>
          <a:p>
            <a:r>
              <a:rPr lang="en-US" baseline="0" dirty="0" smtClean="0"/>
              <a:t>MC depends upon the concept of a client and a server.  This is true even for single player, in which case the server is still there it is just local only.  Need to be careful to make sure that separate your actions between the two.  Want to do rendering type stuff on the client side, and action type stuff on the server side.  If you are not careful, you can cause synchronization problems.  </a:t>
            </a:r>
          </a:p>
          <a:p>
            <a:endParaRPr lang="en-US" baseline="0" dirty="0" smtClean="0"/>
          </a:p>
          <a:p>
            <a:r>
              <a:rPr lang="en-US" dirty="0" smtClean="0"/>
              <a:t>The majority of the classes that you will be interested in are under </a:t>
            </a:r>
            <a:r>
              <a:rPr lang="en-US" dirty="0" err="1" smtClean="0"/>
              <a:t>net.minecraft</a:t>
            </a:r>
            <a:r>
              <a:rPr lang="en-US" dirty="0" smtClean="0"/>
              <a:t>.</a:t>
            </a:r>
            <a:r>
              <a:rPr lang="en-US" baseline="0" dirty="0" smtClean="0"/>
              <a:t>  This is where you will find the stuff that you will be leveraging.  For example, </a:t>
            </a:r>
            <a:r>
              <a:rPr lang="en-US" baseline="0" dirty="0" err="1" smtClean="0"/>
              <a:t>net.minecraft.block</a:t>
            </a:r>
            <a:r>
              <a:rPr lang="en-US" baseline="0" dirty="0" smtClean="0"/>
              <a:t> has everything the </a:t>
            </a:r>
            <a:r>
              <a:rPr lang="en-US" baseline="0" dirty="0" err="1" smtClean="0"/>
              <a:t>the</a:t>
            </a:r>
            <a:r>
              <a:rPr lang="en-US" baseline="0" dirty="0" smtClean="0"/>
              <a:t> different blocks, or </a:t>
            </a:r>
            <a:r>
              <a:rPr lang="en-US" baseline="0" dirty="0" err="1" smtClean="0"/>
              <a:t>net.minecraft.item</a:t>
            </a:r>
            <a:r>
              <a:rPr lang="en-US" baseline="0" dirty="0" smtClean="0"/>
              <a:t> has everything for the different items.  </a:t>
            </a:r>
          </a:p>
          <a:p>
            <a:endParaRPr lang="en-US" baseline="0" dirty="0" smtClean="0"/>
          </a:p>
          <a:p>
            <a:r>
              <a:rPr lang="en-US" dirty="0" smtClean="0"/>
              <a:t>The classes under </a:t>
            </a:r>
            <a:r>
              <a:rPr lang="en-US" dirty="0" err="1" smtClean="0"/>
              <a:t>net.minecraftforge</a:t>
            </a:r>
            <a:r>
              <a:rPr lang="en-US" dirty="0" smtClean="0"/>
              <a:t> &amp; </a:t>
            </a:r>
            <a:r>
              <a:rPr lang="en-US" dirty="0" err="1" smtClean="0"/>
              <a:t>cpw.mods</a:t>
            </a:r>
            <a:r>
              <a:rPr lang="en-US" baseline="0" dirty="0" smtClean="0"/>
              <a:t> are for Forge.  You will be using these classes, but you should not need change them or extend them in any way.  When you go to runtime, you will need to use the installer to ensure these are present in the </a:t>
            </a:r>
            <a:r>
              <a:rPr lang="en-US" baseline="0" dirty="0" err="1" smtClean="0"/>
              <a:t>Minecraft</a:t>
            </a:r>
            <a:r>
              <a:rPr lang="en-US" baseline="0" dirty="0" smtClean="0"/>
              <a:t> </a:t>
            </a:r>
            <a:r>
              <a:rPr lang="en-US" baseline="0" dirty="0" err="1" smtClean="0"/>
              <a:t>classpath</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5</a:t>
            </a:fld>
            <a:endParaRPr lang="en-US"/>
          </a:p>
        </p:txBody>
      </p:sp>
    </p:spTree>
    <p:extLst>
      <p:ext uri="{BB962C8B-B14F-4D97-AF65-F5344CB8AC3E}">
        <p14:creationId xmlns:p14="http://schemas.microsoft.com/office/powerpoint/2010/main" val="2168671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E05635-4EFD-4447-A451-86C57984FA89}" type="slidenum">
              <a:rPr lang="en-US" smtClean="0"/>
              <a:t>33</a:t>
            </a:fld>
            <a:endParaRPr lang="en-US"/>
          </a:p>
        </p:txBody>
      </p:sp>
    </p:spTree>
    <p:extLst>
      <p:ext uri="{BB962C8B-B14F-4D97-AF65-F5344CB8AC3E}">
        <p14:creationId xmlns:p14="http://schemas.microsoft.com/office/powerpoint/2010/main" val="22790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start with</a:t>
            </a:r>
            <a:r>
              <a:rPr lang="en-US" baseline="0" dirty="0" smtClean="0"/>
              <a:t> your base class.  This will be how Forge knows to load your mod and where to start the processing.  Everything you do with your mod will start from the Base Class.  Similar to the </a:t>
            </a:r>
            <a:r>
              <a:rPr lang="en-US" baseline="0" dirty="0" err="1" smtClean="0"/>
              <a:t>BaseMod</a:t>
            </a:r>
            <a:r>
              <a:rPr lang="en-US" baseline="0" dirty="0" smtClean="0"/>
              <a:t> superclass from </a:t>
            </a:r>
            <a:r>
              <a:rPr lang="en-US" baseline="0" dirty="0" err="1" smtClean="0"/>
              <a:t>Risugami’s</a:t>
            </a:r>
            <a:r>
              <a:rPr lang="en-US" baseline="0" dirty="0" smtClean="0"/>
              <a:t> </a:t>
            </a:r>
            <a:r>
              <a:rPr lang="en-US" baseline="0" dirty="0" err="1" smtClean="0"/>
              <a:t>ModLoader</a:t>
            </a:r>
            <a:r>
              <a:rPr lang="en-US" baseline="0" dirty="0" smtClean="0"/>
              <a:t>.  </a:t>
            </a:r>
          </a:p>
          <a:p>
            <a:endParaRPr lang="en-US" baseline="0" dirty="0" smtClean="0"/>
          </a:p>
          <a:p>
            <a:r>
              <a:rPr lang="en-US" baseline="0" dirty="0" smtClean="0"/>
              <a:t>Need to create some Java packages to be able to create your mod in.  General convention is to use the name of your mod, or can use your own domain if planning to make multiple mods.  Point is to group everything for your mod under one directory, but can branch out in a tree structure after that.  Want to create the following for our mod</a:t>
            </a:r>
          </a:p>
          <a:p>
            <a:r>
              <a:rPr lang="en-US" baseline="0" dirty="0" err="1" smtClean="0"/>
              <a:t>rediamond</a:t>
            </a:r>
            <a:endParaRPr lang="en-US" baseline="0" dirty="0" smtClean="0"/>
          </a:p>
          <a:p>
            <a:r>
              <a:rPr lang="en-US" baseline="0" dirty="0" smtClean="0"/>
              <a:t>    block</a:t>
            </a:r>
          </a:p>
          <a:p>
            <a:r>
              <a:rPr lang="en-US" baseline="0" dirty="0" smtClean="0"/>
              <a:t>    item</a:t>
            </a:r>
          </a:p>
          <a:p>
            <a:r>
              <a:rPr lang="en-US" baseline="0" dirty="0" smtClean="0"/>
              <a:t>    world</a:t>
            </a:r>
          </a:p>
          <a:p>
            <a:endParaRPr lang="en-US" baseline="0" dirty="0" smtClean="0"/>
          </a:p>
          <a:p>
            <a:r>
              <a:rPr lang="en-US" baseline="0" dirty="0" smtClean="0"/>
              <a:t>Next, create two classes to be used.  </a:t>
            </a:r>
            <a:r>
              <a:rPr lang="en-US" baseline="0" dirty="0" err="1" smtClean="0"/>
              <a:t>RedDiamondMod</a:t>
            </a:r>
            <a:r>
              <a:rPr lang="en-US" baseline="0" dirty="0" smtClean="0"/>
              <a:t> will be your base class.  This will essentially be your mod.  </a:t>
            </a:r>
            <a:r>
              <a:rPr lang="en-US" baseline="0" dirty="0" err="1" smtClean="0"/>
              <a:t>RedDiamondInfo</a:t>
            </a:r>
            <a:r>
              <a:rPr lang="en-US" baseline="0" dirty="0" smtClean="0"/>
              <a:t> will only have public constants that will allow you to share your mod definition information anywhere in your mod.  </a:t>
            </a:r>
          </a:p>
          <a:p>
            <a:endParaRPr lang="en-US" baseline="0" dirty="0" smtClean="0"/>
          </a:p>
          <a:p>
            <a:r>
              <a:rPr lang="en-US" baseline="0" dirty="0" smtClean="0"/>
              <a:t>The @Mod annotation is used to define this class as the base class for your Mod.  It requires three parameters: 1) </a:t>
            </a:r>
            <a:r>
              <a:rPr lang="en-US" baseline="0" dirty="0" err="1" smtClean="0"/>
              <a:t>modid</a:t>
            </a:r>
            <a:r>
              <a:rPr lang="en-US" baseline="0" dirty="0" smtClean="0"/>
              <a:t>, 2) name &amp; 3) version.  The </a:t>
            </a:r>
            <a:r>
              <a:rPr lang="en-US" baseline="0" dirty="0" err="1" smtClean="0"/>
              <a:t>modid</a:t>
            </a:r>
            <a:r>
              <a:rPr lang="en-US" baseline="0" dirty="0" smtClean="0"/>
              <a:t> is the internal named by Forge &amp; MC.  This should be all lowercase, which will come in when doing your textures.  The name is the external name, and will appear in the mod list in the UI.  The version can be anything you want, but be sensible (</a:t>
            </a:r>
            <a:r>
              <a:rPr lang="en-US" baseline="0" dirty="0" err="1" smtClean="0"/>
              <a:t>eg</a:t>
            </a:r>
            <a:r>
              <a:rPr lang="en-US" baseline="0" dirty="0" smtClean="0"/>
              <a:t>: X.Y.Z)</a:t>
            </a:r>
          </a:p>
          <a:p>
            <a:endParaRPr lang="en-US" baseline="0" dirty="0" smtClean="0"/>
          </a:p>
          <a:p>
            <a:r>
              <a:rPr lang="en-US" baseline="0" dirty="0" smtClean="0"/>
              <a:t>The @</a:t>
            </a:r>
            <a:r>
              <a:rPr lang="en-US" baseline="0" dirty="0" err="1" smtClean="0"/>
              <a:t>NetworkMod</a:t>
            </a:r>
            <a:r>
              <a:rPr lang="en-US" baseline="0" dirty="0" smtClean="0"/>
              <a:t> is used to define how your mod will be used.  It has two parameters: </a:t>
            </a:r>
            <a:r>
              <a:rPr lang="en-US" baseline="0" dirty="0" err="1" smtClean="0"/>
              <a:t>clientSideRequired</a:t>
            </a:r>
            <a:r>
              <a:rPr lang="en-US" baseline="0" dirty="0" smtClean="0"/>
              <a:t> and </a:t>
            </a:r>
            <a:r>
              <a:rPr lang="en-US" baseline="0" dirty="0" err="1" smtClean="0"/>
              <a:t>serverSideRequired</a:t>
            </a:r>
            <a:r>
              <a:rPr lang="en-US" baseline="0" dirty="0" smtClean="0"/>
              <a:t>.  These can be either true or false, and determine whether your mod is needed on the client and/or server side.  For now, lets keep it simple and set client to true and sever to false, making this a simple client side mod.  </a:t>
            </a:r>
          </a:p>
          <a:p>
            <a:endParaRPr lang="en-US" baseline="0" dirty="0" smtClean="0"/>
          </a:p>
          <a:p>
            <a:r>
              <a:rPr lang="en-US" baseline="0" dirty="0" smtClean="0"/>
              <a:t>The @Instance is used define an instance of your base class as a singleton to ensure there is just one instance of your mod in the entire JVM.</a:t>
            </a:r>
          </a:p>
          <a:p>
            <a:endParaRPr lang="en-US" baseline="0" dirty="0" smtClean="0"/>
          </a:p>
          <a:p>
            <a:r>
              <a:rPr lang="en-US" baseline="0" dirty="0" smtClean="0"/>
              <a:t>The @</a:t>
            </a:r>
            <a:r>
              <a:rPr lang="en-US" baseline="0" dirty="0" err="1" smtClean="0"/>
              <a:t>EventHandler</a:t>
            </a:r>
            <a:r>
              <a:rPr lang="en-US" baseline="0" dirty="0" smtClean="0"/>
              <a:t> is used to work with the lifecycle of your mod.  Forge uses this annotation matched with a set of events to manage the lifecycle of the mod.  You would define methods with the event as a parameter with the annotation.  There are three that are generally used </a:t>
            </a:r>
          </a:p>
          <a:p>
            <a:r>
              <a:rPr lang="en-US" baseline="0" dirty="0" smtClean="0"/>
              <a:t>    public void </a:t>
            </a:r>
            <a:r>
              <a:rPr lang="en-US" baseline="0" dirty="0" err="1" smtClean="0"/>
              <a:t>preInit</a:t>
            </a:r>
            <a:r>
              <a:rPr lang="en-US" baseline="0" dirty="0" smtClean="0"/>
              <a:t>(</a:t>
            </a:r>
            <a:r>
              <a:rPr lang="en-US" baseline="0" dirty="0" err="1" smtClean="0"/>
              <a:t>FMLPreInitializationEvent</a:t>
            </a:r>
            <a:r>
              <a:rPr lang="en-US" baseline="0" dirty="0" smtClean="0"/>
              <a:t> event)</a:t>
            </a:r>
          </a:p>
          <a:p>
            <a:r>
              <a:rPr lang="en-US" baseline="0" dirty="0" smtClean="0"/>
              <a:t>    public void load(</a:t>
            </a:r>
            <a:r>
              <a:rPr lang="en-US" baseline="0" dirty="0" err="1" smtClean="0"/>
              <a:t>FMLInitializationEvent</a:t>
            </a:r>
            <a:r>
              <a:rPr lang="en-US" baseline="0" dirty="0" smtClean="0"/>
              <a:t> event)</a:t>
            </a:r>
          </a:p>
          <a:p>
            <a:r>
              <a:rPr lang="en-US" baseline="0" dirty="0" smtClean="0"/>
              <a:t>    public void </a:t>
            </a:r>
            <a:r>
              <a:rPr lang="en-US" baseline="0" dirty="0" err="1" smtClean="0"/>
              <a:t>postInit</a:t>
            </a:r>
            <a:r>
              <a:rPr lang="en-US" baseline="0" dirty="0" smtClean="0"/>
              <a:t>(</a:t>
            </a:r>
            <a:r>
              <a:rPr lang="en-US" baseline="0" dirty="0" err="1" smtClean="0"/>
              <a:t>FMLPostInitializationEvent</a:t>
            </a:r>
            <a:r>
              <a:rPr lang="en-US" baseline="0" dirty="0" smtClean="0"/>
              <a:t> event)</a:t>
            </a:r>
          </a:p>
          <a:p>
            <a:endParaRPr lang="en-US" baseline="0" dirty="0" smtClean="0"/>
          </a:p>
        </p:txBody>
      </p:sp>
      <p:sp>
        <p:nvSpPr>
          <p:cNvPr id="4" name="Slide Number Placeholder 3"/>
          <p:cNvSpPr>
            <a:spLocks noGrp="1"/>
          </p:cNvSpPr>
          <p:nvPr>
            <p:ph type="sldNum" sz="quarter" idx="10"/>
          </p:nvPr>
        </p:nvSpPr>
        <p:spPr/>
        <p:txBody>
          <a:bodyPr/>
          <a:lstStyle/>
          <a:p>
            <a:fld id="{F1E05635-4EFD-4447-A451-86C57984FA89}" type="slidenum">
              <a:rPr lang="en-US" smtClean="0"/>
              <a:t>6</a:t>
            </a:fld>
            <a:endParaRPr lang="en-US"/>
          </a:p>
        </p:txBody>
      </p:sp>
    </p:spTree>
    <p:extLst>
      <p:ext uri="{BB962C8B-B14F-4D97-AF65-F5344CB8AC3E}">
        <p14:creationId xmlns:p14="http://schemas.microsoft.com/office/powerpoint/2010/main" val="95731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These are all static and public, which will allow for them to be referenced from anywhere else in your mod with the typical static reference in Java, </a:t>
            </a:r>
            <a:r>
              <a:rPr lang="en-US" baseline="0" dirty="0" err="1" smtClean="0"/>
              <a:t>eg</a:t>
            </a:r>
            <a:r>
              <a:rPr lang="en-US" baseline="0" dirty="0" smtClean="0"/>
              <a:t>: </a:t>
            </a:r>
            <a:r>
              <a:rPr lang="en-US" baseline="0" dirty="0" err="1" smtClean="0"/>
              <a:t>RedDiamondInfo.MOD_ID</a:t>
            </a:r>
            <a:r>
              <a:rPr lang="en-US" baseline="0" dirty="0" smtClean="0"/>
              <a:t>.</a:t>
            </a:r>
          </a:p>
          <a:p>
            <a:endParaRPr lang="en-US" baseline="0" dirty="0" smtClean="0"/>
          </a:p>
          <a:p>
            <a:r>
              <a:rPr lang="en-US" baseline="0" dirty="0" smtClean="0"/>
              <a:t>Notice: The MOD_ID is all lowercase.  This will be important later when doing textures.  </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7</a:t>
            </a:fld>
            <a:endParaRPr lang="en-US"/>
          </a:p>
        </p:txBody>
      </p:sp>
    </p:spTree>
    <p:extLst>
      <p:ext uri="{BB962C8B-B14F-4D97-AF65-F5344CB8AC3E}">
        <p14:creationId xmlns:p14="http://schemas.microsoft.com/office/powerpoint/2010/main" val="337500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 skeleton for</a:t>
            </a:r>
            <a:r>
              <a:rPr lang="en-US" baseline="0" dirty="0" smtClean="0"/>
              <a:t> your base mod class.  </a:t>
            </a:r>
          </a:p>
          <a:p>
            <a:endParaRPr lang="en-US" baseline="0" dirty="0" smtClean="0"/>
          </a:p>
          <a:p>
            <a:r>
              <a:rPr lang="en-US" baseline="0" dirty="0" smtClean="0"/>
              <a:t>Just in case you need them the imports will be:</a:t>
            </a:r>
          </a:p>
          <a:p>
            <a:endParaRPr lang="en-US" baseline="0" dirty="0" smtClean="0"/>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cpw.mods.fml.common.Mod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cpw.mods.fml.common.Mod.EventHandler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cpw.mods.fml.common.Mod.Instance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cpw.mods.fml.common.event.FMLInitializationEvent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cpw.mods.fml.common.network.NetworkMod</a:t>
            </a:r>
            <a:r>
              <a:rPr lang="en-US" sz="1200" b="1"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8</a:t>
            </a:fld>
            <a:endParaRPr lang="en-US"/>
          </a:p>
        </p:txBody>
      </p:sp>
    </p:spTree>
    <p:extLst>
      <p:ext uri="{BB962C8B-B14F-4D97-AF65-F5344CB8AC3E}">
        <p14:creationId xmlns:p14="http://schemas.microsoft.com/office/powerpoint/2010/main" val="37838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Need</a:t>
            </a:r>
            <a:r>
              <a:rPr lang="en-US" baseline="0" dirty="0" smtClean="0"/>
              <a:t> to create a new tool material to be able to create our custom tools and weapons.  The tool material is used only to create new tools and the default set is defined in </a:t>
            </a:r>
            <a:r>
              <a:rPr lang="en-US" sz="1200" kern="1200" dirty="0" err="1" smtClean="0">
                <a:solidFill>
                  <a:schemeClr val="tx1"/>
                </a:solidFill>
                <a:latin typeface="+mn-lt"/>
                <a:ea typeface="+mn-ea"/>
                <a:cs typeface="+mn-cs"/>
              </a:rPr>
              <a:t>net.minecraft.item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EnumToolMaterial</a:t>
            </a:r>
            <a:r>
              <a:rPr lang="en-US" sz="1200" kern="1200" dirty="0" smtClean="0">
                <a:solidFill>
                  <a:schemeClr val="tx1"/>
                </a:solidFill>
                <a:latin typeface="+mn-lt"/>
                <a:ea typeface="+mn-ea"/>
                <a:cs typeface="+mn-cs"/>
              </a:rPr>
              <a:t>.  Do not confuse tool materials with materials, which are used for things like: grass, rock, water,</a:t>
            </a:r>
            <a:r>
              <a:rPr lang="en-US" sz="1200" kern="1200" baseline="0" dirty="0" smtClean="0">
                <a:solidFill>
                  <a:schemeClr val="tx1"/>
                </a:solidFill>
                <a:latin typeface="+mn-lt"/>
                <a:ea typeface="+mn-ea"/>
                <a:cs typeface="+mn-cs"/>
              </a:rPr>
              <a:t> etc…</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 needs to be uppercase, continuous characters</a:t>
            </a:r>
            <a:r>
              <a:rPr lang="en-US" baseline="0" dirty="0" smtClean="0"/>
              <a:t> with </a:t>
            </a:r>
            <a:r>
              <a:rPr lang="en-US" dirty="0" smtClean="0"/>
              <a:t>no spaces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Harvest</a:t>
            </a:r>
            <a:r>
              <a:rPr lang="en-US" baseline="0" dirty="0" smtClean="0"/>
              <a:t> Level - </a:t>
            </a:r>
            <a:r>
              <a:rPr lang="en-US" sz="1200" kern="1200" dirty="0" smtClean="0">
                <a:solidFill>
                  <a:schemeClr val="tx1"/>
                </a:solidFill>
                <a:latin typeface="+mn-lt"/>
                <a:ea typeface="+mn-ea"/>
                <a:cs typeface="+mn-cs"/>
              </a:rPr>
              <a:t>0 = WOOD/GOLD,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1 = STONE, 2 = IRON, 3 = DIAMOND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Max Uses -  WOOD = 59, STONE = 131, IRON = 250, DIAMOND = 1561, GOLD = 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Efficiency – WOOD = 2.0F, STONE = 4.0F, IRON = 4.0F, DIAMOND = 8.0F, GOLD = 12.0F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Damage</a:t>
            </a:r>
            <a:r>
              <a:rPr lang="en-US" sz="1200" kern="1200" baseline="0" dirty="0" smtClean="0">
                <a:solidFill>
                  <a:schemeClr val="tx1"/>
                </a:solidFill>
                <a:latin typeface="+mn-lt"/>
                <a:ea typeface="+mn-ea"/>
                <a:cs typeface="+mn-cs"/>
              </a:rPr>
              <a:t> - WOOD = 0.0F, STONE = 1.0F, IRON = 2.0F, DIAMOND = 3.0F, GOLD = 0.0F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This will be added to default damage done by whatever weapon, </a:t>
            </a:r>
            <a:r>
              <a:rPr lang="en-US" sz="1200" kern="1200" baseline="0" dirty="0" err="1" smtClean="0">
                <a:solidFill>
                  <a:schemeClr val="tx1"/>
                </a:solidFill>
                <a:latin typeface="+mn-lt"/>
                <a:ea typeface="+mn-ea"/>
                <a:cs typeface="+mn-cs"/>
              </a:rPr>
              <a:t>eg</a:t>
            </a:r>
            <a:r>
              <a:rPr lang="en-US" sz="1200" kern="1200" baseline="0" dirty="0" smtClean="0">
                <a:solidFill>
                  <a:schemeClr val="tx1"/>
                </a:solidFill>
                <a:latin typeface="+mn-lt"/>
                <a:ea typeface="+mn-ea"/>
                <a:cs typeface="+mn-cs"/>
              </a:rPr>
              <a:t>: sword = 4.0F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Remember this needs to be double the number of hearts of damage,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so to do 10 hearts of damage would need at least 20.F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Enchantability</a:t>
            </a:r>
            <a:r>
              <a:rPr lang="en-US" sz="1200" kern="1200" baseline="0" dirty="0" smtClean="0">
                <a:solidFill>
                  <a:schemeClr val="tx1"/>
                </a:solidFill>
                <a:latin typeface="+mn-lt"/>
                <a:ea typeface="+mn-ea"/>
                <a:cs typeface="+mn-cs"/>
              </a:rPr>
              <a:t> - WOOD = 15, STONE = 5, IRON = 14, DIAMOND = 10, GOLD = 22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This is the natural </a:t>
            </a:r>
            <a:r>
              <a:rPr lang="en-US" sz="1200" kern="1200" baseline="0" dirty="0" err="1" smtClean="0">
                <a:solidFill>
                  <a:schemeClr val="tx1"/>
                </a:solidFill>
                <a:latin typeface="+mn-lt"/>
                <a:ea typeface="+mn-ea"/>
                <a:cs typeface="+mn-cs"/>
              </a:rPr>
              <a:t>enchantability</a:t>
            </a:r>
            <a:r>
              <a:rPr lang="en-US" sz="1200" kern="1200" baseline="0" dirty="0" smtClean="0">
                <a:solidFill>
                  <a:schemeClr val="tx1"/>
                </a:solidFill>
                <a:latin typeface="+mn-lt"/>
                <a:ea typeface="+mn-ea"/>
                <a:cs typeface="+mn-cs"/>
              </a:rPr>
              <a:t> of this tool material.  A higher value means it is more </a:t>
            </a:r>
            <a:r>
              <a:rPr lang="en-US" sz="1200" kern="1200" baseline="0" dirty="0" err="1" smtClean="0">
                <a:solidFill>
                  <a:schemeClr val="tx1"/>
                </a:solidFill>
                <a:latin typeface="+mn-lt"/>
                <a:ea typeface="+mn-ea"/>
                <a:cs typeface="+mn-cs"/>
              </a:rPr>
              <a:t>enchantable</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Need to make it public &amp; static so can reference it in other places, like items and blocks for drops, etc…  More on this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9</a:t>
            </a:fld>
            <a:endParaRPr lang="en-US"/>
          </a:p>
        </p:txBody>
      </p:sp>
    </p:spTree>
    <p:extLst>
      <p:ext uri="{BB962C8B-B14F-4D97-AF65-F5344CB8AC3E}">
        <p14:creationId xmlns:p14="http://schemas.microsoft.com/office/powerpoint/2010/main" val="112253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Says our REDDIAMOND</a:t>
            </a:r>
            <a:r>
              <a:rPr lang="en-US" baseline="0" dirty="0" smtClean="0"/>
              <a:t> tool material will need a diamond pick to mine.</a:t>
            </a:r>
          </a:p>
          <a:p>
            <a:r>
              <a:rPr lang="en-US" baseline="0" dirty="0" smtClean="0"/>
              <a:t>It will have 2000 possible uses.  </a:t>
            </a:r>
          </a:p>
          <a:p>
            <a:r>
              <a:rPr lang="en-US" baseline="0" dirty="0" smtClean="0"/>
              <a:t>It will have an efficiency of 15.0, which is really good.</a:t>
            </a:r>
          </a:p>
          <a:p>
            <a:r>
              <a:rPr lang="en-US" baseline="0" dirty="0" smtClean="0"/>
              <a:t>It will do 20 hearts of damage, which can kill an </a:t>
            </a:r>
            <a:r>
              <a:rPr lang="en-US" baseline="0" dirty="0" err="1" smtClean="0"/>
              <a:t>Enderman</a:t>
            </a:r>
            <a:r>
              <a:rPr lang="en-US" baseline="0" dirty="0" smtClean="0"/>
              <a:t> in one strike.</a:t>
            </a:r>
          </a:p>
          <a:p>
            <a:r>
              <a:rPr lang="en-US" baseline="0" dirty="0" smtClean="0"/>
              <a:t>And its natural </a:t>
            </a:r>
            <a:r>
              <a:rPr lang="en-US" baseline="0" dirty="0" err="1" smtClean="0"/>
              <a:t>enchantability</a:t>
            </a:r>
            <a:r>
              <a:rPr lang="en-US" baseline="0" dirty="0" smtClean="0"/>
              <a:t> starts at 50.</a:t>
            </a:r>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10</a:t>
            </a:fld>
            <a:endParaRPr lang="en-US"/>
          </a:p>
        </p:txBody>
      </p:sp>
    </p:spTree>
    <p:extLst>
      <p:ext uri="{BB962C8B-B14F-4D97-AF65-F5344CB8AC3E}">
        <p14:creationId xmlns:p14="http://schemas.microsoft.com/office/powerpoint/2010/main" val="184370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want to take our new Red Diamond tool material and have</a:t>
            </a:r>
            <a:r>
              <a:rPr lang="en-US" baseline="0" dirty="0" smtClean="0"/>
              <a:t> an ore block that can be mined and will drop a Red Diamond which can then be used to craft tools and weapons with all of its amazing powers.  However, in order for the ore to be able to drop something, the item to drop needs to exist.  So we will create a custom item next.  </a:t>
            </a:r>
          </a:p>
          <a:p>
            <a:endParaRPr lang="en-US" dirty="0" smtClean="0"/>
          </a:p>
          <a:p>
            <a:r>
              <a:rPr lang="en-US" dirty="0" smtClean="0"/>
              <a:t>Any</a:t>
            </a:r>
            <a:r>
              <a:rPr lang="en-US" baseline="0" dirty="0" smtClean="0"/>
              <a:t> custom item that you create will need to follow the same pattern:</a:t>
            </a:r>
          </a:p>
          <a:p>
            <a:pPr marL="228600" indent="-228600">
              <a:buAutoNum type="arabicParenR"/>
            </a:pPr>
            <a:r>
              <a:rPr lang="en-US" baseline="0" dirty="0" smtClean="0"/>
              <a:t>Create a new class that is a subclass of </a:t>
            </a:r>
            <a:r>
              <a:rPr lang="en-US" sz="1200" kern="1200" dirty="0" err="1" smtClean="0">
                <a:solidFill>
                  <a:schemeClr val="tx1"/>
                </a:solidFill>
                <a:latin typeface="+mn-lt"/>
                <a:ea typeface="+mn-ea"/>
                <a:cs typeface="+mn-cs"/>
              </a:rPr>
              <a:t>net.minecraft.item.Item</a:t>
            </a:r>
            <a:endParaRPr lang="en-US" sz="1200" kern="1200" dirty="0" smtClean="0">
              <a:solidFill>
                <a:schemeClr val="tx1"/>
              </a:solidFill>
              <a:latin typeface="+mn-lt"/>
              <a:ea typeface="+mn-ea"/>
              <a:cs typeface="+mn-cs"/>
            </a:endParaRPr>
          </a:p>
          <a:p>
            <a:pPr marL="228600" indent="-228600">
              <a:buAutoNum type="arabicParenR"/>
            </a:pPr>
            <a:r>
              <a:rPr lang="en-US" sz="1200" kern="1200" baseline="0" dirty="0" smtClean="0">
                <a:solidFill>
                  <a:schemeClr val="tx1"/>
                </a:solidFill>
                <a:latin typeface="+mn-lt"/>
                <a:ea typeface="+mn-ea"/>
                <a:cs typeface="+mn-cs"/>
              </a:rPr>
              <a:t>Define the properties associate with your new item</a:t>
            </a:r>
          </a:p>
          <a:p>
            <a:pPr marL="228600" indent="-228600">
              <a:buAutoNum type="arabicParenR"/>
            </a:pPr>
            <a:r>
              <a:rPr lang="en-US" sz="1200" kern="1200" baseline="0" dirty="0" smtClean="0">
                <a:solidFill>
                  <a:schemeClr val="tx1"/>
                </a:solidFill>
                <a:latin typeface="+mn-lt"/>
                <a:ea typeface="+mn-ea"/>
                <a:cs typeface="+mn-cs"/>
              </a:rPr>
              <a:t>Create a texture a 16x16 pixel PNG image on a transparent background to be used as the texture</a:t>
            </a:r>
          </a:p>
          <a:p>
            <a:pPr marL="228600" indent="-228600">
              <a:buAutoNum type="arabicParenR"/>
            </a:pPr>
            <a:r>
              <a:rPr lang="en-US" sz="1200" kern="1200" baseline="0" dirty="0" smtClean="0">
                <a:solidFill>
                  <a:schemeClr val="tx1"/>
                </a:solidFill>
                <a:latin typeface="+mn-lt"/>
                <a:ea typeface="+mn-ea"/>
                <a:cs typeface="+mn-cs"/>
              </a:rPr>
              <a:t>Instantiate and register your item in the base mod class</a:t>
            </a:r>
          </a:p>
          <a:p>
            <a:pPr marL="228600" indent="-228600">
              <a:buAutoNum type="arabicParenR"/>
            </a:pPr>
            <a:endParaRPr lang="en-US" sz="1200" kern="1200" baseline="0" dirty="0" smtClean="0">
              <a:solidFill>
                <a:schemeClr val="tx1"/>
              </a:solidFill>
              <a:latin typeface="+mn-lt"/>
              <a:ea typeface="+mn-ea"/>
              <a:cs typeface="+mn-cs"/>
            </a:endParaRPr>
          </a:p>
          <a:p>
            <a:pPr marL="0" indent="0">
              <a:buNone/>
            </a:pPr>
            <a:r>
              <a:rPr lang="en-US" sz="1200" kern="1200" baseline="0" dirty="0" smtClean="0">
                <a:solidFill>
                  <a:schemeClr val="tx1"/>
                </a:solidFill>
                <a:latin typeface="+mn-lt"/>
                <a:ea typeface="+mn-ea"/>
                <a:cs typeface="+mn-cs"/>
              </a:rPr>
              <a:t>Forge provides a lot of convenient ways to help with this.  </a:t>
            </a:r>
          </a:p>
          <a:p>
            <a:pPr marL="0" indent="0">
              <a:buNone/>
            </a:pPr>
            <a:endParaRPr lang="en-US" sz="1200" kern="1200" baseline="0" dirty="0" smtClean="0">
              <a:solidFill>
                <a:schemeClr val="tx1"/>
              </a:solidFill>
              <a:latin typeface="+mn-lt"/>
              <a:ea typeface="+mn-ea"/>
              <a:cs typeface="+mn-cs"/>
            </a:endParaRPr>
          </a:p>
          <a:p>
            <a:pPr marL="0" indent="0">
              <a:buNone/>
            </a:pPr>
            <a:r>
              <a:rPr lang="en-US" sz="1200" kern="1200" baseline="0" dirty="0" smtClean="0">
                <a:solidFill>
                  <a:schemeClr val="tx1"/>
                </a:solidFill>
                <a:latin typeface="+mn-lt"/>
                <a:ea typeface="+mn-ea"/>
                <a:cs typeface="+mn-cs"/>
              </a:rPr>
              <a:t>To register your new item it is two simple lines of code: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GameRegistry.</a:t>
            </a:r>
            <a:r>
              <a:rPr lang="en-US" sz="1200" i="1" kern="1200" dirty="0" err="1" smtClean="0">
                <a:solidFill>
                  <a:schemeClr val="tx1"/>
                </a:solidFill>
                <a:latin typeface="+mn-lt"/>
                <a:ea typeface="+mn-ea"/>
                <a:cs typeface="+mn-cs"/>
              </a:rPr>
              <a:t>registerItem</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LanguageRegistry.</a:t>
            </a:r>
            <a:r>
              <a:rPr lang="en-US" sz="1200" i="1" kern="1200" dirty="0" err="1" smtClean="0">
                <a:solidFill>
                  <a:schemeClr val="tx1"/>
                </a:solidFill>
                <a:latin typeface="+mn-lt"/>
                <a:ea typeface="+mn-ea"/>
                <a:cs typeface="+mn-cs"/>
              </a:rPr>
              <a:t>addName</a:t>
            </a:r>
            <a:r>
              <a:rPr lang="en-US" sz="1200" i="1" kern="1200" dirty="0" smtClean="0">
                <a:solidFill>
                  <a:schemeClr val="tx1"/>
                </a:solidFill>
                <a:latin typeface="+mn-lt"/>
                <a:ea typeface="+mn-ea"/>
                <a:cs typeface="+mn-cs"/>
              </a:rPr>
              <a:t>()</a:t>
            </a:r>
          </a:p>
          <a:p>
            <a:endParaRPr lang="en-US" sz="1200" i="1" kern="1200" baseline="0" dirty="0" smtClean="0">
              <a:solidFill>
                <a:schemeClr val="tx1"/>
              </a:solidFill>
              <a:latin typeface="+mn-lt"/>
              <a:ea typeface="+mn-ea"/>
              <a:cs typeface="+mn-cs"/>
            </a:endParaRPr>
          </a:p>
          <a:p>
            <a:r>
              <a:rPr lang="en-US" baseline="0" dirty="0" smtClean="0"/>
              <a:t>To set the tab there are pre-defined constants in the </a:t>
            </a:r>
            <a:r>
              <a:rPr lang="en-US" sz="1200" kern="1200" dirty="0" err="1" smtClean="0">
                <a:solidFill>
                  <a:schemeClr val="tx1"/>
                </a:solidFill>
                <a:latin typeface="+mn-lt"/>
                <a:ea typeface="+mn-ea"/>
                <a:cs typeface="+mn-cs"/>
              </a:rPr>
              <a:t>CreativeTabs</a:t>
            </a:r>
            <a:r>
              <a:rPr lang="en-US" sz="1200" kern="1200" dirty="0" smtClean="0">
                <a:solidFill>
                  <a:schemeClr val="tx1"/>
                </a:solidFill>
                <a:latin typeface="+mn-lt"/>
                <a:ea typeface="+mn-ea"/>
                <a:cs typeface="+mn-cs"/>
              </a:rPr>
              <a:t> class (</a:t>
            </a:r>
            <a:r>
              <a:rPr lang="en-US" sz="1200" kern="1200" dirty="0" err="1" smtClean="0">
                <a:solidFill>
                  <a:schemeClr val="tx1"/>
                </a:solidFill>
                <a:latin typeface="+mn-lt"/>
                <a:ea typeface="+mn-ea"/>
                <a:cs typeface="+mn-cs"/>
              </a:rPr>
              <a:t>tabBlock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tabDecorations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tabRedstone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tabTransport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tabMisc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tabFood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tabTools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tabCombat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tabBrewing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tabMaterials</a:t>
            </a:r>
            <a:r>
              <a:rPr lang="en-US" sz="1200" kern="120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Making the texture will be the most difficult part of this.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E05635-4EFD-4447-A451-86C57984FA89}" type="slidenum">
              <a:rPr lang="en-US" smtClean="0"/>
              <a:t>11</a:t>
            </a:fld>
            <a:endParaRPr lang="en-US"/>
          </a:p>
        </p:txBody>
      </p:sp>
    </p:spTree>
    <p:extLst>
      <p:ext uri="{BB962C8B-B14F-4D97-AF65-F5344CB8AC3E}">
        <p14:creationId xmlns:p14="http://schemas.microsoft.com/office/powerpoint/2010/main" val="1817387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p:txBody>
          <a:bodyPr/>
          <a:lstStyle/>
          <a:p>
            <a:fld id="{63076A8E-4501-424A-800F-B86FC14EBE54}" type="datetime1">
              <a:rPr lang="en-US" smtClean="0"/>
              <a:t>10/17/2013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01CF334-2D5C-4859-84A6-CA7E6E43FAEB}"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smtClean="0"/>
              <a:t>Click to edit Master title style</a:t>
            </a:r>
            <a:endParaRPr kumimoji="0" lang="en-US" dirty="0"/>
          </a:p>
        </p:txBody>
      </p:sp>
      <p:pic>
        <p:nvPicPr>
          <p:cNvPr id="14" name="Picture 2" descr="C:\coderdojo\trivalley coderdojo logo rev2 250 mi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7881" y="4130626"/>
            <a:ext cx="2666667" cy="238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41F5D8-6473-496E-9B13-CA3C495DA30C}" type="datetime1">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219032-4F20-4443-A8A7-DBAE63995E4A}" type="datetime1">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447314" y="6172200"/>
            <a:ext cx="1963158" cy="457200"/>
          </a:xfrm>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pic>
        <p:nvPicPr>
          <p:cNvPr id="7" name="Picture 2" descr="C:\coderdojo\trivalley coderdojo logo 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95875" y="5555181"/>
            <a:ext cx="1238095" cy="1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Date Placeholder 3"/>
          <p:cNvSpPr>
            <a:spLocks noGrp="1"/>
          </p:cNvSpPr>
          <p:nvPr>
            <p:ph type="dt" sz="half" idx="10"/>
          </p:nvPr>
        </p:nvSpPr>
        <p:spPr/>
        <p:txBody>
          <a:bodyPr/>
          <a:lstStyle/>
          <a:p>
            <a:fld id="{EAFFE49F-E057-4231-A868-BC9235C8E94C}" type="datetime1">
              <a:rPr lang="en-US" smtClean="0"/>
              <a:t>10/17/2013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dirty="0"/>
          </a:p>
        </p:txBody>
      </p:sp>
      <p:pic>
        <p:nvPicPr>
          <p:cNvPr id="12" name="Picture 2" descr="C:\coderdojo\trivalley coderdojo logo 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91823" y="5489865"/>
            <a:ext cx="1238095" cy="1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745A48-42C6-456E-908A-698690D715AE}" type="datetime1">
              <a:rPr lang="en-US" smtClean="0"/>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B076A95-BDB7-446E-9FC9-81F7D4B462B2}" type="datetime1">
              <a:rPr lang="en-US" smtClean="0"/>
              <a:t>10/17/2013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C6D138B-4864-4D9C-A5BB-86AF18F560D7}" type="datetime1">
              <a:rPr lang="en-US" smtClean="0"/>
              <a:t>10/17/2013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pic>
        <p:nvPicPr>
          <p:cNvPr id="6" name="Picture 2" descr="C:\coderdojo\trivalley coderdojo logo 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24481" y="5489865"/>
            <a:ext cx="1238095" cy="1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DBC3A-89AB-41BF-A83C-795441E57A4B}" type="datetime1">
              <a:rPr lang="en-US" smtClean="0"/>
              <a:t>10/17/2013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5" name="Picture 2" descr="C:\coderdojo\trivalley coderdojo logo 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13595" y="5478979"/>
            <a:ext cx="1238095" cy="1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4137E8A5-9630-4BBB-AAD3-B705C7ACEA44}" type="datetime1">
              <a:rPr lang="en-US" smtClean="0"/>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C51FEE-E2AB-4B6B-8A20-0C28D3941AB9}" type="datetime1">
              <a:rPr lang="en-US" smtClean="0"/>
              <a:t>10/17/2013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194D9BA-D4E3-4051-98A6-776599E785C0}" type="datetime1">
              <a:rPr lang="en-US" smtClean="0"/>
              <a:t>10/17/2013</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inecraftforge.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inecraftforge.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Bob Freitas</a:t>
            </a:r>
            <a:endParaRPr lang="en-US" dirty="0"/>
          </a:p>
        </p:txBody>
      </p:sp>
      <p:sp>
        <p:nvSpPr>
          <p:cNvPr id="3" name="Title 2"/>
          <p:cNvSpPr>
            <a:spLocks noGrp="1"/>
          </p:cNvSpPr>
          <p:nvPr>
            <p:ph type="ctrTitle"/>
          </p:nvPr>
        </p:nvSpPr>
        <p:spPr/>
        <p:txBody>
          <a:bodyPr/>
          <a:lstStyle/>
          <a:p>
            <a:r>
              <a:rPr lang="en-US" dirty="0" err="1" smtClean="0"/>
              <a:t>Minecraft</a:t>
            </a:r>
            <a:r>
              <a:rPr lang="en-US" dirty="0" smtClean="0"/>
              <a:t> </a:t>
            </a:r>
            <a:r>
              <a:rPr lang="en-US" dirty="0" err="1" smtClean="0"/>
              <a:t>Modding</a:t>
            </a:r>
            <a:r>
              <a:rPr lang="en-US" dirty="0" smtClean="0"/>
              <a:t> with Forge</a:t>
            </a:r>
            <a:endParaRPr lang="en-US" dirty="0"/>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pPr marL="0" indent="0">
              <a:buNone/>
            </a:pPr>
            <a:r>
              <a:rPr lang="en-US" b="1" dirty="0"/>
              <a:t>import </a:t>
            </a:r>
            <a:r>
              <a:rPr lang="en-US" b="1" dirty="0" err="1"/>
              <a:t>net.minecraft.item.EnumToolMaterial</a:t>
            </a:r>
            <a:r>
              <a:rPr lang="en-US" b="1" dirty="0"/>
              <a:t>;</a:t>
            </a:r>
          </a:p>
          <a:p>
            <a:pPr marL="0" indent="0">
              <a:buNone/>
            </a:pPr>
            <a:r>
              <a:rPr lang="en-US" b="1" dirty="0"/>
              <a:t>import </a:t>
            </a:r>
            <a:r>
              <a:rPr lang="en-US" b="1" dirty="0" err="1"/>
              <a:t>net.minecraftforge.common.EnumHelper</a:t>
            </a:r>
            <a:r>
              <a:rPr lang="en-US" b="1" dirty="0" smtClean="0"/>
              <a:t>;</a:t>
            </a:r>
          </a:p>
          <a:p>
            <a:pPr marL="0" indent="0">
              <a:buNone/>
            </a:pPr>
            <a:endParaRPr lang="en-US" b="1" dirty="0"/>
          </a:p>
          <a:p>
            <a:pPr marL="0" indent="0">
              <a:buNone/>
            </a:pPr>
            <a:r>
              <a:rPr lang="en-US" b="1" dirty="0"/>
              <a:t>public class </a:t>
            </a:r>
            <a:r>
              <a:rPr lang="en-US" b="1" dirty="0" err="1"/>
              <a:t>RedDiamondMod</a:t>
            </a:r>
            <a:r>
              <a:rPr lang="en-US" b="1" dirty="0"/>
              <a:t> </a:t>
            </a:r>
            <a:r>
              <a:rPr lang="en-US" b="1" dirty="0" smtClean="0"/>
              <a:t>{</a:t>
            </a:r>
          </a:p>
          <a:p>
            <a:pPr marL="0" indent="0">
              <a:buNone/>
            </a:pPr>
            <a:endParaRPr lang="en-US" b="1" dirty="0" smtClean="0"/>
          </a:p>
          <a:p>
            <a:pPr marL="0" indent="0">
              <a:buNone/>
            </a:pPr>
            <a:r>
              <a:rPr lang="en-US" b="1" dirty="0" smtClean="0"/>
              <a:t>    </a:t>
            </a:r>
            <a:r>
              <a:rPr lang="en-US" b="1" dirty="0"/>
              <a:t>public static </a:t>
            </a:r>
            <a:r>
              <a:rPr lang="en-US" b="1" dirty="0" err="1"/>
              <a:t>EnumToolMaterial</a:t>
            </a:r>
            <a:r>
              <a:rPr lang="en-US" b="1" dirty="0"/>
              <a:t> </a:t>
            </a:r>
            <a:r>
              <a:rPr lang="en-US" b="1" i="1" dirty="0" err="1"/>
              <a:t>materialRedDiamond</a:t>
            </a:r>
            <a:r>
              <a:rPr lang="en-US" b="1" i="1" dirty="0"/>
              <a:t> = </a:t>
            </a:r>
            <a:endParaRPr lang="en-US" b="1" i="1" dirty="0" smtClean="0"/>
          </a:p>
          <a:p>
            <a:pPr marL="0" indent="0">
              <a:buNone/>
            </a:pPr>
            <a:r>
              <a:rPr lang="en-US" b="1" i="1" dirty="0"/>
              <a:t> </a:t>
            </a:r>
            <a:r>
              <a:rPr lang="en-US" b="1" i="1" dirty="0" smtClean="0"/>
              <a:t>       </a:t>
            </a:r>
            <a:r>
              <a:rPr lang="en-US" b="1" i="1" dirty="0" err="1" smtClean="0"/>
              <a:t>EnumHelper.addToolMaterial</a:t>
            </a:r>
            <a:r>
              <a:rPr lang="en-US" b="1" i="1" dirty="0" smtClean="0"/>
              <a:t>(</a:t>
            </a:r>
          </a:p>
          <a:p>
            <a:pPr marL="0" indent="0">
              <a:buNone/>
            </a:pPr>
            <a:r>
              <a:rPr lang="it-IT" b="1" dirty="0" smtClean="0"/>
              <a:t>             "</a:t>
            </a:r>
            <a:r>
              <a:rPr lang="it-IT" b="1" dirty="0"/>
              <a:t>REDDIAMOND", 3, 2000, 15.0F, 40.0F, 50);</a:t>
            </a:r>
            <a:endParaRPr lang="en-US" b="1" dirty="0"/>
          </a:p>
        </p:txBody>
      </p:sp>
      <p:sp>
        <p:nvSpPr>
          <p:cNvPr id="4" name="Title 3"/>
          <p:cNvSpPr>
            <a:spLocks noGrp="1"/>
          </p:cNvSpPr>
          <p:nvPr>
            <p:ph type="title"/>
          </p:nvPr>
        </p:nvSpPr>
        <p:spPr/>
        <p:txBody>
          <a:bodyPr/>
          <a:lstStyle/>
          <a:p>
            <a:r>
              <a:rPr lang="en-US" dirty="0"/>
              <a:t>Custom </a:t>
            </a:r>
            <a:r>
              <a:rPr lang="en-US" dirty="0" smtClean="0"/>
              <a:t>Red Diamond Tool Material</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22001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en-US" dirty="0" smtClean="0"/>
              <a:t>Need an item to be able to drop from the ore block</a:t>
            </a:r>
          </a:p>
          <a:p>
            <a:r>
              <a:rPr lang="en-US" dirty="0" smtClean="0"/>
              <a:t>Item properties</a:t>
            </a:r>
          </a:p>
          <a:p>
            <a:pPr lvl="1"/>
            <a:r>
              <a:rPr lang="en-US" dirty="0" smtClean="0"/>
              <a:t>Item ID – 256 to 32,000, but up to 2267 used by MC</a:t>
            </a:r>
          </a:p>
          <a:p>
            <a:pPr lvl="1"/>
            <a:r>
              <a:rPr lang="en-US" dirty="0" smtClean="0"/>
              <a:t>Max Stack Size – number that can be held, default is 64</a:t>
            </a:r>
          </a:p>
          <a:p>
            <a:pPr lvl="1"/>
            <a:r>
              <a:rPr lang="en-US" dirty="0" smtClean="0"/>
              <a:t>Icon – texture file to display for this item</a:t>
            </a:r>
          </a:p>
          <a:p>
            <a:pPr lvl="1"/>
            <a:r>
              <a:rPr lang="en-US" dirty="0" smtClean="0"/>
              <a:t>Internal Name – only internally to MC</a:t>
            </a:r>
          </a:p>
          <a:p>
            <a:pPr lvl="1"/>
            <a:r>
              <a:rPr lang="en-US" dirty="0" smtClean="0"/>
              <a:t>External Name – name that is shown in the game</a:t>
            </a:r>
          </a:p>
          <a:p>
            <a:pPr lvl="1"/>
            <a:r>
              <a:rPr lang="en-US" dirty="0" smtClean="0"/>
              <a:t>Creative Tab – which tab the item will appear in</a:t>
            </a:r>
          </a:p>
          <a:p>
            <a:r>
              <a:rPr lang="en-US" dirty="0" smtClean="0"/>
              <a:t>Create a new class that extends Item or a subclass</a:t>
            </a:r>
          </a:p>
          <a:p>
            <a:r>
              <a:rPr lang="en-US" dirty="0" smtClean="0"/>
              <a:t>Create a texture for your item</a:t>
            </a:r>
          </a:p>
          <a:p>
            <a:r>
              <a:rPr lang="en-US" dirty="0" smtClean="0"/>
              <a:t>Instantiate and register it in the base class</a:t>
            </a:r>
          </a:p>
        </p:txBody>
      </p:sp>
      <p:sp>
        <p:nvSpPr>
          <p:cNvPr id="3" name="Title 2"/>
          <p:cNvSpPr>
            <a:spLocks noGrp="1"/>
          </p:cNvSpPr>
          <p:nvPr>
            <p:ph type="title"/>
          </p:nvPr>
        </p:nvSpPr>
        <p:spPr/>
        <p:txBody>
          <a:bodyPr/>
          <a:lstStyle/>
          <a:p>
            <a:r>
              <a:rPr lang="en-US" dirty="0" smtClean="0"/>
              <a:t>Custom Item</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284381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Create new class </a:t>
            </a:r>
            <a:r>
              <a:rPr lang="en-US" dirty="0" err="1" smtClean="0"/>
              <a:t>item.RedDiamondItem</a:t>
            </a:r>
            <a:r>
              <a:rPr lang="en-US" dirty="0" smtClean="0"/>
              <a:t> that extends Item</a:t>
            </a:r>
          </a:p>
          <a:p>
            <a:r>
              <a:rPr lang="en-US" dirty="0" smtClean="0"/>
              <a:t>Define the id, </a:t>
            </a:r>
            <a:r>
              <a:rPr lang="en-US" dirty="0" err="1" smtClean="0"/>
              <a:t>internalName</a:t>
            </a:r>
            <a:r>
              <a:rPr lang="en-US" dirty="0" smtClean="0"/>
              <a:t> &amp; </a:t>
            </a:r>
            <a:r>
              <a:rPr lang="en-US" dirty="0" err="1" smtClean="0"/>
              <a:t>externalName</a:t>
            </a:r>
            <a:r>
              <a:rPr lang="en-US" dirty="0" smtClean="0"/>
              <a:t> for item</a:t>
            </a:r>
          </a:p>
          <a:p>
            <a:r>
              <a:rPr lang="en-US" dirty="0" smtClean="0"/>
              <a:t>Create a constructor and set properties</a:t>
            </a:r>
          </a:p>
          <a:p>
            <a:pPr lvl="1"/>
            <a:r>
              <a:rPr lang="en-US" dirty="0" smtClean="0"/>
              <a:t>Id, </a:t>
            </a:r>
            <a:r>
              <a:rPr lang="en-US" dirty="0" err="1" smtClean="0"/>
              <a:t>InternalName</a:t>
            </a:r>
            <a:r>
              <a:rPr lang="en-US" dirty="0" smtClean="0"/>
              <a:t> &amp; Creative tab</a:t>
            </a:r>
          </a:p>
          <a:p>
            <a:r>
              <a:rPr lang="en-US" dirty="0" smtClean="0"/>
              <a:t>Override the </a:t>
            </a:r>
            <a:r>
              <a:rPr lang="en-US" dirty="0" err="1" smtClean="0"/>
              <a:t>registerIcons</a:t>
            </a:r>
            <a:r>
              <a:rPr lang="en-US" dirty="0" smtClean="0"/>
              <a:t>() method</a:t>
            </a:r>
          </a:p>
          <a:p>
            <a:pPr lvl="1"/>
            <a:r>
              <a:rPr lang="en-US" dirty="0"/>
              <a:t>Set </a:t>
            </a:r>
            <a:r>
              <a:rPr lang="en-US" dirty="0" err="1" smtClean="0"/>
              <a:t>itemIcon</a:t>
            </a:r>
            <a:r>
              <a:rPr lang="en-US" dirty="0" smtClean="0"/>
              <a:t> in the superclass</a:t>
            </a:r>
          </a:p>
          <a:p>
            <a:r>
              <a:rPr lang="en-US" dirty="0" smtClean="0"/>
              <a:t>Register the item in base class</a:t>
            </a:r>
            <a:endParaRPr lang="en-US" dirty="0"/>
          </a:p>
          <a:p>
            <a:r>
              <a:rPr lang="en-US" dirty="0" smtClean="0"/>
              <a:t>Create the icon &amp; make it available</a:t>
            </a:r>
          </a:p>
        </p:txBody>
      </p:sp>
      <p:sp>
        <p:nvSpPr>
          <p:cNvPr id="3" name="Title 2"/>
          <p:cNvSpPr>
            <a:spLocks noGrp="1"/>
          </p:cNvSpPr>
          <p:nvPr>
            <p:ph type="title"/>
          </p:nvPr>
        </p:nvSpPr>
        <p:spPr/>
        <p:txBody>
          <a:bodyPr/>
          <a:lstStyle/>
          <a:p>
            <a:r>
              <a:rPr lang="en-US" dirty="0" smtClean="0"/>
              <a:t>Custom Red Diamond Item</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16273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219200" y="1447799"/>
            <a:ext cx="10363200" cy="4837253"/>
          </a:xfrm>
        </p:spPr>
        <p:txBody>
          <a:bodyPr>
            <a:normAutofit fontScale="92500" lnSpcReduction="20000"/>
          </a:bodyPr>
          <a:lstStyle/>
          <a:p>
            <a:pPr marL="0" indent="0">
              <a:buNone/>
            </a:pPr>
            <a:r>
              <a:rPr lang="en-US" b="1" dirty="0"/>
              <a:t>public class </a:t>
            </a:r>
            <a:r>
              <a:rPr lang="en-US" b="1" dirty="0" err="1"/>
              <a:t>RedDiamondItem</a:t>
            </a:r>
            <a:r>
              <a:rPr lang="en-US" b="1" dirty="0"/>
              <a:t> extends Item </a:t>
            </a:r>
            <a:r>
              <a:rPr lang="en-US" b="1" dirty="0" smtClean="0"/>
              <a:t>{</a:t>
            </a:r>
            <a:endParaRPr lang="en-US" b="1" dirty="0"/>
          </a:p>
          <a:p>
            <a:pPr marL="274320" lvl="1" indent="0">
              <a:buNone/>
            </a:pPr>
            <a:r>
              <a:rPr lang="en-US" b="1" dirty="0"/>
              <a:t>public static </a:t>
            </a:r>
            <a:r>
              <a:rPr lang="en-US" b="1" dirty="0" err="1"/>
              <a:t>int</a:t>
            </a:r>
            <a:r>
              <a:rPr lang="en-US" b="1" dirty="0"/>
              <a:t> </a:t>
            </a:r>
            <a:r>
              <a:rPr lang="en-US" b="1" i="1" dirty="0"/>
              <a:t>id = 5000;</a:t>
            </a:r>
          </a:p>
          <a:p>
            <a:pPr marL="274320" lvl="1" indent="0">
              <a:buNone/>
            </a:pPr>
            <a:r>
              <a:rPr lang="en-US" b="1" dirty="0"/>
              <a:t>public static String </a:t>
            </a:r>
            <a:r>
              <a:rPr lang="en-US" b="1" i="1" dirty="0" err="1"/>
              <a:t>internalName</a:t>
            </a:r>
            <a:r>
              <a:rPr lang="en-US" b="1" i="1" dirty="0"/>
              <a:t> = "</a:t>
            </a:r>
            <a:r>
              <a:rPr lang="en-US" b="1" i="1" dirty="0" err="1"/>
              <a:t>reddiamonditem</a:t>
            </a:r>
            <a:r>
              <a:rPr lang="en-US" b="1" i="1" dirty="0"/>
              <a:t>";</a:t>
            </a:r>
          </a:p>
          <a:p>
            <a:pPr marL="274320" lvl="1" indent="0">
              <a:buNone/>
            </a:pPr>
            <a:r>
              <a:rPr lang="en-US" b="1" dirty="0"/>
              <a:t>public static String </a:t>
            </a:r>
            <a:r>
              <a:rPr lang="en-US" b="1" i="1" dirty="0" err="1"/>
              <a:t>externalName</a:t>
            </a:r>
            <a:r>
              <a:rPr lang="en-US" b="1" i="1" dirty="0"/>
              <a:t> = "Red Diamond</a:t>
            </a:r>
            <a:r>
              <a:rPr lang="en-US" b="1" i="1" dirty="0" smtClean="0"/>
              <a:t>";</a:t>
            </a:r>
          </a:p>
          <a:p>
            <a:pPr marL="274320" lvl="1" indent="0">
              <a:buNone/>
            </a:pPr>
            <a:endParaRPr lang="en-US" b="1" dirty="0"/>
          </a:p>
          <a:p>
            <a:pPr marL="274320" lvl="1" indent="0">
              <a:buNone/>
            </a:pPr>
            <a:r>
              <a:rPr lang="en-US" b="1" dirty="0"/>
              <a:t>public </a:t>
            </a:r>
            <a:r>
              <a:rPr lang="en-US" b="1" dirty="0" err="1"/>
              <a:t>RedDiamondItem</a:t>
            </a:r>
            <a:r>
              <a:rPr lang="en-US" b="1" dirty="0"/>
              <a:t>(</a:t>
            </a:r>
            <a:r>
              <a:rPr lang="en-US" b="1" dirty="0" err="1"/>
              <a:t>int</a:t>
            </a:r>
            <a:r>
              <a:rPr lang="en-US" b="1" dirty="0"/>
              <a:t> id) {</a:t>
            </a:r>
          </a:p>
          <a:p>
            <a:pPr marL="548640" lvl="2" indent="0">
              <a:buNone/>
            </a:pPr>
            <a:r>
              <a:rPr lang="en-US" b="1" dirty="0"/>
              <a:t>super(id);</a:t>
            </a:r>
          </a:p>
          <a:p>
            <a:pPr marL="548640" lvl="2" indent="0">
              <a:buNone/>
            </a:pPr>
            <a:r>
              <a:rPr lang="en-US" b="1" dirty="0" err="1"/>
              <a:t>setCreativeTab</a:t>
            </a:r>
            <a:r>
              <a:rPr lang="en-US" b="1" dirty="0"/>
              <a:t>(</a:t>
            </a:r>
            <a:r>
              <a:rPr lang="en-US" b="1" dirty="0" err="1"/>
              <a:t>CreativeTabs.</a:t>
            </a:r>
            <a:r>
              <a:rPr lang="en-US" b="1" i="1" dirty="0" err="1"/>
              <a:t>tabMaterials</a:t>
            </a:r>
            <a:r>
              <a:rPr lang="en-US" b="1" i="1" dirty="0"/>
              <a:t>);</a:t>
            </a:r>
          </a:p>
          <a:p>
            <a:pPr marL="548640" lvl="2" indent="0">
              <a:buNone/>
            </a:pPr>
            <a:r>
              <a:rPr lang="en-US" b="1" dirty="0" err="1"/>
              <a:t>setUnlocalizedName</a:t>
            </a:r>
            <a:r>
              <a:rPr lang="en-US" b="1" dirty="0"/>
              <a:t>(</a:t>
            </a:r>
            <a:r>
              <a:rPr lang="en-US" b="1" i="1" dirty="0" err="1"/>
              <a:t>internalName</a:t>
            </a:r>
            <a:r>
              <a:rPr lang="en-US" b="1" i="1" dirty="0"/>
              <a:t>);</a:t>
            </a:r>
          </a:p>
          <a:p>
            <a:pPr marL="274320" lvl="1" indent="0">
              <a:buNone/>
            </a:pPr>
            <a:r>
              <a:rPr lang="en-US" b="1" dirty="0" smtClean="0"/>
              <a:t>}</a:t>
            </a:r>
            <a:endParaRPr lang="en-US" b="1" dirty="0"/>
          </a:p>
          <a:p>
            <a:pPr marL="274320" lvl="1" indent="0">
              <a:buNone/>
            </a:pPr>
            <a:r>
              <a:rPr lang="en-US" b="1" dirty="0"/>
              <a:t>@</a:t>
            </a:r>
            <a:r>
              <a:rPr lang="en-US" b="1" dirty="0" err="1"/>
              <a:t>SideOnly</a:t>
            </a:r>
            <a:r>
              <a:rPr lang="en-US" b="1" dirty="0"/>
              <a:t>(</a:t>
            </a:r>
            <a:r>
              <a:rPr lang="en-US" b="1" dirty="0" err="1"/>
              <a:t>Side.</a:t>
            </a:r>
            <a:r>
              <a:rPr lang="en-US" b="1" i="1" dirty="0" err="1"/>
              <a:t>CLIENT</a:t>
            </a:r>
            <a:r>
              <a:rPr lang="en-US" b="1" i="1" dirty="0"/>
              <a:t>)</a:t>
            </a:r>
          </a:p>
          <a:p>
            <a:pPr marL="274320" lvl="1" indent="0">
              <a:buNone/>
            </a:pPr>
            <a:r>
              <a:rPr lang="en-US" b="1" dirty="0"/>
              <a:t>public void </a:t>
            </a:r>
            <a:r>
              <a:rPr lang="en-US" b="1" dirty="0" err="1"/>
              <a:t>registerIcons</a:t>
            </a:r>
            <a:r>
              <a:rPr lang="en-US" b="1" dirty="0"/>
              <a:t>(</a:t>
            </a:r>
            <a:r>
              <a:rPr lang="en-US" b="1" dirty="0" err="1"/>
              <a:t>IconRegister</a:t>
            </a:r>
            <a:r>
              <a:rPr lang="en-US" b="1" dirty="0"/>
              <a:t> </a:t>
            </a:r>
            <a:r>
              <a:rPr lang="en-US" b="1" dirty="0" err="1"/>
              <a:t>iconRegister</a:t>
            </a:r>
            <a:r>
              <a:rPr lang="en-US" b="1" dirty="0"/>
              <a:t>){</a:t>
            </a:r>
          </a:p>
          <a:p>
            <a:pPr marL="548640" lvl="2" indent="0">
              <a:buNone/>
            </a:pPr>
            <a:r>
              <a:rPr lang="en-US" b="1" dirty="0" err="1"/>
              <a:t>itemIcon</a:t>
            </a:r>
            <a:r>
              <a:rPr lang="en-US" b="1" dirty="0"/>
              <a:t> = </a:t>
            </a:r>
            <a:r>
              <a:rPr lang="en-US" b="1" dirty="0" err="1"/>
              <a:t>iconRegister.registerIcon</a:t>
            </a:r>
            <a:r>
              <a:rPr lang="en-US" b="1" dirty="0"/>
              <a:t>(</a:t>
            </a:r>
            <a:r>
              <a:rPr lang="en-US" b="1" dirty="0" err="1"/>
              <a:t>RedDiamondInfo.</a:t>
            </a:r>
            <a:r>
              <a:rPr lang="en-US" b="1" i="1" dirty="0" err="1"/>
              <a:t>MOD_ID</a:t>
            </a:r>
            <a:r>
              <a:rPr lang="en-US" b="1" i="1" dirty="0"/>
              <a:t> + ":</a:t>
            </a:r>
            <a:r>
              <a:rPr lang="en-US" b="1" i="1" dirty="0" err="1"/>
              <a:t>RedDiamond</a:t>
            </a:r>
            <a:r>
              <a:rPr lang="en-US" b="1" i="1" dirty="0"/>
              <a:t>");</a:t>
            </a:r>
          </a:p>
          <a:p>
            <a:pPr marL="274320" lvl="1" indent="0">
              <a:buNone/>
            </a:pPr>
            <a:r>
              <a:rPr lang="en-US" b="1" dirty="0" smtClean="0"/>
              <a:t>}</a:t>
            </a:r>
            <a:endParaRPr lang="en-US" b="1" dirty="0"/>
          </a:p>
          <a:p>
            <a:pPr marL="0" indent="0">
              <a:buNone/>
            </a:pPr>
            <a:r>
              <a:rPr lang="en-US" b="1" dirty="0"/>
              <a:t>}</a:t>
            </a:r>
            <a:endParaRPr lang="en-US" b="1" dirty="0" smtClean="0"/>
          </a:p>
        </p:txBody>
      </p:sp>
      <p:sp>
        <p:nvSpPr>
          <p:cNvPr id="3" name="Title 2"/>
          <p:cNvSpPr>
            <a:spLocks noGrp="1"/>
          </p:cNvSpPr>
          <p:nvPr>
            <p:ph type="title"/>
          </p:nvPr>
        </p:nvSpPr>
        <p:spPr/>
        <p:txBody>
          <a:bodyPr/>
          <a:lstStyle/>
          <a:p>
            <a:r>
              <a:rPr lang="en-US" dirty="0" smtClean="0"/>
              <a:t>Custom Red Diamond Item</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287019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219200" y="1447799"/>
            <a:ext cx="10363200" cy="4837253"/>
          </a:xfrm>
        </p:spPr>
        <p:txBody>
          <a:bodyPr>
            <a:normAutofit/>
          </a:bodyPr>
          <a:lstStyle/>
          <a:p>
            <a:pPr marL="0" indent="0">
              <a:buNone/>
            </a:pPr>
            <a:r>
              <a:rPr lang="en-US" b="1" dirty="0"/>
              <a:t>public static Item </a:t>
            </a:r>
            <a:r>
              <a:rPr lang="en-US" b="1" i="1" dirty="0" err="1"/>
              <a:t>redDiamondItem</a:t>
            </a:r>
            <a:r>
              <a:rPr lang="en-US" b="1" i="1" dirty="0"/>
              <a:t> = new </a:t>
            </a:r>
            <a:endParaRPr lang="en-US" b="1" i="1" dirty="0" smtClean="0"/>
          </a:p>
          <a:p>
            <a:pPr marL="0" indent="0">
              <a:buNone/>
            </a:pPr>
            <a:r>
              <a:rPr lang="en-US" b="1" i="1" dirty="0" smtClean="0"/>
              <a:t>    </a:t>
            </a:r>
            <a:r>
              <a:rPr lang="en-US" b="1" i="1" dirty="0" err="1" smtClean="0"/>
              <a:t>RedDiamondItem</a:t>
            </a:r>
            <a:r>
              <a:rPr lang="en-US" b="1" i="1" dirty="0" smtClean="0"/>
              <a:t>(RedDiamondItem.id</a:t>
            </a:r>
            <a:r>
              <a:rPr lang="en-US" b="1" i="1" dirty="0"/>
              <a:t>);</a:t>
            </a:r>
          </a:p>
          <a:p>
            <a:pPr marL="0" indent="0">
              <a:buNone/>
            </a:pPr>
            <a:endParaRPr lang="en-US" b="1" dirty="0"/>
          </a:p>
          <a:p>
            <a:pPr marL="0" indent="0">
              <a:buNone/>
            </a:pPr>
            <a:r>
              <a:rPr lang="en-US" b="1" dirty="0"/>
              <a:t>@</a:t>
            </a:r>
            <a:r>
              <a:rPr lang="en-US" b="1" dirty="0" err="1"/>
              <a:t>EventHandler</a:t>
            </a:r>
            <a:endParaRPr lang="en-US" b="1" dirty="0"/>
          </a:p>
          <a:p>
            <a:pPr marL="0" indent="0">
              <a:buNone/>
            </a:pPr>
            <a:r>
              <a:rPr lang="en-US" b="1" dirty="0"/>
              <a:t>public void load(</a:t>
            </a:r>
            <a:r>
              <a:rPr lang="en-US" b="1" dirty="0" err="1"/>
              <a:t>FMLInitializationEvent</a:t>
            </a:r>
            <a:r>
              <a:rPr lang="en-US" b="1" dirty="0"/>
              <a:t> event) {</a:t>
            </a:r>
          </a:p>
          <a:p>
            <a:pPr marL="274320" lvl="1" indent="0">
              <a:buNone/>
            </a:pPr>
            <a:r>
              <a:rPr lang="en-US" b="1" dirty="0" err="1"/>
              <a:t>GameRegistry.</a:t>
            </a:r>
            <a:r>
              <a:rPr lang="en-US" b="1" i="1" dirty="0" err="1"/>
              <a:t>registerItem</a:t>
            </a:r>
            <a:r>
              <a:rPr lang="en-US" b="1" i="1" dirty="0"/>
              <a:t>(</a:t>
            </a:r>
            <a:r>
              <a:rPr lang="en-US" b="1" i="1" dirty="0" err="1"/>
              <a:t>redDiamondItem</a:t>
            </a:r>
            <a:r>
              <a:rPr lang="en-US" b="1" i="1" dirty="0" smtClean="0"/>
              <a:t>,</a:t>
            </a:r>
          </a:p>
          <a:p>
            <a:pPr marL="274320" lvl="1" indent="0">
              <a:buNone/>
            </a:pPr>
            <a:r>
              <a:rPr lang="en-US" b="1" i="1" dirty="0"/>
              <a:t> </a:t>
            </a:r>
            <a:r>
              <a:rPr lang="en-US" b="1" i="1" dirty="0" smtClean="0"/>
              <a:t>   </a:t>
            </a:r>
            <a:r>
              <a:rPr lang="en-US" b="1" i="1" dirty="0" err="1" smtClean="0"/>
              <a:t>RedDiamondItem.internalName</a:t>
            </a:r>
            <a:r>
              <a:rPr lang="en-US" b="1" i="1" dirty="0"/>
              <a:t>);</a:t>
            </a:r>
          </a:p>
          <a:p>
            <a:pPr marL="274320" lvl="1" indent="0">
              <a:buNone/>
            </a:pPr>
            <a:r>
              <a:rPr lang="en-US" b="1" dirty="0" err="1"/>
              <a:t>LanguageRegistry.</a:t>
            </a:r>
            <a:r>
              <a:rPr lang="en-US" b="1" i="1" dirty="0" err="1"/>
              <a:t>addName</a:t>
            </a:r>
            <a:r>
              <a:rPr lang="en-US" b="1" i="1" dirty="0"/>
              <a:t>(</a:t>
            </a:r>
            <a:r>
              <a:rPr lang="en-US" b="1" i="1" dirty="0" err="1"/>
              <a:t>redDiamondItem</a:t>
            </a:r>
            <a:r>
              <a:rPr lang="en-US" b="1" i="1" dirty="0"/>
              <a:t>, </a:t>
            </a:r>
            <a:endParaRPr lang="en-US" b="1" i="1" dirty="0" smtClean="0"/>
          </a:p>
          <a:p>
            <a:pPr marL="274320" lvl="1" indent="0">
              <a:buNone/>
            </a:pPr>
            <a:r>
              <a:rPr lang="en-US" b="1" i="1" dirty="0"/>
              <a:t> </a:t>
            </a:r>
            <a:r>
              <a:rPr lang="en-US" b="1" i="1" dirty="0" smtClean="0"/>
              <a:t>   </a:t>
            </a:r>
            <a:r>
              <a:rPr lang="en-US" b="1" i="1" dirty="0" err="1" smtClean="0"/>
              <a:t>RedDiamondItem.externalName</a:t>
            </a:r>
            <a:r>
              <a:rPr lang="en-US" b="1" i="1" dirty="0"/>
              <a:t>);</a:t>
            </a:r>
          </a:p>
          <a:p>
            <a:pPr marL="0" indent="0">
              <a:buNone/>
            </a:pPr>
            <a:r>
              <a:rPr lang="en-US" b="1" dirty="0"/>
              <a:t>}</a:t>
            </a:r>
            <a:endParaRPr lang="en-US" b="1" i="1" dirty="0"/>
          </a:p>
          <a:p>
            <a:pPr marL="0" indent="0">
              <a:buNone/>
            </a:pPr>
            <a:endParaRPr lang="en-US" dirty="0" smtClean="0"/>
          </a:p>
        </p:txBody>
      </p:sp>
      <p:sp>
        <p:nvSpPr>
          <p:cNvPr id="3" name="Title 2"/>
          <p:cNvSpPr>
            <a:spLocks noGrp="1"/>
          </p:cNvSpPr>
          <p:nvPr>
            <p:ph type="title"/>
          </p:nvPr>
        </p:nvSpPr>
        <p:spPr/>
        <p:txBody>
          <a:bodyPr/>
          <a:lstStyle/>
          <a:p>
            <a:r>
              <a:rPr lang="en-US" dirty="0" smtClean="0"/>
              <a:t>Custom Red Diamond Item</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71196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r>
              <a:rPr lang="en-US" dirty="0" smtClean="0"/>
              <a:t>Create a temp directory</a:t>
            </a:r>
          </a:p>
          <a:p>
            <a:r>
              <a:rPr lang="en-US" dirty="0" smtClean="0"/>
              <a:t>Copy the default diamond icon</a:t>
            </a:r>
          </a:p>
          <a:p>
            <a:pPr lvl="1"/>
            <a:r>
              <a:rPr lang="en-US" dirty="0" err="1"/>
              <a:t>mcp</a:t>
            </a:r>
            <a:r>
              <a:rPr lang="en-US" dirty="0"/>
              <a:t>\temp\</a:t>
            </a:r>
            <a:r>
              <a:rPr lang="en-US" dirty="0" err="1"/>
              <a:t>src</a:t>
            </a:r>
            <a:r>
              <a:rPr lang="en-US" dirty="0"/>
              <a:t>\</a:t>
            </a:r>
            <a:r>
              <a:rPr lang="en-US" dirty="0" err="1"/>
              <a:t>minecraft</a:t>
            </a:r>
            <a:r>
              <a:rPr lang="en-US" dirty="0"/>
              <a:t>\assets\</a:t>
            </a:r>
            <a:r>
              <a:rPr lang="en-US" dirty="0" err="1"/>
              <a:t>minecraft</a:t>
            </a:r>
            <a:r>
              <a:rPr lang="en-US" dirty="0"/>
              <a:t>\textures\items</a:t>
            </a:r>
            <a:endParaRPr lang="en-US" dirty="0" smtClean="0"/>
          </a:p>
          <a:p>
            <a:r>
              <a:rPr lang="en-US" dirty="0" smtClean="0"/>
              <a:t>Make edits to replace with different shapes of red</a:t>
            </a:r>
          </a:p>
          <a:p>
            <a:r>
              <a:rPr lang="en-US" dirty="0" smtClean="0"/>
              <a:t>Create assets directory for items</a:t>
            </a:r>
          </a:p>
          <a:p>
            <a:pPr lvl="1"/>
            <a:r>
              <a:rPr lang="en-US" dirty="0" err="1" smtClean="0"/>
              <a:t>src</a:t>
            </a:r>
            <a:r>
              <a:rPr lang="en-US" dirty="0" smtClean="0"/>
              <a:t>\</a:t>
            </a:r>
            <a:r>
              <a:rPr lang="en-US" dirty="0" err="1" smtClean="0"/>
              <a:t>minecraft</a:t>
            </a:r>
            <a:r>
              <a:rPr lang="en-US" dirty="0" smtClean="0"/>
              <a:t>\assets\</a:t>
            </a:r>
            <a:r>
              <a:rPr lang="en-US" b="1" dirty="0" err="1" smtClean="0"/>
              <a:t>reddiamond</a:t>
            </a:r>
            <a:r>
              <a:rPr lang="en-US" dirty="0" smtClean="0"/>
              <a:t>\textures\items</a:t>
            </a:r>
          </a:p>
          <a:p>
            <a:pPr lvl="1"/>
            <a:r>
              <a:rPr lang="en-US" dirty="0" smtClean="0"/>
              <a:t>Use </a:t>
            </a:r>
            <a:r>
              <a:rPr lang="en-US" dirty="0" err="1" smtClean="0"/>
              <a:t>modid</a:t>
            </a:r>
            <a:r>
              <a:rPr lang="en-US" dirty="0" smtClean="0"/>
              <a:t>, lowercase matters</a:t>
            </a:r>
          </a:p>
          <a:p>
            <a:r>
              <a:rPr lang="en-US" dirty="0" smtClean="0"/>
              <a:t>Copy new icon into </a:t>
            </a:r>
            <a:r>
              <a:rPr lang="en-US" dirty="0" err="1" smtClean="0"/>
              <a:t>dir</a:t>
            </a:r>
            <a:endParaRPr lang="en-US" dirty="0" smtClean="0"/>
          </a:p>
          <a:p>
            <a:r>
              <a:rPr lang="en-US" dirty="0" smtClean="0"/>
              <a:t>Make sure it is named correctly</a:t>
            </a:r>
          </a:p>
          <a:p>
            <a:pPr lvl="1"/>
            <a:r>
              <a:rPr lang="en-US" dirty="0" smtClean="0"/>
              <a:t>Exact match to value in </a:t>
            </a:r>
            <a:r>
              <a:rPr lang="en-US" dirty="0" err="1" smtClean="0"/>
              <a:t>registerIcons</a:t>
            </a:r>
            <a:r>
              <a:rPr lang="en-US" dirty="0" smtClean="0"/>
              <a:t>()</a:t>
            </a:r>
            <a:endParaRPr lang="en-US" dirty="0"/>
          </a:p>
        </p:txBody>
      </p:sp>
      <p:sp>
        <p:nvSpPr>
          <p:cNvPr id="4" name="Title 3"/>
          <p:cNvSpPr>
            <a:spLocks noGrp="1"/>
          </p:cNvSpPr>
          <p:nvPr>
            <p:ph type="title"/>
          </p:nvPr>
        </p:nvSpPr>
        <p:spPr/>
        <p:txBody>
          <a:bodyPr/>
          <a:lstStyle/>
          <a:p>
            <a:r>
              <a:rPr lang="en-US" dirty="0"/>
              <a:t>Custom Red Diamond </a:t>
            </a:r>
            <a:r>
              <a:rPr lang="en-US" dirty="0" smtClean="0"/>
              <a:t>Item Texture</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153318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a:t>E</a:t>
            </a:r>
            <a:r>
              <a:rPr lang="en-US" dirty="0" smtClean="0"/>
              <a:t>xtend the Block or subclass of it</a:t>
            </a:r>
          </a:p>
          <a:p>
            <a:r>
              <a:rPr lang="en-US" dirty="0" smtClean="0"/>
              <a:t>Block </a:t>
            </a:r>
            <a:r>
              <a:rPr lang="en-US" dirty="0"/>
              <a:t>properties</a:t>
            </a:r>
          </a:p>
          <a:p>
            <a:pPr lvl="1"/>
            <a:r>
              <a:rPr lang="en-US" dirty="0" smtClean="0"/>
              <a:t>Block </a:t>
            </a:r>
            <a:r>
              <a:rPr lang="en-US" dirty="0"/>
              <a:t>ID – 0 to </a:t>
            </a:r>
            <a:r>
              <a:rPr lang="en-US" dirty="0" smtClean="0"/>
              <a:t>4095, </a:t>
            </a:r>
            <a:r>
              <a:rPr lang="en-US" dirty="0"/>
              <a:t>but up to </a:t>
            </a:r>
            <a:r>
              <a:rPr lang="en-US" dirty="0" smtClean="0"/>
              <a:t>173 </a:t>
            </a:r>
            <a:r>
              <a:rPr lang="en-US" dirty="0"/>
              <a:t>used by </a:t>
            </a:r>
            <a:r>
              <a:rPr lang="en-US" dirty="0" smtClean="0"/>
              <a:t>MC</a:t>
            </a:r>
            <a:endParaRPr lang="en-US" dirty="0"/>
          </a:p>
          <a:p>
            <a:pPr lvl="1"/>
            <a:r>
              <a:rPr lang="en-US" dirty="0"/>
              <a:t>Icon – texture file to display for this </a:t>
            </a:r>
            <a:r>
              <a:rPr lang="en-US" dirty="0" smtClean="0"/>
              <a:t>block (single or multiple)</a:t>
            </a:r>
          </a:p>
          <a:p>
            <a:pPr lvl="1"/>
            <a:r>
              <a:rPr lang="en-US" dirty="0" smtClean="0"/>
              <a:t>Material – type of material the block will be</a:t>
            </a:r>
          </a:p>
          <a:p>
            <a:pPr lvl="1"/>
            <a:r>
              <a:rPr lang="en-US" dirty="0"/>
              <a:t>Step Sound – sound made when stepped </a:t>
            </a:r>
            <a:r>
              <a:rPr lang="en-US" dirty="0" smtClean="0"/>
              <a:t>on</a:t>
            </a:r>
          </a:p>
          <a:p>
            <a:pPr lvl="1"/>
            <a:r>
              <a:rPr lang="en-US" dirty="0"/>
              <a:t>Hardness – how hard is it to </a:t>
            </a:r>
            <a:r>
              <a:rPr lang="en-US" dirty="0" smtClean="0"/>
              <a:t>mine</a:t>
            </a:r>
          </a:p>
          <a:p>
            <a:pPr lvl="1"/>
            <a:r>
              <a:rPr lang="en-US" dirty="0"/>
              <a:t>Step Sound – sound made when stepped </a:t>
            </a:r>
            <a:r>
              <a:rPr lang="en-US" dirty="0" smtClean="0"/>
              <a:t>on</a:t>
            </a:r>
            <a:endParaRPr lang="en-US" dirty="0"/>
          </a:p>
          <a:p>
            <a:pPr lvl="1"/>
            <a:r>
              <a:rPr lang="en-US" dirty="0" smtClean="0"/>
              <a:t>Blast Resistance </a:t>
            </a:r>
            <a:r>
              <a:rPr lang="en-US" dirty="0"/>
              <a:t>– </a:t>
            </a:r>
            <a:r>
              <a:rPr lang="en-US" dirty="0" smtClean="0"/>
              <a:t>how resistant to explosions</a:t>
            </a:r>
            <a:endParaRPr lang="en-US" dirty="0"/>
          </a:p>
          <a:p>
            <a:pPr lvl="1"/>
            <a:r>
              <a:rPr lang="en-US" dirty="0" smtClean="0"/>
              <a:t>Light Value </a:t>
            </a:r>
            <a:r>
              <a:rPr lang="en-US" dirty="0"/>
              <a:t>– </a:t>
            </a:r>
            <a:r>
              <a:rPr lang="en-US" dirty="0" smtClean="0"/>
              <a:t>how much light will be emitted</a:t>
            </a:r>
          </a:p>
          <a:p>
            <a:pPr lvl="1"/>
            <a:r>
              <a:rPr lang="en-US" dirty="0" smtClean="0"/>
              <a:t>Internal and External names – same as items</a:t>
            </a:r>
          </a:p>
          <a:p>
            <a:pPr lvl="1"/>
            <a:r>
              <a:rPr lang="en-US" dirty="0" smtClean="0"/>
              <a:t>Creative </a:t>
            </a:r>
            <a:r>
              <a:rPr lang="en-US" dirty="0"/>
              <a:t>Tab – which tab the item will appear </a:t>
            </a:r>
            <a:r>
              <a:rPr lang="en-US" dirty="0" smtClean="0"/>
              <a:t>in</a:t>
            </a:r>
          </a:p>
          <a:p>
            <a:pPr lvl="1"/>
            <a:r>
              <a:rPr lang="en-US" dirty="0" smtClean="0"/>
              <a:t>What and how much gets dropped</a:t>
            </a:r>
            <a:endParaRPr lang="en-US" dirty="0"/>
          </a:p>
          <a:p>
            <a:pPr marL="0" indent="0">
              <a:buNone/>
            </a:pPr>
            <a:endParaRPr lang="en-US" dirty="0"/>
          </a:p>
        </p:txBody>
      </p:sp>
      <p:sp>
        <p:nvSpPr>
          <p:cNvPr id="4" name="Title 3"/>
          <p:cNvSpPr>
            <a:spLocks noGrp="1"/>
          </p:cNvSpPr>
          <p:nvPr>
            <p:ph type="title"/>
          </p:nvPr>
        </p:nvSpPr>
        <p:spPr/>
        <p:txBody>
          <a:bodyPr/>
          <a:lstStyle/>
          <a:p>
            <a:r>
              <a:rPr lang="en-US" dirty="0" smtClean="0"/>
              <a:t>Custom Blocks &amp; Ores</a:t>
            </a:r>
            <a:endParaRPr lang="en-US" dirty="0"/>
          </a:p>
        </p:txBody>
      </p:sp>
    </p:spTree>
    <p:extLst>
      <p:ext uri="{BB962C8B-B14F-4D97-AF65-F5344CB8AC3E}">
        <p14:creationId xmlns:p14="http://schemas.microsoft.com/office/powerpoint/2010/main" val="57980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a:p>
        </p:txBody>
      </p:sp>
      <p:sp>
        <p:nvSpPr>
          <p:cNvPr id="3" name="Content Placeholder 2"/>
          <p:cNvSpPr>
            <a:spLocks noGrp="1"/>
          </p:cNvSpPr>
          <p:nvPr>
            <p:ph sz="quarter" idx="1"/>
          </p:nvPr>
        </p:nvSpPr>
        <p:spPr/>
        <p:txBody>
          <a:bodyPr>
            <a:normAutofit/>
          </a:bodyPr>
          <a:lstStyle/>
          <a:p>
            <a:r>
              <a:rPr lang="en-US" dirty="0" smtClean="0"/>
              <a:t>Material properties</a:t>
            </a:r>
          </a:p>
          <a:p>
            <a:pPr lvl="1"/>
            <a:r>
              <a:rPr lang="en-US" dirty="0" smtClean="0"/>
              <a:t>Flammability (</a:t>
            </a:r>
            <a:r>
              <a:rPr lang="en-US" dirty="0" err="1"/>
              <a:t>canBurn</a:t>
            </a:r>
            <a:r>
              <a:rPr lang="en-US" dirty="0" smtClean="0"/>
              <a:t>) </a:t>
            </a:r>
            <a:r>
              <a:rPr lang="en-US" dirty="0"/>
              <a:t>– ability for block to burn</a:t>
            </a:r>
          </a:p>
          <a:p>
            <a:pPr lvl="1"/>
            <a:r>
              <a:rPr lang="en-US" dirty="0" smtClean="0"/>
              <a:t>Replace-ability – ability to be replaced (</a:t>
            </a:r>
            <a:r>
              <a:rPr lang="en-US" dirty="0" err="1" smtClean="0"/>
              <a:t>eg</a:t>
            </a:r>
            <a:r>
              <a:rPr lang="en-US" dirty="0" smtClean="0"/>
              <a:t>: grass)</a:t>
            </a:r>
          </a:p>
          <a:p>
            <a:pPr lvl="1"/>
            <a:r>
              <a:rPr lang="en-US" dirty="0" smtClean="0"/>
              <a:t>Translucent status – ability to allow light to pass thru</a:t>
            </a:r>
          </a:p>
          <a:p>
            <a:pPr lvl="1"/>
            <a:r>
              <a:rPr lang="en-US" dirty="0" smtClean="0"/>
              <a:t>Mobility - ability to be pushed</a:t>
            </a:r>
          </a:p>
          <a:p>
            <a:pPr lvl="1"/>
            <a:r>
              <a:rPr lang="en-US" dirty="0" smtClean="0"/>
              <a:t>Requires tool – needs tool to harvest</a:t>
            </a:r>
          </a:p>
          <a:p>
            <a:r>
              <a:rPr lang="en-US" dirty="0" smtClean="0"/>
              <a:t>Define a new class with properties &amp; methods</a:t>
            </a:r>
          </a:p>
          <a:p>
            <a:r>
              <a:rPr lang="en-US" dirty="0" smtClean="0"/>
              <a:t>Create your texture or textures</a:t>
            </a:r>
          </a:p>
          <a:p>
            <a:r>
              <a:rPr lang="en-US" dirty="0"/>
              <a:t>Instantiate and register it in the base </a:t>
            </a:r>
            <a:r>
              <a:rPr lang="en-US" dirty="0" smtClean="0"/>
              <a:t>class</a:t>
            </a:r>
            <a:endParaRPr lang="en-US" dirty="0"/>
          </a:p>
        </p:txBody>
      </p:sp>
      <p:sp>
        <p:nvSpPr>
          <p:cNvPr id="4" name="Title 3"/>
          <p:cNvSpPr>
            <a:spLocks noGrp="1"/>
          </p:cNvSpPr>
          <p:nvPr>
            <p:ph type="title"/>
          </p:nvPr>
        </p:nvSpPr>
        <p:spPr/>
        <p:txBody>
          <a:bodyPr/>
          <a:lstStyle/>
          <a:p>
            <a:r>
              <a:rPr lang="en-US" dirty="0"/>
              <a:t>Custom Blocks &amp; Ores</a:t>
            </a:r>
          </a:p>
        </p:txBody>
      </p:sp>
    </p:spTree>
    <p:extLst>
      <p:ext uri="{BB962C8B-B14F-4D97-AF65-F5344CB8AC3E}">
        <p14:creationId xmlns:p14="http://schemas.microsoft.com/office/powerpoint/2010/main" val="8108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a:p>
        </p:txBody>
      </p:sp>
      <p:sp>
        <p:nvSpPr>
          <p:cNvPr id="3" name="Content Placeholder 2"/>
          <p:cNvSpPr>
            <a:spLocks noGrp="1"/>
          </p:cNvSpPr>
          <p:nvPr>
            <p:ph sz="quarter" idx="1"/>
          </p:nvPr>
        </p:nvSpPr>
        <p:spPr/>
        <p:txBody>
          <a:bodyPr/>
          <a:lstStyle/>
          <a:p>
            <a:r>
              <a:rPr lang="en-US" dirty="0"/>
              <a:t>Create new class </a:t>
            </a:r>
            <a:r>
              <a:rPr lang="en-US" dirty="0" err="1" smtClean="0"/>
              <a:t>block.RedDiamondOre</a:t>
            </a:r>
            <a:r>
              <a:rPr lang="en-US" dirty="0" smtClean="0"/>
              <a:t> </a:t>
            </a:r>
            <a:r>
              <a:rPr lang="en-US" dirty="0"/>
              <a:t>that extends </a:t>
            </a:r>
            <a:r>
              <a:rPr lang="en-US" dirty="0" smtClean="0"/>
              <a:t>Block</a:t>
            </a:r>
            <a:endParaRPr lang="en-US" dirty="0"/>
          </a:p>
          <a:p>
            <a:r>
              <a:rPr lang="en-US" dirty="0"/>
              <a:t>Define the id, </a:t>
            </a:r>
            <a:r>
              <a:rPr lang="en-US" dirty="0" err="1"/>
              <a:t>internalName</a:t>
            </a:r>
            <a:r>
              <a:rPr lang="en-US" dirty="0"/>
              <a:t> &amp; </a:t>
            </a:r>
            <a:r>
              <a:rPr lang="en-US" dirty="0" err="1"/>
              <a:t>externalName</a:t>
            </a:r>
            <a:r>
              <a:rPr lang="en-US" dirty="0"/>
              <a:t> for item</a:t>
            </a:r>
          </a:p>
          <a:p>
            <a:r>
              <a:rPr lang="en-US" dirty="0"/>
              <a:t>Create a constructor and set properties</a:t>
            </a:r>
          </a:p>
          <a:p>
            <a:pPr lvl="1"/>
            <a:r>
              <a:rPr lang="en-US" dirty="0"/>
              <a:t>Id, </a:t>
            </a:r>
            <a:r>
              <a:rPr lang="en-US" dirty="0" smtClean="0"/>
              <a:t>Material, Hardness, </a:t>
            </a:r>
            <a:r>
              <a:rPr lang="en-US" dirty="0" err="1" smtClean="0"/>
              <a:t>InternalName</a:t>
            </a:r>
            <a:r>
              <a:rPr lang="en-US" dirty="0" smtClean="0"/>
              <a:t>, Sound </a:t>
            </a:r>
            <a:r>
              <a:rPr lang="en-US" dirty="0"/>
              <a:t>&amp; Creative tab</a:t>
            </a:r>
          </a:p>
          <a:p>
            <a:r>
              <a:rPr lang="en-US" dirty="0" smtClean="0"/>
              <a:t>Override </a:t>
            </a:r>
            <a:r>
              <a:rPr lang="en-US" dirty="0" err="1"/>
              <a:t>registerIcons</a:t>
            </a:r>
            <a:r>
              <a:rPr lang="en-US" dirty="0" smtClean="0"/>
              <a:t>(), </a:t>
            </a:r>
            <a:r>
              <a:rPr lang="en-US" dirty="0" err="1" smtClean="0"/>
              <a:t>getIcon</a:t>
            </a:r>
            <a:r>
              <a:rPr lang="en-US" dirty="0" smtClean="0"/>
              <a:t>(), </a:t>
            </a:r>
            <a:r>
              <a:rPr lang="en-US" dirty="0" err="1" smtClean="0"/>
              <a:t>idDropped</a:t>
            </a:r>
            <a:r>
              <a:rPr lang="en-US" dirty="0" smtClean="0"/>
              <a:t>() &amp; </a:t>
            </a:r>
            <a:r>
              <a:rPr lang="en-US" dirty="0" err="1" smtClean="0"/>
              <a:t>quantityDropped</a:t>
            </a:r>
            <a:r>
              <a:rPr lang="en-US" dirty="0" smtClean="0"/>
              <a:t>() </a:t>
            </a:r>
            <a:endParaRPr lang="en-US" dirty="0"/>
          </a:p>
          <a:p>
            <a:r>
              <a:rPr lang="en-US" dirty="0" smtClean="0"/>
              <a:t>Register </a:t>
            </a:r>
            <a:r>
              <a:rPr lang="en-US" dirty="0"/>
              <a:t>the </a:t>
            </a:r>
            <a:r>
              <a:rPr lang="en-US" dirty="0" smtClean="0"/>
              <a:t>block in </a:t>
            </a:r>
            <a:r>
              <a:rPr lang="en-US" dirty="0"/>
              <a:t>base class</a:t>
            </a:r>
          </a:p>
          <a:p>
            <a:r>
              <a:rPr lang="en-US" dirty="0"/>
              <a:t>Create the </a:t>
            </a:r>
            <a:r>
              <a:rPr lang="en-US" dirty="0" smtClean="0"/>
              <a:t>icons </a:t>
            </a:r>
            <a:r>
              <a:rPr lang="en-US" dirty="0"/>
              <a:t>&amp; make </a:t>
            </a:r>
            <a:r>
              <a:rPr lang="en-US" dirty="0" smtClean="0"/>
              <a:t>them </a:t>
            </a:r>
            <a:r>
              <a:rPr lang="en-US" dirty="0"/>
              <a:t>available</a:t>
            </a:r>
          </a:p>
          <a:p>
            <a:endParaRPr lang="en-US" dirty="0"/>
          </a:p>
        </p:txBody>
      </p:sp>
      <p:sp>
        <p:nvSpPr>
          <p:cNvPr id="4" name="Title 3"/>
          <p:cNvSpPr>
            <a:spLocks noGrp="1"/>
          </p:cNvSpPr>
          <p:nvPr>
            <p:ph type="title"/>
          </p:nvPr>
        </p:nvSpPr>
        <p:spPr/>
        <p:txBody>
          <a:bodyPr/>
          <a:lstStyle/>
          <a:p>
            <a:r>
              <a:rPr lang="en-US" dirty="0" smtClean="0"/>
              <a:t>Custom Red Diamond Ore</a:t>
            </a:r>
            <a:endParaRPr lang="en-US" dirty="0"/>
          </a:p>
        </p:txBody>
      </p:sp>
    </p:spTree>
    <p:extLst>
      <p:ext uri="{BB962C8B-B14F-4D97-AF65-F5344CB8AC3E}">
        <p14:creationId xmlns:p14="http://schemas.microsoft.com/office/powerpoint/2010/main" val="12356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a:p>
        </p:txBody>
      </p:sp>
      <p:sp>
        <p:nvSpPr>
          <p:cNvPr id="3" name="Content Placeholder 2"/>
          <p:cNvSpPr>
            <a:spLocks noGrp="1"/>
          </p:cNvSpPr>
          <p:nvPr>
            <p:ph sz="quarter" idx="1"/>
          </p:nvPr>
        </p:nvSpPr>
        <p:spPr>
          <a:xfrm>
            <a:off x="1219200" y="1447799"/>
            <a:ext cx="10363200" cy="4778829"/>
          </a:xfrm>
        </p:spPr>
        <p:txBody>
          <a:bodyPr>
            <a:normAutofit fontScale="85000" lnSpcReduction="20000"/>
          </a:bodyPr>
          <a:lstStyle/>
          <a:p>
            <a:pPr marL="0" indent="0">
              <a:buNone/>
            </a:pPr>
            <a:r>
              <a:rPr lang="en-US" b="1" dirty="0"/>
              <a:t>public static </a:t>
            </a:r>
            <a:r>
              <a:rPr lang="en-US" b="1" dirty="0" err="1"/>
              <a:t>int</a:t>
            </a:r>
            <a:r>
              <a:rPr lang="en-US" b="1" dirty="0"/>
              <a:t> </a:t>
            </a:r>
            <a:r>
              <a:rPr lang="en-US" b="1" i="1" dirty="0"/>
              <a:t>id = </a:t>
            </a:r>
            <a:r>
              <a:rPr lang="en-US" b="1" i="1" dirty="0" smtClean="0"/>
              <a:t>3000</a:t>
            </a:r>
            <a:r>
              <a:rPr lang="en-US" b="1" i="1" dirty="0"/>
              <a:t>;</a:t>
            </a:r>
          </a:p>
          <a:p>
            <a:pPr marL="0" indent="0">
              <a:buNone/>
            </a:pPr>
            <a:r>
              <a:rPr lang="en-US" b="1" dirty="0"/>
              <a:t>public static String </a:t>
            </a:r>
            <a:r>
              <a:rPr lang="en-US" b="1" i="1" dirty="0" err="1"/>
              <a:t>internalName</a:t>
            </a:r>
            <a:r>
              <a:rPr lang="en-US" b="1" i="1" dirty="0"/>
              <a:t> = "</a:t>
            </a:r>
            <a:r>
              <a:rPr lang="en-US" b="1" i="1" dirty="0" err="1"/>
              <a:t>redDiamondOre</a:t>
            </a:r>
            <a:r>
              <a:rPr lang="en-US" b="1" i="1" dirty="0"/>
              <a:t>";</a:t>
            </a:r>
          </a:p>
          <a:p>
            <a:pPr marL="0" indent="0">
              <a:buNone/>
            </a:pPr>
            <a:r>
              <a:rPr lang="en-US" b="1" dirty="0"/>
              <a:t>public static String </a:t>
            </a:r>
            <a:r>
              <a:rPr lang="en-US" b="1" i="1" dirty="0" err="1"/>
              <a:t>externalName</a:t>
            </a:r>
            <a:r>
              <a:rPr lang="en-US" b="1" i="1" dirty="0"/>
              <a:t> = "Red Diamond Ore</a:t>
            </a:r>
            <a:r>
              <a:rPr lang="en-US" b="1" i="1" dirty="0" smtClean="0"/>
              <a:t>";</a:t>
            </a:r>
            <a:endParaRPr lang="en-US" b="1" dirty="0"/>
          </a:p>
          <a:p>
            <a:pPr marL="0" indent="0">
              <a:buNone/>
            </a:pPr>
            <a:r>
              <a:rPr lang="en-US" sz="2400" b="1" dirty="0"/>
              <a:t>@</a:t>
            </a:r>
            <a:r>
              <a:rPr lang="en-US" sz="2400" b="1" dirty="0" err="1"/>
              <a:t>SideOnly</a:t>
            </a:r>
            <a:r>
              <a:rPr lang="en-US" sz="2400" b="1" dirty="0"/>
              <a:t>(</a:t>
            </a:r>
            <a:r>
              <a:rPr lang="en-US" sz="2400" b="1" dirty="0" err="1"/>
              <a:t>Side.</a:t>
            </a:r>
            <a:r>
              <a:rPr lang="en-US" sz="2400" b="1" i="1" dirty="0" err="1"/>
              <a:t>CLIENT</a:t>
            </a:r>
            <a:r>
              <a:rPr lang="en-US" sz="2400" b="1" i="1" dirty="0"/>
              <a:t>)</a:t>
            </a:r>
          </a:p>
          <a:p>
            <a:pPr marL="0" indent="0">
              <a:buNone/>
            </a:pPr>
            <a:r>
              <a:rPr lang="en-US" b="1" dirty="0"/>
              <a:t> </a:t>
            </a:r>
            <a:r>
              <a:rPr lang="en-US" b="1" dirty="0" smtClean="0"/>
              <a:t>protected </a:t>
            </a:r>
            <a:r>
              <a:rPr lang="en-US" b="1" dirty="0"/>
              <a:t>Icon </a:t>
            </a:r>
            <a:r>
              <a:rPr lang="en-US" b="1" dirty="0" err="1"/>
              <a:t>topIcon</a:t>
            </a:r>
            <a:r>
              <a:rPr lang="en-US" b="1" dirty="0"/>
              <a:t>;</a:t>
            </a:r>
          </a:p>
          <a:p>
            <a:pPr marL="0" indent="0">
              <a:buNone/>
            </a:pPr>
            <a:r>
              <a:rPr lang="en-US" sz="2400" b="1" dirty="0"/>
              <a:t>@</a:t>
            </a:r>
            <a:r>
              <a:rPr lang="en-US" sz="2400" b="1" dirty="0" err="1"/>
              <a:t>SideOnly</a:t>
            </a:r>
            <a:r>
              <a:rPr lang="en-US" sz="2400" b="1" dirty="0"/>
              <a:t>(</a:t>
            </a:r>
            <a:r>
              <a:rPr lang="en-US" sz="2400" b="1" dirty="0" err="1"/>
              <a:t>Side.</a:t>
            </a:r>
            <a:r>
              <a:rPr lang="en-US" sz="2400" b="1" i="1" dirty="0" err="1"/>
              <a:t>CLIENT</a:t>
            </a:r>
            <a:r>
              <a:rPr lang="en-US" sz="2400" b="1" i="1" dirty="0"/>
              <a:t>)</a:t>
            </a:r>
          </a:p>
          <a:p>
            <a:pPr marL="0" indent="0">
              <a:buNone/>
            </a:pPr>
            <a:r>
              <a:rPr lang="en-US" b="1" dirty="0"/>
              <a:t> </a:t>
            </a:r>
            <a:r>
              <a:rPr lang="en-US" b="1" dirty="0" smtClean="0"/>
              <a:t>protected </a:t>
            </a:r>
            <a:r>
              <a:rPr lang="en-US" b="1" dirty="0"/>
              <a:t>Icon </a:t>
            </a:r>
            <a:r>
              <a:rPr lang="en-US" b="1" dirty="0" err="1"/>
              <a:t>bottomIcon</a:t>
            </a:r>
            <a:r>
              <a:rPr lang="en-US" b="1" dirty="0" smtClean="0"/>
              <a:t>;</a:t>
            </a:r>
            <a:endParaRPr lang="en-US" b="1" dirty="0"/>
          </a:p>
          <a:p>
            <a:pPr marL="0" indent="0">
              <a:buNone/>
            </a:pPr>
            <a:r>
              <a:rPr lang="en-US" b="1" dirty="0"/>
              <a:t>public </a:t>
            </a:r>
            <a:r>
              <a:rPr lang="en-US" b="1" dirty="0" err="1"/>
              <a:t>RedDiamondOre</a:t>
            </a:r>
            <a:r>
              <a:rPr lang="en-US" b="1" dirty="0"/>
              <a:t>(</a:t>
            </a:r>
            <a:r>
              <a:rPr lang="en-US" b="1" dirty="0" err="1"/>
              <a:t>int</a:t>
            </a:r>
            <a:r>
              <a:rPr lang="en-US" b="1" dirty="0"/>
              <a:t> id, Material material) {</a:t>
            </a:r>
          </a:p>
          <a:p>
            <a:pPr marL="274320" lvl="1" indent="0">
              <a:buNone/>
            </a:pPr>
            <a:r>
              <a:rPr lang="en-US" b="1" dirty="0"/>
              <a:t>super(id, material);</a:t>
            </a:r>
          </a:p>
          <a:p>
            <a:pPr marL="274320" lvl="1" indent="0">
              <a:buNone/>
            </a:pPr>
            <a:r>
              <a:rPr lang="en-US" b="1" dirty="0" err="1"/>
              <a:t>setHardness</a:t>
            </a:r>
            <a:r>
              <a:rPr lang="en-US" b="1" dirty="0"/>
              <a:t>(3.5F);</a:t>
            </a:r>
          </a:p>
          <a:p>
            <a:pPr marL="274320" lvl="1" indent="0">
              <a:buNone/>
            </a:pPr>
            <a:r>
              <a:rPr lang="en-US" b="1" dirty="0" err="1"/>
              <a:t>setStepSound</a:t>
            </a:r>
            <a:r>
              <a:rPr lang="en-US" b="1" dirty="0"/>
              <a:t>(</a:t>
            </a:r>
            <a:r>
              <a:rPr lang="en-US" b="1" dirty="0" err="1"/>
              <a:t>Block.</a:t>
            </a:r>
            <a:r>
              <a:rPr lang="en-US" b="1" i="1" dirty="0" err="1"/>
              <a:t>soundStoneFootstep</a:t>
            </a:r>
            <a:r>
              <a:rPr lang="en-US" b="1" i="1" dirty="0"/>
              <a:t>);</a:t>
            </a:r>
          </a:p>
          <a:p>
            <a:pPr marL="274320" lvl="1" indent="0">
              <a:buNone/>
            </a:pPr>
            <a:r>
              <a:rPr lang="en-US" b="1" dirty="0" err="1"/>
              <a:t>setUnlocalizedName</a:t>
            </a:r>
            <a:r>
              <a:rPr lang="en-US" b="1" dirty="0"/>
              <a:t>(</a:t>
            </a:r>
            <a:r>
              <a:rPr lang="en-US" b="1" i="1" dirty="0" err="1"/>
              <a:t>internalName</a:t>
            </a:r>
            <a:r>
              <a:rPr lang="en-US" b="1" i="1" dirty="0"/>
              <a:t>);</a:t>
            </a:r>
          </a:p>
          <a:p>
            <a:pPr marL="274320" lvl="1" indent="0">
              <a:buNone/>
            </a:pPr>
            <a:r>
              <a:rPr lang="en-US" b="1" dirty="0" err="1"/>
              <a:t>setCreativeTab</a:t>
            </a:r>
            <a:r>
              <a:rPr lang="en-US" b="1" dirty="0"/>
              <a:t>(</a:t>
            </a:r>
            <a:r>
              <a:rPr lang="en-US" b="1" dirty="0" err="1"/>
              <a:t>CreativeTabs.</a:t>
            </a:r>
            <a:r>
              <a:rPr lang="en-US" b="1" i="1" dirty="0" err="1"/>
              <a:t>tabBlock</a:t>
            </a:r>
            <a:r>
              <a:rPr lang="en-US" b="1" i="1" dirty="0"/>
              <a:t>);</a:t>
            </a:r>
          </a:p>
          <a:p>
            <a:pPr marL="0" indent="0">
              <a:buNone/>
            </a:pPr>
            <a:r>
              <a:rPr lang="en-US" b="1" dirty="0"/>
              <a:t>}</a:t>
            </a:r>
          </a:p>
        </p:txBody>
      </p:sp>
      <p:sp>
        <p:nvSpPr>
          <p:cNvPr id="4" name="Title 3"/>
          <p:cNvSpPr>
            <a:spLocks noGrp="1"/>
          </p:cNvSpPr>
          <p:nvPr>
            <p:ph type="title"/>
          </p:nvPr>
        </p:nvSpPr>
        <p:spPr/>
        <p:txBody>
          <a:bodyPr/>
          <a:lstStyle/>
          <a:p>
            <a:r>
              <a:rPr lang="en-US" dirty="0"/>
              <a:t>Custom Red Diamond Ore</a:t>
            </a:r>
          </a:p>
        </p:txBody>
      </p:sp>
    </p:spTree>
    <p:extLst>
      <p:ext uri="{BB962C8B-B14F-4D97-AF65-F5344CB8AC3E}">
        <p14:creationId xmlns:p14="http://schemas.microsoft.com/office/powerpoint/2010/main" val="199002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Experience with Java</a:t>
            </a:r>
          </a:p>
          <a:p>
            <a:pPr lvl="1"/>
            <a:r>
              <a:rPr lang="en-US" dirty="0" smtClean="0"/>
              <a:t>Need to have JDK installed</a:t>
            </a:r>
          </a:p>
          <a:p>
            <a:r>
              <a:rPr lang="en-US" dirty="0" smtClean="0"/>
              <a:t>Experience with Eclipse</a:t>
            </a:r>
          </a:p>
          <a:p>
            <a:pPr lvl="1"/>
            <a:r>
              <a:rPr lang="en-US" dirty="0" smtClean="0"/>
              <a:t>Needs to be installed and configured</a:t>
            </a:r>
          </a:p>
          <a:p>
            <a:r>
              <a:rPr lang="en-US" dirty="0" smtClean="0"/>
              <a:t>Experience with </a:t>
            </a:r>
            <a:r>
              <a:rPr lang="en-US" dirty="0" err="1" smtClean="0"/>
              <a:t>Minecraft</a:t>
            </a:r>
            <a:endParaRPr lang="en-US" dirty="0" smtClean="0"/>
          </a:p>
          <a:p>
            <a:pPr lvl="1"/>
            <a:r>
              <a:rPr lang="en-US" dirty="0" smtClean="0"/>
              <a:t>Launcher (1.6+) needs to be installed and need to have an account</a:t>
            </a:r>
          </a:p>
          <a:p>
            <a:r>
              <a:rPr lang="en-US" dirty="0" smtClean="0"/>
              <a:t>Basic Archive Manipulation (installed, WinZip, WinRAR, etc…)</a:t>
            </a:r>
          </a:p>
          <a:p>
            <a:r>
              <a:rPr lang="en-US" dirty="0" smtClean="0"/>
              <a:t>Basic Graphics Editing (installed, GIMP, Paint.NET, Photoshop,  etc…)</a:t>
            </a:r>
          </a:p>
          <a:p>
            <a:r>
              <a:rPr lang="en-US" dirty="0"/>
              <a:t>Experience with Object Oriented </a:t>
            </a:r>
            <a:r>
              <a:rPr lang="en-US" dirty="0" smtClean="0"/>
              <a:t>Programming</a:t>
            </a:r>
          </a:p>
          <a:p>
            <a:r>
              <a:rPr lang="en-US" dirty="0" smtClean="0"/>
              <a:t>Reasonably powerful laptop</a:t>
            </a:r>
            <a:endParaRPr lang="en-US" dirty="0"/>
          </a:p>
          <a:p>
            <a:endParaRPr lang="en-US" dirty="0"/>
          </a:p>
        </p:txBody>
      </p:sp>
      <p:sp>
        <p:nvSpPr>
          <p:cNvPr id="3" name="Title 2"/>
          <p:cNvSpPr>
            <a:spLocks noGrp="1"/>
          </p:cNvSpPr>
          <p:nvPr>
            <p:ph type="title"/>
          </p:nvPr>
        </p:nvSpPr>
        <p:spPr/>
        <p:txBody>
          <a:bodyPr/>
          <a:lstStyle/>
          <a:p>
            <a:r>
              <a:rPr lang="en-US" dirty="0" smtClean="0"/>
              <a:t>Pre-Requisites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42179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a:p>
        </p:txBody>
      </p:sp>
      <p:sp>
        <p:nvSpPr>
          <p:cNvPr id="3" name="Content Placeholder 2"/>
          <p:cNvSpPr>
            <a:spLocks noGrp="1"/>
          </p:cNvSpPr>
          <p:nvPr>
            <p:ph sz="quarter" idx="1"/>
          </p:nvPr>
        </p:nvSpPr>
        <p:spPr>
          <a:xfrm>
            <a:off x="1219200" y="1447799"/>
            <a:ext cx="10363200" cy="4778829"/>
          </a:xfrm>
        </p:spPr>
        <p:txBody>
          <a:bodyPr>
            <a:normAutofit fontScale="92500" lnSpcReduction="20000"/>
          </a:bodyPr>
          <a:lstStyle/>
          <a:p>
            <a:pPr marL="0" indent="0">
              <a:buNone/>
            </a:pPr>
            <a:r>
              <a:rPr lang="en-US" b="1" dirty="0" smtClean="0"/>
              <a:t>public </a:t>
            </a:r>
            <a:r>
              <a:rPr lang="en-US" b="1" dirty="0" err="1"/>
              <a:t>int</a:t>
            </a:r>
            <a:r>
              <a:rPr lang="en-US" b="1" dirty="0"/>
              <a:t> </a:t>
            </a:r>
            <a:r>
              <a:rPr lang="en-US" b="1" dirty="0" err="1"/>
              <a:t>idDropped</a:t>
            </a:r>
            <a:r>
              <a:rPr lang="en-US" b="1" dirty="0"/>
              <a:t>(</a:t>
            </a:r>
            <a:r>
              <a:rPr lang="en-US" b="1" dirty="0" err="1"/>
              <a:t>int</a:t>
            </a:r>
            <a:r>
              <a:rPr lang="en-US" b="1" dirty="0"/>
              <a:t> metadata, Random </a:t>
            </a:r>
            <a:r>
              <a:rPr lang="en-US" b="1" dirty="0" err="1"/>
              <a:t>random</a:t>
            </a:r>
            <a:r>
              <a:rPr lang="en-US" b="1" dirty="0"/>
              <a:t>, </a:t>
            </a:r>
            <a:r>
              <a:rPr lang="en-US" b="1" dirty="0" err="1"/>
              <a:t>int</a:t>
            </a:r>
            <a:r>
              <a:rPr lang="en-US" b="1" dirty="0"/>
              <a:t> fortune) {</a:t>
            </a:r>
          </a:p>
          <a:p>
            <a:pPr marL="274320" lvl="1" indent="0">
              <a:buNone/>
            </a:pPr>
            <a:r>
              <a:rPr lang="en-US" b="1" dirty="0"/>
              <a:t>return </a:t>
            </a:r>
            <a:r>
              <a:rPr lang="en-US" b="1" dirty="0" err="1"/>
              <a:t>RedDiamondMod.</a:t>
            </a:r>
            <a:r>
              <a:rPr lang="en-US" b="1" i="1" dirty="0" err="1"/>
              <a:t>redDiamondItem.itemID</a:t>
            </a:r>
            <a:r>
              <a:rPr lang="en-US" b="1" i="1" dirty="0"/>
              <a:t>;</a:t>
            </a:r>
          </a:p>
          <a:p>
            <a:pPr marL="0" indent="0">
              <a:buNone/>
            </a:pPr>
            <a:r>
              <a:rPr lang="en-US" dirty="0"/>
              <a:t>}</a:t>
            </a:r>
            <a:endParaRPr lang="en-US" b="1" dirty="0" smtClean="0"/>
          </a:p>
          <a:p>
            <a:pPr marL="0" indent="0">
              <a:buNone/>
            </a:pPr>
            <a:r>
              <a:rPr lang="en-US" b="1" dirty="0" smtClean="0"/>
              <a:t>public </a:t>
            </a:r>
            <a:r>
              <a:rPr lang="en-US" b="1" dirty="0" err="1"/>
              <a:t>int</a:t>
            </a:r>
            <a:r>
              <a:rPr lang="en-US" b="1" dirty="0"/>
              <a:t> </a:t>
            </a:r>
            <a:r>
              <a:rPr lang="en-US" b="1" dirty="0" err="1"/>
              <a:t>quantityDropped</a:t>
            </a:r>
            <a:r>
              <a:rPr lang="en-US" b="1" dirty="0"/>
              <a:t>(Random random) {</a:t>
            </a:r>
          </a:p>
          <a:p>
            <a:pPr marL="274320" lvl="1" indent="0">
              <a:buNone/>
            </a:pPr>
            <a:r>
              <a:rPr lang="en-US" b="1" dirty="0" err="1"/>
              <a:t>int</a:t>
            </a:r>
            <a:r>
              <a:rPr lang="en-US" b="1" dirty="0"/>
              <a:t> maximum = </a:t>
            </a:r>
            <a:r>
              <a:rPr lang="en-US" b="1" dirty="0" smtClean="0"/>
              <a:t>3;</a:t>
            </a:r>
            <a:endParaRPr lang="en-US" b="1" dirty="0"/>
          </a:p>
          <a:p>
            <a:pPr marL="274320" lvl="1" indent="0">
              <a:buNone/>
            </a:pPr>
            <a:r>
              <a:rPr lang="en-US" b="1" dirty="0" err="1"/>
              <a:t>int</a:t>
            </a:r>
            <a:r>
              <a:rPr lang="en-US" b="1" dirty="0"/>
              <a:t> minimum = 1;</a:t>
            </a:r>
          </a:p>
          <a:p>
            <a:pPr marL="274320" lvl="1" indent="0">
              <a:buNone/>
            </a:pPr>
            <a:r>
              <a:rPr lang="en-US" b="1" dirty="0" err="1"/>
              <a:t>int</a:t>
            </a:r>
            <a:r>
              <a:rPr lang="en-US" b="1" dirty="0"/>
              <a:t> n = maximum - minimum + 1;</a:t>
            </a:r>
          </a:p>
          <a:p>
            <a:pPr marL="274320" lvl="1" indent="0">
              <a:buNone/>
            </a:pPr>
            <a:r>
              <a:rPr lang="en-US" b="1" dirty="0" err="1"/>
              <a:t>int</a:t>
            </a:r>
            <a:r>
              <a:rPr lang="en-US" b="1" dirty="0"/>
              <a:t> </a:t>
            </a:r>
            <a:r>
              <a:rPr lang="en-US" b="1" dirty="0" err="1"/>
              <a:t>i</a:t>
            </a:r>
            <a:r>
              <a:rPr lang="en-US" b="1" dirty="0"/>
              <a:t> = </a:t>
            </a:r>
            <a:r>
              <a:rPr lang="en-US" b="1" dirty="0" err="1"/>
              <a:t>random.nextInt</a:t>
            </a:r>
            <a:r>
              <a:rPr lang="en-US" b="1" dirty="0"/>
              <a:t>() % n;</a:t>
            </a:r>
          </a:p>
          <a:p>
            <a:pPr marL="274320" lvl="1" indent="0">
              <a:buNone/>
            </a:pPr>
            <a:r>
              <a:rPr lang="en-US" b="1" dirty="0" err="1"/>
              <a:t>int</a:t>
            </a:r>
            <a:r>
              <a:rPr lang="en-US" b="1" dirty="0"/>
              <a:t> dropped =  minimum + </a:t>
            </a:r>
            <a:r>
              <a:rPr lang="en-US" b="1" dirty="0" err="1"/>
              <a:t>i</a:t>
            </a:r>
            <a:r>
              <a:rPr lang="en-US" b="1" dirty="0"/>
              <a:t>;</a:t>
            </a:r>
          </a:p>
          <a:p>
            <a:pPr marL="274320" lvl="1" indent="0">
              <a:buNone/>
            </a:pPr>
            <a:r>
              <a:rPr lang="en-US" b="1" dirty="0"/>
              <a:t>if (dropped &lt; 1){</a:t>
            </a:r>
          </a:p>
          <a:p>
            <a:pPr marL="548640" lvl="2" indent="0">
              <a:buNone/>
            </a:pPr>
            <a:r>
              <a:rPr lang="en-US" b="1" dirty="0"/>
              <a:t>return 1;</a:t>
            </a:r>
          </a:p>
          <a:p>
            <a:pPr marL="274320" lvl="1" indent="0">
              <a:buNone/>
            </a:pPr>
            <a:r>
              <a:rPr lang="en-US" dirty="0"/>
              <a:t>}</a:t>
            </a:r>
          </a:p>
          <a:p>
            <a:pPr marL="274320" lvl="1" indent="0">
              <a:buNone/>
            </a:pPr>
            <a:r>
              <a:rPr lang="en-US" b="1" dirty="0"/>
              <a:t>return dropped;</a:t>
            </a:r>
          </a:p>
          <a:p>
            <a:pPr marL="0" indent="0">
              <a:buNone/>
            </a:pPr>
            <a:r>
              <a:rPr lang="en-US" dirty="0"/>
              <a:t>}</a:t>
            </a:r>
          </a:p>
          <a:p>
            <a:pPr marL="0" indent="0">
              <a:buNone/>
            </a:pPr>
            <a:endParaRPr lang="en-US" dirty="0"/>
          </a:p>
        </p:txBody>
      </p:sp>
      <p:sp>
        <p:nvSpPr>
          <p:cNvPr id="4" name="Title 3"/>
          <p:cNvSpPr>
            <a:spLocks noGrp="1"/>
          </p:cNvSpPr>
          <p:nvPr>
            <p:ph type="title"/>
          </p:nvPr>
        </p:nvSpPr>
        <p:spPr/>
        <p:txBody>
          <a:bodyPr/>
          <a:lstStyle/>
          <a:p>
            <a:r>
              <a:rPr lang="en-US" dirty="0"/>
              <a:t>Custom Red Diamond Ore</a:t>
            </a:r>
          </a:p>
        </p:txBody>
      </p:sp>
    </p:spTree>
    <p:extLst>
      <p:ext uri="{BB962C8B-B14F-4D97-AF65-F5344CB8AC3E}">
        <p14:creationId xmlns:p14="http://schemas.microsoft.com/office/powerpoint/2010/main" val="3024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a:p>
        </p:txBody>
      </p:sp>
      <p:sp>
        <p:nvSpPr>
          <p:cNvPr id="3" name="Content Placeholder 2"/>
          <p:cNvSpPr>
            <a:spLocks noGrp="1"/>
          </p:cNvSpPr>
          <p:nvPr>
            <p:ph sz="quarter" idx="1"/>
          </p:nvPr>
        </p:nvSpPr>
        <p:spPr>
          <a:xfrm>
            <a:off x="1219200" y="1447799"/>
            <a:ext cx="10363200" cy="4778829"/>
          </a:xfrm>
        </p:spPr>
        <p:txBody>
          <a:bodyPr>
            <a:normAutofit/>
          </a:bodyPr>
          <a:lstStyle/>
          <a:p>
            <a:pPr marL="0" indent="0">
              <a:buNone/>
            </a:pPr>
            <a:r>
              <a:rPr lang="en-US" b="1" dirty="0"/>
              <a:t>public static Block </a:t>
            </a:r>
            <a:r>
              <a:rPr lang="en-US" b="1" i="1" dirty="0" err="1"/>
              <a:t>redDiamondOre</a:t>
            </a:r>
            <a:r>
              <a:rPr lang="en-US" b="1" i="1" dirty="0"/>
              <a:t> = </a:t>
            </a:r>
            <a:r>
              <a:rPr lang="en-US" b="1" i="1" dirty="0" smtClean="0"/>
              <a:t>new </a:t>
            </a:r>
          </a:p>
          <a:p>
            <a:pPr marL="0" indent="0">
              <a:buNone/>
            </a:pPr>
            <a:r>
              <a:rPr lang="en-US" b="1" i="1" dirty="0"/>
              <a:t> </a:t>
            </a:r>
            <a:r>
              <a:rPr lang="en-US" b="1" i="1" dirty="0" smtClean="0"/>
              <a:t>   </a:t>
            </a:r>
            <a:r>
              <a:rPr lang="en-US" b="1" i="1" dirty="0" err="1" smtClean="0"/>
              <a:t>RedDiamondOre</a:t>
            </a:r>
            <a:r>
              <a:rPr lang="en-US" b="1" i="1" dirty="0" smtClean="0"/>
              <a:t>(RedDiamondOre.id</a:t>
            </a:r>
            <a:r>
              <a:rPr lang="en-US" b="1" i="1" dirty="0"/>
              <a:t>, </a:t>
            </a:r>
            <a:r>
              <a:rPr lang="en-US" b="1" i="1" dirty="0" err="1"/>
              <a:t>Material.rock</a:t>
            </a:r>
            <a:r>
              <a:rPr lang="en-US" b="1" i="1" dirty="0" smtClean="0"/>
              <a:t>);</a:t>
            </a:r>
          </a:p>
          <a:p>
            <a:pPr marL="0" indent="0">
              <a:buNone/>
            </a:pPr>
            <a:endParaRPr lang="en-US" b="1" i="1" dirty="0" smtClean="0"/>
          </a:p>
          <a:p>
            <a:pPr marL="0" indent="0">
              <a:buNone/>
            </a:pPr>
            <a:r>
              <a:rPr lang="en-US" b="1" dirty="0" err="1"/>
              <a:t>GameRegistry.</a:t>
            </a:r>
            <a:r>
              <a:rPr lang="en-US" b="1" i="1" dirty="0" err="1"/>
              <a:t>registerBlock</a:t>
            </a:r>
            <a:r>
              <a:rPr lang="en-US" b="1" i="1" dirty="0"/>
              <a:t>(</a:t>
            </a:r>
            <a:r>
              <a:rPr lang="en-US" b="1" i="1" dirty="0" err="1"/>
              <a:t>redDiamondOre</a:t>
            </a:r>
            <a:r>
              <a:rPr lang="en-US" b="1" i="1" dirty="0"/>
              <a:t>, </a:t>
            </a:r>
            <a:endParaRPr lang="en-US" b="1" i="1" dirty="0" smtClean="0"/>
          </a:p>
          <a:p>
            <a:pPr marL="0" indent="0">
              <a:buNone/>
            </a:pPr>
            <a:r>
              <a:rPr lang="en-US" b="1" i="1" dirty="0" smtClean="0"/>
              <a:t>    </a:t>
            </a:r>
            <a:r>
              <a:rPr lang="en-US" b="1" i="1" dirty="0" err="1" smtClean="0"/>
              <a:t>RedDiamondOre.internalName</a:t>
            </a:r>
            <a:r>
              <a:rPr lang="en-US" b="1" i="1" dirty="0"/>
              <a:t>);</a:t>
            </a:r>
          </a:p>
          <a:p>
            <a:pPr marL="0" indent="0">
              <a:buNone/>
            </a:pPr>
            <a:r>
              <a:rPr lang="en-US" b="1" dirty="0" err="1"/>
              <a:t>LanguageRegistry.</a:t>
            </a:r>
            <a:r>
              <a:rPr lang="en-US" b="1" i="1" dirty="0" err="1"/>
              <a:t>addName</a:t>
            </a:r>
            <a:r>
              <a:rPr lang="en-US" b="1" i="1" dirty="0"/>
              <a:t>(</a:t>
            </a:r>
            <a:r>
              <a:rPr lang="en-US" b="1" i="1" dirty="0" err="1"/>
              <a:t>redDiamondOre</a:t>
            </a:r>
            <a:r>
              <a:rPr lang="en-US" b="1" i="1" dirty="0"/>
              <a:t>, </a:t>
            </a:r>
            <a:endParaRPr lang="en-US" b="1" i="1" dirty="0" smtClean="0"/>
          </a:p>
          <a:p>
            <a:pPr marL="0" indent="0">
              <a:buNone/>
            </a:pPr>
            <a:r>
              <a:rPr lang="en-US" b="1" i="1" dirty="0" smtClean="0"/>
              <a:t>    </a:t>
            </a:r>
            <a:r>
              <a:rPr lang="en-US" b="1" i="1" dirty="0" err="1" smtClean="0"/>
              <a:t>RedDiamondOre.externalName</a:t>
            </a:r>
            <a:r>
              <a:rPr lang="en-US" b="1" i="1" dirty="0"/>
              <a:t>);</a:t>
            </a:r>
          </a:p>
          <a:p>
            <a:pPr marL="0" indent="0">
              <a:buNone/>
            </a:pPr>
            <a:r>
              <a:rPr lang="en-US" b="1" dirty="0" err="1"/>
              <a:t>MinecraftForge.</a:t>
            </a:r>
            <a:r>
              <a:rPr lang="en-US" b="1" i="1" dirty="0" err="1"/>
              <a:t>setBlockHarvestLevel</a:t>
            </a:r>
            <a:r>
              <a:rPr lang="en-US" b="1" i="1" dirty="0"/>
              <a:t>(</a:t>
            </a:r>
            <a:r>
              <a:rPr lang="en-US" b="1" i="1" dirty="0" err="1"/>
              <a:t>redDiamondOre</a:t>
            </a:r>
            <a:r>
              <a:rPr lang="en-US" b="1" i="1" dirty="0"/>
              <a:t>, "pickaxe", 3);</a:t>
            </a:r>
          </a:p>
          <a:p>
            <a:pPr marL="0" indent="0">
              <a:buNone/>
            </a:pPr>
            <a:endParaRPr lang="en-US" dirty="0"/>
          </a:p>
        </p:txBody>
      </p:sp>
      <p:sp>
        <p:nvSpPr>
          <p:cNvPr id="4" name="Title 3"/>
          <p:cNvSpPr>
            <a:spLocks noGrp="1"/>
          </p:cNvSpPr>
          <p:nvPr>
            <p:ph type="title"/>
          </p:nvPr>
        </p:nvSpPr>
        <p:spPr/>
        <p:txBody>
          <a:bodyPr/>
          <a:lstStyle/>
          <a:p>
            <a:r>
              <a:rPr lang="en-US" dirty="0"/>
              <a:t>Custom Red Diamond Ore</a:t>
            </a:r>
          </a:p>
        </p:txBody>
      </p:sp>
    </p:spTree>
    <p:extLst>
      <p:ext uri="{BB962C8B-B14F-4D97-AF65-F5344CB8AC3E}">
        <p14:creationId xmlns:p14="http://schemas.microsoft.com/office/powerpoint/2010/main" val="3259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a:p>
        </p:txBody>
      </p:sp>
      <p:sp>
        <p:nvSpPr>
          <p:cNvPr id="3" name="Content Placeholder 2"/>
          <p:cNvSpPr>
            <a:spLocks noGrp="1"/>
          </p:cNvSpPr>
          <p:nvPr>
            <p:ph sz="quarter" idx="1"/>
          </p:nvPr>
        </p:nvSpPr>
        <p:spPr/>
        <p:txBody>
          <a:bodyPr/>
          <a:lstStyle/>
          <a:p>
            <a:r>
              <a:rPr lang="en-US" dirty="0"/>
              <a:t>Create a temp directory</a:t>
            </a:r>
          </a:p>
          <a:p>
            <a:r>
              <a:rPr lang="en-US" dirty="0"/>
              <a:t>Copy the default </a:t>
            </a:r>
            <a:r>
              <a:rPr lang="en-US" dirty="0" err="1" smtClean="0"/>
              <a:t>diamond_ore</a:t>
            </a:r>
            <a:r>
              <a:rPr lang="en-US" dirty="0" smtClean="0"/>
              <a:t> icon</a:t>
            </a:r>
            <a:endParaRPr lang="en-US" dirty="0"/>
          </a:p>
          <a:p>
            <a:r>
              <a:rPr lang="en-US" dirty="0"/>
              <a:t>Make edits to replace with different shapes of </a:t>
            </a:r>
            <a:r>
              <a:rPr lang="en-US" dirty="0" smtClean="0"/>
              <a:t>red as side</a:t>
            </a:r>
          </a:p>
          <a:p>
            <a:pPr lvl="1"/>
            <a:r>
              <a:rPr lang="en-US" dirty="0" smtClean="0"/>
              <a:t>Also create top (slightly lighter), bottom (slightly darker)</a:t>
            </a:r>
            <a:endParaRPr lang="en-US" dirty="0"/>
          </a:p>
          <a:p>
            <a:r>
              <a:rPr lang="en-US" dirty="0"/>
              <a:t>Create </a:t>
            </a:r>
            <a:r>
              <a:rPr lang="en-US" dirty="0" smtClean="0"/>
              <a:t>assets directory for blocks</a:t>
            </a:r>
            <a:endParaRPr lang="en-US" dirty="0"/>
          </a:p>
          <a:p>
            <a:pPr lvl="1"/>
            <a:r>
              <a:rPr lang="en-US" dirty="0" err="1" smtClean="0"/>
              <a:t>src</a:t>
            </a:r>
            <a:r>
              <a:rPr lang="en-US" dirty="0" smtClean="0"/>
              <a:t>\</a:t>
            </a:r>
            <a:r>
              <a:rPr lang="en-US" dirty="0" err="1" smtClean="0"/>
              <a:t>minecraft</a:t>
            </a:r>
            <a:r>
              <a:rPr lang="en-US" dirty="0" smtClean="0"/>
              <a:t>\assets\</a:t>
            </a:r>
            <a:r>
              <a:rPr lang="en-US" b="1" dirty="0" err="1" smtClean="0"/>
              <a:t>reddiamond</a:t>
            </a:r>
            <a:r>
              <a:rPr lang="en-US" dirty="0" smtClean="0"/>
              <a:t>\textures\blocks</a:t>
            </a:r>
            <a:endParaRPr lang="en-US" dirty="0"/>
          </a:p>
          <a:p>
            <a:r>
              <a:rPr lang="en-US" dirty="0" smtClean="0"/>
              <a:t>Copy </a:t>
            </a:r>
            <a:r>
              <a:rPr lang="en-US" dirty="0"/>
              <a:t>new </a:t>
            </a:r>
            <a:r>
              <a:rPr lang="en-US" dirty="0" smtClean="0"/>
              <a:t>icons </a:t>
            </a:r>
            <a:r>
              <a:rPr lang="en-US" dirty="0"/>
              <a:t>into </a:t>
            </a:r>
            <a:r>
              <a:rPr lang="en-US" dirty="0" err="1" smtClean="0"/>
              <a:t>dir</a:t>
            </a:r>
            <a:endParaRPr lang="en-US" dirty="0" smtClean="0"/>
          </a:p>
          <a:p>
            <a:r>
              <a:rPr lang="en-US" dirty="0" smtClean="0"/>
              <a:t>Override the methods: </a:t>
            </a:r>
            <a:r>
              <a:rPr lang="en-US" dirty="0" err="1" smtClean="0"/>
              <a:t>registerIcons</a:t>
            </a:r>
            <a:r>
              <a:rPr lang="en-US" dirty="0" smtClean="0"/>
              <a:t>() &amp; </a:t>
            </a:r>
            <a:r>
              <a:rPr lang="en-US" dirty="0" err="1" smtClean="0"/>
              <a:t>getIcon</a:t>
            </a:r>
            <a:r>
              <a:rPr lang="en-US" dirty="0" smtClean="0"/>
              <a:t>()</a:t>
            </a:r>
            <a:endParaRPr lang="en-US" dirty="0"/>
          </a:p>
          <a:p>
            <a:r>
              <a:rPr lang="en-US" dirty="0"/>
              <a:t>Make sure it is named correctly</a:t>
            </a:r>
          </a:p>
          <a:p>
            <a:pPr lvl="1"/>
            <a:r>
              <a:rPr lang="en-US" dirty="0"/>
              <a:t>Exact match to value in </a:t>
            </a:r>
            <a:r>
              <a:rPr lang="en-US" dirty="0" err="1"/>
              <a:t>registerIcons</a:t>
            </a:r>
            <a:r>
              <a:rPr lang="en-US" dirty="0"/>
              <a:t>()</a:t>
            </a:r>
          </a:p>
          <a:p>
            <a:endParaRPr lang="en-US" dirty="0"/>
          </a:p>
        </p:txBody>
      </p:sp>
      <p:sp>
        <p:nvSpPr>
          <p:cNvPr id="4" name="Title 3"/>
          <p:cNvSpPr>
            <a:spLocks noGrp="1"/>
          </p:cNvSpPr>
          <p:nvPr>
            <p:ph type="title"/>
          </p:nvPr>
        </p:nvSpPr>
        <p:spPr/>
        <p:txBody>
          <a:bodyPr/>
          <a:lstStyle/>
          <a:p>
            <a:r>
              <a:rPr lang="en-US" dirty="0"/>
              <a:t>Custom Red Diamond </a:t>
            </a:r>
            <a:r>
              <a:rPr lang="en-US" dirty="0" smtClean="0"/>
              <a:t>Ore Textures</a:t>
            </a:r>
            <a:endParaRPr lang="en-US" dirty="0"/>
          </a:p>
        </p:txBody>
      </p:sp>
    </p:spTree>
    <p:extLst>
      <p:ext uri="{BB962C8B-B14F-4D97-AF65-F5344CB8AC3E}">
        <p14:creationId xmlns:p14="http://schemas.microsoft.com/office/powerpoint/2010/main" val="9278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a:p>
        </p:txBody>
      </p:sp>
      <p:sp>
        <p:nvSpPr>
          <p:cNvPr id="3" name="Content Placeholder 2"/>
          <p:cNvSpPr>
            <a:spLocks noGrp="1"/>
          </p:cNvSpPr>
          <p:nvPr>
            <p:ph sz="quarter" idx="1"/>
          </p:nvPr>
        </p:nvSpPr>
        <p:spPr>
          <a:xfrm>
            <a:off x="1219200" y="1447799"/>
            <a:ext cx="10363200" cy="4990071"/>
          </a:xfrm>
        </p:spPr>
        <p:txBody>
          <a:bodyPr>
            <a:normAutofit fontScale="77500" lnSpcReduction="20000"/>
          </a:bodyPr>
          <a:lstStyle/>
          <a:p>
            <a:pPr marL="0" indent="0">
              <a:buNone/>
            </a:pPr>
            <a:r>
              <a:rPr lang="en-US" sz="2300" dirty="0" smtClean="0"/>
              <a:t>@</a:t>
            </a:r>
            <a:r>
              <a:rPr lang="en-US" sz="2300" dirty="0" err="1"/>
              <a:t>SideOnly</a:t>
            </a:r>
            <a:r>
              <a:rPr lang="en-US" sz="2300" dirty="0"/>
              <a:t>(</a:t>
            </a:r>
            <a:r>
              <a:rPr lang="en-US" sz="2300" dirty="0" err="1"/>
              <a:t>Side.</a:t>
            </a:r>
            <a:r>
              <a:rPr lang="en-US" sz="2300" i="1" dirty="0" err="1"/>
              <a:t>CLIENT</a:t>
            </a:r>
            <a:r>
              <a:rPr lang="en-US" sz="2300" i="1" dirty="0"/>
              <a:t>)</a:t>
            </a:r>
          </a:p>
          <a:p>
            <a:pPr marL="0" indent="0">
              <a:buNone/>
            </a:pPr>
            <a:r>
              <a:rPr lang="en-US" b="1" dirty="0"/>
              <a:t>public void </a:t>
            </a:r>
            <a:r>
              <a:rPr lang="en-US" b="1" dirty="0" err="1"/>
              <a:t>registerIcons</a:t>
            </a:r>
            <a:r>
              <a:rPr lang="en-US" b="1" dirty="0"/>
              <a:t>(</a:t>
            </a:r>
            <a:r>
              <a:rPr lang="en-US" b="1" dirty="0" err="1"/>
              <a:t>IconRegister</a:t>
            </a:r>
            <a:r>
              <a:rPr lang="en-US" b="1" dirty="0"/>
              <a:t> </a:t>
            </a:r>
            <a:r>
              <a:rPr lang="en-US" b="1" dirty="0" err="1"/>
              <a:t>iconRegister</a:t>
            </a:r>
            <a:r>
              <a:rPr lang="en-US" b="1" dirty="0" smtClean="0"/>
              <a:t>){</a:t>
            </a:r>
          </a:p>
          <a:p>
            <a:pPr marL="274320" lvl="1" indent="0">
              <a:buNone/>
            </a:pPr>
            <a:r>
              <a:rPr lang="en-US" b="1" dirty="0" err="1" smtClean="0"/>
              <a:t>this.blockIcon</a:t>
            </a:r>
            <a:r>
              <a:rPr lang="en-US" b="1" dirty="0" smtClean="0"/>
              <a:t> </a:t>
            </a:r>
            <a:r>
              <a:rPr lang="en-US" b="1" dirty="0"/>
              <a:t>= </a:t>
            </a:r>
            <a:r>
              <a:rPr lang="en-US" b="1" dirty="0" err="1"/>
              <a:t>iconRegister.registerIcon</a:t>
            </a:r>
            <a:r>
              <a:rPr lang="en-US" b="1" dirty="0"/>
              <a:t>(</a:t>
            </a:r>
            <a:r>
              <a:rPr lang="en-US" b="1" dirty="0" err="1"/>
              <a:t>RedDiamondInfo.</a:t>
            </a:r>
            <a:r>
              <a:rPr lang="en-US" b="1" i="1" dirty="0" err="1"/>
              <a:t>MOD_ID</a:t>
            </a:r>
            <a:r>
              <a:rPr lang="en-US" b="1" i="1" dirty="0"/>
              <a:t> + ":</a:t>
            </a:r>
            <a:r>
              <a:rPr lang="en-US" b="1" i="1" dirty="0" err="1"/>
              <a:t>RedDiamondOre_side</a:t>
            </a:r>
            <a:r>
              <a:rPr lang="en-US" b="1" i="1" dirty="0"/>
              <a:t>");</a:t>
            </a:r>
          </a:p>
          <a:p>
            <a:pPr marL="274320" lvl="1" indent="0">
              <a:buNone/>
            </a:pPr>
            <a:r>
              <a:rPr lang="en-US" b="1" dirty="0" err="1" smtClean="0"/>
              <a:t>this.topIcon</a:t>
            </a:r>
            <a:r>
              <a:rPr lang="en-US" b="1" dirty="0" smtClean="0"/>
              <a:t> </a:t>
            </a:r>
            <a:r>
              <a:rPr lang="en-US" b="1" dirty="0"/>
              <a:t>= </a:t>
            </a:r>
            <a:r>
              <a:rPr lang="en-US" b="1" dirty="0" err="1"/>
              <a:t>iconRegister.registerIcon</a:t>
            </a:r>
            <a:r>
              <a:rPr lang="en-US" b="1" dirty="0"/>
              <a:t>(</a:t>
            </a:r>
            <a:r>
              <a:rPr lang="en-US" b="1" dirty="0" err="1"/>
              <a:t>RedDiamondInfo.</a:t>
            </a:r>
            <a:r>
              <a:rPr lang="en-US" b="1" i="1" dirty="0" err="1"/>
              <a:t>MOD_ID</a:t>
            </a:r>
            <a:r>
              <a:rPr lang="en-US" b="1" i="1" dirty="0"/>
              <a:t> + ":</a:t>
            </a:r>
            <a:r>
              <a:rPr lang="en-US" b="1" i="1" dirty="0" err="1"/>
              <a:t>RedDiamondOre_top</a:t>
            </a:r>
            <a:r>
              <a:rPr lang="en-US" b="1" i="1" dirty="0"/>
              <a:t>");</a:t>
            </a:r>
          </a:p>
          <a:p>
            <a:pPr marL="274320" lvl="1" indent="0">
              <a:buNone/>
            </a:pPr>
            <a:r>
              <a:rPr lang="en-US" b="1" dirty="0" err="1" smtClean="0"/>
              <a:t>this.bottomIcon</a:t>
            </a:r>
            <a:r>
              <a:rPr lang="en-US" b="1" dirty="0" smtClean="0"/>
              <a:t> </a:t>
            </a:r>
            <a:r>
              <a:rPr lang="en-US" b="1" dirty="0"/>
              <a:t>= </a:t>
            </a:r>
            <a:r>
              <a:rPr lang="en-US" b="1" dirty="0" err="1"/>
              <a:t>iconRegister.registerIcon</a:t>
            </a:r>
            <a:r>
              <a:rPr lang="en-US" b="1" dirty="0"/>
              <a:t>(</a:t>
            </a:r>
            <a:r>
              <a:rPr lang="en-US" b="1" dirty="0" err="1"/>
              <a:t>RedDiamondInfo.</a:t>
            </a:r>
            <a:r>
              <a:rPr lang="en-US" b="1" i="1" dirty="0" err="1"/>
              <a:t>MOD_ID</a:t>
            </a:r>
            <a:r>
              <a:rPr lang="en-US" b="1" i="1" dirty="0"/>
              <a:t> + ":</a:t>
            </a:r>
            <a:r>
              <a:rPr lang="en-US" b="1" i="1" dirty="0" err="1"/>
              <a:t>RedDiamondOre_bottom</a:t>
            </a:r>
            <a:r>
              <a:rPr lang="en-US" b="1" i="1" dirty="0"/>
              <a:t>");</a:t>
            </a:r>
          </a:p>
          <a:p>
            <a:pPr marL="0" indent="0">
              <a:buNone/>
            </a:pPr>
            <a:r>
              <a:rPr lang="en-US" dirty="0" smtClean="0"/>
              <a:t>}</a:t>
            </a:r>
            <a:endParaRPr lang="en-US" dirty="0"/>
          </a:p>
          <a:p>
            <a:pPr marL="0" indent="0">
              <a:buNone/>
            </a:pPr>
            <a:r>
              <a:rPr lang="en-US" sz="2300" dirty="0" smtClean="0"/>
              <a:t>@</a:t>
            </a:r>
            <a:r>
              <a:rPr lang="en-US" sz="2300" dirty="0" err="1"/>
              <a:t>SideOnly</a:t>
            </a:r>
            <a:r>
              <a:rPr lang="en-US" sz="2300" dirty="0"/>
              <a:t>(</a:t>
            </a:r>
            <a:r>
              <a:rPr lang="en-US" sz="2300" dirty="0" err="1"/>
              <a:t>Side.</a:t>
            </a:r>
            <a:r>
              <a:rPr lang="en-US" sz="2300" i="1" dirty="0" err="1"/>
              <a:t>CLIENT</a:t>
            </a:r>
            <a:r>
              <a:rPr lang="en-US" sz="2300" i="1" dirty="0"/>
              <a:t>)</a:t>
            </a:r>
          </a:p>
          <a:p>
            <a:pPr marL="0" indent="0">
              <a:buNone/>
            </a:pPr>
            <a:r>
              <a:rPr lang="en-US" b="1" dirty="0"/>
              <a:t>public Icon </a:t>
            </a:r>
            <a:r>
              <a:rPr lang="en-US" b="1" dirty="0" err="1"/>
              <a:t>getIcon</a:t>
            </a:r>
            <a:r>
              <a:rPr lang="en-US" b="1" dirty="0"/>
              <a:t>(</a:t>
            </a:r>
            <a:r>
              <a:rPr lang="en-US" b="1" dirty="0" err="1"/>
              <a:t>int</a:t>
            </a:r>
            <a:r>
              <a:rPr lang="en-US" b="1" dirty="0"/>
              <a:t> side, </a:t>
            </a:r>
            <a:r>
              <a:rPr lang="en-US" b="1" dirty="0" err="1"/>
              <a:t>int</a:t>
            </a:r>
            <a:r>
              <a:rPr lang="en-US" b="1" dirty="0"/>
              <a:t> metadata) {</a:t>
            </a:r>
          </a:p>
          <a:p>
            <a:pPr marL="274320" lvl="1" indent="0">
              <a:buNone/>
            </a:pPr>
            <a:r>
              <a:rPr lang="en-US" dirty="0"/>
              <a:t> </a:t>
            </a:r>
            <a:r>
              <a:rPr lang="en-US" b="1" dirty="0" smtClean="0"/>
              <a:t>if </a:t>
            </a:r>
            <a:r>
              <a:rPr lang="en-US" b="1" dirty="0"/>
              <a:t>(side == 0</a:t>
            </a:r>
            <a:r>
              <a:rPr lang="en-US" b="1" dirty="0" smtClean="0"/>
              <a:t>){</a:t>
            </a:r>
          </a:p>
          <a:p>
            <a:pPr marL="274320" lvl="1" indent="0">
              <a:buNone/>
            </a:pPr>
            <a:r>
              <a:rPr lang="en-US" b="1" dirty="0" smtClean="0"/>
              <a:t>    return </a:t>
            </a:r>
            <a:r>
              <a:rPr lang="en-US" b="1" dirty="0" err="1"/>
              <a:t>this.bottomIcon</a:t>
            </a:r>
            <a:r>
              <a:rPr lang="en-US" b="1" dirty="0"/>
              <a:t>;</a:t>
            </a:r>
          </a:p>
          <a:p>
            <a:pPr marL="274320" lvl="1" indent="0">
              <a:buNone/>
            </a:pPr>
            <a:r>
              <a:rPr lang="en-US" dirty="0" smtClean="0"/>
              <a:t>}</a:t>
            </a:r>
            <a:endParaRPr lang="en-US" dirty="0"/>
          </a:p>
          <a:p>
            <a:pPr marL="274320" lvl="1" indent="0">
              <a:buNone/>
            </a:pPr>
            <a:r>
              <a:rPr lang="en-US" b="1" dirty="0" smtClean="0"/>
              <a:t>else </a:t>
            </a:r>
            <a:r>
              <a:rPr lang="en-US" b="1" dirty="0"/>
              <a:t>if (side == 1</a:t>
            </a:r>
            <a:r>
              <a:rPr lang="en-US" b="1" dirty="0" smtClean="0"/>
              <a:t>){</a:t>
            </a:r>
          </a:p>
          <a:p>
            <a:pPr marL="274320" lvl="1" indent="0">
              <a:buNone/>
            </a:pPr>
            <a:r>
              <a:rPr lang="en-US" b="1" dirty="0" smtClean="0"/>
              <a:t>    return </a:t>
            </a:r>
            <a:r>
              <a:rPr lang="en-US" b="1" dirty="0" err="1"/>
              <a:t>this.topIcon</a:t>
            </a:r>
            <a:r>
              <a:rPr lang="en-US" b="1" dirty="0"/>
              <a:t>;</a:t>
            </a:r>
          </a:p>
          <a:p>
            <a:pPr marL="274320" lvl="1" indent="0">
              <a:buNone/>
            </a:pPr>
            <a:r>
              <a:rPr lang="en-US" dirty="0" smtClean="0"/>
              <a:t>}</a:t>
            </a:r>
            <a:endParaRPr lang="en-US" dirty="0"/>
          </a:p>
          <a:p>
            <a:pPr marL="274320" lvl="1" indent="0">
              <a:buNone/>
            </a:pPr>
            <a:r>
              <a:rPr lang="en-US" b="1" dirty="0" smtClean="0"/>
              <a:t>    return </a:t>
            </a:r>
            <a:r>
              <a:rPr lang="en-US" b="1" dirty="0" err="1"/>
              <a:t>this.blockIcon</a:t>
            </a:r>
            <a:r>
              <a:rPr lang="en-US" b="1" dirty="0" smtClean="0"/>
              <a:t>;</a:t>
            </a:r>
          </a:p>
          <a:p>
            <a:pPr marL="0" indent="0">
              <a:buNone/>
            </a:pPr>
            <a:r>
              <a:rPr lang="en-US" dirty="0" smtClean="0"/>
              <a:t>}</a:t>
            </a:r>
            <a:endParaRPr lang="en-US" dirty="0"/>
          </a:p>
        </p:txBody>
      </p:sp>
      <p:sp>
        <p:nvSpPr>
          <p:cNvPr id="4" name="Title 3"/>
          <p:cNvSpPr>
            <a:spLocks noGrp="1"/>
          </p:cNvSpPr>
          <p:nvPr>
            <p:ph type="title"/>
          </p:nvPr>
        </p:nvSpPr>
        <p:spPr/>
        <p:txBody>
          <a:bodyPr/>
          <a:lstStyle/>
          <a:p>
            <a:r>
              <a:rPr lang="en-US" dirty="0"/>
              <a:t>Custom Red Diamond </a:t>
            </a:r>
            <a:r>
              <a:rPr lang="en-US" dirty="0" smtClean="0"/>
              <a:t>Ore Textures</a:t>
            </a:r>
            <a:endParaRPr lang="en-US" dirty="0"/>
          </a:p>
        </p:txBody>
      </p:sp>
    </p:spTree>
    <p:extLst>
      <p:ext uri="{BB962C8B-B14F-4D97-AF65-F5344CB8AC3E}">
        <p14:creationId xmlns:p14="http://schemas.microsoft.com/office/powerpoint/2010/main" val="218938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a:p>
        </p:txBody>
      </p:sp>
      <p:sp>
        <p:nvSpPr>
          <p:cNvPr id="3" name="Content Placeholder 2"/>
          <p:cNvSpPr>
            <a:spLocks noGrp="1"/>
          </p:cNvSpPr>
          <p:nvPr>
            <p:ph sz="quarter" idx="1"/>
          </p:nvPr>
        </p:nvSpPr>
        <p:spPr/>
        <p:txBody>
          <a:bodyPr/>
          <a:lstStyle/>
          <a:p>
            <a:r>
              <a:rPr lang="en-US" dirty="0"/>
              <a:t>Create new class </a:t>
            </a:r>
            <a:r>
              <a:rPr lang="en-US" dirty="0" err="1" smtClean="0"/>
              <a:t>item.RedDiamondSword</a:t>
            </a:r>
            <a:r>
              <a:rPr lang="en-US" dirty="0" smtClean="0"/>
              <a:t> </a:t>
            </a:r>
            <a:r>
              <a:rPr lang="en-US" dirty="0"/>
              <a:t>that extends </a:t>
            </a:r>
            <a:r>
              <a:rPr lang="en-US" dirty="0" err="1" smtClean="0"/>
              <a:t>ItemSword</a:t>
            </a:r>
            <a:endParaRPr lang="en-US" dirty="0"/>
          </a:p>
          <a:p>
            <a:r>
              <a:rPr lang="en-US" dirty="0"/>
              <a:t>Define the id, </a:t>
            </a:r>
            <a:r>
              <a:rPr lang="en-US" dirty="0" err="1"/>
              <a:t>internalName</a:t>
            </a:r>
            <a:r>
              <a:rPr lang="en-US" dirty="0"/>
              <a:t> &amp; </a:t>
            </a:r>
            <a:r>
              <a:rPr lang="en-US" dirty="0" err="1"/>
              <a:t>externalName</a:t>
            </a:r>
            <a:r>
              <a:rPr lang="en-US" dirty="0"/>
              <a:t> for item</a:t>
            </a:r>
          </a:p>
          <a:p>
            <a:r>
              <a:rPr lang="en-US" dirty="0"/>
              <a:t>Create a constructor and set properties</a:t>
            </a:r>
          </a:p>
          <a:p>
            <a:pPr lvl="1"/>
            <a:r>
              <a:rPr lang="en-US" dirty="0"/>
              <a:t>Id, </a:t>
            </a:r>
            <a:r>
              <a:rPr lang="en-US" dirty="0" err="1"/>
              <a:t>InternalName</a:t>
            </a:r>
            <a:r>
              <a:rPr lang="en-US" dirty="0"/>
              <a:t> &amp; Creative tab</a:t>
            </a:r>
          </a:p>
          <a:p>
            <a:r>
              <a:rPr lang="en-US" dirty="0"/>
              <a:t>Override the </a:t>
            </a:r>
            <a:r>
              <a:rPr lang="en-US" dirty="0" err="1"/>
              <a:t>registerIcons</a:t>
            </a:r>
            <a:r>
              <a:rPr lang="en-US" dirty="0"/>
              <a:t>() </a:t>
            </a:r>
            <a:r>
              <a:rPr lang="en-US" dirty="0" smtClean="0"/>
              <a:t>method</a:t>
            </a:r>
            <a:endParaRPr lang="en-US" dirty="0"/>
          </a:p>
          <a:p>
            <a:r>
              <a:rPr lang="en-US" dirty="0"/>
              <a:t>Register the </a:t>
            </a:r>
            <a:r>
              <a:rPr lang="en-US" dirty="0" smtClean="0"/>
              <a:t>sword in the base mod </a:t>
            </a:r>
            <a:r>
              <a:rPr lang="en-US" dirty="0"/>
              <a:t>class</a:t>
            </a:r>
          </a:p>
          <a:p>
            <a:r>
              <a:rPr lang="en-US" dirty="0"/>
              <a:t>Create the icon &amp; make it available</a:t>
            </a:r>
          </a:p>
          <a:p>
            <a:endParaRPr lang="en-US" dirty="0"/>
          </a:p>
        </p:txBody>
      </p:sp>
      <p:sp>
        <p:nvSpPr>
          <p:cNvPr id="4" name="Title 3"/>
          <p:cNvSpPr>
            <a:spLocks noGrp="1"/>
          </p:cNvSpPr>
          <p:nvPr>
            <p:ph type="title"/>
          </p:nvPr>
        </p:nvSpPr>
        <p:spPr/>
        <p:txBody>
          <a:bodyPr/>
          <a:lstStyle/>
          <a:p>
            <a:r>
              <a:rPr lang="en-US" dirty="0" smtClean="0"/>
              <a:t>Custom Red Diamond Sword</a:t>
            </a:r>
            <a:endParaRPr lang="en-US" dirty="0"/>
          </a:p>
        </p:txBody>
      </p:sp>
    </p:spTree>
    <p:extLst>
      <p:ext uri="{BB962C8B-B14F-4D97-AF65-F5344CB8AC3E}">
        <p14:creationId xmlns:p14="http://schemas.microsoft.com/office/powerpoint/2010/main" val="25939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a:p>
        </p:txBody>
      </p:sp>
      <p:sp>
        <p:nvSpPr>
          <p:cNvPr id="3" name="Content Placeholder 2"/>
          <p:cNvSpPr>
            <a:spLocks noGrp="1"/>
          </p:cNvSpPr>
          <p:nvPr>
            <p:ph sz="quarter" idx="1"/>
          </p:nvPr>
        </p:nvSpPr>
        <p:spPr/>
        <p:txBody>
          <a:bodyPr>
            <a:normAutofit fontScale="77500" lnSpcReduction="20000"/>
          </a:bodyPr>
          <a:lstStyle/>
          <a:p>
            <a:pPr marL="0" indent="0">
              <a:buNone/>
            </a:pPr>
            <a:r>
              <a:rPr lang="en-US" b="1" dirty="0"/>
              <a:t>public class </a:t>
            </a:r>
            <a:r>
              <a:rPr lang="en-US" b="1" dirty="0" err="1"/>
              <a:t>RedDiamondSword</a:t>
            </a:r>
            <a:r>
              <a:rPr lang="en-US" b="1" dirty="0"/>
              <a:t> extends </a:t>
            </a:r>
            <a:r>
              <a:rPr lang="en-US" b="1" dirty="0" err="1"/>
              <a:t>ItemSword</a:t>
            </a:r>
            <a:r>
              <a:rPr lang="en-US" b="1" dirty="0"/>
              <a:t> {</a:t>
            </a:r>
          </a:p>
          <a:p>
            <a:pPr marL="0" indent="0">
              <a:buNone/>
            </a:pPr>
            <a:r>
              <a:rPr lang="en-US" b="1" dirty="0" smtClean="0"/>
              <a:t>public </a:t>
            </a:r>
            <a:r>
              <a:rPr lang="en-US" b="1" dirty="0"/>
              <a:t>static </a:t>
            </a:r>
            <a:r>
              <a:rPr lang="en-US" b="1" dirty="0" err="1"/>
              <a:t>int</a:t>
            </a:r>
            <a:r>
              <a:rPr lang="en-US" b="1" dirty="0"/>
              <a:t> </a:t>
            </a:r>
            <a:r>
              <a:rPr lang="en-US" b="1" i="1" dirty="0"/>
              <a:t>id = 5001;</a:t>
            </a:r>
          </a:p>
          <a:p>
            <a:pPr marL="0" indent="0">
              <a:buNone/>
            </a:pPr>
            <a:r>
              <a:rPr lang="en-US" b="1" dirty="0"/>
              <a:t>public static String </a:t>
            </a:r>
            <a:r>
              <a:rPr lang="en-US" b="1" i="1" dirty="0" err="1"/>
              <a:t>internalName</a:t>
            </a:r>
            <a:r>
              <a:rPr lang="en-US" b="1" i="1" dirty="0"/>
              <a:t> = "</a:t>
            </a:r>
            <a:r>
              <a:rPr lang="en-US" b="1" i="1" dirty="0" err="1"/>
              <a:t>redDiamondSword</a:t>
            </a:r>
            <a:r>
              <a:rPr lang="en-US" b="1" i="1" dirty="0"/>
              <a:t>";</a:t>
            </a:r>
          </a:p>
          <a:p>
            <a:pPr marL="0" indent="0">
              <a:buNone/>
            </a:pPr>
            <a:r>
              <a:rPr lang="en-US" b="1" dirty="0"/>
              <a:t>public static String </a:t>
            </a:r>
            <a:r>
              <a:rPr lang="en-US" b="1" i="1" dirty="0" err="1"/>
              <a:t>externalName</a:t>
            </a:r>
            <a:r>
              <a:rPr lang="en-US" b="1" i="1" dirty="0"/>
              <a:t> = "Red Diamond Sword</a:t>
            </a:r>
            <a:r>
              <a:rPr lang="en-US" b="1" i="1" dirty="0" smtClean="0"/>
              <a:t>";</a:t>
            </a:r>
          </a:p>
          <a:p>
            <a:pPr marL="0" indent="0">
              <a:buNone/>
            </a:pPr>
            <a:r>
              <a:rPr lang="en-US" b="1" dirty="0"/>
              <a:t>public </a:t>
            </a:r>
            <a:r>
              <a:rPr lang="en-US" b="1" dirty="0" err="1"/>
              <a:t>RedDiamondSword</a:t>
            </a:r>
            <a:r>
              <a:rPr lang="en-US" b="1" dirty="0"/>
              <a:t>(</a:t>
            </a:r>
            <a:r>
              <a:rPr lang="en-US" b="1" dirty="0" err="1"/>
              <a:t>int</a:t>
            </a:r>
            <a:r>
              <a:rPr lang="en-US" b="1" dirty="0"/>
              <a:t> id, </a:t>
            </a:r>
            <a:r>
              <a:rPr lang="en-US" b="1" dirty="0" err="1"/>
              <a:t>EnumToolMaterial</a:t>
            </a:r>
            <a:r>
              <a:rPr lang="en-US" b="1" dirty="0"/>
              <a:t> material) {</a:t>
            </a:r>
          </a:p>
          <a:p>
            <a:pPr marL="0" indent="0">
              <a:buNone/>
            </a:pPr>
            <a:r>
              <a:rPr lang="en-US" b="1" dirty="0" smtClean="0"/>
              <a:t>   super(id</a:t>
            </a:r>
            <a:r>
              <a:rPr lang="en-US" b="1" dirty="0"/>
              <a:t>, material);</a:t>
            </a:r>
          </a:p>
          <a:p>
            <a:pPr marL="0" indent="0">
              <a:buNone/>
            </a:pPr>
            <a:r>
              <a:rPr lang="en-US" b="1" dirty="0" smtClean="0"/>
              <a:t>   </a:t>
            </a:r>
            <a:r>
              <a:rPr lang="en-US" b="1" dirty="0" err="1" smtClean="0"/>
              <a:t>this.setCreativeTab</a:t>
            </a:r>
            <a:r>
              <a:rPr lang="en-US" b="1" dirty="0" smtClean="0"/>
              <a:t>(</a:t>
            </a:r>
            <a:r>
              <a:rPr lang="en-US" b="1" dirty="0" err="1" smtClean="0"/>
              <a:t>CreativeTabs.</a:t>
            </a:r>
            <a:r>
              <a:rPr lang="en-US" b="1" i="1" dirty="0" err="1" smtClean="0"/>
              <a:t>tabCombat</a:t>
            </a:r>
            <a:r>
              <a:rPr lang="en-US" b="1" i="1" dirty="0"/>
              <a:t>);</a:t>
            </a:r>
          </a:p>
          <a:p>
            <a:pPr marL="0" indent="0">
              <a:buNone/>
            </a:pPr>
            <a:r>
              <a:rPr lang="en-US" b="1" dirty="0" smtClean="0"/>
              <a:t>   </a:t>
            </a:r>
            <a:r>
              <a:rPr lang="en-US" b="1" dirty="0" err="1" smtClean="0"/>
              <a:t>setUnlocalizedName</a:t>
            </a:r>
            <a:r>
              <a:rPr lang="en-US" b="1" dirty="0" smtClean="0"/>
              <a:t>(</a:t>
            </a:r>
            <a:r>
              <a:rPr lang="en-US" b="1" i="1" dirty="0" err="1" smtClean="0"/>
              <a:t>internalName</a:t>
            </a:r>
            <a:r>
              <a:rPr lang="en-US" b="1" i="1" dirty="0"/>
              <a:t>);</a:t>
            </a:r>
          </a:p>
          <a:p>
            <a:pPr marL="0" indent="0">
              <a:buNone/>
            </a:pPr>
            <a:r>
              <a:rPr lang="en-US" b="1" dirty="0" smtClean="0"/>
              <a:t>}</a:t>
            </a:r>
            <a:endParaRPr lang="en-US" b="1" dirty="0"/>
          </a:p>
          <a:p>
            <a:pPr marL="0" indent="0">
              <a:buNone/>
            </a:pPr>
            <a:r>
              <a:rPr lang="en-US" b="1" dirty="0"/>
              <a:t>@</a:t>
            </a:r>
            <a:r>
              <a:rPr lang="en-US" b="1" dirty="0" err="1"/>
              <a:t>SideOnly</a:t>
            </a:r>
            <a:r>
              <a:rPr lang="en-US" b="1" dirty="0"/>
              <a:t>(</a:t>
            </a:r>
            <a:r>
              <a:rPr lang="en-US" b="1" dirty="0" err="1"/>
              <a:t>Side.</a:t>
            </a:r>
            <a:r>
              <a:rPr lang="en-US" b="1" i="1" dirty="0" err="1"/>
              <a:t>CLIENT</a:t>
            </a:r>
            <a:r>
              <a:rPr lang="en-US" b="1" i="1" dirty="0"/>
              <a:t>)</a:t>
            </a:r>
          </a:p>
          <a:p>
            <a:pPr marL="0" indent="0">
              <a:buNone/>
            </a:pPr>
            <a:r>
              <a:rPr lang="en-US" b="1" dirty="0"/>
              <a:t>public void </a:t>
            </a:r>
            <a:r>
              <a:rPr lang="en-US" b="1" dirty="0" err="1"/>
              <a:t>registerIcons</a:t>
            </a:r>
            <a:r>
              <a:rPr lang="en-US" b="1" dirty="0"/>
              <a:t>(</a:t>
            </a:r>
            <a:r>
              <a:rPr lang="en-US" b="1" dirty="0" err="1"/>
              <a:t>IconRegister</a:t>
            </a:r>
            <a:r>
              <a:rPr lang="en-US" b="1" dirty="0"/>
              <a:t> </a:t>
            </a:r>
            <a:r>
              <a:rPr lang="en-US" b="1" dirty="0" err="1"/>
              <a:t>iconRegister</a:t>
            </a:r>
            <a:r>
              <a:rPr lang="en-US" b="1" dirty="0"/>
              <a:t>){</a:t>
            </a:r>
          </a:p>
          <a:p>
            <a:pPr marL="0" indent="0">
              <a:buNone/>
            </a:pPr>
            <a:r>
              <a:rPr lang="en-US" b="1" dirty="0" smtClean="0"/>
              <a:t>   </a:t>
            </a:r>
            <a:r>
              <a:rPr lang="en-US" b="1" dirty="0" err="1" smtClean="0"/>
              <a:t>itemIcon</a:t>
            </a:r>
            <a:r>
              <a:rPr lang="en-US" b="1" dirty="0" smtClean="0"/>
              <a:t> </a:t>
            </a:r>
            <a:r>
              <a:rPr lang="en-US" b="1" dirty="0"/>
              <a:t>= </a:t>
            </a:r>
            <a:r>
              <a:rPr lang="en-US" b="1" dirty="0" err="1"/>
              <a:t>iconRegister.registerIcon</a:t>
            </a:r>
            <a:r>
              <a:rPr lang="en-US" b="1" dirty="0"/>
              <a:t>(</a:t>
            </a:r>
            <a:r>
              <a:rPr lang="en-US" b="1" dirty="0" err="1"/>
              <a:t>RedDiamondInfo.</a:t>
            </a:r>
            <a:r>
              <a:rPr lang="en-US" b="1" i="1" dirty="0" err="1"/>
              <a:t>MOD_ID</a:t>
            </a:r>
            <a:r>
              <a:rPr lang="en-US" b="1" i="1" dirty="0"/>
              <a:t> + ":</a:t>
            </a:r>
            <a:r>
              <a:rPr lang="en-US" b="1" i="1" dirty="0" err="1"/>
              <a:t>RedDiamondSword</a:t>
            </a:r>
            <a:r>
              <a:rPr lang="en-US" b="1" i="1" dirty="0"/>
              <a:t>");</a:t>
            </a:r>
          </a:p>
          <a:p>
            <a:pPr marL="0" indent="0">
              <a:buNone/>
            </a:pPr>
            <a:r>
              <a:rPr lang="en-US" b="1" dirty="0"/>
              <a:t>}</a:t>
            </a:r>
          </a:p>
        </p:txBody>
      </p:sp>
      <p:sp>
        <p:nvSpPr>
          <p:cNvPr id="4" name="Title 3"/>
          <p:cNvSpPr>
            <a:spLocks noGrp="1"/>
          </p:cNvSpPr>
          <p:nvPr>
            <p:ph type="title"/>
          </p:nvPr>
        </p:nvSpPr>
        <p:spPr/>
        <p:txBody>
          <a:bodyPr/>
          <a:lstStyle/>
          <a:p>
            <a:r>
              <a:rPr lang="en-US" dirty="0"/>
              <a:t>Custom Red Diamond Sword</a:t>
            </a:r>
          </a:p>
        </p:txBody>
      </p:sp>
    </p:spTree>
    <p:extLst>
      <p:ext uri="{BB962C8B-B14F-4D97-AF65-F5344CB8AC3E}">
        <p14:creationId xmlns:p14="http://schemas.microsoft.com/office/powerpoint/2010/main" val="352914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a:p>
        </p:txBody>
      </p:sp>
      <p:sp>
        <p:nvSpPr>
          <p:cNvPr id="3" name="Content Placeholder 2"/>
          <p:cNvSpPr>
            <a:spLocks noGrp="1"/>
          </p:cNvSpPr>
          <p:nvPr>
            <p:ph sz="quarter" idx="1"/>
          </p:nvPr>
        </p:nvSpPr>
        <p:spPr/>
        <p:txBody>
          <a:bodyPr>
            <a:normAutofit/>
          </a:bodyPr>
          <a:lstStyle/>
          <a:p>
            <a:pPr marL="0" indent="0">
              <a:buNone/>
            </a:pPr>
            <a:r>
              <a:rPr lang="en-US" b="1" dirty="0"/>
              <a:t>public static Item </a:t>
            </a:r>
            <a:r>
              <a:rPr lang="en-US" b="1" i="1" dirty="0" err="1"/>
              <a:t>redDiamondSword</a:t>
            </a:r>
            <a:r>
              <a:rPr lang="en-US" b="1" i="1" dirty="0"/>
              <a:t> = new </a:t>
            </a:r>
            <a:endParaRPr lang="en-US" b="1" i="1" dirty="0" smtClean="0"/>
          </a:p>
          <a:p>
            <a:pPr marL="0" indent="0">
              <a:buNone/>
            </a:pPr>
            <a:r>
              <a:rPr lang="en-US" b="1" i="1" dirty="0"/>
              <a:t> </a:t>
            </a:r>
            <a:r>
              <a:rPr lang="en-US" b="1" i="1" dirty="0" smtClean="0"/>
              <a:t>   </a:t>
            </a:r>
            <a:r>
              <a:rPr lang="en-US" b="1" i="1" dirty="0" err="1" smtClean="0"/>
              <a:t>RedDiamondSword</a:t>
            </a:r>
            <a:r>
              <a:rPr lang="en-US" b="1" i="1" dirty="0" smtClean="0"/>
              <a:t>(RedDiamondSword.id</a:t>
            </a:r>
            <a:r>
              <a:rPr lang="en-US" b="1" i="1" dirty="0"/>
              <a:t>, </a:t>
            </a:r>
            <a:r>
              <a:rPr lang="en-US" b="1" i="1" dirty="0" err="1"/>
              <a:t>materialRedDiamond</a:t>
            </a:r>
            <a:r>
              <a:rPr lang="en-US" b="1" i="1" dirty="0" smtClean="0"/>
              <a:t>);</a:t>
            </a:r>
          </a:p>
          <a:p>
            <a:pPr marL="0" indent="0">
              <a:buNone/>
            </a:pPr>
            <a:endParaRPr lang="en-US" b="1" i="1" dirty="0"/>
          </a:p>
          <a:p>
            <a:pPr marL="0" indent="0">
              <a:buNone/>
            </a:pPr>
            <a:r>
              <a:rPr lang="en-US" b="1" dirty="0" err="1"/>
              <a:t>GameRegistry.</a:t>
            </a:r>
            <a:r>
              <a:rPr lang="en-US" b="1" i="1" dirty="0" err="1"/>
              <a:t>registerItem</a:t>
            </a:r>
            <a:r>
              <a:rPr lang="en-US" b="1" i="1" dirty="0"/>
              <a:t>(</a:t>
            </a:r>
            <a:r>
              <a:rPr lang="en-US" b="1" i="1" dirty="0" err="1"/>
              <a:t>redDiamondSword</a:t>
            </a:r>
            <a:r>
              <a:rPr lang="en-US" b="1" i="1" dirty="0"/>
              <a:t>, </a:t>
            </a:r>
            <a:endParaRPr lang="en-US" b="1" i="1" dirty="0" smtClean="0"/>
          </a:p>
          <a:p>
            <a:pPr marL="0" indent="0">
              <a:buNone/>
            </a:pPr>
            <a:r>
              <a:rPr lang="en-US" b="1" i="1" dirty="0"/>
              <a:t> </a:t>
            </a:r>
            <a:r>
              <a:rPr lang="en-US" b="1" i="1" dirty="0" smtClean="0"/>
              <a:t>   </a:t>
            </a:r>
            <a:r>
              <a:rPr lang="en-US" b="1" i="1" dirty="0" err="1" smtClean="0"/>
              <a:t>RedDiamondSword.internalName</a:t>
            </a:r>
            <a:r>
              <a:rPr lang="en-US" b="1" i="1" dirty="0"/>
              <a:t>);</a:t>
            </a:r>
          </a:p>
          <a:p>
            <a:pPr marL="0" indent="0">
              <a:buNone/>
            </a:pPr>
            <a:r>
              <a:rPr lang="en-US" b="1" dirty="0" err="1"/>
              <a:t>LanguageRegistry.</a:t>
            </a:r>
            <a:r>
              <a:rPr lang="en-US" b="1" i="1" dirty="0" err="1"/>
              <a:t>addName</a:t>
            </a:r>
            <a:r>
              <a:rPr lang="en-US" b="1" i="1" dirty="0"/>
              <a:t>(</a:t>
            </a:r>
            <a:r>
              <a:rPr lang="en-US" b="1" i="1" dirty="0" err="1"/>
              <a:t>redDiamondSword</a:t>
            </a:r>
            <a:r>
              <a:rPr lang="en-US" b="1" i="1" dirty="0"/>
              <a:t>, </a:t>
            </a:r>
            <a:endParaRPr lang="en-US" b="1" i="1" dirty="0" smtClean="0"/>
          </a:p>
          <a:p>
            <a:pPr marL="0" indent="0">
              <a:buNone/>
            </a:pPr>
            <a:r>
              <a:rPr lang="en-US" b="1" i="1" dirty="0"/>
              <a:t> </a:t>
            </a:r>
            <a:r>
              <a:rPr lang="en-US" b="1" i="1" dirty="0" smtClean="0"/>
              <a:t>   </a:t>
            </a:r>
            <a:r>
              <a:rPr lang="en-US" b="1" i="1" dirty="0" err="1" smtClean="0"/>
              <a:t>RedDiamondSword.externalName</a:t>
            </a:r>
            <a:r>
              <a:rPr lang="en-US" b="1" i="1" dirty="0"/>
              <a:t>);</a:t>
            </a:r>
          </a:p>
          <a:p>
            <a:pPr marL="0" indent="0">
              <a:buNone/>
            </a:pPr>
            <a:r>
              <a:rPr lang="en-US" b="1" dirty="0" err="1"/>
              <a:t>GameRegistry.</a:t>
            </a:r>
            <a:r>
              <a:rPr lang="en-US" b="1" i="1" dirty="0" err="1"/>
              <a:t>addRecipe</a:t>
            </a:r>
            <a:r>
              <a:rPr lang="en-US" b="1" i="1" dirty="0"/>
              <a:t>(new </a:t>
            </a:r>
            <a:r>
              <a:rPr lang="en-US" b="1" i="1" dirty="0" err="1"/>
              <a:t>ItemStack</a:t>
            </a:r>
            <a:r>
              <a:rPr lang="en-US" b="1" i="1" dirty="0"/>
              <a:t>(</a:t>
            </a:r>
            <a:r>
              <a:rPr lang="en-US" b="1" i="1" dirty="0" err="1"/>
              <a:t>redDiamondSword</a:t>
            </a:r>
            <a:r>
              <a:rPr lang="en-US" b="1" i="1" dirty="0"/>
              <a:t>, 1), </a:t>
            </a:r>
            <a:endParaRPr lang="en-US" b="1" i="1" dirty="0" smtClean="0"/>
          </a:p>
          <a:p>
            <a:pPr marL="0" indent="0">
              <a:buNone/>
            </a:pPr>
            <a:r>
              <a:rPr lang="en-US" b="1" i="1" dirty="0"/>
              <a:t> </a:t>
            </a:r>
            <a:r>
              <a:rPr lang="en-US" b="1" i="1" dirty="0" smtClean="0"/>
              <a:t>   </a:t>
            </a:r>
            <a:r>
              <a:rPr lang="en-US" b="1" i="1" dirty="0" err="1" smtClean="0"/>
              <a:t>RedDiamondSword.recipe</a:t>
            </a:r>
            <a:r>
              <a:rPr lang="en-US" b="1" i="1" dirty="0"/>
              <a:t>);</a:t>
            </a:r>
            <a:endParaRPr lang="en-US" b="1" dirty="0"/>
          </a:p>
        </p:txBody>
      </p:sp>
      <p:sp>
        <p:nvSpPr>
          <p:cNvPr id="4" name="Title 3"/>
          <p:cNvSpPr>
            <a:spLocks noGrp="1"/>
          </p:cNvSpPr>
          <p:nvPr>
            <p:ph type="title"/>
          </p:nvPr>
        </p:nvSpPr>
        <p:spPr/>
        <p:txBody>
          <a:bodyPr/>
          <a:lstStyle/>
          <a:p>
            <a:r>
              <a:rPr lang="en-US" dirty="0"/>
              <a:t>Custom Red Diamond Sword</a:t>
            </a:r>
          </a:p>
        </p:txBody>
      </p:sp>
    </p:spTree>
    <p:extLst>
      <p:ext uri="{BB962C8B-B14F-4D97-AF65-F5344CB8AC3E}">
        <p14:creationId xmlns:p14="http://schemas.microsoft.com/office/powerpoint/2010/main" val="432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a:p>
        </p:txBody>
      </p:sp>
      <p:sp>
        <p:nvSpPr>
          <p:cNvPr id="3" name="Content Placeholder 2"/>
          <p:cNvSpPr>
            <a:spLocks noGrp="1"/>
          </p:cNvSpPr>
          <p:nvPr>
            <p:ph sz="quarter" idx="1"/>
          </p:nvPr>
        </p:nvSpPr>
        <p:spPr/>
        <p:txBody>
          <a:bodyPr>
            <a:normAutofit/>
          </a:bodyPr>
          <a:lstStyle/>
          <a:p>
            <a:r>
              <a:rPr lang="en-US" dirty="0"/>
              <a:t>N</a:t>
            </a:r>
            <a:r>
              <a:rPr lang="en-US" dirty="0" smtClean="0"/>
              <a:t>eed to define </a:t>
            </a:r>
          </a:p>
          <a:p>
            <a:pPr lvl="1"/>
            <a:r>
              <a:rPr lang="en-US" dirty="0" smtClean="0"/>
              <a:t>Input block/item id</a:t>
            </a:r>
          </a:p>
          <a:p>
            <a:pPr lvl="1"/>
            <a:r>
              <a:rPr lang="en-US" dirty="0" smtClean="0"/>
              <a:t>Resulting item stack </a:t>
            </a:r>
          </a:p>
          <a:p>
            <a:pPr lvl="1"/>
            <a:r>
              <a:rPr lang="en-US" dirty="0" smtClean="0"/>
              <a:t>Experience points to get</a:t>
            </a:r>
          </a:p>
          <a:p>
            <a:r>
              <a:rPr lang="en-US" dirty="0" smtClean="0"/>
              <a:t>Use the </a:t>
            </a:r>
            <a:r>
              <a:rPr lang="en-US" dirty="0" err="1" smtClean="0"/>
              <a:t>GameRegistry.addSmelting</a:t>
            </a:r>
            <a:r>
              <a:rPr lang="en-US" dirty="0" smtClean="0"/>
              <a:t>() method</a:t>
            </a:r>
            <a:endParaRPr lang="en-US" dirty="0"/>
          </a:p>
          <a:p>
            <a:pPr marL="0" indent="0">
              <a:buNone/>
            </a:pPr>
            <a:endParaRPr lang="en-US" sz="2800" b="1" dirty="0" smtClean="0"/>
          </a:p>
          <a:p>
            <a:pPr marL="0" indent="0">
              <a:buNone/>
            </a:pPr>
            <a:r>
              <a:rPr lang="en-US" sz="2800" b="1" dirty="0" smtClean="0"/>
              <a:t>Items tack </a:t>
            </a:r>
            <a:r>
              <a:rPr lang="en-US" sz="2800" b="1" dirty="0" err="1"/>
              <a:t>redDiamondStack</a:t>
            </a:r>
            <a:r>
              <a:rPr lang="en-US" sz="2800" b="1" dirty="0"/>
              <a:t> = new </a:t>
            </a:r>
            <a:r>
              <a:rPr lang="en-US" sz="2800" b="1" dirty="0" err="1" smtClean="0"/>
              <a:t>ItemStack</a:t>
            </a:r>
            <a:r>
              <a:rPr lang="en-US" sz="2800" b="1" dirty="0" smtClean="0"/>
              <a:t>(</a:t>
            </a:r>
            <a:r>
              <a:rPr lang="en-US" sz="2800" b="1" i="1" dirty="0" smtClean="0"/>
              <a:t>redDiamondOre,2);</a:t>
            </a:r>
            <a:endParaRPr lang="en-US" sz="2800" b="1" i="1" dirty="0"/>
          </a:p>
          <a:p>
            <a:pPr marL="0" indent="0">
              <a:buNone/>
            </a:pPr>
            <a:r>
              <a:rPr lang="en-US" sz="2800" b="1" dirty="0" err="1"/>
              <a:t>GameRegistry.</a:t>
            </a:r>
            <a:r>
              <a:rPr lang="en-US" sz="2800" b="1" i="1" dirty="0" err="1"/>
              <a:t>addSmelting</a:t>
            </a:r>
            <a:r>
              <a:rPr lang="en-US" sz="2800" b="1" i="1" dirty="0"/>
              <a:t>(</a:t>
            </a:r>
            <a:r>
              <a:rPr lang="en-US" sz="2800" b="1" i="1" dirty="0" err="1"/>
              <a:t>Block.blockDiamond.blockID</a:t>
            </a:r>
            <a:r>
              <a:rPr lang="en-US" sz="2800" b="1" i="1" dirty="0"/>
              <a:t>, </a:t>
            </a:r>
            <a:endParaRPr lang="en-US" sz="2800" b="1" i="1" dirty="0" smtClean="0"/>
          </a:p>
          <a:p>
            <a:pPr marL="0" indent="0">
              <a:buNone/>
            </a:pPr>
            <a:r>
              <a:rPr lang="en-US" sz="2800" b="1" i="1" dirty="0"/>
              <a:t> </a:t>
            </a:r>
            <a:r>
              <a:rPr lang="en-US" sz="2800" b="1" i="1" dirty="0" smtClean="0"/>
              <a:t>   </a:t>
            </a:r>
            <a:r>
              <a:rPr lang="en-US" sz="2800" b="1" i="1" dirty="0" err="1" smtClean="0"/>
              <a:t>redDiamondStack</a:t>
            </a:r>
            <a:r>
              <a:rPr lang="en-US" sz="2800" b="1" i="1" dirty="0"/>
              <a:t>, 1.0F</a:t>
            </a:r>
            <a:r>
              <a:rPr lang="en-US" sz="2800" b="1" i="1" dirty="0" smtClean="0"/>
              <a:t>);</a:t>
            </a:r>
          </a:p>
          <a:p>
            <a:endParaRPr lang="en-US" b="1" dirty="0"/>
          </a:p>
          <a:p>
            <a:endParaRPr lang="en-US" dirty="0"/>
          </a:p>
        </p:txBody>
      </p:sp>
      <p:sp>
        <p:nvSpPr>
          <p:cNvPr id="4" name="Title 3"/>
          <p:cNvSpPr>
            <a:spLocks noGrp="1"/>
          </p:cNvSpPr>
          <p:nvPr>
            <p:ph type="title"/>
          </p:nvPr>
        </p:nvSpPr>
        <p:spPr/>
        <p:txBody>
          <a:bodyPr/>
          <a:lstStyle/>
          <a:p>
            <a:r>
              <a:rPr lang="en-US" dirty="0" smtClean="0"/>
              <a:t>Smelting</a:t>
            </a:r>
            <a:endParaRPr lang="en-US" dirty="0"/>
          </a:p>
        </p:txBody>
      </p:sp>
    </p:spTree>
    <p:extLst>
      <p:ext uri="{BB962C8B-B14F-4D97-AF65-F5344CB8AC3E}">
        <p14:creationId xmlns:p14="http://schemas.microsoft.com/office/powerpoint/2010/main" val="1873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a:p>
        </p:txBody>
      </p:sp>
      <p:sp>
        <p:nvSpPr>
          <p:cNvPr id="3" name="Content Placeholder 2"/>
          <p:cNvSpPr>
            <a:spLocks noGrp="1"/>
          </p:cNvSpPr>
          <p:nvPr>
            <p:ph sz="quarter" idx="1"/>
          </p:nvPr>
        </p:nvSpPr>
        <p:spPr/>
        <p:txBody>
          <a:bodyPr/>
          <a:lstStyle/>
          <a:p>
            <a:r>
              <a:rPr lang="en-US" dirty="0" smtClean="0"/>
              <a:t>Two kinds of crafting</a:t>
            </a:r>
          </a:p>
          <a:p>
            <a:pPr lvl="1"/>
            <a:r>
              <a:rPr lang="en-US" dirty="0" err="1" smtClean="0"/>
              <a:t>GameRegistry</a:t>
            </a:r>
            <a:r>
              <a:rPr lang="en-US" dirty="0" smtClean="0"/>
              <a:t>.</a:t>
            </a:r>
            <a:r>
              <a:rPr lang="en-US" dirty="0"/>
              <a:t> </a:t>
            </a:r>
            <a:r>
              <a:rPr lang="en-US" dirty="0" err="1" smtClean="0"/>
              <a:t>addShapelessRecipe</a:t>
            </a:r>
            <a:r>
              <a:rPr lang="en-US" dirty="0" smtClean="0"/>
              <a:t>() </a:t>
            </a:r>
          </a:p>
          <a:p>
            <a:pPr lvl="1"/>
            <a:r>
              <a:rPr lang="en-US" dirty="0" err="1" smtClean="0"/>
              <a:t>GameRegistry</a:t>
            </a:r>
            <a:r>
              <a:rPr lang="en-US" dirty="0" smtClean="0"/>
              <a:t>.</a:t>
            </a:r>
            <a:r>
              <a:rPr lang="en-US" dirty="0"/>
              <a:t> </a:t>
            </a:r>
            <a:r>
              <a:rPr lang="en-US" dirty="0" err="1" smtClean="0"/>
              <a:t>addShapedRecipe</a:t>
            </a:r>
            <a:r>
              <a:rPr lang="en-US" dirty="0" smtClean="0"/>
              <a:t>()</a:t>
            </a:r>
            <a:endParaRPr lang="en-US" dirty="0"/>
          </a:p>
          <a:p>
            <a:r>
              <a:rPr lang="en-US" dirty="0" smtClean="0"/>
              <a:t>Shapeless recipes are a simple set of parameters</a:t>
            </a:r>
          </a:p>
          <a:p>
            <a:pPr lvl="1"/>
            <a:r>
              <a:rPr lang="en-US" dirty="0" smtClean="0"/>
              <a:t>A resulting output, followed by a dynamic set of items/blocks</a:t>
            </a:r>
          </a:p>
          <a:p>
            <a:r>
              <a:rPr lang="en-US" dirty="0" smtClean="0"/>
              <a:t>Creates any combination of valid inputs</a:t>
            </a:r>
            <a:endParaRPr lang="en-US" dirty="0"/>
          </a:p>
          <a:p>
            <a:pPr marL="0" indent="0">
              <a:buNone/>
            </a:pPr>
            <a:endParaRPr lang="en-US" dirty="0" smtClean="0"/>
          </a:p>
          <a:p>
            <a:pPr marL="0" indent="0">
              <a:buNone/>
            </a:pPr>
            <a:r>
              <a:rPr lang="en-US" b="1" dirty="0" err="1"/>
              <a:t>GameRegistry.</a:t>
            </a:r>
            <a:r>
              <a:rPr lang="en-US" b="1" i="1" dirty="0" err="1"/>
              <a:t>addShapelessRecipe</a:t>
            </a:r>
            <a:r>
              <a:rPr lang="en-US" b="1" i="1" dirty="0"/>
              <a:t>(new </a:t>
            </a:r>
            <a:r>
              <a:rPr lang="en-US" b="1" i="1" dirty="0" err="1"/>
              <a:t>ItemStack</a:t>
            </a:r>
            <a:r>
              <a:rPr lang="en-US" b="1" i="1" dirty="0"/>
              <a:t>(</a:t>
            </a:r>
            <a:r>
              <a:rPr lang="en-US" b="1" i="1" dirty="0" err="1"/>
              <a:t>redDiamondItem</a:t>
            </a:r>
            <a:r>
              <a:rPr lang="en-US" b="1" i="1" dirty="0"/>
              <a:t>, 1), </a:t>
            </a:r>
            <a:endParaRPr lang="en-US" b="1" i="1" dirty="0" smtClean="0"/>
          </a:p>
          <a:p>
            <a:pPr marL="0" indent="0">
              <a:buNone/>
            </a:pPr>
            <a:r>
              <a:rPr lang="en-US" b="1" i="1" dirty="0"/>
              <a:t> </a:t>
            </a:r>
            <a:r>
              <a:rPr lang="en-US" b="1" i="1" dirty="0" smtClean="0"/>
              <a:t>   </a:t>
            </a:r>
            <a:r>
              <a:rPr lang="en-US" b="1" i="1" dirty="0" err="1" smtClean="0"/>
              <a:t>Block.blockDiamond</a:t>
            </a:r>
            <a:r>
              <a:rPr lang="en-US" b="1" i="1" dirty="0"/>
              <a:t>, </a:t>
            </a:r>
            <a:r>
              <a:rPr lang="en-US" b="1" i="1" dirty="0" err="1"/>
              <a:t>Block.blockRedstone</a:t>
            </a:r>
            <a:r>
              <a:rPr lang="en-US" b="1" i="1" dirty="0"/>
              <a:t>);</a:t>
            </a:r>
            <a:endParaRPr lang="en-US" b="1" dirty="0" smtClean="0"/>
          </a:p>
        </p:txBody>
      </p:sp>
      <p:sp>
        <p:nvSpPr>
          <p:cNvPr id="4" name="Title 3"/>
          <p:cNvSpPr>
            <a:spLocks noGrp="1"/>
          </p:cNvSpPr>
          <p:nvPr>
            <p:ph type="title"/>
          </p:nvPr>
        </p:nvSpPr>
        <p:spPr/>
        <p:txBody>
          <a:bodyPr/>
          <a:lstStyle/>
          <a:p>
            <a:r>
              <a:rPr lang="en-US" dirty="0" smtClean="0"/>
              <a:t>Crafting Recipes</a:t>
            </a:r>
            <a:endParaRPr lang="en-US" dirty="0"/>
          </a:p>
        </p:txBody>
      </p:sp>
    </p:spTree>
    <p:extLst>
      <p:ext uri="{BB962C8B-B14F-4D97-AF65-F5344CB8AC3E}">
        <p14:creationId xmlns:p14="http://schemas.microsoft.com/office/powerpoint/2010/main" val="82555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a:p>
        </p:txBody>
      </p:sp>
      <p:sp>
        <p:nvSpPr>
          <p:cNvPr id="3" name="Content Placeholder 2"/>
          <p:cNvSpPr>
            <a:spLocks noGrp="1"/>
          </p:cNvSpPr>
          <p:nvPr>
            <p:ph sz="quarter" idx="1"/>
          </p:nvPr>
        </p:nvSpPr>
        <p:spPr/>
        <p:txBody>
          <a:bodyPr>
            <a:normAutofit lnSpcReduction="10000"/>
          </a:bodyPr>
          <a:lstStyle/>
          <a:p>
            <a:r>
              <a:rPr lang="en-US" dirty="0" smtClean="0"/>
              <a:t>Shaped recipes will require that a specific shape be matched in the crafting table</a:t>
            </a:r>
          </a:p>
          <a:p>
            <a:r>
              <a:rPr lang="en-US" dirty="0" smtClean="0"/>
              <a:t>Shape is defined by an array of objects</a:t>
            </a:r>
          </a:p>
          <a:p>
            <a:pPr lvl="1"/>
            <a:r>
              <a:rPr lang="en-US" dirty="0" smtClean="0"/>
              <a:t>Three strings to mimic crafting table</a:t>
            </a:r>
          </a:p>
          <a:p>
            <a:pPr lvl="1"/>
            <a:r>
              <a:rPr lang="en-US" dirty="0" err="1" smtClean="0"/>
              <a:t>Mulitple</a:t>
            </a:r>
            <a:r>
              <a:rPr lang="en-US" dirty="0" smtClean="0"/>
              <a:t> pairs of character to replace with Item/Block</a:t>
            </a:r>
          </a:p>
          <a:p>
            <a:endParaRPr lang="en-US" sz="1700" dirty="0"/>
          </a:p>
          <a:p>
            <a:pPr marL="0" indent="0">
              <a:buNone/>
            </a:pPr>
            <a:r>
              <a:rPr lang="en-US" b="1" dirty="0" smtClean="0"/>
              <a:t>    </a:t>
            </a:r>
            <a:r>
              <a:rPr lang="en-US" b="1" dirty="0"/>
              <a:t>public static </a:t>
            </a:r>
            <a:r>
              <a:rPr lang="en-US" b="1" dirty="0" smtClean="0"/>
              <a:t>Object</a:t>
            </a:r>
            <a:r>
              <a:rPr lang="en-US" b="1" dirty="0"/>
              <a:t>[] </a:t>
            </a:r>
            <a:r>
              <a:rPr lang="en-US" b="1" i="1" dirty="0"/>
              <a:t>recipe = </a:t>
            </a:r>
            <a:r>
              <a:rPr lang="en-US" b="1" i="1" dirty="0" smtClean="0"/>
              <a:t>{</a:t>
            </a:r>
          </a:p>
          <a:p>
            <a:pPr marL="0" indent="0">
              <a:buNone/>
            </a:pPr>
            <a:r>
              <a:rPr lang="en-US" b="1" i="1" dirty="0" smtClean="0"/>
              <a:t>        " </a:t>
            </a:r>
            <a:r>
              <a:rPr lang="en-US" b="1" i="1" dirty="0"/>
              <a:t>* ", " * ", " X ", </a:t>
            </a:r>
            <a:endParaRPr lang="en-US" b="1" i="1" dirty="0" smtClean="0"/>
          </a:p>
          <a:p>
            <a:pPr marL="0" indent="0">
              <a:buNone/>
            </a:pPr>
            <a:r>
              <a:rPr lang="en-US" b="1" i="1" dirty="0" smtClean="0"/>
              <a:t>        'X</a:t>
            </a:r>
            <a:r>
              <a:rPr lang="en-US" b="1" i="1" dirty="0"/>
              <a:t>', </a:t>
            </a:r>
            <a:r>
              <a:rPr lang="en-US" b="1" i="1" dirty="0" err="1"/>
              <a:t>Item.stick</a:t>
            </a:r>
            <a:r>
              <a:rPr lang="en-US" b="1" i="1" dirty="0"/>
              <a:t>, </a:t>
            </a:r>
            <a:endParaRPr lang="en-US" b="1" i="1" dirty="0" smtClean="0"/>
          </a:p>
          <a:p>
            <a:pPr marL="0" indent="0">
              <a:buNone/>
            </a:pPr>
            <a:r>
              <a:rPr lang="en-US" b="1" i="1" dirty="0" smtClean="0"/>
              <a:t>        '*', </a:t>
            </a:r>
            <a:r>
              <a:rPr lang="en-US" b="1" i="1" dirty="0" err="1" smtClean="0"/>
              <a:t>RedDiamondMod.redDiamondItem</a:t>
            </a:r>
            <a:endParaRPr lang="en-US" b="1" i="1" dirty="0" smtClean="0"/>
          </a:p>
          <a:p>
            <a:pPr marL="0" indent="0">
              <a:buNone/>
            </a:pPr>
            <a:r>
              <a:rPr lang="en-US" b="1" i="1" dirty="0"/>
              <a:t> </a:t>
            </a:r>
            <a:r>
              <a:rPr lang="en-US" b="1" i="1" dirty="0" smtClean="0"/>
              <a:t>   };</a:t>
            </a:r>
            <a:endParaRPr lang="en-US" b="1" dirty="0"/>
          </a:p>
        </p:txBody>
      </p:sp>
      <p:sp>
        <p:nvSpPr>
          <p:cNvPr id="4" name="Title 3"/>
          <p:cNvSpPr>
            <a:spLocks noGrp="1"/>
          </p:cNvSpPr>
          <p:nvPr>
            <p:ph type="title"/>
          </p:nvPr>
        </p:nvSpPr>
        <p:spPr/>
        <p:txBody>
          <a:bodyPr/>
          <a:lstStyle/>
          <a:p>
            <a:r>
              <a:rPr lang="en-US" dirty="0"/>
              <a:t>Crafting </a:t>
            </a:r>
            <a:r>
              <a:rPr lang="en-US" dirty="0" smtClean="0"/>
              <a:t>Recipes - Shaped</a:t>
            </a:r>
            <a:endParaRPr lang="en-US" dirty="0"/>
          </a:p>
        </p:txBody>
      </p:sp>
    </p:spTree>
    <p:extLst>
      <p:ext uri="{BB962C8B-B14F-4D97-AF65-F5344CB8AC3E}">
        <p14:creationId xmlns:p14="http://schemas.microsoft.com/office/powerpoint/2010/main" val="266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err="1" smtClean="0"/>
              <a:t>Minecraft</a:t>
            </a:r>
            <a:r>
              <a:rPr lang="en-US" dirty="0" smtClean="0"/>
              <a:t> Forge</a:t>
            </a:r>
          </a:p>
          <a:p>
            <a:pPr lvl="1"/>
            <a:r>
              <a:rPr lang="en-US" dirty="0">
                <a:hlinkClick r:id="rId3"/>
              </a:rPr>
              <a:t>http://www.minecraftforge.net</a:t>
            </a:r>
            <a:endParaRPr lang="en-US" dirty="0" smtClean="0"/>
          </a:p>
          <a:p>
            <a:r>
              <a:rPr lang="en-US" dirty="0" smtClean="0"/>
              <a:t>Source Code on </a:t>
            </a:r>
            <a:r>
              <a:rPr lang="en-US" dirty="0" err="1" smtClean="0"/>
              <a:t>GitHub</a:t>
            </a:r>
            <a:endParaRPr lang="en-US" dirty="0" smtClean="0"/>
          </a:p>
          <a:p>
            <a:pPr lvl="1"/>
            <a:r>
              <a:rPr lang="en-US" dirty="0" smtClean="0"/>
              <a:t>Some URL here</a:t>
            </a:r>
          </a:p>
          <a:p>
            <a:r>
              <a:rPr lang="en-US" dirty="0" smtClean="0"/>
              <a:t>Supporting Article</a:t>
            </a:r>
          </a:p>
          <a:p>
            <a:pPr lvl="1"/>
            <a:r>
              <a:rPr lang="en-US" dirty="0" smtClean="0"/>
              <a:t>Some URL here</a:t>
            </a:r>
            <a:endParaRPr lang="en-US" dirty="0"/>
          </a:p>
        </p:txBody>
      </p:sp>
      <p:sp>
        <p:nvSpPr>
          <p:cNvPr id="3" name="Title 2"/>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118041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a:p>
        </p:txBody>
      </p:sp>
      <p:sp>
        <p:nvSpPr>
          <p:cNvPr id="3" name="Content Placeholder 2"/>
          <p:cNvSpPr>
            <a:spLocks noGrp="1"/>
          </p:cNvSpPr>
          <p:nvPr>
            <p:ph sz="quarter" idx="1"/>
          </p:nvPr>
        </p:nvSpPr>
        <p:spPr/>
        <p:txBody>
          <a:bodyPr/>
          <a:lstStyle/>
          <a:p>
            <a:r>
              <a:rPr lang="en-US" dirty="0" smtClean="0"/>
              <a:t>Define the recipe in the item that will be created</a:t>
            </a:r>
          </a:p>
          <a:p>
            <a:r>
              <a:rPr lang="en-US" dirty="0" smtClean="0"/>
              <a:t>Need to register the recipe with the game</a:t>
            </a:r>
          </a:p>
          <a:p>
            <a:endParaRPr lang="en-US" dirty="0"/>
          </a:p>
          <a:p>
            <a:pPr marL="0" indent="0">
              <a:buNone/>
            </a:pPr>
            <a:r>
              <a:rPr lang="en-US" b="1" dirty="0" err="1"/>
              <a:t>GameRegistry.</a:t>
            </a:r>
            <a:r>
              <a:rPr lang="en-US" b="1" i="1" dirty="0" err="1"/>
              <a:t>addRecipe</a:t>
            </a:r>
            <a:r>
              <a:rPr lang="en-US" b="1" i="1" dirty="0"/>
              <a:t>(new </a:t>
            </a:r>
            <a:r>
              <a:rPr lang="en-US" b="1" i="1" dirty="0" err="1"/>
              <a:t>ItemStack</a:t>
            </a:r>
            <a:r>
              <a:rPr lang="en-US" b="1" i="1" dirty="0"/>
              <a:t>(</a:t>
            </a:r>
            <a:r>
              <a:rPr lang="en-US" b="1" i="1" dirty="0" err="1"/>
              <a:t>redDiamondSword</a:t>
            </a:r>
            <a:r>
              <a:rPr lang="en-US" b="1" i="1" dirty="0"/>
              <a:t>, 1), </a:t>
            </a:r>
            <a:endParaRPr lang="en-US" b="1" i="1" dirty="0" smtClean="0"/>
          </a:p>
          <a:p>
            <a:pPr marL="0" indent="0">
              <a:buNone/>
            </a:pPr>
            <a:r>
              <a:rPr lang="en-US" b="1" i="1" dirty="0" smtClean="0"/>
              <a:t>    </a:t>
            </a:r>
            <a:r>
              <a:rPr lang="en-US" b="1" i="1" dirty="0" err="1" smtClean="0"/>
              <a:t>RedDiamondSword.recipe</a:t>
            </a:r>
            <a:r>
              <a:rPr lang="en-US" b="1" i="1" dirty="0"/>
              <a:t>);</a:t>
            </a:r>
            <a:endParaRPr lang="en-US" b="1" dirty="0"/>
          </a:p>
        </p:txBody>
      </p:sp>
      <p:sp>
        <p:nvSpPr>
          <p:cNvPr id="4" name="Title 3"/>
          <p:cNvSpPr>
            <a:spLocks noGrp="1"/>
          </p:cNvSpPr>
          <p:nvPr>
            <p:ph type="title"/>
          </p:nvPr>
        </p:nvSpPr>
        <p:spPr/>
        <p:txBody>
          <a:bodyPr/>
          <a:lstStyle/>
          <a:p>
            <a:r>
              <a:rPr lang="en-US" dirty="0"/>
              <a:t>Crafting Recipes - Shaped</a:t>
            </a:r>
          </a:p>
        </p:txBody>
      </p:sp>
    </p:spTree>
    <p:extLst>
      <p:ext uri="{BB962C8B-B14F-4D97-AF65-F5344CB8AC3E}">
        <p14:creationId xmlns:p14="http://schemas.microsoft.com/office/powerpoint/2010/main" val="238906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a:p>
        </p:txBody>
      </p:sp>
      <p:sp>
        <p:nvSpPr>
          <p:cNvPr id="3" name="Content Placeholder 2"/>
          <p:cNvSpPr>
            <a:spLocks noGrp="1"/>
          </p:cNvSpPr>
          <p:nvPr>
            <p:ph sz="quarter" idx="1"/>
          </p:nvPr>
        </p:nvSpPr>
        <p:spPr/>
        <p:txBody>
          <a:bodyPr/>
          <a:lstStyle/>
          <a:p>
            <a:r>
              <a:rPr lang="en-US" dirty="0" smtClean="0"/>
              <a:t>Need to create a new class that implements </a:t>
            </a:r>
            <a:r>
              <a:rPr lang="en-US" dirty="0" err="1" smtClean="0"/>
              <a:t>IWorldGenerator</a:t>
            </a:r>
            <a:endParaRPr lang="en-US" dirty="0" smtClean="0"/>
          </a:p>
          <a:p>
            <a:pPr lvl="1"/>
            <a:r>
              <a:rPr lang="en-US" dirty="0" smtClean="0"/>
              <a:t>Create the </a:t>
            </a:r>
            <a:r>
              <a:rPr lang="en-US" dirty="0" err="1" smtClean="0"/>
              <a:t>OreManager</a:t>
            </a:r>
            <a:r>
              <a:rPr lang="en-US" dirty="0" smtClean="0"/>
              <a:t> class in </a:t>
            </a:r>
            <a:r>
              <a:rPr lang="en-US" dirty="0" err="1" smtClean="0"/>
              <a:t>reddiamond.world</a:t>
            </a:r>
            <a:endParaRPr lang="en-US" dirty="0" smtClean="0"/>
          </a:p>
          <a:p>
            <a:pPr lvl="1"/>
            <a:r>
              <a:rPr lang="en-US" dirty="0" smtClean="0"/>
              <a:t>Make it implement </a:t>
            </a:r>
            <a:r>
              <a:rPr lang="en-US" dirty="0" err="1" smtClean="0"/>
              <a:t>IWorldGenerator</a:t>
            </a:r>
            <a:endParaRPr lang="en-US" dirty="0" smtClean="0"/>
          </a:p>
          <a:p>
            <a:pPr lvl="1"/>
            <a:r>
              <a:rPr lang="en-US" dirty="0" smtClean="0"/>
              <a:t>Control over which world it will spawn</a:t>
            </a:r>
          </a:p>
          <a:p>
            <a:r>
              <a:rPr lang="en-US" dirty="0" smtClean="0"/>
              <a:t>In the Base Mod Class</a:t>
            </a:r>
          </a:p>
          <a:p>
            <a:pPr lvl="1"/>
            <a:r>
              <a:rPr lang="en-US" dirty="0" smtClean="0"/>
              <a:t>Need to create an instance of the </a:t>
            </a:r>
            <a:r>
              <a:rPr lang="en-US" dirty="0" err="1" smtClean="0"/>
              <a:t>OreManager</a:t>
            </a:r>
            <a:endParaRPr lang="en-US" dirty="0" smtClean="0"/>
          </a:p>
          <a:p>
            <a:pPr lvl="1"/>
            <a:r>
              <a:rPr lang="en-US" dirty="0" smtClean="0"/>
              <a:t>Register your </a:t>
            </a:r>
            <a:r>
              <a:rPr lang="en-US" dirty="0" err="1" smtClean="0"/>
              <a:t>OreManager</a:t>
            </a:r>
            <a:r>
              <a:rPr lang="en-US" dirty="0" smtClean="0"/>
              <a:t> with the game using </a:t>
            </a:r>
            <a:r>
              <a:rPr lang="en-US" dirty="0" err="1" smtClean="0"/>
              <a:t>GameRegistry.</a:t>
            </a:r>
            <a:r>
              <a:rPr lang="en-US" i="1" dirty="0" err="1" smtClean="0"/>
              <a:t>registerWorldGenerator</a:t>
            </a:r>
            <a:r>
              <a:rPr lang="en-US" i="1" dirty="0" smtClean="0"/>
              <a:t>()</a:t>
            </a:r>
            <a:endParaRPr lang="en-US" dirty="0"/>
          </a:p>
        </p:txBody>
      </p:sp>
      <p:sp>
        <p:nvSpPr>
          <p:cNvPr id="4" name="Title 3"/>
          <p:cNvSpPr>
            <a:spLocks noGrp="1"/>
          </p:cNvSpPr>
          <p:nvPr>
            <p:ph type="title"/>
          </p:nvPr>
        </p:nvSpPr>
        <p:spPr/>
        <p:txBody>
          <a:bodyPr/>
          <a:lstStyle/>
          <a:p>
            <a:r>
              <a:rPr lang="en-US" dirty="0" smtClean="0"/>
              <a:t>Spawning Your Custom Ore</a:t>
            </a:r>
            <a:endParaRPr lang="en-US" dirty="0"/>
          </a:p>
        </p:txBody>
      </p:sp>
    </p:spTree>
    <p:extLst>
      <p:ext uri="{BB962C8B-B14F-4D97-AF65-F5344CB8AC3E}">
        <p14:creationId xmlns:p14="http://schemas.microsoft.com/office/powerpoint/2010/main" val="36509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32</a:t>
            </a:fld>
            <a:endParaRPr lang="en-US"/>
          </a:p>
        </p:txBody>
      </p:sp>
      <p:sp>
        <p:nvSpPr>
          <p:cNvPr id="3" name="Content Placeholder 2"/>
          <p:cNvSpPr>
            <a:spLocks noGrp="1"/>
          </p:cNvSpPr>
          <p:nvPr>
            <p:ph sz="quarter" idx="1"/>
          </p:nvPr>
        </p:nvSpPr>
        <p:spPr/>
        <p:txBody>
          <a:bodyPr/>
          <a:lstStyle/>
          <a:p>
            <a:r>
              <a:rPr lang="en-US" dirty="0" smtClean="0"/>
              <a:t>Need to install Forge</a:t>
            </a:r>
          </a:p>
          <a:p>
            <a:pPr lvl="1"/>
            <a:r>
              <a:rPr lang="en-US" dirty="0" smtClean="0"/>
              <a:t>Creates a Forge profile</a:t>
            </a:r>
            <a:endParaRPr lang="en-US" dirty="0"/>
          </a:p>
          <a:p>
            <a:r>
              <a:rPr lang="en-US" dirty="0" smtClean="0"/>
              <a:t>Go to </a:t>
            </a:r>
            <a:r>
              <a:rPr lang="en-US" dirty="0" err="1" smtClean="0"/>
              <a:t>mcp</a:t>
            </a:r>
            <a:r>
              <a:rPr lang="en-US" dirty="0" smtClean="0"/>
              <a:t> directory and run</a:t>
            </a:r>
          </a:p>
          <a:p>
            <a:pPr lvl="1"/>
            <a:r>
              <a:rPr lang="en-US" dirty="0" smtClean="0"/>
              <a:t>recompile </a:t>
            </a:r>
          </a:p>
          <a:p>
            <a:pPr lvl="1"/>
            <a:r>
              <a:rPr lang="en-US" dirty="0" err="1" smtClean="0"/>
              <a:t>reobfuscate</a:t>
            </a:r>
            <a:endParaRPr lang="en-US" dirty="0" smtClean="0"/>
          </a:p>
          <a:p>
            <a:r>
              <a:rPr lang="en-US" dirty="0" smtClean="0"/>
              <a:t>New classes placed in </a:t>
            </a:r>
            <a:r>
              <a:rPr lang="en-US" dirty="0" err="1" smtClean="0"/>
              <a:t>mcp</a:t>
            </a:r>
            <a:r>
              <a:rPr lang="en-US" dirty="0" smtClean="0"/>
              <a:t>/</a:t>
            </a:r>
            <a:r>
              <a:rPr lang="en-US" dirty="0" err="1" smtClean="0"/>
              <a:t>reobf</a:t>
            </a:r>
            <a:r>
              <a:rPr lang="en-US" dirty="0" smtClean="0"/>
              <a:t>/</a:t>
            </a:r>
            <a:r>
              <a:rPr lang="en-US" dirty="0" err="1" smtClean="0"/>
              <a:t>minecraft</a:t>
            </a:r>
            <a:endParaRPr lang="en-US" dirty="0" smtClean="0"/>
          </a:p>
          <a:p>
            <a:pPr lvl="1"/>
            <a:r>
              <a:rPr lang="en-US" dirty="0" smtClean="0"/>
              <a:t>Need to manually copy textures</a:t>
            </a:r>
          </a:p>
          <a:p>
            <a:pPr lvl="1"/>
            <a:r>
              <a:rPr lang="en-US" dirty="0" smtClean="0"/>
              <a:t>Create a new Zip file of everything in the </a:t>
            </a:r>
            <a:r>
              <a:rPr lang="en-US" dirty="0" err="1" smtClean="0"/>
              <a:t>minecraft</a:t>
            </a:r>
            <a:r>
              <a:rPr lang="en-US" dirty="0" smtClean="0"/>
              <a:t> directory</a:t>
            </a:r>
          </a:p>
          <a:p>
            <a:r>
              <a:rPr lang="en-US" dirty="0" smtClean="0"/>
              <a:t>Copy the zip to %</a:t>
            </a:r>
            <a:r>
              <a:rPr lang="en-US" dirty="0" err="1" smtClean="0"/>
              <a:t>appdata</a:t>
            </a:r>
            <a:r>
              <a:rPr lang="en-US" dirty="0" smtClean="0"/>
              <a:t>%/.</a:t>
            </a:r>
            <a:r>
              <a:rPr lang="en-US" dirty="0" err="1" smtClean="0"/>
              <a:t>minecraft</a:t>
            </a:r>
            <a:r>
              <a:rPr lang="en-US" dirty="0" smtClean="0"/>
              <a:t>/mods</a:t>
            </a:r>
          </a:p>
        </p:txBody>
      </p:sp>
      <p:sp>
        <p:nvSpPr>
          <p:cNvPr id="4" name="Title 3"/>
          <p:cNvSpPr>
            <a:spLocks noGrp="1"/>
          </p:cNvSpPr>
          <p:nvPr>
            <p:ph type="title"/>
          </p:nvPr>
        </p:nvSpPr>
        <p:spPr/>
        <p:txBody>
          <a:bodyPr/>
          <a:lstStyle/>
          <a:p>
            <a:r>
              <a:rPr lang="en-US" dirty="0" smtClean="0"/>
              <a:t>Packaging Your Mod</a:t>
            </a:r>
            <a:endParaRPr lang="en-US" dirty="0"/>
          </a:p>
        </p:txBody>
      </p:sp>
    </p:spTree>
    <p:extLst>
      <p:ext uri="{BB962C8B-B14F-4D97-AF65-F5344CB8AC3E}">
        <p14:creationId xmlns:p14="http://schemas.microsoft.com/office/powerpoint/2010/main" val="105847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Base Mod Class is the main entry point</a:t>
            </a:r>
          </a:p>
          <a:p>
            <a:r>
              <a:rPr lang="en-US" dirty="0" smtClean="0"/>
              <a:t>It is not as hard as it seems</a:t>
            </a:r>
          </a:p>
          <a:p>
            <a:pPr lvl="1"/>
            <a:r>
              <a:rPr lang="en-US" dirty="0" smtClean="0"/>
              <a:t>Ask a series of small questions</a:t>
            </a:r>
          </a:p>
          <a:p>
            <a:r>
              <a:rPr lang="en-US" dirty="0" smtClean="0"/>
              <a:t>Take advantage of Eclipse and its capabilities</a:t>
            </a:r>
          </a:p>
          <a:p>
            <a:r>
              <a:rPr lang="en-US" dirty="0" smtClean="0"/>
              <a:t>Source code will be your best documentation</a:t>
            </a:r>
          </a:p>
          <a:p>
            <a:r>
              <a:rPr lang="en-US" dirty="0" smtClean="0"/>
              <a:t>Never create Jar Hacks</a:t>
            </a:r>
          </a:p>
          <a:p>
            <a:r>
              <a:rPr lang="en-US" dirty="0" smtClean="0"/>
              <a:t>Remember to have FUN!</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spTree>
    <p:extLst>
      <p:ext uri="{BB962C8B-B14F-4D97-AF65-F5344CB8AC3E}">
        <p14:creationId xmlns:p14="http://schemas.microsoft.com/office/powerpoint/2010/main" val="38996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Create a directory for your environment</a:t>
            </a:r>
          </a:p>
          <a:p>
            <a:r>
              <a:rPr lang="en-US" dirty="0" smtClean="0"/>
              <a:t>Download the Forge release</a:t>
            </a:r>
          </a:p>
          <a:p>
            <a:pPr lvl="1"/>
            <a:r>
              <a:rPr lang="en-US" dirty="0" smtClean="0"/>
              <a:t>Get the 1.6.2 Sources bundle from </a:t>
            </a:r>
            <a:r>
              <a:rPr lang="en-US" dirty="0">
                <a:hlinkClick r:id="rId3"/>
              </a:rPr>
              <a:t>http://</a:t>
            </a:r>
            <a:r>
              <a:rPr lang="en-US" dirty="0" smtClean="0">
                <a:hlinkClick r:id="rId3"/>
              </a:rPr>
              <a:t>www.minecraftforge.net</a:t>
            </a:r>
            <a:endParaRPr lang="en-US" dirty="0" smtClean="0"/>
          </a:p>
          <a:p>
            <a:r>
              <a:rPr lang="en-US" dirty="0" smtClean="0"/>
              <a:t>Extract the zip file</a:t>
            </a:r>
          </a:p>
          <a:p>
            <a:pPr lvl="1"/>
            <a:r>
              <a:rPr lang="en-US" dirty="0" smtClean="0"/>
              <a:t>Rename the forge directory to </a:t>
            </a:r>
            <a:r>
              <a:rPr lang="en-US" dirty="0" err="1" smtClean="0"/>
              <a:t>RedDiamond</a:t>
            </a:r>
            <a:endParaRPr lang="en-US" dirty="0" smtClean="0"/>
          </a:p>
          <a:p>
            <a:r>
              <a:rPr lang="en-US" dirty="0" smtClean="0"/>
              <a:t>Run the install command</a:t>
            </a:r>
          </a:p>
          <a:p>
            <a:pPr lvl="1"/>
            <a:r>
              <a:rPr lang="en-US" dirty="0" smtClean="0"/>
              <a:t>Will take a while to run</a:t>
            </a:r>
          </a:p>
          <a:p>
            <a:r>
              <a:rPr lang="en-US" dirty="0" smtClean="0"/>
              <a:t>Launching your MCP instance</a:t>
            </a:r>
            <a:endParaRPr lang="en-US" dirty="0"/>
          </a:p>
        </p:txBody>
      </p:sp>
      <p:sp>
        <p:nvSpPr>
          <p:cNvPr id="3" name="Title 2"/>
          <p:cNvSpPr>
            <a:spLocks noGrp="1"/>
          </p:cNvSpPr>
          <p:nvPr>
            <p:ph type="title"/>
          </p:nvPr>
        </p:nvSpPr>
        <p:spPr/>
        <p:txBody>
          <a:bodyPr/>
          <a:lstStyle/>
          <a:p>
            <a:r>
              <a:rPr lang="en-US" dirty="0" smtClean="0"/>
              <a:t>Getting Your Environment Setup</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361827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A complete instance of </a:t>
            </a:r>
            <a:r>
              <a:rPr lang="en-US" dirty="0" err="1" smtClean="0"/>
              <a:t>Minecraft</a:t>
            </a:r>
            <a:endParaRPr lang="en-US" dirty="0" smtClean="0"/>
          </a:p>
          <a:p>
            <a:r>
              <a:rPr lang="en-US" dirty="0" smtClean="0"/>
              <a:t>Only edit new stuff, leave the existing alone</a:t>
            </a:r>
          </a:p>
          <a:p>
            <a:r>
              <a:rPr lang="en-US" dirty="0" smtClean="0"/>
              <a:t>Client and Server concept in MC</a:t>
            </a:r>
          </a:p>
          <a:p>
            <a:r>
              <a:rPr lang="en-US" dirty="0" smtClean="0"/>
              <a:t>Packages under </a:t>
            </a:r>
            <a:r>
              <a:rPr lang="en-US" dirty="0" err="1" smtClean="0"/>
              <a:t>net.minecraft</a:t>
            </a:r>
            <a:endParaRPr lang="en-US" dirty="0" smtClean="0"/>
          </a:p>
          <a:p>
            <a:r>
              <a:rPr lang="en-US" dirty="0" smtClean="0"/>
              <a:t>Packages under </a:t>
            </a:r>
            <a:r>
              <a:rPr lang="en-US" dirty="0" err="1" smtClean="0"/>
              <a:t>net.minecraftforge</a:t>
            </a:r>
            <a:r>
              <a:rPr lang="en-US" dirty="0" smtClean="0"/>
              <a:t> &amp; </a:t>
            </a:r>
            <a:r>
              <a:rPr lang="en-US" dirty="0" err="1" smtClean="0"/>
              <a:t>cpw.mods</a:t>
            </a:r>
            <a:endParaRPr lang="en-US" dirty="0"/>
          </a:p>
        </p:txBody>
      </p:sp>
      <p:sp>
        <p:nvSpPr>
          <p:cNvPr id="3" name="Title 2"/>
          <p:cNvSpPr>
            <a:spLocks noGrp="1"/>
          </p:cNvSpPr>
          <p:nvPr>
            <p:ph type="title"/>
          </p:nvPr>
        </p:nvSpPr>
        <p:spPr/>
        <p:txBody>
          <a:bodyPr/>
          <a:lstStyle/>
          <a:p>
            <a:r>
              <a:rPr lang="en-US" dirty="0" smtClean="0"/>
              <a:t>Some Important Info</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150253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Base Class will be where everything starts</a:t>
            </a:r>
          </a:p>
          <a:p>
            <a:r>
              <a:rPr lang="en-US" dirty="0" smtClean="0"/>
              <a:t>Create new Java packages under </a:t>
            </a:r>
            <a:r>
              <a:rPr lang="en-US" dirty="0" err="1" smtClean="0"/>
              <a:t>src</a:t>
            </a:r>
            <a:endParaRPr lang="en-US" dirty="0" smtClean="0"/>
          </a:p>
          <a:p>
            <a:pPr lvl="1"/>
            <a:r>
              <a:rPr lang="en-US" dirty="0" err="1"/>
              <a:t>r</a:t>
            </a:r>
            <a:r>
              <a:rPr lang="en-US" dirty="0" err="1" smtClean="0"/>
              <a:t>eddiamond</a:t>
            </a:r>
            <a:r>
              <a:rPr lang="en-US" dirty="0" smtClean="0"/>
              <a:t>, </a:t>
            </a:r>
            <a:r>
              <a:rPr lang="en-US" dirty="0" err="1" smtClean="0"/>
              <a:t>reddiamond.block</a:t>
            </a:r>
            <a:r>
              <a:rPr lang="en-US" dirty="0" smtClean="0"/>
              <a:t>, </a:t>
            </a:r>
            <a:r>
              <a:rPr lang="en-US" dirty="0" err="1" smtClean="0"/>
              <a:t>reddiamond.item</a:t>
            </a:r>
            <a:r>
              <a:rPr lang="en-US" dirty="0" smtClean="0"/>
              <a:t>, </a:t>
            </a:r>
            <a:r>
              <a:rPr lang="en-US" dirty="0" err="1" smtClean="0"/>
              <a:t>reddiamond.world</a:t>
            </a:r>
            <a:endParaRPr lang="en-US" dirty="0" smtClean="0"/>
          </a:p>
          <a:p>
            <a:r>
              <a:rPr lang="en-US" dirty="0" smtClean="0"/>
              <a:t>Create new classes in </a:t>
            </a:r>
            <a:r>
              <a:rPr lang="en-US" dirty="0" err="1" smtClean="0"/>
              <a:t>reddiamond</a:t>
            </a:r>
            <a:r>
              <a:rPr lang="en-US" dirty="0" smtClean="0"/>
              <a:t>, </a:t>
            </a:r>
            <a:r>
              <a:rPr lang="en-US" dirty="0" err="1" smtClean="0"/>
              <a:t>RedDiamondMod</a:t>
            </a:r>
            <a:r>
              <a:rPr lang="en-US" dirty="0" smtClean="0"/>
              <a:t> &amp; </a:t>
            </a:r>
            <a:r>
              <a:rPr lang="en-US" dirty="0" err="1" smtClean="0"/>
              <a:t>RedDiamondInfo</a:t>
            </a:r>
            <a:endParaRPr lang="en-US" dirty="0" smtClean="0"/>
          </a:p>
          <a:p>
            <a:r>
              <a:rPr lang="en-US" dirty="0"/>
              <a:t>Use separate class with constants for mod </a:t>
            </a:r>
            <a:r>
              <a:rPr lang="en-US" dirty="0" smtClean="0"/>
              <a:t>info</a:t>
            </a:r>
          </a:p>
          <a:p>
            <a:r>
              <a:rPr lang="en-US" dirty="0" smtClean="0"/>
              <a:t>Need to use annotations</a:t>
            </a:r>
          </a:p>
          <a:p>
            <a:pPr lvl="1"/>
            <a:r>
              <a:rPr lang="en-US" dirty="0" smtClean="0"/>
              <a:t>@Mod(</a:t>
            </a:r>
            <a:r>
              <a:rPr lang="en-US" dirty="0" err="1" smtClean="0"/>
              <a:t>modid</a:t>
            </a:r>
            <a:r>
              <a:rPr lang="en-US" dirty="0" smtClean="0"/>
              <a:t>, name, version)</a:t>
            </a:r>
          </a:p>
          <a:p>
            <a:pPr lvl="1"/>
            <a:r>
              <a:rPr lang="en-US" dirty="0" smtClean="0"/>
              <a:t>@</a:t>
            </a:r>
            <a:r>
              <a:rPr lang="en-US" dirty="0" err="1" smtClean="0"/>
              <a:t>NetworkMod</a:t>
            </a:r>
            <a:r>
              <a:rPr lang="en-US" dirty="0" smtClean="0"/>
              <a:t>(</a:t>
            </a:r>
            <a:r>
              <a:rPr lang="en-US" dirty="0" err="1" smtClean="0"/>
              <a:t>clientSideRequired</a:t>
            </a:r>
            <a:r>
              <a:rPr lang="en-US" dirty="0" smtClean="0"/>
              <a:t>, </a:t>
            </a:r>
            <a:r>
              <a:rPr lang="en-US" dirty="0" err="1" smtClean="0"/>
              <a:t>serverSideRequired</a:t>
            </a:r>
            <a:r>
              <a:rPr lang="en-US" dirty="0" smtClean="0"/>
              <a:t>)</a:t>
            </a:r>
          </a:p>
          <a:p>
            <a:pPr lvl="1"/>
            <a:r>
              <a:rPr lang="en-US" dirty="0" smtClean="0"/>
              <a:t>@Instance(</a:t>
            </a:r>
            <a:r>
              <a:rPr lang="en-US" dirty="0" err="1" smtClean="0"/>
              <a:t>modid</a:t>
            </a:r>
            <a:r>
              <a:rPr lang="en-US" dirty="0" smtClean="0"/>
              <a:t>)</a:t>
            </a:r>
          </a:p>
          <a:p>
            <a:pPr lvl="1"/>
            <a:r>
              <a:rPr lang="en-US" dirty="0" smtClean="0"/>
              <a:t>@</a:t>
            </a:r>
            <a:r>
              <a:rPr lang="en-US" dirty="0" err="1" smtClean="0"/>
              <a:t>EventHandler</a:t>
            </a:r>
            <a:endParaRPr lang="en-US" dirty="0" smtClean="0"/>
          </a:p>
          <a:p>
            <a:endParaRPr lang="en-US" dirty="0"/>
          </a:p>
        </p:txBody>
      </p:sp>
      <p:sp>
        <p:nvSpPr>
          <p:cNvPr id="3" name="Title 2"/>
          <p:cNvSpPr>
            <a:spLocks noGrp="1"/>
          </p:cNvSpPr>
          <p:nvPr>
            <p:ph type="title"/>
          </p:nvPr>
        </p:nvSpPr>
        <p:spPr/>
        <p:txBody>
          <a:bodyPr/>
          <a:lstStyle/>
          <a:p>
            <a:r>
              <a:rPr lang="en-US" dirty="0" smtClean="0"/>
              <a:t>Define the Base Class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104790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RedDiamondInfo</a:t>
            </a:r>
            <a:r>
              <a:rPr lang="en-US" dirty="0" smtClean="0"/>
              <a:t> Class</a:t>
            </a:r>
            <a:endParaRPr lang="en-US" dirty="0"/>
          </a:p>
        </p:txBody>
      </p:sp>
      <p:sp>
        <p:nvSpPr>
          <p:cNvPr id="5" name="Vertical Text Placeholder 4"/>
          <p:cNvSpPr>
            <a:spLocks noGrp="1"/>
          </p:cNvSpPr>
          <p:nvPr>
            <p:ph type="body" orient="vert" idx="4294967295"/>
          </p:nvPr>
        </p:nvSpPr>
        <p:spPr>
          <a:xfrm>
            <a:off x="947034" y="1556660"/>
            <a:ext cx="10363200" cy="4572000"/>
          </a:xfrm>
        </p:spPr>
        <p:txBody>
          <a:bodyPr/>
          <a:lstStyle/>
          <a:p>
            <a:pPr marL="0" indent="0">
              <a:buNone/>
            </a:pPr>
            <a:r>
              <a:rPr lang="en-US" b="1" dirty="0"/>
              <a:t>package </a:t>
            </a:r>
            <a:r>
              <a:rPr lang="en-US" b="1" dirty="0" err="1"/>
              <a:t>reddiamond</a:t>
            </a:r>
            <a:r>
              <a:rPr lang="en-US" b="1" dirty="0"/>
              <a:t>;</a:t>
            </a:r>
          </a:p>
          <a:p>
            <a:pPr marL="0" indent="0">
              <a:buNone/>
            </a:pPr>
            <a:endParaRPr lang="en-US" dirty="0"/>
          </a:p>
          <a:p>
            <a:pPr marL="0" indent="0">
              <a:buNone/>
            </a:pPr>
            <a:r>
              <a:rPr lang="en-US" b="1" dirty="0"/>
              <a:t>public class </a:t>
            </a:r>
            <a:r>
              <a:rPr lang="en-US" b="1" dirty="0" err="1"/>
              <a:t>RedDiamondInfo</a:t>
            </a:r>
            <a:r>
              <a:rPr lang="en-US" b="1" dirty="0"/>
              <a:t> {</a:t>
            </a:r>
          </a:p>
          <a:p>
            <a:pPr marL="0" indent="0">
              <a:buNone/>
            </a:pPr>
            <a:endParaRPr lang="en-US" dirty="0"/>
          </a:p>
          <a:p>
            <a:pPr marL="0" indent="0">
              <a:buNone/>
            </a:pPr>
            <a:r>
              <a:rPr lang="en-US" b="1" dirty="0" smtClean="0"/>
              <a:t>    public </a:t>
            </a:r>
            <a:r>
              <a:rPr lang="en-US" b="1" dirty="0"/>
              <a:t>final static String </a:t>
            </a:r>
            <a:r>
              <a:rPr lang="en-US" b="1" i="1" dirty="0"/>
              <a:t>MOD_ID = "</a:t>
            </a:r>
            <a:r>
              <a:rPr lang="en-US" b="1" i="1" dirty="0" err="1"/>
              <a:t>reddiamond</a:t>
            </a:r>
            <a:r>
              <a:rPr lang="en-US" b="1" i="1" dirty="0"/>
              <a:t>";</a:t>
            </a:r>
          </a:p>
          <a:p>
            <a:pPr marL="0" indent="0">
              <a:buNone/>
            </a:pPr>
            <a:r>
              <a:rPr lang="en-US" b="1" dirty="0" smtClean="0"/>
              <a:t>    public </a:t>
            </a:r>
            <a:r>
              <a:rPr lang="en-US" b="1" dirty="0"/>
              <a:t>final static String </a:t>
            </a:r>
            <a:r>
              <a:rPr lang="en-US" b="1" i="1" dirty="0"/>
              <a:t>MOD_NAME = "Red Diamond Mod";</a:t>
            </a:r>
          </a:p>
          <a:p>
            <a:pPr marL="0" indent="0">
              <a:buNone/>
            </a:pPr>
            <a:r>
              <a:rPr lang="en-US" b="1" dirty="0" smtClean="0"/>
              <a:t>    public </a:t>
            </a:r>
            <a:r>
              <a:rPr lang="en-US" b="1" dirty="0"/>
              <a:t>final static String </a:t>
            </a:r>
            <a:r>
              <a:rPr lang="en-US" b="1" i="1" dirty="0"/>
              <a:t>MOD_VERSION = "1.0.0";</a:t>
            </a:r>
          </a:p>
          <a:p>
            <a:pPr marL="0" indent="0">
              <a:buNone/>
            </a:pPr>
            <a:endParaRPr lang="en-US" dirty="0"/>
          </a:p>
          <a:p>
            <a:pPr marL="0" indent="0">
              <a:buNone/>
            </a:pPr>
            <a:r>
              <a:rPr lang="en-US" dirty="0"/>
              <a:t>}</a:t>
            </a:r>
          </a:p>
        </p:txBody>
      </p:sp>
      <p:sp>
        <p:nvSpPr>
          <p:cNvPr id="2" name="Slide Number Placeholder 1"/>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5053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RedDiamondMod</a:t>
            </a:r>
            <a:r>
              <a:rPr lang="en-US" dirty="0" smtClean="0"/>
              <a:t> Class</a:t>
            </a:r>
            <a:endParaRPr lang="en-US" dirty="0"/>
          </a:p>
        </p:txBody>
      </p:sp>
      <p:sp>
        <p:nvSpPr>
          <p:cNvPr id="5" name="Vertical Text Placeholder 4"/>
          <p:cNvSpPr>
            <a:spLocks noGrp="1"/>
          </p:cNvSpPr>
          <p:nvPr>
            <p:ph type="body" orient="vert" idx="4294967295"/>
          </p:nvPr>
        </p:nvSpPr>
        <p:spPr>
          <a:xfrm>
            <a:off x="947034" y="1556660"/>
            <a:ext cx="10363200" cy="4572000"/>
          </a:xfrm>
        </p:spPr>
        <p:txBody>
          <a:bodyPr>
            <a:normAutofit fontScale="92500" lnSpcReduction="10000"/>
          </a:bodyPr>
          <a:lstStyle/>
          <a:p>
            <a:pPr marL="0" indent="0">
              <a:buNone/>
            </a:pPr>
            <a:r>
              <a:rPr lang="en-US" b="1" dirty="0" smtClean="0"/>
              <a:t>@</a:t>
            </a:r>
            <a:r>
              <a:rPr lang="en-US" b="1" dirty="0"/>
              <a:t>Mod(</a:t>
            </a:r>
            <a:r>
              <a:rPr lang="en-US" b="1" dirty="0" err="1"/>
              <a:t>modid</a:t>
            </a:r>
            <a:r>
              <a:rPr lang="en-US" b="1" dirty="0"/>
              <a:t>=</a:t>
            </a:r>
            <a:r>
              <a:rPr lang="en-US" b="1" dirty="0" err="1"/>
              <a:t>RedDiamondInfo.</a:t>
            </a:r>
            <a:r>
              <a:rPr lang="en-US" b="1" i="1" dirty="0" err="1"/>
              <a:t>MOD_ID</a:t>
            </a:r>
            <a:r>
              <a:rPr lang="en-US" b="1" i="1" dirty="0"/>
              <a:t>, name=</a:t>
            </a:r>
            <a:r>
              <a:rPr lang="en-US" b="1" i="1" dirty="0" err="1"/>
              <a:t>RedDiamondInfo.MOD_NAME</a:t>
            </a:r>
            <a:r>
              <a:rPr lang="en-US" b="1" i="1" dirty="0"/>
              <a:t>, version=</a:t>
            </a:r>
            <a:r>
              <a:rPr lang="en-US" b="1" i="1" dirty="0" err="1"/>
              <a:t>RedDiamondInfo.MOD_VERSION</a:t>
            </a:r>
            <a:r>
              <a:rPr lang="en-US" b="1" i="1" dirty="0"/>
              <a:t>)</a:t>
            </a:r>
          </a:p>
          <a:p>
            <a:pPr marL="0" indent="0">
              <a:buNone/>
            </a:pPr>
            <a:r>
              <a:rPr lang="en-US" b="1" dirty="0"/>
              <a:t>@</a:t>
            </a:r>
            <a:r>
              <a:rPr lang="en-US" b="1" dirty="0" err="1"/>
              <a:t>NetworkMod</a:t>
            </a:r>
            <a:r>
              <a:rPr lang="en-US" b="1" dirty="0"/>
              <a:t>(</a:t>
            </a:r>
            <a:r>
              <a:rPr lang="en-US" b="1" dirty="0" err="1"/>
              <a:t>clientSideRequired</a:t>
            </a:r>
            <a:r>
              <a:rPr lang="en-US" b="1" dirty="0"/>
              <a:t>=true, </a:t>
            </a:r>
            <a:r>
              <a:rPr lang="en-US" b="1" dirty="0" err="1"/>
              <a:t>serverSideRequired</a:t>
            </a:r>
            <a:r>
              <a:rPr lang="en-US" b="1" dirty="0"/>
              <a:t>=false)</a:t>
            </a:r>
          </a:p>
          <a:p>
            <a:pPr marL="0" indent="0">
              <a:buNone/>
            </a:pPr>
            <a:r>
              <a:rPr lang="en-US" b="1" dirty="0"/>
              <a:t>public class </a:t>
            </a:r>
            <a:r>
              <a:rPr lang="en-US" b="1" dirty="0" err="1"/>
              <a:t>RedDiamondMod</a:t>
            </a:r>
            <a:r>
              <a:rPr lang="en-US" b="1" dirty="0"/>
              <a:t> {</a:t>
            </a:r>
          </a:p>
          <a:p>
            <a:pPr marL="0" indent="0">
              <a:buNone/>
            </a:pPr>
            <a:endParaRPr lang="en-US" b="1" dirty="0"/>
          </a:p>
          <a:p>
            <a:pPr marL="274320" lvl="1" indent="0">
              <a:buNone/>
            </a:pPr>
            <a:r>
              <a:rPr lang="en-US" b="1" dirty="0"/>
              <a:t>@Instance(</a:t>
            </a:r>
            <a:r>
              <a:rPr lang="en-US" b="1" dirty="0" err="1"/>
              <a:t>RedDiamondInfo.</a:t>
            </a:r>
            <a:r>
              <a:rPr lang="en-US" b="1" i="1" dirty="0" err="1"/>
              <a:t>MOD_ID</a:t>
            </a:r>
            <a:r>
              <a:rPr lang="en-US" b="1" i="1" dirty="0"/>
              <a:t>)</a:t>
            </a:r>
          </a:p>
          <a:p>
            <a:pPr marL="274320" lvl="1" indent="0">
              <a:buNone/>
            </a:pPr>
            <a:r>
              <a:rPr lang="en-US" b="1" dirty="0"/>
              <a:t>public static </a:t>
            </a:r>
            <a:r>
              <a:rPr lang="en-US" b="1" dirty="0" err="1"/>
              <a:t>RedDiamondMod</a:t>
            </a:r>
            <a:r>
              <a:rPr lang="en-US" b="1" dirty="0"/>
              <a:t> </a:t>
            </a:r>
            <a:r>
              <a:rPr lang="en-US" b="1" i="1" dirty="0"/>
              <a:t>instance;</a:t>
            </a:r>
          </a:p>
          <a:p>
            <a:pPr marL="274320" lvl="1" indent="0">
              <a:buNone/>
            </a:pPr>
            <a:endParaRPr lang="en-US" b="1" dirty="0"/>
          </a:p>
          <a:p>
            <a:pPr marL="274320" lvl="1" indent="0">
              <a:buNone/>
            </a:pPr>
            <a:r>
              <a:rPr lang="en-US" b="1" dirty="0"/>
              <a:t>@</a:t>
            </a:r>
            <a:r>
              <a:rPr lang="en-US" b="1" dirty="0" err="1"/>
              <a:t>EventHandler</a:t>
            </a:r>
            <a:endParaRPr lang="en-US" b="1" dirty="0"/>
          </a:p>
          <a:p>
            <a:pPr marL="274320" lvl="1" indent="0">
              <a:buNone/>
            </a:pPr>
            <a:r>
              <a:rPr lang="en-US" b="1" dirty="0"/>
              <a:t>public void load(</a:t>
            </a:r>
            <a:r>
              <a:rPr lang="en-US" b="1" dirty="0" err="1"/>
              <a:t>FMLInitializationEvent</a:t>
            </a:r>
            <a:r>
              <a:rPr lang="en-US" b="1" dirty="0"/>
              <a:t> event) </a:t>
            </a:r>
            <a:r>
              <a:rPr lang="en-US" b="1" dirty="0" smtClean="0"/>
              <a:t>{</a:t>
            </a:r>
            <a:endParaRPr lang="en-US" b="1" dirty="0"/>
          </a:p>
          <a:p>
            <a:pPr marL="274320" lvl="1" indent="0">
              <a:buNone/>
            </a:pPr>
            <a:r>
              <a:rPr lang="en-US" b="1" dirty="0" smtClean="0"/>
              <a:t>}</a:t>
            </a:r>
            <a:endParaRPr lang="en-US" b="1" dirty="0"/>
          </a:p>
          <a:p>
            <a:pPr marL="0" indent="0">
              <a:buNone/>
            </a:pPr>
            <a:r>
              <a:rPr lang="en-US" b="1" dirty="0"/>
              <a:t>}</a:t>
            </a:r>
          </a:p>
        </p:txBody>
      </p:sp>
      <p:sp>
        <p:nvSpPr>
          <p:cNvPr id="2" name="Slide Number Placeholder 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185685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lstStyle/>
          <a:p>
            <a:r>
              <a:rPr lang="en-US" dirty="0" smtClean="0"/>
              <a:t>Tool materials need to have a set of properties</a:t>
            </a:r>
          </a:p>
          <a:p>
            <a:pPr lvl="1"/>
            <a:r>
              <a:rPr lang="en-US" dirty="0" smtClean="0"/>
              <a:t>Name – name of your material</a:t>
            </a:r>
          </a:p>
          <a:p>
            <a:pPr lvl="1"/>
            <a:r>
              <a:rPr lang="en-US" dirty="0" smtClean="0"/>
              <a:t>Harvest Level – level of material that can harvest it</a:t>
            </a:r>
          </a:p>
          <a:p>
            <a:pPr lvl="1"/>
            <a:r>
              <a:rPr lang="en-US" dirty="0" smtClean="0"/>
              <a:t>Max Uses - </a:t>
            </a:r>
            <a:r>
              <a:rPr lang="en-US" dirty="0"/>
              <a:t>number of uses this material allows</a:t>
            </a:r>
            <a:endParaRPr lang="en-US" dirty="0" smtClean="0"/>
          </a:p>
          <a:p>
            <a:pPr lvl="1"/>
            <a:r>
              <a:rPr lang="en-US" dirty="0" smtClean="0"/>
              <a:t>Efficiency – strength when used on blocks</a:t>
            </a:r>
          </a:p>
          <a:p>
            <a:pPr lvl="1"/>
            <a:r>
              <a:rPr lang="en-US" dirty="0" smtClean="0"/>
              <a:t>Damage – additional damage factor done to entities</a:t>
            </a:r>
          </a:p>
          <a:p>
            <a:pPr lvl="1"/>
            <a:r>
              <a:rPr lang="en-US" dirty="0" err="1" smtClean="0"/>
              <a:t>Enchantability</a:t>
            </a:r>
            <a:r>
              <a:rPr lang="en-US" dirty="0" smtClean="0"/>
              <a:t> - </a:t>
            </a:r>
            <a:r>
              <a:rPr lang="en-US" dirty="0"/>
              <a:t>natural </a:t>
            </a:r>
            <a:r>
              <a:rPr lang="en-US" dirty="0" err="1"/>
              <a:t>enchantability</a:t>
            </a:r>
            <a:r>
              <a:rPr lang="en-US" dirty="0"/>
              <a:t> factor of the material</a:t>
            </a:r>
            <a:endParaRPr lang="en-US" dirty="0" smtClean="0"/>
          </a:p>
          <a:p>
            <a:r>
              <a:rPr lang="en-US" dirty="0"/>
              <a:t>Use the </a:t>
            </a:r>
            <a:r>
              <a:rPr lang="en-US" dirty="0" err="1" smtClean="0"/>
              <a:t>net.minecraftforge.common.EnumHelper</a:t>
            </a:r>
            <a:r>
              <a:rPr lang="en-US" dirty="0" smtClean="0"/>
              <a:t>.</a:t>
            </a:r>
            <a:r>
              <a:rPr lang="en-US" i="1" dirty="0"/>
              <a:t> </a:t>
            </a:r>
            <a:r>
              <a:rPr lang="en-US" i="1" dirty="0" err="1" smtClean="0"/>
              <a:t>addToolMaterial</a:t>
            </a:r>
            <a:r>
              <a:rPr lang="en-US" i="1" dirty="0" smtClean="0"/>
              <a:t>()</a:t>
            </a:r>
          </a:p>
          <a:p>
            <a:r>
              <a:rPr lang="en-US" dirty="0" smtClean="0"/>
              <a:t>Remember to make it public &amp; static</a:t>
            </a:r>
            <a:endParaRPr lang="en-US" dirty="0"/>
          </a:p>
        </p:txBody>
      </p:sp>
      <p:sp>
        <p:nvSpPr>
          <p:cNvPr id="3" name="Title 2"/>
          <p:cNvSpPr>
            <a:spLocks noGrp="1"/>
          </p:cNvSpPr>
          <p:nvPr>
            <p:ph type="title"/>
          </p:nvPr>
        </p:nvSpPr>
        <p:spPr/>
        <p:txBody>
          <a:bodyPr/>
          <a:lstStyle/>
          <a:p>
            <a:r>
              <a:rPr lang="en-US" dirty="0" smtClean="0"/>
              <a:t>Custom Red Diamond Tool Material</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1077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derDojo">
  <a:themeElements>
    <a:clrScheme name="Spring Time">
      <a:dk1>
        <a:sysClr val="windowText" lastClr="000000"/>
      </a:dk1>
      <a:lt1>
        <a:sysClr val="window" lastClr="FFFFFF"/>
      </a:lt1>
      <a:dk2>
        <a:srgbClr val="B43731"/>
      </a:dk2>
      <a:lt2>
        <a:srgbClr val="FFFFD2"/>
      </a:lt2>
      <a:accent1>
        <a:srgbClr val="5B8835"/>
      </a:accent1>
      <a:accent2>
        <a:srgbClr val="538BA2"/>
      </a:accent2>
      <a:accent3>
        <a:srgbClr val="876631"/>
      </a:accent3>
      <a:accent4>
        <a:srgbClr val="B49F42"/>
      </a:accent4>
      <a:accent5>
        <a:srgbClr val="CD5C56"/>
      </a:accent5>
      <a:accent6>
        <a:srgbClr val="AB57AF"/>
      </a:accent6>
      <a:hlink>
        <a:srgbClr val="0000FE"/>
      </a:hlink>
      <a:folHlink>
        <a:srgbClr val="81007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 xmlns:thm15="http://schemas.microsoft.com/office/thememl/2012/main" name="Business plan presentation" id="{3E9F0E27-4B3B-4D32-ACE0-136FB2759A95}" vid="{A4BCEBB7-3AD0-460E-BECB-303D18741B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656D85F-F071-4918-8CFE-64DCC814D4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CoderDojo</Template>
  <TotalTime>0</TotalTime>
  <Words>6963</Words>
  <Application>Microsoft Office PowerPoint</Application>
  <PresentationFormat>Custom</PresentationFormat>
  <Paragraphs>625</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CoderDojo</vt:lpstr>
      <vt:lpstr>Minecraft Modding with Forge</vt:lpstr>
      <vt:lpstr>Pre-Requisites</vt:lpstr>
      <vt:lpstr>Resources</vt:lpstr>
      <vt:lpstr>Getting Your Environment Setup</vt:lpstr>
      <vt:lpstr>Some Important Info</vt:lpstr>
      <vt:lpstr>Define the Base Class</vt:lpstr>
      <vt:lpstr>RedDiamondInfo Class</vt:lpstr>
      <vt:lpstr>RedDiamondMod Class</vt:lpstr>
      <vt:lpstr>Custom Red Diamond Tool Material</vt:lpstr>
      <vt:lpstr>Custom Red Diamond Tool Material</vt:lpstr>
      <vt:lpstr>Custom Item</vt:lpstr>
      <vt:lpstr>Custom Red Diamond Item</vt:lpstr>
      <vt:lpstr>Custom Red Diamond Item</vt:lpstr>
      <vt:lpstr>Custom Red Diamond Item</vt:lpstr>
      <vt:lpstr>Custom Red Diamond Item Texture</vt:lpstr>
      <vt:lpstr>Custom Blocks &amp; Ores</vt:lpstr>
      <vt:lpstr>Custom Blocks &amp; Ores</vt:lpstr>
      <vt:lpstr>Custom Red Diamond Ore</vt:lpstr>
      <vt:lpstr>Custom Red Diamond Ore</vt:lpstr>
      <vt:lpstr>Custom Red Diamond Ore</vt:lpstr>
      <vt:lpstr>Custom Red Diamond Ore</vt:lpstr>
      <vt:lpstr>Custom Red Diamond Ore Textures</vt:lpstr>
      <vt:lpstr>Custom Red Diamond Ore Textures</vt:lpstr>
      <vt:lpstr>Custom Red Diamond Sword</vt:lpstr>
      <vt:lpstr>Custom Red Diamond Sword</vt:lpstr>
      <vt:lpstr>Custom Red Diamond Sword</vt:lpstr>
      <vt:lpstr>Smelting</vt:lpstr>
      <vt:lpstr>Crafting Recipes</vt:lpstr>
      <vt:lpstr>Crafting Recipes - Shaped</vt:lpstr>
      <vt:lpstr>Crafting Recipes - Shaped</vt:lpstr>
      <vt:lpstr>Spawning Your Custom Ore</vt:lpstr>
      <vt:lpstr>Packaging Your Mod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2013-10-08T23:06:46Z</dcterms:created>
  <dcterms:modified xsi:type="dcterms:W3CDTF">2013-10-17T18:01:59Z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TC034606629991</vt:lpwstr>
  </property>
</Properties>
</file>