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1" r:id="rId15"/>
    <p:sldId id="269" r:id="rId16"/>
    <p:sldId id="278" r:id="rId17"/>
    <p:sldId id="280" r:id="rId18"/>
    <p:sldId id="282" r:id="rId19"/>
    <p:sldId id="270" r:id="rId20"/>
    <p:sldId id="271" r:id="rId21"/>
    <p:sldId id="284" r:id="rId22"/>
    <p:sldId id="283" r:id="rId23"/>
    <p:sldId id="285" r:id="rId24"/>
    <p:sldId id="272" r:id="rId25"/>
    <p:sldId id="262" r:id="rId26"/>
    <p:sldId id="273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0EC63D9-175F-42FA-BF69-55A38353FA6B}">
          <p14:sldIdLst>
            <p14:sldId id="256"/>
            <p14:sldId id="257"/>
            <p14:sldId id="258"/>
            <p14:sldId id="259"/>
            <p14:sldId id="263"/>
            <p14:sldId id="264"/>
            <p14:sldId id="265"/>
            <p14:sldId id="266"/>
            <p14:sldId id="260"/>
            <p14:sldId id="267"/>
            <p14:sldId id="268"/>
            <p14:sldId id="261"/>
            <p14:sldId id="269"/>
            <p14:sldId id="278"/>
            <p14:sldId id="280"/>
            <p14:sldId id="282"/>
            <p14:sldId id="270"/>
            <p14:sldId id="271"/>
            <p14:sldId id="284"/>
            <p14:sldId id="283"/>
            <p14:sldId id="285"/>
            <p14:sldId id="272"/>
            <p14:sldId id="26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1CDC-350E-4B44-BB8A-885237E2A71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CE8F9-EE9F-48A9-8414-FBB653777E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41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6A8C7-1C43-42D3-82B5-6D4564CA3D9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8F27A-C96B-492B-AEF7-AE64154AD7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13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5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850C-9740-408B-9770-C0D747F5E5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850C-9740-408B-9770-C0D747F5E5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7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850C-9740-408B-9770-C0D747F5E5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0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0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9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6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0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8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6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F27A-C96B-492B-AEF7-AE64154AD7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348-16C7-4648-B6C9-C9DF434B0102}" type="datetime1">
              <a:rPr lang="de-DE" smtClean="0"/>
              <a:t>09.12.2018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39E5-3976-4189-9D78-46EB8DFF1A65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80AE-813D-4809-9065-6A8614C5D02F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B6AE-0BFA-4B88-8DA9-916079574D7C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808F-635E-4192-A00B-7EA38662DAC6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74D-3A23-4938-AD4D-B86CC23DD578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3A0-1DA4-4E85-B8F1-15EE6B3739BB}" type="datetime1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6268-D411-481B-BCA9-89C174FDBD1E}" type="datetime1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7C01-54F1-4358-A4AC-E605F0F5E9AB}" type="datetime1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1D1D-4F43-4878-9BD9-36053AD01D47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90FD-B66B-40F5-837D-2C30DA5AF58A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87E31-7385-423F-8A2E-DA6CAFE367D6}" type="datetime1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Zitaterfassung - Lars Baumgarten, Tim Rumrich, Pascal Schmotz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0" y="3573016"/>
            <a:ext cx="6400800" cy="1800200"/>
          </a:xfrm>
        </p:spPr>
        <p:txBody>
          <a:bodyPr/>
          <a:lstStyle/>
          <a:p>
            <a:r>
              <a:rPr lang="de-DE" dirty="0" smtClean="0"/>
              <a:t>Projekt der Klasse 12FIAE</a:t>
            </a:r>
          </a:p>
          <a:p>
            <a:r>
              <a:rPr lang="de-DE" dirty="0" smtClean="0"/>
              <a:t>Von Lars Baumgarten, Tim Rumrich</a:t>
            </a:r>
          </a:p>
          <a:p>
            <a:r>
              <a:rPr lang="de-DE" dirty="0" smtClean="0"/>
              <a:t>und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Zitaterfassung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7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Planung – Projektphasen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3AE0-1846-4173-9386-FC3D3EBD5DBB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1896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/>
          <a:lstStyle/>
          <a:p>
            <a:endParaRPr lang="de-DE" sz="2800" dirty="0" smtClean="0"/>
          </a:p>
          <a:p>
            <a:pPr lvl="0"/>
            <a:r>
              <a:rPr lang="de-DE" sz="2800" dirty="0"/>
              <a:t>Aufteilung der Aufgaben auf die Projektteilnehmer nach individuellen Stärken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Einteilung </a:t>
            </a:r>
            <a:r>
              <a:rPr lang="de-DE" sz="2800" dirty="0"/>
              <a:t>der Aufgaben in Projektphasen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Grobschätzung </a:t>
            </a:r>
            <a:r>
              <a:rPr lang="de-DE" sz="2800" dirty="0"/>
              <a:t>der Phasenzeiten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2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Planung – Ressourcenplanung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9CE-3ECD-4A39-AF33-520D8961B472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3792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Erfassung </a:t>
            </a:r>
            <a:r>
              <a:rPr lang="de-DE" sz="2800" dirty="0"/>
              <a:t>der Kundenvorgaben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Zusammentragen </a:t>
            </a:r>
            <a:r>
              <a:rPr lang="de-DE" sz="2800" dirty="0"/>
              <a:t>der benötigten Mittel mit Grundlage von Phasenplanung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4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9AC2-A429-4AED-A7B4-696E3F59D375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9888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3604592" cy="360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7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Vorgehen – Analysephase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DB24-99BF-4459-A09F-9B9AC50B9BAB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9888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318992"/>
          </a:xfrm>
        </p:spPr>
        <p:txBody>
          <a:bodyPr/>
          <a:lstStyle/>
          <a:p>
            <a:endParaRPr lang="de-DE" sz="2800" dirty="0" smtClean="0"/>
          </a:p>
          <a:p>
            <a:pPr lvl="0"/>
            <a:r>
              <a:rPr lang="de-DE" sz="2800" dirty="0"/>
              <a:t>Detaillierte Analyse der Problemstellung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Erste </a:t>
            </a:r>
            <a:r>
              <a:rPr lang="de-DE" sz="2800" dirty="0"/>
              <a:t>Identifizierung von möglichen Problemstellen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Zusammenfassung </a:t>
            </a:r>
            <a:r>
              <a:rPr lang="de-DE" sz="2800" dirty="0"/>
              <a:t>der </a:t>
            </a:r>
            <a:r>
              <a:rPr lang="de-DE" sz="2800" dirty="0" err="1"/>
              <a:t>Findings</a:t>
            </a:r>
            <a:r>
              <a:rPr lang="de-DE" sz="2800" dirty="0"/>
              <a:t> im Lastenheft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8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52295"/>
            <a:ext cx="4574666" cy="355341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028625"/>
            <a:ext cx="2016224" cy="3177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84" y="856087"/>
            <a:ext cx="1994393" cy="132561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894E-4415-4669-B76F-2ABB5819005D}" type="datetime1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9390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3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89" y="1813940"/>
            <a:ext cx="945671" cy="14710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73" y="4200524"/>
            <a:ext cx="985327" cy="15327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64" y="2691765"/>
            <a:ext cx="1017219" cy="15823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509724"/>
            <a:ext cx="1057275" cy="76438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049559"/>
            <a:ext cx="1057275" cy="76438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47" y="2031826"/>
            <a:ext cx="1057275" cy="76438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010" y="2207705"/>
            <a:ext cx="960613" cy="196125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FEA-34DB-4756-B125-8DE63F1729C3}" type="datetime1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65912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9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23 L -1.94444E-6 -4.81481E-6 C -0.01614 0.00093 -0.03229 0.00024 -0.04809 0.00255 C -0.05121 0.00301 -0.05399 0.00649 -0.05712 0.00811 C -0.05903 0.0088 -0.06111 0.00973 -0.06302 0.01065 C -0.07465 0.03102 -0.0684 0.02223 -0.08107 0.03727 C -0.08264 0.03889 -0.08403 0.04075 -0.08559 0.0426 C -0.08663 0.04514 -0.08715 0.04862 -0.08854 0.05047 C -0.09392 0.05695 -0.09566 0.05417 -0.10052 0.0588 C -0.10225 0.05996 -0.10364 0.0625 -0.10503 0.06389 C -0.10642 0.06528 -0.10798 0.06551 -0.10955 0.06644 C -0.11163 0.06829 -0.11371 0.06991 -0.11562 0.072 C -0.11719 0.07338 -0.1184 0.07593 -0.12014 0.07709 C -0.12378 0.0801 -0.13073 0.08334 -0.13507 0.08542 C -0.13767 0.08612 -0.14028 0.08681 -0.14253 0.08797 C -0.1441 0.08866 -0.14548 0.08959 -0.14705 0.09075 C -0.15278 0.08889 -0.1585 0.08889 -0.16354 0.08542 C -0.16528 0.08426 -0.16666 0.08033 -0.16666 0.07709 C -0.16666 0.06297 -0.16632 0.04792 -0.16354 0.0345 C -0.16215 0.02755 -0.15746 0.02431 -0.15451 0.01852 C -0.14288 -0.00439 -0.13368 -0.02476 -0.11875 -0.04259 C -0.10833 -0.05509 -0.11302 -0.05162 -0.10503 -0.05601 C -0.09548 -0.05532 -0.08594 -0.05625 -0.07673 -0.05324 C -0.07465 -0.05254 -0.07309 -0.04861 -0.07205 -0.0456 C -0.07118 -0.04305 -0.071 -0.04004 -0.07048 -0.03726 C -0.06684 -0.01388 -0.07118 -0.03796 -0.06771 -0.01898 C -0.06823 0.01575 -0.06771 0.05047 -0.06892 0.08542 C -0.06927 0.08913 -0.07118 0.09213 -0.07205 0.09584 C -0.07257 0.09838 -0.07309 0.10139 -0.07361 0.10394 C -0.0835 0.14746 -0.07396 0.10417 -0.08107 0.13334 C -0.08229 0.1375 -0.08298 0.14237 -0.0842 0.14653 C -0.09392 0.18195 -0.08264 0.13681 -0.09462 0.17315 C -0.09809 0.18357 -0.10052 0.19445 -0.10364 0.2051 C -0.10451 0.20903 -0.1059 0.21227 -0.10642 0.21598 C -0.10712 0.21875 -0.10712 0.22153 -0.10798 0.22385 C -0.11684 0.24676 -0.10885 0.21158 -0.11701 0.24815 C -0.11788 0.25139 -0.11753 0.25533 -0.11875 0.25857 C -0.12031 0.26436 -0.12291 0.26899 -0.12465 0.27454 C -0.12639 0.27987 -0.12725 0.28588 -0.12916 0.29051 C -0.13073 0.29468 -0.1335 0.29723 -0.13507 0.30116 C -0.13767 0.30695 -0.14045 0.3132 -0.14253 0.31991 C -0.14444 0.32524 -0.14496 0.33149 -0.14705 0.33588 C -0.16041 0.36528 -0.14913 0.32385 -0.16354 0.3625 C -0.16632 0.37038 -0.16805 0.37524 -0.17257 0.38125 C -0.17517 0.3845 -0.18715 0.38658 -0.18767 0.38658 C -0.18906 0.38936 -0.19028 0.3926 -0.19201 0.39445 C -0.1934 0.3963 -0.19531 0.39607 -0.19653 0.39723 C -0.19809 0.39885 -0.19948 0.40163 -0.20104 0.40278 C -0.20347 0.4044 -0.20625 0.40394 -0.2085 0.40533 C -0.21024 0.40579 -0.21163 0.40695 -0.21319 0.40811 C -0.21528 0.40903 -0.21701 0.4095 -0.21892 0.41042 C -0.22066 0.41158 -0.22205 0.4125 -0.22361 0.4132 C -0.22604 0.41459 -0.22864 0.41505 -0.23125 0.41575 C -0.23264 0.41644 -0.23403 0.41806 -0.23559 0.41875 C -0.23854 0.41968 -0.24166 0.41991 -0.24444 0.4213 C -0.246 0.422 -0.24757 0.42315 -0.24913 0.42408 C -0.25225 0.425 -0.25503 0.42524 -0.25816 0.42639 C -0.27205 0.43195 -0.24653 0.4301 -0.27916 0.43172 C -0.30469 0.43357 -0.33003 0.4338 -0.35555 0.43473 L -0.36458 0.44005 L -0.3691 0.44283 L -0.40208 0.44005 C -0.4191 0.43866 -0.43611 0.43982 -0.45312 0.43727 C -0.45486 0.43704 -0.45642 0.4345 -0.45746 0.43172 C -0.46094 0.42524 -0.46649 0.41042 -0.46649 0.41088 C -0.46719 0.40811 -0.46753 0.40533 -0.46805 0.40278 C -0.46892 0.39908 -0.47048 0.39584 -0.47118 0.39213 C -0.47205 0.3875 -0.47205 0.38311 -0.47257 0.37848 C -0.47291 0.37593 -0.47361 0.37338 -0.47413 0.37061 C -0.47465 0.36713 -0.475 0.36366 -0.47552 0.35996 C -0.47621 0.35741 -0.47673 0.35463 -0.47708 0.35186 C -0.4783 0.34468 -0.47951 0.32963 -0.48021 0.32269 C -0.47969 0.29769 -0.47847 0.27269 -0.47847 0.24815 C -0.47847 0.24283 -0.4809 0.2051 -0.4816 0.19746 C -0.48194 0.19445 -0.48264 0.1919 -0.48298 0.18913 C -0.48385 0.18496 -0.4842 0.18056 -0.48455 0.1757 C -0.48507 0.16528 -0.48541 0.15463 -0.48611 0.14375 C -0.48646 0.13959 -0.48732 0.13496 -0.4875 0.13056 C -0.48837 0.10487 -0.48663 0.05926 -0.49062 0.02663 C -0.4908 0.02385 -0.49166 0.0213 -0.49201 0.01852 C -0.49271 0.01505 -0.49271 0.01112 -0.49357 0.00811 C -0.49479 0.00487 -0.49687 0.00278 -0.49809 -0.00023 C -0.49982 -0.00393 -0.50486 -0.01944 -0.50573 -0.02129 C -0.50746 -0.02662 -0.50903 -0.03287 -0.51163 -0.03726 C -0.52274 -0.0574 -0.50903 -0.03217 -0.52048 -0.05601 C -0.52205 -0.05879 -0.52378 -0.06134 -0.52517 -0.06412 C -0.52621 -0.06643 -0.52673 -0.0699 -0.52812 -0.07199 C -0.5342 -0.08425 -0.53646 -0.0875 -0.54323 -0.09629 C -0.54462 -0.09791 -0.546 -0.1 -0.54757 -0.10138 C -0.54896 -0.10277 -0.55052 -0.10324 -0.55225 -0.10393 C -0.55868 -0.10324 -0.56528 -0.10439 -0.5717 -0.10138 C -0.57326 -0.10046 -0.57326 -0.09583 -0.57465 -0.09351 C -0.57621 -0.0905 -0.57882 -0.08842 -0.58073 -0.08541 C -0.59149 -0.06597 -0.58281 -0.0787 -0.58975 -0.06412 C -0.59097 -0.06134 -0.59271 -0.05856 -0.59392 -0.05601 C -0.59809 -0.03402 -0.59809 -0.04652 -0.59392 -0.02962 C -0.5934 -0.02662 -0.59357 -0.02337 -0.59271 -0.02129 C -0.58993 -0.01689 -0.58715 -0.01296 -0.58368 -0.01064 L -0.57465 -0.00532 C -0.56857 -0.00787 -0.56215 -0.00787 -0.5566 -0.01342 C -0.55104 -0.01921 -0.54809 -0.03032 -0.54323 -0.03726 C -0.53854 -0.04375 -0.53507 -0.04861 -0.53107 -0.05601 C -0.52673 -0.06481 -0.52344 -0.07523 -0.52048 -0.08541 C -0.51996 -0.08773 -0.51962 -0.09074 -0.5191 -0.09351 C -0.51962 -0.10393 -0.51996 -0.11504 -0.52048 -0.12546 C -0.52066 -0.12824 -0.52118 -0.13125 -0.52205 -0.13333 C -0.52326 -0.13634 -0.52465 -0.13912 -0.52673 -0.14143 C -0.52795 -0.14282 -0.53628 -0.14629 -0.53715 -0.14652 C -0.55173 -0.14513 -0.56632 -0.14513 -0.58073 -0.14143 C -0.5835 -0.14074 -0.58524 -0.13518 -0.58802 -0.13333 C -0.58923 -0.13263 -0.61007 -0.12824 -0.61059 -0.12824 C -0.61371 -0.12638 -0.61649 -0.12453 -0.61962 -0.12268 C -0.621 -0.12199 -0.62257 -0.1206 -0.62413 -0.1199 C -0.62604 -0.11921 -0.62812 -0.11851 -0.63003 -0.11736 C -0.6316 -0.11643 -0.63298 -0.1155 -0.63455 -0.11481 C -0.64288 -0.11087 -0.6434 -0.1125 -0.6526 -0.10949 C -0.65451 -0.10879 -0.65642 -0.10717 -0.6585 -0.10671 C -0.67517 -0.10231 -0.69583 -0.10254 -0.71111 -0.10138 C -0.71666 -0.09814 -0.71406 -0.09884 -0.7184 -0.09884 " pathEditMode="relative" rAng="0" ptsTypes="AAAAAAAAAAAAAAAAAA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20" y="1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2456596"/>
            <a:ext cx="1097566" cy="194480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700" y="2699480"/>
            <a:ext cx="2334464" cy="14590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66" y="1277877"/>
            <a:ext cx="550069" cy="11787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66" y="2839641"/>
            <a:ext cx="550069" cy="11787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66" y="4449410"/>
            <a:ext cx="550069" cy="1178719"/>
          </a:xfrm>
          <a:prstGeom prst="rect">
            <a:avLst/>
          </a:prstGeom>
        </p:spPr>
      </p:pic>
      <p:cxnSp>
        <p:nvCxnSpPr>
          <p:cNvPr id="10" name="Gerader Verbinder 9"/>
          <p:cNvCxnSpPr>
            <a:stCxn id="5" idx="3"/>
          </p:cNvCxnSpPr>
          <p:nvPr/>
        </p:nvCxnSpPr>
        <p:spPr>
          <a:xfrm>
            <a:off x="5884164" y="3429000"/>
            <a:ext cx="342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3"/>
            <a:endCxn id="5" idx="1"/>
          </p:cNvCxnSpPr>
          <p:nvPr/>
        </p:nvCxnSpPr>
        <p:spPr>
          <a:xfrm>
            <a:off x="1760934" y="1867236"/>
            <a:ext cx="1788767" cy="1561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3"/>
            <a:endCxn id="5" idx="1"/>
          </p:cNvCxnSpPr>
          <p:nvPr/>
        </p:nvCxnSpPr>
        <p:spPr>
          <a:xfrm>
            <a:off x="1760934" y="3429000"/>
            <a:ext cx="1788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3"/>
            <a:endCxn id="5" idx="1"/>
          </p:cNvCxnSpPr>
          <p:nvPr/>
        </p:nvCxnSpPr>
        <p:spPr>
          <a:xfrm flipV="1">
            <a:off x="1760934" y="3429001"/>
            <a:ext cx="1788767" cy="1609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47" y="905256"/>
            <a:ext cx="950119" cy="66436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39" y="2507456"/>
            <a:ext cx="950119" cy="66436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07" y="4158520"/>
            <a:ext cx="950119" cy="66436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F902-F056-4990-8442-5BFBAC2E750F}" type="datetime1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9390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0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Vorgehen – Entwurfsphase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2B24-17AC-4478-B2A7-866D9396ABDF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9888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3189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de-DE" sz="2800" dirty="0"/>
          </a:p>
          <a:p>
            <a:r>
              <a:rPr lang="de-DE" sz="2800" dirty="0" smtClean="0"/>
              <a:t>Konzipierung </a:t>
            </a:r>
            <a:r>
              <a:rPr lang="de-DE" sz="2800" dirty="0"/>
              <a:t>von </a:t>
            </a:r>
            <a:r>
              <a:rPr lang="de-DE" sz="2800" dirty="0" smtClean="0"/>
              <a:t>Mock-</a:t>
            </a:r>
            <a:r>
              <a:rPr lang="de-DE" sz="2800" dirty="0" err="1" smtClean="0"/>
              <a:t>Ups</a:t>
            </a:r>
            <a:r>
              <a:rPr lang="de-DE" sz="2800" dirty="0" smtClean="0"/>
              <a:t>, Klassendiagrammen und Datenbankmodell</a:t>
            </a:r>
            <a:endParaRPr lang="de-DE" sz="2800" dirty="0"/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Auswahl </a:t>
            </a:r>
            <a:r>
              <a:rPr lang="de-DE" sz="2800" dirty="0"/>
              <a:t>des Architekturmusters</a:t>
            </a:r>
          </a:p>
          <a:p>
            <a:pPr lvl="0"/>
            <a:endParaRPr lang="de-DE" sz="2800" dirty="0" smtClean="0"/>
          </a:p>
          <a:p>
            <a:pPr lvl="0"/>
            <a:r>
              <a:rPr lang="de-DE" sz="2800" dirty="0" smtClean="0"/>
              <a:t>Zusammenfassung </a:t>
            </a:r>
            <a:r>
              <a:rPr lang="de-DE" sz="2800" dirty="0"/>
              <a:t>im Pflichtenheft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0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Vorgehen – Implementierungsphase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2D9F-EC0C-4270-B163-F4700E1B07DD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smtClean="0"/>
              <a:t>Benutzeroberflächen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Backendlogik</a:t>
            </a:r>
          </a:p>
          <a:p>
            <a:endParaRPr lang="de-DE" sz="2800" dirty="0"/>
          </a:p>
          <a:p>
            <a:r>
              <a:rPr lang="de-DE" sz="2800" dirty="0" smtClean="0"/>
              <a:t>Datenbank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3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2D9F-EC0C-4270-B163-F4700E1B07DD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97260"/>
            <a:ext cx="3456384" cy="466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2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922114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E6A0-9604-4455-873D-6EDFB00F0598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889848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Vorstellung</a:t>
            </a:r>
            <a:endParaRPr lang="de-DE" sz="2000" dirty="0" smtClean="0"/>
          </a:p>
          <a:p>
            <a:r>
              <a:rPr lang="de-DE" sz="2800" dirty="0" smtClean="0"/>
              <a:t>Problemstellung</a:t>
            </a:r>
            <a:endParaRPr lang="de-DE" sz="2800" dirty="0" smtClean="0"/>
          </a:p>
          <a:p>
            <a:pPr lvl="1"/>
            <a:r>
              <a:rPr lang="de-DE" sz="2000" dirty="0" smtClean="0"/>
              <a:t>Projektbeschreibung</a:t>
            </a:r>
          </a:p>
          <a:p>
            <a:pPr lvl="1"/>
            <a:r>
              <a:rPr lang="de-DE" sz="2000" dirty="0" smtClean="0"/>
              <a:t>-umfeld</a:t>
            </a:r>
          </a:p>
          <a:p>
            <a:pPr lvl="1"/>
            <a:r>
              <a:rPr lang="de-DE" sz="2000" dirty="0" smtClean="0"/>
              <a:t>-ziel/-begründung</a:t>
            </a:r>
          </a:p>
          <a:p>
            <a:r>
              <a:rPr lang="de-DE" sz="2800" dirty="0" smtClean="0"/>
              <a:t>Planung</a:t>
            </a:r>
            <a:endParaRPr lang="de-DE" sz="2800" dirty="0" smtClean="0"/>
          </a:p>
          <a:p>
            <a:pPr lvl="1"/>
            <a:r>
              <a:rPr lang="de-DE" sz="2000" dirty="0" smtClean="0"/>
              <a:t>Phasen / Ressourcenplanung</a:t>
            </a:r>
          </a:p>
          <a:p>
            <a:r>
              <a:rPr lang="de-DE" sz="2800" dirty="0" smtClean="0"/>
              <a:t>Vorgehen</a:t>
            </a:r>
            <a:endParaRPr lang="de-DE" sz="2800" dirty="0" smtClean="0"/>
          </a:p>
          <a:p>
            <a:pPr lvl="1"/>
            <a:r>
              <a:rPr lang="de-DE" sz="2000" dirty="0" smtClean="0"/>
              <a:t>Analyse/Entwurf/Implementierung/Abnahme</a:t>
            </a:r>
          </a:p>
          <a:p>
            <a:r>
              <a:rPr lang="de-DE" sz="2800" dirty="0" smtClean="0"/>
              <a:t>Fazit</a:t>
            </a:r>
            <a:endParaRPr lang="de-DE" sz="2800" dirty="0" smtClean="0"/>
          </a:p>
          <a:p>
            <a:pPr lvl="1"/>
            <a:r>
              <a:rPr lang="de-DE" sz="2000" dirty="0" smtClean="0"/>
              <a:t>Soll/Ist, </a:t>
            </a:r>
            <a:r>
              <a:rPr lang="de-DE" sz="2000" dirty="0" err="1" smtClean="0"/>
              <a:t>Lessons</a:t>
            </a:r>
            <a:r>
              <a:rPr lang="de-DE" sz="2000" dirty="0" smtClean="0"/>
              <a:t> </a:t>
            </a:r>
            <a:r>
              <a:rPr lang="de-DE" sz="2000" dirty="0" err="1" smtClean="0"/>
              <a:t>learned</a:t>
            </a:r>
            <a:r>
              <a:rPr lang="de-DE" sz="2000" dirty="0" smtClean="0"/>
              <a:t>, Ausblick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015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2D9F-EC0C-4270-B163-F4700E1B07DD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19" y="205787"/>
            <a:ext cx="5835362" cy="581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0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2D9F-EC0C-4270-B163-F4700E1B07DD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pic>
        <p:nvPicPr>
          <p:cNvPr id="7170" name="Picture 2" descr="C:\Users\notebook\Desktop\Schule\LF6\Projekt12FIAE\ER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20" y="2024844"/>
            <a:ext cx="760056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5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Vorgehen – Abnahmephase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7191-3017-4311-A3D1-0FAE16B036EF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9390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smtClean="0"/>
              <a:t>Vorstellung </a:t>
            </a:r>
            <a:r>
              <a:rPr lang="de-DE" sz="2800" dirty="0" smtClean="0"/>
              <a:t>der Anwendung</a:t>
            </a:r>
          </a:p>
          <a:p>
            <a:endParaRPr lang="de-DE" sz="2800" dirty="0"/>
          </a:p>
          <a:p>
            <a:r>
              <a:rPr lang="de-DE" sz="2800" dirty="0" smtClean="0"/>
              <a:t>Reibungsloser Ablauf durch agile Entwicklung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564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A415-7D9D-47A5-88AF-B43365B62C4D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53792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5" y="1660542"/>
            <a:ext cx="3772710" cy="353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Fazit – Soll/Ist-Vergleich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0E5-4552-4A37-865B-4A5CFA9FFFC7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1896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smtClean="0"/>
              <a:t>Alle </a:t>
            </a:r>
            <a:r>
              <a:rPr lang="de-DE" sz="2800" dirty="0" smtClean="0"/>
              <a:t>verpflichtenden Aufgaben erfüllt</a:t>
            </a:r>
          </a:p>
          <a:p>
            <a:endParaRPr lang="de-DE" sz="2800" dirty="0"/>
          </a:p>
          <a:p>
            <a:r>
              <a:rPr lang="de-DE" sz="2800" dirty="0" smtClean="0"/>
              <a:t>Kann-Kriterium der </a:t>
            </a:r>
            <a:r>
              <a:rPr lang="de-DE" sz="2800" dirty="0" err="1" smtClean="0"/>
              <a:t>Votingfunktion</a:t>
            </a:r>
            <a:r>
              <a:rPr lang="de-DE" sz="2800" dirty="0" smtClean="0"/>
              <a:t> nicht implementiert, aber Erweiterung gut möglich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245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Fazit – </a:t>
            </a:r>
            <a:r>
              <a:rPr lang="de-DE" sz="3600" dirty="0" err="1" smtClean="0"/>
              <a:t>Lessons</a:t>
            </a:r>
            <a:r>
              <a:rPr lang="de-DE" sz="3600" dirty="0" smtClean="0"/>
              <a:t> </a:t>
            </a:r>
            <a:r>
              <a:rPr lang="de-DE" sz="3600" dirty="0" err="1" smtClean="0"/>
              <a:t>Learned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E8E3-B1E4-480B-A4CC-DC8A2B4F95B3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1896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Datenbankverbindungen über vorgefertigte Tools regeln</a:t>
            </a:r>
          </a:p>
          <a:p>
            <a:endParaRPr lang="de-DE" dirty="0"/>
          </a:p>
          <a:p>
            <a:r>
              <a:rPr lang="de-DE" dirty="0" smtClean="0"/>
              <a:t>Keine Planung lässt sich perfekt einhalten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9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Fazit – Ausblick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E61E-2452-46C7-9088-20B15C53F18A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err="1" smtClean="0"/>
              <a:t>Votingfunktion</a:t>
            </a:r>
            <a:r>
              <a:rPr lang="de-DE" sz="2800" dirty="0" smtClean="0"/>
              <a:t> </a:t>
            </a:r>
            <a:r>
              <a:rPr lang="de-DE" sz="2800" dirty="0" smtClean="0"/>
              <a:t>implementierbar/erweiterbar</a:t>
            </a:r>
          </a:p>
          <a:p>
            <a:endParaRPr lang="de-DE" sz="2800" dirty="0"/>
          </a:p>
          <a:p>
            <a:r>
              <a:rPr lang="de-DE" sz="2800" dirty="0" smtClean="0"/>
              <a:t>Umsetzung als Webanwendung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6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Schüss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3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3D27-91FA-4A66-8CEF-58C90E701FBB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03386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 smtClean="0"/>
          </a:p>
          <a:p>
            <a:r>
              <a:rPr lang="de-DE" sz="2800" dirty="0" smtClean="0"/>
              <a:t>Lars </a:t>
            </a:r>
            <a:r>
              <a:rPr lang="de-DE" sz="2800" dirty="0" smtClean="0"/>
              <a:t>Baumgarten, Statistisches Bundesamt</a:t>
            </a:r>
          </a:p>
          <a:p>
            <a:endParaRPr lang="de-DE" sz="2800" dirty="0" smtClean="0"/>
          </a:p>
          <a:p>
            <a:r>
              <a:rPr lang="de-DE" sz="2800" dirty="0" smtClean="0"/>
              <a:t>Tim Rumrich</a:t>
            </a:r>
            <a:r>
              <a:rPr lang="de-DE" sz="2800" dirty="0" smtClean="0"/>
              <a:t>, Deutsche Börse AG</a:t>
            </a:r>
          </a:p>
          <a:p>
            <a:endParaRPr lang="de-DE" sz="2800" dirty="0" smtClean="0"/>
          </a:p>
          <a:p>
            <a:r>
              <a:rPr lang="de-DE" sz="2800" dirty="0" smtClean="0"/>
              <a:t>Pascal </a:t>
            </a:r>
            <a:r>
              <a:rPr lang="de-DE" sz="2800" dirty="0" err="1" smtClean="0"/>
              <a:t>Schmotz</a:t>
            </a:r>
            <a:r>
              <a:rPr lang="de-DE" sz="2800" dirty="0" smtClean="0"/>
              <a:t>, </a:t>
            </a:r>
            <a:r>
              <a:rPr lang="de-DE" sz="2800" dirty="0" err="1" smtClean="0"/>
              <a:t>Gorji</a:t>
            </a:r>
            <a:r>
              <a:rPr lang="de-DE" sz="2800" dirty="0" smtClean="0"/>
              <a:t> Softwaredesign Int. GmbH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70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7AF0-7E88-4849-942F-2B8E83742422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03386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556217" cy="42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de-DE" sz="3600" dirty="0" smtClean="0"/>
              <a:t>Problemstellung – Projektbeschreibung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0DC-9C70-49D2-8ACE-CBA111ABD1B6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77880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/>
          <a:lstStyle/>
          <a:p>
            <a:endParaRPr lang="de-DE" dirty="0" smtClean="0"/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>
                <a:latin typeface="Calibri" pitchFamily="18"/>
              </a:rPr>
              <a:t>Vier Wahlthemen</a:t>
            </a:r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endParaRPr lang="de-DE" sz="2800" dirty="0">
              <a:latin typeface="Calibri" pitchFamily="18"/>
            </a:endParaRPr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>
                <a:latin typeface="Calibri" pitchFamily="18"/>
              </a:rPr>
              <a:t>Übung für das Abschlussprojekt</a:t>
            </a:r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endParaRPr lang="de-DE" sz="2800" dirty="0">
              <a:latin typeface="Calibri" pitchFamily="18"/>
            </a:endParaRPr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>
                <a:latin typeface="Calibri" pitchFamily="18"/>
              </a:rPr>
              <a:t>Entscheidung für die Zitaterfassung</a:t>
            </a:r>
            <a:endParaRPr lang="de-DE" sz="2800" dirty="0">
              <a:latin typeface="Calibri" pitchFamily="18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8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Problemstellung – Projektumfeld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AD31-089E-4D11-9BF9-92100B19E5A7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105872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Arbeit in der Brühlwiesenschule</a:t>
            </a:r>
          </a:p>
          <a:p>
            <a:endParaRPr lang="de-DE" sz="2800" dirty="0"/>
          </a:p>
          <a:p>
            <a:r>
              <a:rPr lang="de-DE" sz="2800" dirty="0" smtClean="0"/>
              <a:t>Direkter Kontakt zu dem Auftraggeber</a:t>
            </a:r>
            <a:endParaRPr lang="de-DE" sz="28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4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/>
              <a:t>Problemstellung – Projektziel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163E-F1FA-4DA8-95A3-8996CB2A040C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21896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800" dirty="0" smtClean="0"/>
          </a:p>
          <a:p>
            <a:r>
              <a:rPr lang="de-DE" sz="2800" dirty="0" smtClean="0"/>
              <a:t>Erstellung einer digitalen </a:t>
            </a:r>
            <a:r>
              <a:rPr lang="de-DE" sz="2800" dirty="0" err="1" smtClean="0"/>
              <a:t>Zitatesammlung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Zentralisiert</a:t>
            </a:r>
            <a:r>
              <a:rPr lang="de-DE" sz="2800" dirty="0"/>
              <a:t> </a:t>
            </a:r>
            <a:r>
              <a:rPr lang="de-DE" sz="2800" dirty="0" smtClean="0"/>
              <a:t>und</a:t>
            </a:r>
            <a:r>
              <a:rPr lang="de-DE" sz="2800" dirty="0" smtClean="0"/>
              <a:t> komfortabel für die Benutzer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Generalprobe für das Abschlussprojekt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106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de-DE" sz="3200" dirty="0" smtClean="0"/>
              <a:t>Problemstellung – Projektbegründung</a:t>
            </a:r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101C-9555-4F01-AD01-B62233BDBA26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65912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/>
          <a:lstStyle/>
          <a:p>
            <a:pPr marL="0" lvl="0" indent="0">
              <a:spcBef>
                <a:spcPts val="640"/>
              </a:spcBef>
              <a:spcAft>
                <a:spcPts val="1415"/>
              </a:spcAft>
              <a:buSzPct val="100000"/>
              <a:buNone/>
            </a:pPr>
            <a:endParaRPr lang="de-DE" sz="2800" dirty="0" smtClean="0"/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/>
              <a:t>Wunsch einiger Schüler</a:t>
            </a:r>
          </a:p>
          <a:p>
            <a:pPr lvl="0">
              <a:spcBef>
                <a:spcPts val="640"/>
              </a:spcBef>
              <a:spcAft>
                <a:spcPts val="1415"/>
              </a:spcAft>
              <a:buSzPct val="100000"/>
              <a:buFont typeface="Arial" pitchFamily="32"/>
              <a:buChar char="•"/>
            </a:pPr>
            <a:endParaRPr lang="de-DE" sz="2800" dirty="0"/>
          </a:p>
          <a:p>
            <a:pPr>
              <a:spcBef>
                <a:spcPts val="640"/>
              </a:spcBef>
              <a:spcAft>
                <a:spcPts val="1415"/>
              </a:spcAft>
              <a:buSzPct val="100000"/>
            </a:pPr>
            <a:r>
              <a:rPr lang="de-DE" sz="2800" dirty="0" smtClean="0"/>
              <a:t>Keine vorhandene Anwendung</a:t>
            </a:r>
            <a:endParaRPr lang="de-DE" sz="2800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8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380" y="274638"/>
            <a:ext cx="8075240" cy="922114"/>
          </a:xfrm>
        </p:spPr>
        <p:txBody>
          <a:bodyPr/>
          <a:lstStyle/>
          <a:p>
            <a:pPr algn="ctr"/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F7CE-1480-43CB-A8A6-38D4245AAE45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393904" cy="457200"/>
          </a:xfrm>
        </p:spPr>
        <p:txBody>
          <a:bodyPr/>
          <a:lstStyle/>
          <a:p>
            <a:r>
              <a:rPr lang="de-DE" dirty="0" smtClean="0"/>
              <a:t>Zitaterfassung - Lars Baumgarten, Tim Rumrich, Pascal </a:t>
            </a:r>
            <a:r>
              <a:rPr lang="de-DE" dirty="0" err="1" smtClean="0"/>
              <a:t>Schmotz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23" y="1447800"/>
            <a:ext cx="398335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5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TIxNjY1Mi03Y2IxLTQyZDMtYTIyZi1mYjVjN2YzNDhkYjUiIG9yaWdpbj0idXNlclNlbGVjdGVkIj48ZWxlbWVudCB1aWQ9ImlkX2NsYXNzaWZpY2F0aW9uX25vbmJ1c2luZXNzIiB2YWx1ZT0iIiB4bWxucz0iaHR0cDovL3d3dy5ib2xkb25qYW1lcy5jb20vMjAwOC8wMS9zaWUvaW50ZXJuYWwvbGFiZWwiIC8+PC9zaXNsPjxVc2VyTmFtZT5PQUFEXGJqMDkzPC9Vc2VyTmFtZT48RGF0ZVRpbWU+MDYuMTIuMjAxOCAxMDo0MTozOTwvRGF0ZVRpbWU+PExhYmVsU3RyaW5nPlB1YmxpYz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e216652-7cb1-42d3-a22f-fb5c7f348db5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734E0A59-62D3-4E02-807C-932A0D272565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A60EBB65-FA52-49B6-A789-8B1F9F47534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565</Words>
  <Application>Microsoft Office PowerPoint</Application>
  <PresentationFormat>Bildschirmpräsentation (4:3)</PresentationFormat>
  <Paragraphs>215</Paragraphs>
  <Slides>27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Dactylos</vt:lpstr>
      <vt:lpstr>Zitaterfassung</vt:lpstr>
      <vt:lpstr>Gliederung</vt:lpstr>
      <vt:lpstr>Vorstellung</vt:lpstr>
      <vt:lpstr>Problemstellung</vt:lpstr>
      <vt:lpstr>Problemstellung – Projektbeschreibung</vt:lpstr>
      <vt:lpstr>Problemstellung – Projektumfeld</vt:lpstr>
      <vt:lpstr>Problemstellung – Projektziel</vt:lpstr>
      <vt:lpstr>Problemstellung – Projektbegründung</vt:lpstr>
      <vt:lpstr>Planung</vt:lpstr>
      <vt:lpstr>Planung – Projektphasen</vt:lpstr>
      <vt:lpstr>Planung – Ressourcenplanung</vt:lpstr>
      <vt:lpstr>Vorgehen</vt:lpstr>
      <vt:lpstr>Vorgehen – Analysephase</vt:lpstr>
      <vt:lpstr>PowerPoint-Präsentation</vt:lpstr>
      <vt:lpstr>PowerPoint-Präsentation</vt:lpstr>
      <vt:lpstr>PowerPoint-Präsentation</vt:lpstr>
      <vt:lpstr>Vorgehen – Entwurfsphase</vt:lpstr>
      <vt:lpstr>Vorgehen – Implementierungsphase</vt:lpstr>
      <vt:lpstr>PowerPoint-Präsentation</vt:lpstr>
      <vt:lpstr>PowerPoint-Präsentation</vt:lpstr>
      <vt:lpstr>PowerPoint-Präsentation</vt:lpstr>
      <vt:lpstr>Vorgehen – Abnahmephase</vt:lpstr>
      <vt:lpstr>Fazit</vt:lpstr>
      <vt:lpstr>Fazit – Soll/Ist-Vergleich</vt:lpstr>
      <vt:lpstr>Fazit – Lessons Learned</vt:lpstr>
      <vt:lpstr>Fazit – Ausblick</vt:lpstr>
      <vt:lpstr>Schüss!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Zitaterfassung</dc:title>
  <dc:creator>notebook</dc:creator>
  <cp:lastModifiedBy>notebook</cp:lastModifiedBy>
  <cp:revision>17</cp:revision>
  <dcterms:created xsi:type="dcterms:W3CDTF">2018-12-06T07:20:38Z</dcterms:created>
  <dcterms:modified xsi:type="dcterms:W3CDTF">2018-12-09T12:55:24Z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3c4f40a9-e176-4fca-8745-6531a1d42ac6</vt:lpwstr>
  </property>
  <property fmtid="{D5CDD505-2E9C-101B-9397-08002B2CF9AE}" pid="3" name="bjSaver">
    <vt:lpwstr>N2zM5l9won383nVQ87yo4JirovF5L5AB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policy="5e216652-7cb1-42d3-a22f-fb5c7f348db5"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</vt:lpwstr>
  </property>
  <property fmtid="{D5CDD505-2E9C-101B-9397-08002B2CF9AE}" pid="7" name="DBG_Classification_ID">
    <vt:lpwstr>1</vt:lpwstr>
  </property>
  <property fmtid="{D5CDD505-2E9C-101B-9397-08002B2CF9AE}" pid="8" name="DBG_Classification_Name">
    <vt:lpwstr>Public</vt:lpwstr>
  </property>
  <property fmtid="{D5CDD505-2E9C-101B-9397-08002B2CF9AE}" pid="9" name="bjLabelHistoryID">
    <vt:lpwstr>{734E0A59-62D3-4E02-807C-932A0D272565}</vt:lpwstr>
  </property>
</Properties>
</file>