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Lst>
  <p:notesMasterIdLst>
    <p:notesMasterId r:id="rId19"/>
  </p:notesMasterIdLst>
  <p:sldIdLst>
    <p:sldId id="259" r:id="rId5"/>
    <p:sldId id="506" r:id="rId6"/>
    <p:sldId id="520" r:id="rId7"/>
    <p:sldId id="511" r:id="rId8"/>
    <p:sldId id="509" r:id="rId9"/>
    <p:sldId id="512" r:id="rId10"/>
    <p:sldId id="513" r:id="rId11"/>
    <p:sldId id="514" r:id="rId12"/>
    <p:sldId id="515" r:id="rId13"/>
    <p:sldId id="516" r:id="rId14"/>
    <p:sldId id="517" r:id="rId15"/>
    <p:sldId id="518" r:id="rId16"/>
    <p:sldId id="519" r:id="rId17"/>
    <p:sldId id="26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67" autoAdjust="0"/>
    <p:restoredTop sz="93093" autoAdjust="0"/>
  </p:normalViewPr>
  <p:slideViewPr>
    <p:cSldViewPr snapToGrid="0" snapToObjects="1" showGuides="1">
      <p:cViewPr varScale="1">
        <p:scale>
          <a:sx n="110" d="100"/>
          <a:sy n="110" d="100"/>
        </p:scale>
        <p:origin x="1242" y="108"/>
      </p:cViewPr>
      <p:guideLst>
        <p:guide orient="horz" pos="1992"/>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F21-4368-AF6C-3F847D0EA604}"/>
            </c:ext>
          </c:extLst>
        </c:ser>
        <c:ser>
          <c:idx val="1"/>
          <c:order val="1"/>
          <c:tx>
            <c:strRef>
              <c:f>Sheet1!$C$1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F21-4368-AF6C-3F847D0EA604}"/>
            </c:ext>
          </c:extLst>
        </c:ser>
        <c:ser>
          <c:idx val="2"/>
          <c:order val="2"/>
          <c:tx>
            <c:strRef>
              <c:f>Sheet1!$D$1</c:f>
              <c:strCache>
                <c:ptCount val="1"/>
                <c:pt idx="0">
                  <c:v>Series 3</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F21-4368-AF6C-3F847D0EA604}"/>
            </c:ext>
          </c:extLst>
        </c:ser>
        <c:dLbls>
          <c:showLegendKey val="0"/>
          <c:showVal val="1"/>
          <c:showCatName val="0"/>
          <c:showSerName val="0"/>
          <c:showPercent val="0"/>
          <c:showBubbleSize val="0"/>
        </c:dLbls>
        <c:gapWidth val="75"/>
        <c:axId val="125212736"/>
        <c:axId val="125212344"/>
      </c:barChart>
      <c:catAx>
        <c:axId val="125212736"/>
        <c:scaling>
          <c:orientation val="minMax"/>
        </c:scaling>
        <c:delete val="0"/>
        <c:axPos val="b"/>
        <c:numFmt formatCode="General" sourceLinked="0"/>
        <c:majorTickMark val="none"/>
        <c:minorTickMark val="none"/>
        <c:tickLblPos val="nextTo"/>
        <c:crossAx val="125212344"/>
        <c:crosses val="autoZero"/>
        <c:auto val="1"/>
        <c:lblAlgn val="ctr"/>
        <c:lblOffset val="100"/>
        <c:noMultiLvlLbl val="0"/>
      </c:catAx>
      <c:valAx>
        <c:axId val="125212344"/>
        <c:scaling>
          <c:orientation val="minMax"/>
        </c:scaling>
        <c:delete val="0"/>
        <c:axPos val="l"/>
        <c:numFmt formatCode="General" sourceLinked="1"/>
        <c:majorTickMark val="none"/>
        <c:minorTickMark val="none"/>
        <c:tickLblPos val="nextTo"/>
        <c:crossAx val="125212736"/>
        <c:crosses val="autoZero"/>
        <c:crossBetween val="between"/>
      </c:valAx>
    </c:plotArea>
    <c:legend>
      <c:legendPos val="b"/>
      <c:overlay val="0"/>
    </c:legend>
    <c:plotVisOnly val="1"/>
    <c:dispBlanksAs val="gap"/>
    <c:showDLblsOverMax val="0"/>
  </c:chart>
  <c:txPr>
    <a:bodyPr/>
    <a:lstStyle/>
    <a:p>
      <a:pPr>
        <a:defRPr sz="1800"/>
      </a:pPr>
      <a:endParaRPr lang="da-DK"/>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A31955-9C68-4B01-8B59-D00714C61901}" type="datetimeFigureOut">
              <a:rPr lang="en-US" smtClean="0"/>
              <a:t>11/22/2017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48DA9-255D-4021-9152-50E7A9D6F49F}" type="slidenum">
              <a:rPr lang="en-US" smtClean="0"/>
              <a:t>‹#›</a:t>
            </a:fld>
            <a:endParaRPr lang="en-US"/>
          </a:p>
        </p:txBody>
      </p:sp>
    </p:spTree>
    <p:extLst>
      <p:ext uri="{BB962C8B-B14F-4D97-AF65-F5344CB8AC3E}">
        <p14:creationId xmlns:p14="http://schemas.microsoft.com/office/powerpoint/2010/main" val="1596585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48DA9-255D-4021-9152-50E7A9D6F49F}" type="slidenum">
              <a:rPr lang="en-US" smtClean="0"/>
              <a:t>2</a:t>
            </a:fld>
            <a:endParaRPr lang="en-US"/>
          </a:p>
        </p:txBody>
      </p:sp>
    </p:spTree>
    <p:extLst>
      <p:ext uri="{BB962C8B-B14F-4D97-AF65-F5344CB8AC3E}">
        <p14:creationId xmlns:p14="http://schemas.microsoft.com/office/powerpoint/2010/main" val="1479479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48DA9-255D-4021-9152-50E7A9D6F49F}" type="slidenum">
              <a:rPr lang="en-US" smtClean="0"/>
              <a:t>5</a:t>
            </a:fld>
            <a:endParaRPr lang="en-US"/>
          </a:p>
        </p:txBody>
      </p:sp>
    </p:spTree>
    <p:extLst>
      <p:ext uri="{BB962C8B-B14F-4D97-AF65-F5344CB8AC3E}">
        <p14:creationId xmlns:p14="http://schemas.microsoft.com/office/powerpoint/2010/main" val="268526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b="17447"/>
          <a:stretch/>
        </p:blipFill>
        <p:spPr>
          <a:xfrm>
            <a:off x="0" y="17100"/>
            <a:ext cx="9168660" cy="6858000"/>
          </a:xfrm>
          <a:prstGeom prst="rect">
            <a:avLst/>
          </a:prstGeom>
        </p:spPr>
      </p:pic>
      <p:sp>
        <p:nvSpPr>
          <p:cNvPr id="3" name="Subtitle 2"/>
          <p:cNvSpPr>
            <a:spLocks noGrp="1"/>
          </p:cNvSpPr>
          <p:nvPr>
            <p:ph type="subTitle" idx="1" hasCustomPrompt="1"/>
          </p:nvPr>
        </p:nvSpPr>
        <p:spPr>
          <a:xfrm>
            <a:off x="2280444" y="3446100"/>
            <a:ext cx="4607772" cy="949663"/>
          </a:xfrm>
        </p:spPr>
        <p:txBody>
          <a:bodyP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Date | Location</a:t>
            </a:r>
          </a:p>
        </p:txBody>
      </p:sp>
      <p:sp>
        <p:nvSpPr>
          <p:cNvPr id="13" name="Title 1"/>
          <p:cNvSpPr>
            <a:spLocks noGrp="1"/>
          </p:cNvSpPr>
          <p:nvPr>
            <p:ph type="ctrTitle" hasCustomPrompt="1"/>
          </p:nvPr>
        </p:nvSpPr>
        <p:spPr>
          <a:xfrm>
            <a:off x="2280443" y="1976075"/>
            <a:ext cx="4607774" cy="1470025"/>
          </a:xfrm>
        </p:spPr>
        <p:txBody>
          <a:bodyPr>
            <a:normAutofit/>
          </a:bodyPr>
          <a:lstStyle>
            <a:lvl1pPr algn="ctr">
              <a:defRPr sz="3200" b="0" baseline="0"/>
            </a:lvl1pPr>
          </a:lstStyle>
          <a:p>
            <a:r>
              <a:rPr lang="en-US" dirty="0">
                <a:solidFill>
                  <a:schemeClr val="bg1"/>
                </a:solidFill>
              </a:rPr>
              <a:t>Insert Title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28166" y="5715725"/>
            <a:ext cx="1173665" cy="547710"/>
          </a:xfrm>
          <a:prstGeom prst="rect">
            <a:avLst/>
          </a:prstGeom>
        </p:spPr>
      </p:pic>
    </p:spTree>
    <p:extLst>
      <p:ext uri="{BB962C8B-B14F-4D97-AF65-F5344CB8AC3E}">
        <p14:creationId xmlns:p14="http://schemas.microsoft.com/office/powerpoint/2010/main" val="3687077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age_FULL BODY">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600200"/>
            <a:ext cx="8229600" cy="4756150"/>
          </a:xfrm>
        </p:spPr>
        <p:txBody>
          <a:bodyPr/>
          <a:lstStyle>
            <a:lvl1pPr marL="457200" indent="-457200">
              <a:buFontTx/>
              <a:buBlip>
                <a:blip r:embed="rId2"/>
              </a:buBlip>
              <a:defRPr/>
            </a:lvl1pPr>
            <a:lvl2pPr marL="742950" indent="-28575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Arial"/>
                <a:cs typeface="Arial"/>
              </a:defRPr>
            </a:lvl1pPr>
          </a:lstStyle>
          <a:p>
            <a:r>
              <a:rPr lang="en-US"/>
              <a:t>© 2017 DIA, Inc. All rights reserved.</a:t>
            </a:r>
            <a:endParaRPr lang="en-US" dirty="0"/>
          </a:p>
        </p:txBody>
      </p:sp>
      <p:sp>
        <p:nvSpPr>
          <p:cNvPr id="8" name="Title Placeholder 1"/>
          <p:cNvSpPr>
            <a:spLocks noGrp="1"/>
          </p:cNvSpPr>
          <p:nvPr>
            <p:ph type="title"/>
          </p:nvPr>
        </p:nvSpPr>
        <p:spPr>
          <a:xfrm>
            <a:off x="457200" y="244662"/>
            <a:ext cx="8229600" cy="9056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7" name="Slide Number Placeholder 4"/>
          <p:cNvSpPr>
            <a:spLocks noGrp="1"/>
          </p:cNvSpPr>
          <p:nvPr>
            <p:ph type="sldNum" sz="quarter" idx="4"/>
          </p:nvPr>
        </p:nvSpPr>
        <p:spPr>
          <a:xfrm>
            <a:off x="5884577" y="6383221"/>
            <a:ext cx="2057400" cy="365125"/>
          </a:xfrm>
          <a:prstGeom prst="rect">
            <a:avLst/>
          </a:prstGeom>
        </p:spPr>
        <p:txBody>
          <a:bodyPr vert="horz" lIns="91440" tIns="45720" rIns="91440" bIns="45720" rtlCol="0" anchor="ctr"/>
          <a:lstStyle>
            <a:lvl1pPr algn="r">
              <a:defRPr sz="900">
                <a:solidFill>
                  <a:schemeClr val="tx1">
                    <a:lumMod val="60000"/>
                    <a:lumOff val="40000"/>
                  </a:schemeClr>
                </a:solidFill>
              </a:defRPr>
            </a:lvl1pPr>
          </a:lstStyle>
          <a:p>
            <a:r>
              <a:rPr lang="en-US" dirty="0"/>
              <a:t>Page </a:t>
            </a:r>
            <a:fld id="{127D9164-07AF-9947-BAED-B5CA6D2A48F4}" type="slidenum">
              <a:rPr lang="en-US" smtClean="0"/>
              <a:pPr/>
              <a:t>‹#›</a:t>
            </a:fld>
            <a:endParaRPr lang="en-US" dirty="0"/>
          </a:p>
        </p:txBody>
      </p:sp>
    </p:spTree>
    <p:extLst>
      <p:ext uri="{BB962C8B-B14F-4D97-AF65-F5344CB8AC3E}">
        <p14:creationId xmlns:p14="http://schemas.microsoft.com/office/powerpoint/2010/main" val="412272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Content Page_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4114800" cy="4756150"/>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775200" y="1600200"/>
            <a:ext cx="4114800" cy="4756150"/>
          </a:xfrm>
        </p:spPr>
        <p:txBody>
          <a:bodyPr/>
          <a:lstStyle>
            <a:lvl1pPr marL="457200" indent="-457200">
              <a:buFontTx/>
              <a:buBlip>
                <a:blip r:embed="rId2"/>
              </a:buBlip>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Arial"/>
                <a:cs typeface="Arial"/>
              </a:defRPr>
            </a:lvl1pPr>
          </a:lstStyle>
          <a:p>
            <a:r>
              <a:rPr lang="en-US"/>
              <a:t>© 2017 DIA, Inc. All rights reserved.</a:t>
            </a:r>
            <a:endParaRPr lang="en-US" dirty="0"/>
          </a:p>
        </p:txBody>
      </p:sp>
      <p:sp>
        <p:nvSpPr>
          <p:cNvPr id="9" name="Title Placeholder 1"/>
          <p:cNvSpPr>
            <a:spLocks noGrp="1"/>
          </p:cNvSpPr>
          <p:nvPr>
            <p:ph type="title"/>
          </p:nvPr>
        </p:nvSpPr>
        <p:spPr>
          <a:xfrm>
            <a:off x="457200" y="244662"/>
            <a:ext cx="8229600" cy="9056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6" name="Slide Number Placeholder 4"/>
          <p:cNvSpPr>
            <a:spLocks noGrp="1"/>
          </p:cNvSpPr>
          <p:nvPr>
            <p:ph type="sldNum" sz="quarter" idx="4"/>
          </p:nvPr>
        </p:nvSpPr>
        <p:spPr>
          <a:xfrm>
            <a:off x="5884577" y="6383221"/>
            <a:ext cx="2057400" cy="365125"/>
          </a:xfrm>
          <a:prstGeom prst="rect">
            <a:avLst/>
          </a:prstGeom>
        </p:spPr>
        <p:txBody>
          <a:bodyPr vert="horz" lIns="91440" tIns="45720" rIns="91440" bIns="45720" rtlCol="0" anchor="ctr"/>
          <a:lstStyle>
            <a:lvl1pPr algn="r">
              <a:defRPr sz="900">
                <a:solidFill>
                  <a:schemeClr val="tx1">
                    <a:lumMod val="60000"/>
                    <a:lumOff val="40000"/>
                  </a:schemeClr>
                </a:solidFill>
              </a:defRPr>
            </a:lvl1pPr>
          </a:lstStyle>
          <a:p>
            <a:r>
              <a:rPr lang="en-US" dirty="0"/>
              <a:t>Page </a:t>
            </a:r>
            <a:fld id="{127D9164-07AF-9947-BAED-B5CA6D2A48F4}" type="slidenum">
              <a:rPr lang="en-US" smtClean="0"/>
              <a:pPr/>
              <a:t>‹#›</a:t>
            </a:fld>
            <a:endParaRPr lang="en-US" dirty="0"/>
          </a:p>
        </p:txBody>
      </p:sp>
    </p:spTree>
    <p:extLst>
      <p:ext uri="{BB962C8B-B14F-4D97-AF65-F5344CB8AC3E}">
        <p14:creationId xmlns:p14="http://schemas.microsoft.com/office/powerpoint/2010/main" val="302909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Page_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5473700" cy="1117600"/>
          </a:xfrm>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p:txBody>
      </p:sp>
      <p:graphicFrame>
        <p:nvGraphicFramePr>
          <p:cNvPr id="9" name="Chart 8"/>
          <p:cNvGraphicFramePr/>
          <p:nvPr userDrawn="1">
            <p:extLst>
              <p:ext uri="{D42A27DB-BD31-4B8C-83A1-F6EECF244321}">
                <p14:modId xmlns:p14="http://schemas.microsoft.com/office/powerpoint/2010/main" val="2941650231"/>
              </p:ext>
            </p:extLst>
          </p:nvPr>
        </p:nvGraphicFramePr>
        <p:xfrm>
          <a:off x="2032000" y="2514600"/>
          <a:ext cx="5029200" cy="335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Arial"/>
                <a:cs typeface="Arial"/>
              </a:defRPr>
            </a:lvl1pPr>
          </a:lstStyle>
          <a:p>
            <a:r>
              <a:rPr lang="en-US"/>
              <a:t>© 2017 DIA, Inc. All rights reserved.</a:t>
            </a:r>
            <a:endParaRPr lang="en-US" dirty="0"/>
          </a:p>
        </p:txBody>
      </p:sp>
      <p:sp>
        <p:nvSpPr>
          <p:cNvPr id="6" name="Slide Number Placeholder 4"/>
          <p:cNvSpPr>
            <a:spLocks noGrp="1"/>
          </p:cNvSpPr>
          <p:nvPr>
            <p:ph type="sldNum" sz="quarter" idx="4"/>
          </p:nvPr>
        </p:nvSpPr>
        <p:spPr>
          <a:xfrm>
            <a:off x="5884577" y="6383221"/>
            <a:ext cx="2057400" cy="365125"/>
          </a:xfrm>
          <a:prstGeom prst="rect">
            <a:avLst/>
          </a:prstGeom>
        </p:spPr>
        <p:txBody>
          <a:bodyPr vert="horz" lIns="91440" tIns="45720" rIns="91440" bIns="45720" rtlCol="0" anchor="ctr"/>
          <a:lstStyle>
            <a:lvl1pPr algn="r">
              <a:defRPr sz="900">
                <a:solidFill>
                  <a:schemeClr val="tx1">
                    <a:lumMod val="60000"/>
                    <a:lumOff val="40000"/>
                  </a:schemeClr>
                </a:solidFill>
              </a:defRPr>
            </a:lvl1pPr>
          </a:lstStyle>
          <a:p>
            <a:r>
              <a:rPr lang="en-US" dirty="0"/>
              <a:t>Page </a:t>
            </a:r>
            <a:fld id="{127D9164-07AF-9947-BAED-B5CA6D2A48F4}" type="slidenum">
              <a:rPr lang="en-US" smtClean="0"/>
              <a:pPr/>
              <a:t>‹#›</a:t>
            </a:fld>
            <a:endParaRPr lang="en-US" dirty="0"/>
          </a:p>
        </p:txBody>
      </p:sp>
    </p:spTree>
    <p:extLst>
      <p:ext uri="{BB962C8B-B14F-4D97-AF65-F5344CB8AC3E}">
        <p14:creationId xmlns:p14="http://schemas.microsoft.com/office/powerpoint/2010/main" val="12079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b="17447"/>
          <a:stretch/>
        </p:blipFill>
        <p:spPr>
          <a:xfrm>
            <a:off x="0" y="0"/>
            <a:ext cx="9168660" cy="685800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28166" y="5715725"/>
            <a:ext cx="1173665" cy="5477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36875" y="1781137"/>
            <a:ext cx="3270251" cy="3270251"/>
          </a:xfrm>
          <a:prstGeom prst="rect">
            <a:avLst/>
          </a:prstGeom>
        </p:spPr>
      </p:pic>
    </p:spTree>
    <p:extLst>
      <p:ext uri="{BB962C8B-B14F-4D97-AF65-F5344CB8AC3E}">
        <p14:creationId xmlns:p14="http://schemas.microsoft.com/office/powerpoint/2010/main" val="154583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Slide Number Placeholder 4"/>
          <p:cNvSpPr>
            <a:spLocks noGrp="1"/>
          </p:cNvSpPr>
          <p:nvPr>
            <p:ph type="sldNum" sz="quarter" idx="4"/>
          </p:nvPr>
        </p:nvSpPr>
        <p:spPr>
          <a:xfrm>
            <a:off x="5884577" y="6383221"/>
            <a:ext cx="2057400" cy="365125"/>
          </a:xfrm>
          <a:prstGeom prst="rect">
            <a:avLst/>
          </a:prstGeom>
        </p:spPr>
        <p:txBody>
          <a:bodyPr vert="horz" lIns="91440" tIns="45720" rIns="91440" bIns="45720" rtlCol="0" anchor="ctr"/>
          <a:lstStyle>
            <a:lvl1pPr algn="r">
              <a:defRPr sz="900">
                <a:solidFill>
                  <a:schemeClr val="tx1">
                    <a:lumMod val="60000"/>
                    <a:lumOff val="40000"/>
                  </a:schemeClr>
                </a:solidFill>
              </a:defRPr>
            </a:lvl1pPr>
          </a:lstStyle>
          <a:p>
            <a:r>
              <a:rPr lang="en-US" dirty="0"/>
              <a:t>Page </a:t>
            </a:r>
            <a:fld id="{127D9164-07AF-9947-BAED-B5CA6D2A48F4}" type="slidenum">
              <a:rPr lang="en-US" smtClean="0"/>
              <a:pPr/>
              <a:t>‹#›</a:t>
            </a:fld>
            <a:endParaRPr lang="en-US" dirty="0"/>
          </a:p>
        </p:txBody>
      </p:sp>
      <p:sp>
        <p:nvSpPr>
          <p:cNvPr id="6"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Arial"/>
                <a:cs typeface="Arial"/>
              </a:defRPr>
            </a:lvl1pPr>
          </a:lstStyle>
          <a:p>
            <a:r>
              <a:rPr lang="en-US"/>
              <a:t>© 2017 DIA, Inc. All rights reserved.</a:t>
            </a:r>
            <a:endParaRPr lang="en-US" dirty="0"/>
          </a:p>
        </p:txBody>
      </p:sp>
    </p:spTree>
    <p:extLst>
      <p:ext uri="{BB962C8B-B14F-4D97-AF65-F5344CB8AC3E}">
        <p14:creationId xmlns:p14="http://schemas.microsoft.com/office/powerpoint/2010/main" val="250844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8">
            <a:extLst>
              <a:ext uri="{28A0092B-C50C-407E-A947-70E740481C1C}">
                <a14:useLocalDpi xmlns:a14="http://schemas.microsoft.com/office/drawing/2010/main" val="0"/>
              </a:ext>
            </a:extLst>
          </a:blip>
          <a:srcRect t="27987" b="58166"/>
          <a:stretch/>
        </p:blipFill>
        <p:spPr>
          <a:xfrm>
            <a:off x="0" y="0"/>
            <a:ext cx="9168660" cy="1150295"/>
          </a:xfrm>
          <a:prstGeom prst="rect">
            <a:avLst/>
          </a:prstGeom>
        </p:spPr>
      </p:pic>
      <p:sp>
        <p:nvSpPr>
          <p:cNvPr id="2" name="Title Placeholder 1"/>
          <p:cNvSpPr>
            <a:spLocks noGrp="1"/>
          </p:cNvSpPr>
          <p:nvPr>
            <p:ph type="title"/>
          </p:nvPr>
        </p:nvSpPr>
        <p:spPr>
          <a:xfrm>
            <a:off x="457200" y="244662"/>
            <a:ext cx="8229600" cy="9056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6865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044774" y="6423788"/>
            <a:ext cx="642026" cy="299612"/>
          </a:xfrm>
          <a:prstGeom prst="rect">
            <a:avLst/>
          </a:prstGeom>
        </p:spPr>
      </p:pic>
      <p:sp>
        <p:nvSpPr>
          <p:cNvPr id="9" name="Slide Number Placeholder 4"/>
          <p:cNvSpPr>
            <a:spLocks noGrp="1"/>
          </p:cNvSpPr>
          <p:nvPr>
            <p:ph type="sldNum" sz="quarter" idx="4"/>
          </p:nvPr>
        </p:nvSpPr>
        <p:spPr>
          <a:xfrm>
            <a:off x="5884577" y="6383221"/>
            <a:ext cx="2057400" cy="365125"/>
          </a:xfrm>
          <a:prstGeom prst="rect">
            <a:avLst/>
          </a:prstGeom>
        </p:spPr>
        <p:txBody>
          <a:bodyPr vert="horz" lIns="91440" tIns="45720" rIns="91440" bIns="45720" rtlCol="0" anchor="ctr"/>
          <a:lstStyle>
            <a:lvl1pPr algn="r">
              <a:defRPr sz="900">
                <a:solidFill>
                  <a:schemeClr val="tx1">
                    <a:lumMod val="60000"/>
                    <a:lumOff val="40000"/>
                  </a:schemeClr>
                </a:solidFill>
              </a:defRPr>
            </a:lvl1pPr>
          </a:lstStyle>
          <a:p>
            <a:r>
              <a:rPr lang="en-US" dirty="0"/>
              <a:t>Page </a:t>
            </a:r>
            <a:fld id="{127D9164-07AF-9947-BAED-B5CA6D2A48F4}" type="slidenum">
              <a:rPr lang="en-US" smtClean="0"/>
              <a:pPr/>
              <a:t>‹#›</a:t>
            </a:fld>
            <a:endParaRPr lang="en-US" dirty="0"/>
          </a:p>
        </p:txBody>
      </p:sp>
      <p:sp>
        <p:nvSpPr>
          <p:cNvPr id="10"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Arial"/>
                <a:cs typeface="Arial"/>
              </a:defRPr>
            </a:lvl1pPr>
          </a:lstStyle>
          <a:p>
            <a:r>
              <a:rPr lang="en-US"/>
              <a:t>© 2017 DIA, Inc. All rights reserved.</a:t>
            </a:r>
            <a:endParaRPr lang="en-US" dirty="0"/>
          </a:p>
        </p:txBody>
      </p:sp>
    </p:spTree>
    <p:extLst>
      <p:ext uri="{BB962C8B-B14F-4D97-AF65-F5344CB8AC3E}">
        <p14:creationId xmlns:p14="http://schemas.microsoft.com/office/powerpoint/2010/main" val="1166784625"/>
      </p:ext>
    </p:extLst>
  </p:cSld>
  <p:clrMap bg1="lt1" tx1="dk1" bg2="lt2" tx2="dk2" accent1="accent1" accent2="accent2" accent3="accent3" accent4="accent4" accent5="accent5" accent6="accent6" hlink="hlink" folHlink="folHlink"/>
  <p:sldLayoutIdLst>
    <p:sldLayoutId id="2147483733" r:id="rId1"/>
    <p:sldLayoutId id="2147483742" r:id="rId2"/>
    <p:sldLayoutId id="2147483738" r:id="rId3"/>
    <p:sldLayoutId id="2147483740" r:id="rId4"/>
    <p:sldLayoutId id="2147483744" r:id="rId5"/>
    <p:sldLayoutId id="2147483745" r:id="rId6"/>
  </p:sldLayoutIdLst>
  <p:hf hdr="0" ftr="0"/>
  <p:txStyles>
    <p:titleStyle>
      <a:lvl1pPr algn="l" defTabSz="457200" rtl="0" eaLnBrk="1" latinLnBrk="0" hangingPunct="1">
        <a:lnSpc>
          <a:spcPct val="80000"/>
        </a:lnSpc>
        <a:spcBef>
          <a:spcPct val="0"/>
        </a:spcBef>
        <a:buNone/>
        <a:defRPr sz="3000" b="0" kern="1200" baseline="0">
          <a:solidFill>
            <a:schemeClr val="bg1"/>
          </a:solidFill>
          <a:latin typeface="Arial"/>
          <a:ea typeface="+mj-ea"/>
          <a:cs typeface="Arial"/>
        </a:defRPr>
      </a:lvl1pPr>
    </p:titleStyle>
    <p:bodyStyle>
      <a:lvl1pPr marL="457200" indent="-457200" algn="l" defTabSz="457200" rtl="0" eaLnBrk="1" latinLnBrk="0" hangingPunct="1">
        <a:spcBef>
          <a:spcPct val="20000"/>
        </a:spcBef>
        <a:buFontTx/>
        <a:buBlip>
          <a:blip r:embed="rId10"/>
        </a:buBlip>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jmidk@leo-pharma.com" TargetMode="External"/><Relationship Id="rId2" Type="http://schemas.openxmlformats.org/officeDocument/2006/relationships/hyperlink" Target="http://www.phuse.eu/Data_Transparency_download.aspx" TargetMode="External"/><Relationship Id="rId1" Type="http://schemas.openxmlformats.org/officeDocument/2006/relationships/slideLayout" Target="../slideLayouts/slideLayout2.xml"/><Relationship Id="rId4" Type="http://schemas.openxmlformats.org/officeDocument/2006/relationships/hyperlink" Target="mailto:vakdk@leo-pharma.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0227" y="1976075"/>
            <a:ext cx="7663543" cy="1470025"/>
          </a:xfrm>
        </p:spPr>
        <p:txBody>
          <a:bodyPr>
            <a:normAutofit/>
          </a:bodyPr>
          <a:lstStyle/>
          <a:p>
            <a:r>
              <a:rPr lang="en-US" dirty="0"/>
              <a:t>Patient Level Data De-Identification at LEO Pharma</a:t>
            </a:r>
          </a:p>
        </p:txBody>
      </p:sp>
      <p:sp>
        <p:nvSpPr>
          <p:cNvPr id="4" name="Subtitle 1"/>
          <p:cNvSpPr txBox="1">
            <a:spLocks/>
          </p:cNvSpPr>
          <p:nvPr/>
        </p:nvSpPr>
        <p:spPr>
          <a:xfrm>
            <a:off x="4571998" y="3286746"/>
            <a:ext cx="3575337" cy="113901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Tx/>
              <a:buNone/>
              <a:defRPr sz="2000" kern="120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40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Jørgen Mangor Iversen</a:t>
            </a:r>
          </a:p>
          <a:p>
            <a:r>
              <a:rPr lang="en-US" dirty="0"/>
              <a:t>Statistical Programmer</a:t>
            </a:r>
          </a:p>
          <a:p>
            <a:r>
              <a:rPr lang="en-US" dirty="0"/>
              <a:t>LEO Pharma A/S</a:t>
            </a:r>
          </a:p>
          <a:p>
            <a:endParaRPr lang="en-US" dirty="0"/>
          </a:p>
          <a:p>
            <a:endParaRPr lang="en-US" dirty="0"/>
          </a:p>
        </p:txBody>
      </p:sp>
      <p:pic>
        <p:nvPicPr>
          <p:cNvPr id="1026" name="Picture 2" descr="http://www.leo-pharma.com/Files/Templates/Designs/LEO-Pharma-Corporate/img/le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912" y="4610785"/>
            <a:ext cx="1400175" cy="81915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1"/>
          <p:cNvSpPr txBox="1">
            <a:spLocks/>
          </p:cNvSpPr>
          <p:nvPr/>
        </p:nvSpPr>
        <p:spPr>
          <a:xfrm>
            <a:off x="740227" y="3286747"/>
            <a:ext cx="3575337" cy="113901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Tx/>
              <a:buNone/>
              <a:defRPr sz="2000" kern="120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40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Vesela </a:t>
            </a:r>
            <a:r>
              <a:rPr lang="en-US" dirty="0" err="1"/>
              <a:t>Valentinova</a:t>
            </a:r>
            <a:r>
              <a:rPr lang="en-US" dirty="0"/>
              <a:t> Kusheva</a:t>
            </a:r>
          </a:p>
          <a:p>
            <a:r>
              <a:rPr lang="en-US" dirty="0"/>
              <a:t>Clinical Disclosure Specialist</a:t>
            </a:r>
          </a:p>
          <a:p>
            <a:r>
              <a:rPr lang="en-US" dirty="0"/>
              <a:t>LEO Pharma A/S</a:t>
            </a:r>
          </a:p>
        </p:txBody>
      </p:sp>
    </p:spTree>
    <p:extLst>
      <p:ext uri="{BB962C8B-B14F-4D97-AF65-F5344CB8AC3E}">
        <p14:creationId xmlns:p14="http://schemas.microsoft.com/office/powerpoint/2010/main" val="3608401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2"/>
          </p:nvPr>
        </p:nvSpPr>
        <p:spPr/>
        <p:txBody>
          <a:bodyPr/>
          <a:lstStyle/>
          <a:p>
            <a:r>
              <a:rPr lang="en-US"/>
              <a:t>© 2017 DIA, Inc. All rights reserved.</a:t>
            </a:r>
            <a:endParaRPr lang="en-US" dirty="0"/>
          </a:p>
        </p:txBody>
      </p:sp>
      <p:sp>
        <p:nvSpPr>
          <p:cNvPr id="4" name="Title 3"/>
          <p:cNvSpPr>
            <a:spLocks noGrp="1"/>
          </p:cNvSpPr>
          <p:nvPr>
            <p:ph type="title"/>
          </p:nvPr>
        </p:nvSpPr>
        <p:spPr/>
        <p:txBody>
          <a:bodyPr/>
          <a:lstStyle/>
          <a:p>
            <a:r>
              <a:rPr lang="en-US" dirty="0"/>
              <a:t>Examples</a:t>
            </a:r>
          </a:p>
        </p:txBody>
      </p:sp>
      <p:sp>
        <p:nvSpPr>
          <p:cNvPr id="5" name="Slide Number Placeholder 4"/>
          <p:cNvSpPr>
            <a:spLocks noGrp="1"/>
          </p:cNvSpPr>
          <p:nvPr>
            <p:ph type="sldNum" sz="quarter" idx="4"/>
          </p:nvPr>
        </p:nvSpPr>
        <p:spPr/>
        <p:txBody>
          <a:bodyPr/>
          <a:lstStyle/>
          <a:p>
            <a:r>
              <a:rPr lang="en-US"/>
              <a:t>Page </a:t>
            </a:r>
            <a:fld id="{127D9164-07AF-9947-BAED-B5CA6D2A48F4}" type="slidenum">
              <a:rPr lang="en-US" smtClean="0"/>
              <a:pPr/>
              <a:t>10</a:t>
            </a:fld>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927837651"/>
              </p:ext>
            </p:extLst>
          </p:nvPr>
        </p:nvGraphicFramePr>
        <p:xfrm>
          <a:off x="457200" y="1600200"/>
          <a:ext cx="8229600" cy="254812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121885591"/>
                    </a:ext>
                  </a:extLst>
                </a:gridCol>
                <a:gridCol w="2743200">
                  <a:extLst>
                    <a:ext uri="{9D8B030D-6E8A-4147-A177-3AD203B41FA5}">
                      <a16:colId xmlns:a16="http://schemas.microsoft.com/office/drawing/2014/main" val="1207820312"/>
                    </a:ext>
                  </a:extLst>
                </a:gridCol>
                <a:gridCol w="2743200">
                  <a:extLst>
                    <a:ext uri="{9D8B030D-6E8A-4147-A177-3AD203B41FA5}">
                      <a16:colId xmlns:a16="http://schemas.microsoft.com/office/drawing/2014/main" val="2417141429"/>
                    </a:ext>
                  </a:extLst>
                </a:gridCol>
              </a:tblGrid>
              <a:tr h="424688">
                <a:tc>
                  <a:txBody>
                    <a:bodyPr/>
                    <a:lstStyle/>
                    <a:p>
                      <a:r>
                        <a:rPr lang="en-US" dirty="0"/>
                        <a:t>Data Point</a:t>
                      </a:r>
                    </a:p>
                  </a:txBody>
                  <a:tcPr/>
                </a:tc>
                <a:tc>
                  <a:txBody>
                    <a:bodyPr/>
                    <a:lstStyle/>
                    <a:p>
                      <a:r>
                        <a:rPr lang="en-US" dirty="0"/>
                        <a:t>Original</a:t>
                      </a:r>
                    </a:p>
                  </a:txBody>
                  <a:tcPr/>
                </a:tc>
                <a:tc>
                  <a:txBody>
                    <a:bodyPr/>
                    <a:lstStyle/>
                    <a:p>
                      <a:r>
                        <a:rPr lang="en-US" dirty="0"/>
                        <a:t>De-Identified</a:t>
                      </a:r>
                    </a:p>
                  </a:txBody>
                  <a:tcPr/>
                </a:tc>
                <a:extLst>
                  <a:ext uri="{0D108BD9-81ED-4DB2-BD59-A6C34878D82A}">
                    <a16:rowId xmlns:a16="http://schemas.microsoft.com/office/drawing/2014/main" val="353571806"/>
                  </a:ext>
                </a:extLst>
              </a:tr>
              <a:tr h="424688">
                <a:tc>
                  <a:txBody>
                    <a:bodyPr/>
                    <a:lstStyle/>
                    <a:p>
                      <a:r>
                        <a:rPr lang="en-US" dirty="0"/>
                        <a:t>USUBJID</a:t>
                      </a:r>
                    </a:p>
                  </a:txBody>
                  <a:tcPr/>
                </a:tc>
                <a:tc>
                  <a:txBody>
                    <a:bodyPr/>
                    <a:lstStyle/>
                    <a:p>
                      <a:r>
                        <a:rPr lang="en-US" dirty="0"/>
                        <a:t>LEO123_4567_DK0089</a:t>
                      </a:r>
                    </a:p>
                  </a:txBody>
                  <a:tcPr/>
                </a:tc>
                <a:tc>
                  <a:txBody>
                    <a:bodyPr/>
                    <a:lstStyle/>
                    <a:p>
                      <a:r>
                        <a:rPr lang="en-US" dirty="0"/>
                        <a:t>17</a:t>
                      </a:r>
                    </a:p>
                  </a:txBody>
                  <a:tcPr/>
                </a:tc>
                <a:extLst>
                  <a:ext uri="{0D108BD9-81ED-4DB2-BD59-A6C34878D82A}">
                    <a16:rowId xmlns:a16="http://schemas.microsoft.com/office/drawing/2014/main" val="1923973042"/>
                  </a:ext>
                </a:extLst>
              </a:tr>
              <a:tr h="424688">
                <a:tc>
                  <a:txBody>
                    <a:bodyPr/>
                    <a:lstStyle/>
                    <a:p>
                      <a:r>
                        <a:rPr lang="en-US" dirty="0"/>
                        <a:t>SITEID</a:t>
                      </a:r>
                    </a:p>
                  </a:txBody>
                  <a:tcPr/>
                </a:tc>
                <a:tc>
                  <a:txBody>
                    <a:bodyPr/>
                    <a:lstStyle/>
                    <a:p>
                      <a:r>
                        <a:rPr lang="en-US" dirty="0"/>
                        <a:t>DK0089</a:t>
                      </a:r>
                    </a:p>
                  </a:txBody>
                  <a:tcPr/>
                </a:tc>
                <a:tc>
                  <a:txBody>
                    <a:bodyPr/>
                    <a:lstStyle/>
                    <a:p>
                      <a:r>
                        <a:rPr lang="en-US" dirty="0"/>
                        <a:t>35</a:t>
                      </a:r>
                    </a:p>
                  </a:txBody>
                  <a:tcPr/>
                </a:tc>
                <a:extLst>
                  <a:ext uri="{0D108BD9-81ED-4DB2-BD59-A6C34878D82A}">
                    <a16:rowId xmlns:a16="http://schemas.microsoft.com/office/drawing/2014/main" val="3241180029"/>
                  </a:ext>
                </a:extLst>
              </a:tr>
              <a:tr h="424688">
                <a:tc>
                  <a:txBody>
                    <a:bodyPr/>
                    <a:lstStyle/>
                    <a:p>
                      <a:r>
                        <a:rPr lang="en-US" dirty="0"/>
                        <a:t>Country</a:t>
                      </a:r>
                    </a:p>
                  </a:txBody>
                  <a:tcPr/>
                </a:tc>
                <a:tc>
                  <a:txBody>
                    <a:bodyPr/>
                    <a:lstStyle/>
                    <a:p>
                      <a:r>
                        <a:rPr lang="en-US" dirty="0"/>
                        <a:t>Denmark</a:t>
                      </a:r>
                    </a:p>
                  </a:txBody>
                  <a:tcPr/>
                </a:tc>
                <a:tc>
                  <a:txBody>
                    <a:bodyPr/>
                    <a:lstStyle/>
                    <a:p>
                      <a:r>
                        <a:rPr lang="en-US" dirty="0"/>
                        <a:t>Europe</a:t>
                      </a:r>
                    </a:p>
                  </a:txBody>
                  <a:tcPr/>
                </a:tc>
                <a:extLst>
                  <a:ext uri="{0D108BD9-81ED-4DB2-BD59-A6C34878D82A}">
                    <a16:rowId xmlns:a16="http://schemas.microsoft.com/office/drawing/2014/main" val="4086579467"/>
                  </a:ext>
                </a:extLst>
              </a:tr>
              <a:tr h="424688">
                <a:tc>
                  <a:txBody>
                    <a:bodyPr/>
                    <a:lstStyle/>
                    <a:p>
                      <a:r>
                        <a:rPr lang="en-US" dirty="0"/>
                        <a:t>Date</a:t>
                      </a:r>
                    </a:p>
                  </a:txBody>
                  <a:tcPr/>
                </a:tc>
                <a:tc>
                  <a:txBody>
                    <a:bodyPr/>
                    <a:lstStyle/>
                    <a:p>
                      <a:r>
                        <a:rPr lang="en-US" dirty="0"/>
                        <a:t>12MAY1980</a:t>
                      </a:r>
                    </a:p>
                  </a:txBody>
                  <a:tcPr/>
                </a:tc>
                <a:tc>
                  <a:txBody>
                    <a:bodyPr/>
                    <a:lstStyle/>
                    <a:p>
                      <a:r>
                        <a:rPr lang="en-US" dirty="0"/>
                        <a:t>28MAR1980</a:t>
                      </a:r>
                    </a:p>
                  </a:txBody>
                  <a:tcPr/>
                </a:tc>
                <a:extLst>
                  <a:ext uri="{0D108BD9-81ED-4DB2-BD59-A6C34878D82A}">
                    <a16:rowId xmlns:a16="http://schemas.microsoft.com/office/drawing/2014/main" val="3015915113"/>
                  </a:ext>
                </a:extLst>
              </a:tr>
              <a:tr h="424688">
                <a:tc>
                  <a:txBody>
                    <a:bodyPr/>
                    <a:lstStyle/>
                    <a:p>
                      <a:r>
                        <a:rPr lang="en-US" dirty="0"/>
                        <a:t>Relative Date</a:t>
                      </a:r>
                    </a:p>
                  </a:txBody>
                  <a:tcPr/>
                </a:tc>
                <a:tc>
                  <a:txBody>
                    <a:bodyPr/>
                    <a:lstStyle/>
                    <a:p>
                      <a:r>
                        <a:rPr lang="en-US" dirty="0"/>
                        <a:t>26</a:t>
                      </a:r>
                    </a:p>
                  </a:txBody>
                  <a:tcPr/>
                </a:tc>
                <a:tc>
                  <a:txBody>
                    <a:bodyPr/>
                    <a:lstStyle/>
                    <a:p>
                      <a:r>
                        <a:rPr lang="en-US" dirty="0"/>
                        <a:t>26</a:t>
                      </a:r>
                    </a:p>
                  </a:txBody>
                  <a:tcPr/>
                </a:tc>
                <a:extLst>
                  <a:ext uri="{0D108BD9-81ED-4DB2-BD59-A6C34878D82A}">
                    <a16:rowId xmlns:a16="http://schemas.microsoft.com/office/drawing/2014/main" val="2968258981"/>
                  </a:ext>
                </a:extLst>
              </a:tr>
            </a:tbl>
          </a:graphicData>
        </a:graphic>
      </p:graphicFrame>
    </p:spTree>
    <p:extLst>
      <p:ext uri="{BB962C8B-B14F-4D97-AF65-F5344CB8AC3E}">
        <p14:creationId xmlns:p14="http://schemas.microsoft.com/office/powerpoint/2010/main" val="1362677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t>Example of messages</a:t>
            </a:r>
          </a:p>
        </p:txBody>
      </p:sp>
      <p:sp>
        <p:nvSpPr>
          <p:cNvPr id="4" name="Date Placeholder 3"/>
          <p:cNvSpPr>
            <a:spLocks noGrp="1"/>
          </p:cNvSpPr>
          <p:nvPr>
            <p:ph type="dt" sz="half" idx="2"/>
          </p:nvPr>
        </p:nvSpPr>
        <p:spPr/>
        <p:txBody>
          <a:bodyPr/>
          <a:lstStyle/>
          <a:p>
            <a:r>
              <a:rPr lang="en-US"/>
              <a:t>© 2017 DIA, Inc. All rights reserved.</a:t>
            </a:r>
            <a:endParaRPr lang="en-US" dirty="0"/>
          </a:p>
        </p:txBody>
      </p:sp>
      <p:sp>
        <p:nvSpPr>
          <p:cNvPr id="7" name="Title 6"/>
          <p:cNvSpPr>
            <a:spLocks noGrp="1"/>
          </p:cNvSpPr>
          <p:nvPr>
            <p:ph type="title"/>
          </p:nvPr>
        </p:nvSpPr>
        <p:spPr/>
        <p:txBody>
          <a:bodyPr/>
          <a:lstStyle/>
          <a:p>
            <a:r>
              <a:rPr lang="en-US" dirty="0"/>
              <a:t>Reporting 1</a:t>
            </a:r>
          </a:p>
        </p:txBody>
      </p:sp>
      <p:sp>
        <p:nvSpPr>
          <p:cNvPr id="6" name="Slide Number Placeholder 5"/>
          <p:cNvSpPr>
            <a:spLocks noGrp="1"/>
          </p:cNvSpPr>
          <p:nvPr>
            <p:ph type="sldNum" sz="quarter" idx="4"/>
          </p:nvPr>
        </p:nvSpPr>
        <p:spPr/>
        <p:txBody>
          <a:bodyPr/>
          <a:lstStyle/>
          <a:p>
            <a:r>
              <a:rPr lang="en-US"/>
              <a:t>Page </a:t>
            </a:r>
            <a:fld id="{127D9164-07AF-9947-BAED-B5CA6D2A48F4}" type="slidenum">
              <a:rPr lang="en-US" smtClean="0"/>
              <a:pPr/>
              <a:t>11</a:t>
            </a:fld>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6146"/>
            <a:ext cx="35147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25" y="2366146"/>
            <a:ext cx="4448175"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25" y="3957002"/>
            <a:ext cx="347662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93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Example of age distribution</a:t>
            </a:r>
          </a:p>
          <a:p>
            <a:pPr marL="0" indent="0">
              <a:buNone/>
            </a:pPr>
            <a:endParaRPr lang="en-US" dirty="0"/>
          </a:p>
        </p:txBody>
      </p:sp>
      <p:sp>
        <p:nvSpPr>
          <p:cNvPr id="3" name="Date Placeholder 2"/>
          <p:cNvSpPr>
            <a:spLocks noGrp="1"/>
          </p:cNvSpPr>
          <p:nvPr>
            <p:ph type="dt" sz="half" idx="2"/>
          </p:nvPr>
        </p:nvSpPr>
        <p:spPr/>
        <p:txBody>
          <a:bodyPr/>
          <a:lstStyle/>
          <a:p>
            <a:r>
              <a:rPr lang="en-US"/>
              <a:t>© 2017 DIA, Inc. All rights reserved.</a:t>
            </a:r>
            <a:endParaRPr lang="en-US" dirty="0"/>
          </a:p>
        </p:txBody>
      </p:sp>
      <p:sp>
        <p:nvSpPr>
          <p:cNvPr id="4" name="Title 3"/>
          <p:cNvSpPr>
            <a:spLocks noGrp="1"/>
          </p:cNvSpPr>
          <p:nvPr>
            <p:ph type="title"/>
          </p:nvPr>
        </p:nvSpPr>
        <p:spPr/>
        <p:txBody>
          <a:bodyPr/>
          <a:lstStyle/>
          <a:p>
            <a:r>
              <a:rPr lang="en-US" dirty="0"/>
              <a:t>Reporting 2</a:t>
            </a:r>
          </a:p>
        </p:txBody>
      </p:sp>
      <p:sp>
        <p:nvSpPr>
          <p:cNvPr id="5" name="Slide Number Placeholder 4"/>
          <p:cNvSpPr>
            <a:spLocks noGrp="1"/>
          </p:cNvSpPr>
          <p:nvPr>
            <p:ph type="sldNum" sz="quarter" idx="4"/>
          </p:nvPr>
        </p:nvSpPr>
        <p:spPr/>
        <p:txBody>
          <a:bodyPr/>
          <a:lstStyle/>
          <a:p>
            <a:r>
              <a:rPr lang="en-US"/>
              <a:t>Page </a:t>
            </a:r>
            <a:fld id="{127D9164-07AF-9947-BAED-B5CA6D2A48F4}" type="slidenum">
              <a:rPr lang="en-US" smtClean="0"/>
              <a:pPr/>
              <a:t>12</a:t>
            </a:fld>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2147887"/>
            <a:ext cx="626745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77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Download metadata from </a:t>
            </a:r>
            <a:r>
              <a:rPr lang="en-US" sz="2000" dirty="0">
                <a:hlinkClick r:id="rId2"/>
              </a:rPr>
              <a:t>http://www.phuse.eu/Data_Transparency_download.aspx</a:t>
            </a:r>
            <a:r>
              <a:rPr lang="en-US" sz="2000" dirty="0"/>
              <a:t> </a:t>
            </a:r>
          </a:p>
          <a:p>
            <a:pPr marL="0" indent="0">
              <a:buNone/>
            </a:pPr>
            <a:r>
              <a:rPr lang="en-US" sz="2000" dirty="0"/>
              <a:t>	</a:t>
            </a:r>
            <a:r>
              <a:rPr lang="en-US" dirty="0"/>
              <a:t>after filling the form.</a:t>
            </a:r>
          </a:p>
          <a:p>
            <a:endParaRPr lang="en-US" dirty="0"/>
          </a:p>
          <a:p>
            <a:r>
              <a:rPr lang="en-US" dirty="0"/>
              <a:t>Contact details</a:t>
            </a:r>
          </a:p>
          <a:p>
            <a:pPr lvl="1"/>
            <a:r>
              <a:rPr lang="en-US" sz="2000" dirty="0"/>
              <a:t>Jørgen Mangor Iversen		Vesela </a:t>
            </a:r>
            <a:r>
              <a:rPr lang="en-US" sz="2000" dirty="0" err="1"/>
              <a:t>Valentinova</a:t>
            </a:r>
            <a:r>
              <a:rPr lang="en-US" sz="2000" dirty="0"/>
              <a:t> Kusheva</a:t>
            </a:r>
          </a:p>
          <a:p>
            <a:pPr lvl="1"/>
            <a:r>
              <a:rPr lang="en-US" sz="2000" dirty="0">
                <a:hlinkClick r:id="rId3"/>
              </a:rPr>
              <a:t>jmidk@leo-pharma.com</a:t>
            </a:r>
            <a:r>
              <a:rPr lang="en-US" sz="2000" dirty="0"/>
              <a:t>		</a:t>
            </a:r>
            <a:r>
              <a:rPr lang="en-US" sz="2000" dirty="0">
                <a:hlinkClick r:id="rId4"/>
              </a:rPr>
              <a:t>vakdk@leo-pharma.com</a:t>
            </a:r>
            <a:r>
              <a:rPr lang="en-US" sz="2000" dirty="0"/>
              <a:t>	</a:t>
            </a:r>
          </a:p>
          <a:p>
            <a:endParaRPr lang="en-US" dirty="0"/>
          </a:p>
        </p:txBody>
      </p:sp>
      <p:sp>
        <p:nvSpPr>
          <p:cNvPr id="3" name="Date Placeholder 2"/>
          <p:cNvSpPr>
            <a:spLocks noGrp="1"/>
          </p:cNvSpPr>
          <p:nvPr>
            <p:ph type="dt" sz="half" idx="2"/>
          </p:nvPr>
        </p:nvSpPr>
        <p:spPr/>
        <p:txBody>
          <a:bodyPr/>
          <a:lstStyle/>
          <a:p>
            <a:r>
              <a:rPr lang="en-US"/>
              <a:t>© 2017 DIA, Inc. All rights reserved.</a:t>
            </a:r>
            <a:endParaRPr lang="en-US" dirty="0"/>
          </a:p>
        </p:txBody>
      </p:sp>
      <p:sp>
        <p:nvSpPr>
          <p:cNvPr id="4" name="Title 3"/>
          <p:cNvSpPr>
            <a:spLocks noGrp="1"/>
          </p:cNvSpPr>
          <p:nvPr>
            <p:ph type="title"/>
          </p:nvPr>
        </p:nvSpPr>
        <p:spPr/>
        <p:txBody>
          <a:bodyPr/>
          <a:lstStyle/>
          <a:p>
            <a:r>
              <a:rPr lang="en-US" dirty="0"/>
              <a:t>Reference and contact</a:t>
            </a:r>
          </a:p>
        </p:txBody>
      </p:sp>
      <p:sp>
        <p:nvSpPr>
          <p:cNvPr id="5" name="Slide Number Placeholder 4"/>
          <p:cNvSpPr>
            <a:spLocks noGrp="1"/>
          </p:cNvSpPr>
          <p:nvPr>
            <p:ph type="sldNum" sz="quarter" idx="4"/>
          </p:nvPr>
        </p:nvSpPr>
        <p:spPr/>
        <p:txBody>
          <a:bodyPr/>
          <a:lstStyle/>
          <a:p>
            <a:r>
              <a:rPr lang="en-US"/>
              <a:t>Page </a:t>
            </a:r>
            <a:fld id="{127D9164-07AF-9947-BAED-B5CA6D2A48F4}" type="slidenum">
              <a:rPr lang="en-US" smtClean="0"/>
              <a:pPr/>
              <a:t>13</a:t>
            </a:fld>
            <a:endParaRPr lang="en-US" dirty="0"/>
          </a:p>
        </p:txBody>
      </p:sp>
    </p:spTree>
    <p:extLst>
      <p:ext uri="{BB962C8B-B14F-4D97-AF65-F5344CB8AC3E}">
        <p14:creationId xmlns:p14="http://schemas.microsoft.com/office/powerpoint/2010/main" val="1434002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71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502"/>
            <a:ext cx="8229600" cy="1143000"/>
          </a:xfrm>
        </p:spPr>
        <p:txBody>
          <a:bodyPr/>
          <a:lstStyle/>
          <a:p>
            <a:r>
              <a:rPr lang="en-US" dirty="0"/>
              <a:t>Disclaimer</a:t>
            </a:r>
          </a:p>
        </p:txBody>
      </p:sp>
      <p:sp>
        <p:nvSpPr>
          <p:cNvPr id="3" name="Content Placeholder 2"/>
          <p:cNvSpPr>
            <a:spLocks noGrp="1"/>
          </p:cNvSpPr>
          <p:nvPr>
            <p:ph idx="1"/>
          </p:nvPr>
        </p:nvSpPr>
        <p:spPr/>
        <p:txBody>
          <a:bodyPr>
            <a:normAutofit fontScale="77500" lnSpcReduction="20000"/>
          </a:bodyPr>
          <a:lstStyle/>
          <a:p>
            <a:pPr marL="0" indent="0">
              <a:lnSpc>
                <a:spcPct val="120000"/>
              </a:lnSpc>
              <a:buNone/>
            </a:pPr>
            <a:r>
              <a:rPr lang="en-US" dirty="0"/>
              <a:t>The views and opinions expressed in the following PowerPoint slides are those of the individual presenter and should not be attributed to DIA, its directors, officers, employees, volunteers, members, chapters, councils, communities or affiliates, or any organization with which the presenter is employed or affiliated.</a:t>
            </a:r>
          </a:p>
          <a:p>
            <a:pPr marL="0" indent="0">
              <a:lnSpc>
                <a:spcPct val="120000"/>
              </a:lnSpc>
              <a:buNone/>
            </a:pPr>
            <a:endParaRPr lang="en-US" dirty="0"/>
          </a:p>
          <a:p>
            <a:pPr marL="0" indent="0">
              <a:lnSpc>
                <a:spcPct val="120000"/>
              </a:lnSpc>
              <a:buNone/>
            </a:pPr>
            <a:r>
              <a:rPr lang="en-US" dirty="0"/>
              <a:t>These PowerPoint slides are the intellectual property of the individual presenter and are protected under the copyright laws of the United States of America and other countries. Used by permission. All rights reserved. DIA and the DIA logo are registered trademarks or trademarks of Drug Information Association Inc. All other trademarks are the property of their respective owners.</a:t>
            </a:r>
          </a:p>
        </p:txBody>
      </p:sp>
      <p:sp>
        <p:nvSpPr>
          <p:cNvPr id="4" name="Date Placeholder 3"/>
          <p:cNvSpPr>
            <a:spLocks noGrp="1"/>
          </p:cNvSpPr>
          <p:nvPr>
            <p:ph type="dt" sz="half" idx="2"/>
          </p:nvPr>
        </p:nvSpPr>
        <p:spPr/>
        <p:txBody>
          <a:bodyPr/>
          <a:lstStyle/>
          <a:p>
            <a:r>
              <a:rPr lang="en-US"/>
              <a:t>© 2017 DIA, Inc. All rights reserved.</a:t>
            </a:r>
            <a:endParaRPr lang="en-US" dirty="0"/>
          </a:p>
        </p:txBody>
      </p:sp>
      <p:sp>
        <p:nvSpPr>
          <p:cNvPr id="5" name="Slide Number Placeholder 4"/>
          <p:cNvSpPr>
            <a:spLocks noGrp="1"/>
          </p:cNvSpPr>
          <p:nvPr>
            <p:ph type="sldNum" sz="quarter" idx="4"/>
          </p:nvPr>
        </p:nvSpPr>
        <p:spPr/>
        <p:txBody>
          <a:bodyPr/>
          <a:lstStyle/>
          <a:p>
            <a:r>
              <a:rPr lang="en-US"/>
              <a:t>Page </a:t>
            </a:r>
            <a:fld id="{127D9164-07AF-9947-BAED-B5CA6D2A48F4}" type="slidenum">
              <a:rPr lang="en-US" smtClean="0"/>
              <a:pPr/>
              <a:t>2</a:t>
            </a:fld>
            <a:endParaRPr lang="en-US" dirty="0"/>
          </a:p>
        </p:txBody>
      </p:sp>
    </p:spTree>
    <p:extLst>
      <p:ext uri="{BB962C8B-B14F-4D97-AF65-F5344CB8AC3E}">
        <p14:creationId xmlns:p14="http://schemas.microsoft.com/office/powerpoint/2010/main" val="2456716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03998" y="1487681"/>
            <a:ext cx="8588482"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de-DE" sz="1100" dirty="0"/>
              <a:t></a:t>
            </a:r>
            <a:r>
              <a:rPr lang="en-GB" altLang="de-DE" sz="1200" dirty="0"/>
              <a:t> </a:t>
            </a:r>
            <a:r>
              <a:rPr lang="en-GB" altLang="de-DE" sz="1200" b="1" dirty="0"/>
              <a:t>I have no real or apparent relevant financial relationships to disclose </a:t>
            </a:r>
          </a:p>
          <a:p>
            <a:pPr eaLnBrk="1" hangingPunct="1"/>
            <a:r>
              <a:rPr lang="en-GB" altLang="de-DE" sz="1100" dirty="0"/>
              <a:t></a:t>
            </a:r>
            <a:r>
              <a:rPr lang="en-GB" altLang="de-DE" sz="1200" dirty="0"/>
              <a:t> </a:t>
            </a:r>
            <a:r>
              <a:rPr lang="en-GB" altLang="de-DE" sz="1200" b="1" dirty="0"/>
              <a:t>I am employed by a regulatory agency, and have nothing to disclose </a:t>
            </a:r>
          </a:p>
          <a:p>
            <a:pPr eaLnBrk="1" hangingPunct="1"/>
            <a:endParaRPr lang="en-GB" altLang="de-DE" sz="1200" b="1" i="1" dirty="0"/>
          </a:p>
          <a:p>
            <a:pPr eaLnBrk="1" hangingPunct="1"/>
            <a:r>
              <a:rPr lang="en-GB" altLang="de-DE" sz="1200" b="1" i="1" dirty="0"/>
              <a:t>Please note that DIA is not requesting a numerical amount to be entered for any disclosure, please indicate by marking the check box, and then providing the company name only for those disclosures you may have.</a:t>
            </a:r>
          </a:p>
          <a:p>
            <a:pPr eaLnBrk="1" hangingPunct="1"/>
            <a:endParaRPr lang="en-GB" altLang="de-DE" b="1" i="1" dirty="0"/>
          </a:p>
          <a:p>
            <a:pPr eaLnBrk="1" hangingPunct="1"/>
            <a:endParaRPr lang="en-GB" altLang="de-DE" b="1" i="1" dirty="0"/>
          </a:p>
          <a:p>
            <a:pPr eaLnBrk="1" hangingPunct="1"/>
            <a:endParaRPr lang="en-GB" altLang="de-DE" b="1" i="1" dirty="0"/>
          </a:p>
          <a:p>
            <a:pPr eaLnBrk="1" hangingPunct="1"/>
            <a:endParaRPr lang="en-GB" altLang="de-DE" b="1" i="1" dirty="0"/>
          </a:p>
          <a:p>
            <a:pPr eaLnBrk="1" hangingPunct="1"/>
            <a:r>
              <a:rPr lang="en-GB" altLang="de-DE" b="1" i="1" dirty="0"/>
              <a:t>	</a:t>
            </a:r>
          </a:p>
          <a:p>
            <a:pPr eaLnBrk="1" hangingPunct="1"/>
            <a:r>
              <a:rPr lang="en-GB" altLang="de-DE" dirty="0"/>
              <a:t>		</a:t>
            </a:r>
          </a:p>
          <a:p>
            <a:pPr eaLnBrk="1" hangingPunct="1"/>
            <a:r>
              <a:rPr lang="en-GB" altLang="de-DE" dirty="0"/>
              <a:t>		</a:t>
            </a:r>
          </a:p>
          <a:p>
            <a:pPr eaLnBrk="1" hangingPunct="1"/>
            <a:endParaRPr lang="en-GB" altLang="de-DE" dirty="0"/>
          </a:p>
          <a:p>
            <a:pPr eaLnBrk="1" hangingPunct="1"/>
            <a:endParaRPr lang="en-GB" altLang="de-DE" sz="1200" dirty="0"/>
          </a:p>
          <a:p>
            <a:pPr eaLnBrk="1" hangingPunct="1"/>
            <a:endParaRPr lang="en-GB" altLang="de-DE" sz="1200" dirty="0"/>
          </a:p>
          <a:p>
            <a:pPr eaLnBrk="1" hangingPunct="1"/>
            <a:endParaRPr lang="en-GB" altLang="de-DE" sz="1200" dirty="0"/>
          </a:p>
          <a:p>
            <a:pPr eaLnBrk="1" hangingPunct="1"/>
            <a:endParaRPr lang="en-GB" altLang="de-DE" sz="1200" dirty="0"/>
          </a:p>
          <a:p>
            <a:pPr eaLnBrk="1" hangingPunct="1"/>
            <a:endParaRPr lang="de-CH" altLang="de-DE" sz="1200" dirty="0"/>
          </a:p>
          <a:p>
            <a:pPr eaLnBrk="1" hangingPunct="1"/>
            <a:endParaRPr lang="en-GB" altLang="de-DE" sz="1200" dirty="0"/>
          </a:p>
          <a:p>
            <a:pPr eaLnBrk="1" hangingPunct="1"/>
            <a:r>
              <a:rPr lang="en-GB" altLang="de-DE" sz="1200" dirty="0"/>
              <a:t>Will any of the relationships reported in the chart above impact your ability to present an unbiased presentation?</a:t>
            </a:r>
            <a:r>
              <a:rPr lang="en-GB" altLang="de-DE" sz="1100" dirty="0"/>
              <a:t>  </a:t>
            </a:r>
            <a:r>
              <a:rPr lang="en-GB" altLang="de-DE" sz="1200" dirty="0"/>
              <a:t>Yes </a:t>
            </a:r>
            <a:r>
              <a:rPr lang="en-GB" altLang="de-DE" sz="1100" dirty="0"/>
              <a:t></a:t>
            </a:r>
            <a:r>
              <a:rPr lang="en-GB" altLang="de-DE" sz="1200" dirty="0"/>
              <a:t> No </a:t>
            </a:r>
          </a:p>
          <a:p>
            <a:pPr eaLnBrk="1" hangingPunct="1"/>
            <a:endParaRPr lang="en-GB" altLang="de-DE" sz="1000" b="1" dirty="0"/>
          </a:p>
          <a:p>
            <a:pPr eaLnBrk="1" hangingPunct="1"/>
            <a:r>
              <a:rPr lang="en-GB" altLang="de-DE" sz="1000" b="1" dirty="0"/>
              <a:t>In accordance with the ACPE requirements, if the disclosure statement is not completed or returned, participation in this activity will be refused.</a:t>
            </a:r>
            <a:endParaRPr lang="en-GB" altLang="de-DE" sz="1000" dirty="0"/>
          </a:p>
        </p:txBody>
      </p:sp>
      <p:graphicFrame>
        <p:nvGraphicFramePr>
          <p:cNvPr id="7" name="Table 6"/>
          <p:cNvGraphicFramePr>
            <a:graphicFrameLocks noGrp="1"/>
          </p:cNvGraphicFramePr>
          <p:nvPr>
            <p:extLst>
              <p:ext uri="{D42A27DB-BD31-4B8C-83A1-F6EECF244321}">
                <p14:modId xmlns:p14="http://schemas.microsoft.com/office/powerpoint/2010/main" val="2331686911"/>
              </p:ext>
            </p:extLst>
          </p:nvPr>
        </p:nvGraphicFramePr>
        <p:xfrm>
          <a:off x="396240" y="2490651"/>
          <a:ext cx="8147248" cy="3133124"/>
        </p:xfrm>
        <a:graphic>
          <a:graphicData uri="http://schemas.openxmlformats.org/drawingml/2006/table">
            <a:tbl>
              <a:tblPr firstRow="1" bandRow="1">
                <a:tableStyleId>{21E4AEA4-8DFA-4A89-87EB-49C32662AFE0}</a:tableStyleId>
              </a:tblPr>
              <a:tblGrid>
                <a:gridCol w="370384">
                  <a:extLst>
                    <a:ext uri="{9D8B030D-6E8A-4147-A177-3AD203B41FA5}">
                      <a16:colId xmlns:a16="http://schemas.microsoft.com/office/drawing/2014/main" val="20000"/>
                    </a:ext>
                  </a:extLst>
                </a:gridCol>
                <a:gridCol w="3672408">
                  <a:extLst>
                    <a:ext uri="{9D8B030D-6E8A-4147-A177-3AD203B41FA5}">
                      <a16:colId xmlns:a16="http://schemas.microsoft.com/office/drawing/2014/main" val="20001"/>
                    </a:ext>
                  </a:extLst>
                </a:gridCol>
                <a:gridCol w="4104456">
                  <a:extLst>
                    <a:ext uri="{9D8B030D-6E8A-4147-A177-3AD203B41FA5}">
                      <a16:colId xmlns:a16="http://schemas.microsoft.com/office/drawing/2014/main" val="20002"/>
                    </a:ext>
                  </a:extLst>
                </a:gridCol>
              </a:tblGrid>
              <a:tr h="439713">
                <a:tc gridSpan="2">
                  <a:txBody>
                    <a:bodyPr/>
                    <a:lstStyle/>
                    <a:p>
                      <a:r>
                        <a:rPr lang="en-GB" sz="1100" dirty="0">
                          <a:latin typeface="Calibri" panose="020F0502020204030204" pitchFamily="34" charset="0"/>
                        </a:rPr>
                        <a:t>Type of Financial Interest within last 12 months</a:t>
                      </a:r>
                    </a:p>
                  </a:txBody>
                  <a:tcPr>
                    <a:solidFill>
                      <a:schemeClr val="accent1"/>
                    </a:solidFill>
                  </a:tcPr>
                </a:tc>
                <a:tc hMerge="1">
                  <a:txBody>
                    <a:bodyPr/>
                    <a:lstStyle/>
                    <a:p>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100" dirty="0">
                          <a:latin typeface="Calibri" panose="020F0502020204030204" pitchFamily="34" charset="0"/>
                        </a:rPr>
                        <a:t>Name of Commercial Interest </a:t>
                      </a:r>
                    </a:p>
                    <a:p>
                      <a:endParaRPr lang="en-GB" sz="1100" dirty="0"/>
                    </a:p>
                  </a:txBody>
                  <a:tcPr>
                    <a:solidFill>
                      <a:schemeClr val="accent1"/>
                    </a:solidFill>
                  </a:tcPr>
                </a:tc>
                <a:extLst>
                  <a:ext uri="{0D108BD9-81ED-4DB2-BD59-A6C34878D82A}">
                    <a16:rowId xmlns:a16="http://schemas.microsoft.com/office/drawing/2014/main" val="10000"/>
                  </a:ext>
                </a:extLst>
              </a:tr>
              <a:tr h="5181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sym typeface="Symbol"/>
                        </a:rPr>
                        <a:t></a:t>
                      </a:r>
                      <a:endParaRPr lang="en-GB" sz="1400" kern="1200" dirty="0">
                        <a:solidFill>
                          <a:schemeClr val="dk1"/>
                        </a:solidFill>
                        <a:latin typeface="+mn-lt"/>
                        <a:ea typeface="+mn-ea"/>
                        <a:cs typeface="+mn-cs"/>
                      </a:endParaRPr>
                    </a:p>
                    <a:p>
                      <a:endParaRPr lang="en-GB" sz="1400" kern="1200" dirty="0">
                        <a:solidFill>
                          <a:schemeClr val="dk1"/>
                        </a:solidFill>
                        <a:latin typeface="+mn-lt"/>
                        <a:ea typeface="+mn-ea"/>
                        <a:cs typeface="+mn-cs"/>
                      </a:endParaRPr>
                    </a:p>
                  </a:txBody>
                  <a:tcPr>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mn-lt"/>
                          <a:ea typeface="+mn-ea"/>
                          <a:cs typeface="+mn-cs"/>
                        </a:rPr>
                        <a:t>Grants/Research Funding</a:t>
                      </a:r>
                    </a:p>
                  </a:txBody>
                  <a:tcPr>
                    <a:solidFill>
                      <a:schemeClr val="accent1">
                        <a:lumMod val="20000"/>
                        <a:lumOff val="80000"/>
                      </a:schemeClr>
                    </a:solidFill>
                  </a:tcPr>
                </a:tc>
                <a:tc>
                  <a:txBody>
                    <a:bodyPr/>
                    <a:lstStyle/>
                    <a:p>
                      <a:endParaRPr lang="en-GB" sz="1100" dirty="0">
                        <a:latin typeface="+mn-lt"/>
                      </a:endParaRPr>
                    </a:p>
                  </a:txBody>
                  <a:tcPr>
                    <a:solidFill>
                      <a:schemeClr val="accent1">
                        <a:lumMod val="20000"/>
                        <a:lumOff val="80000"/>
                      </a:schemeClr>
                    </a:solidFill>
                  </a:tcPr>
                </a:tc>
                <a:extLst>
                  <a:ext uri="{0D108BD9-81ED-4DB2-BD59-A6C34878D82A}">
                    <a16:rowId xmlns:a16="http://schemas.microsoft.com/office/drawing/2014/main" val="10001"/>
                  </a:ext>
                </a:extLst>
              </a:tr>
              <a:tr h="62077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dirty="0">
                          <a:latin typeface="Calibri" panose="020F0502020204030204" pitchFamily="34" charset="0"/>
                          <a:sym typeface="Symbol"/>
                        </a:rPr>
                        <a:t></a:t>
                      </a:r>
                      <a:endParaRPr lang="en-GB" sz="1400" dirty="0">
                        <a:latin typeface="Calibri" panose="020F0502020204030204" pitchFamily="34" charset="0"/>
                      </a:endParaRPr>
                    </a:p>
                    <a:p>
                      <a:endParaRPr lang="en-GB" sz="1400" dirty="0">
                        <a:latin typeface="Calibri" panose="020F0502020204030204" pitchFamily="34" charset="0"/>
                      </a:endParaRPr>
                    </a:p>
                  </a:txBody>
                  <a:tcPr>
                    <a:solidFill>
                      <a:schemeClr val="tx2">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100" dirty="0">
                          <a:latin typeface="+mn-lt"/>
                        </a:rPr>
                        <a:t>Stock Shareholder</a:t>
                      </a:r>
                    </a:p>
                  </a:txBody>
                  <a:tcPr>
                    <a:solidFill>
                      <a:schemeClr val="tx2">
                        <a:lumMod val="95000"/>
                      </a:schemeClr>
                    </a:solidFill>
                  </a:tcPr>
                </a:tc>
                <a:tc>
                  <a:txBody>
                    <a:bodyPr/>
                    <a:lstStyle/>
                    <a:p>
                      <a:r>
                        <a:rPr lang="en-GB" sz="1100" dirty="0">
                          <a:latin typeface="+mn-lt"/>
                        </a:rPr>
                        <a:t>Novo Nordisk A/S, </a:t>
                      </a:r>
                    </a:p>
                    <a:p>
                      <a:r>
                        <a:rPr lang="en-GB" sz="1100" dirty="0" err="1">
                          <a:latin typeface="+mn-lt"/>
                        </a:rPr>
                        <a:t>Genmab</a:t>
                      </a:r>
                      <a:r>
                        <a:rPr lang="en-GB" sz="1100" dirty="0">
                          <a:latin typeface="+mn-lt"/>
                        </a:rPr>
                        <a:t> A/S</a:t>
                      </a:r>
                    </a:p>
                    <a:p>
                      <a:r>
                        <a:rPr lang="en-GB" sz="1100" dirty="0">
                          <a:latin typeface="+mn-lt"/>
                        </a:rPr>
                        <a:t>Arena Pharmaceuticals, Inc.</a:t>
                      </a:r>
                    </a:p>
                  </a:txBody>
                  <a:tcPr>
                    <a:solidFill>
                      <a:schemeClr val="tx2">
                        <a:lumMod val="95000"/>
                      </a:schemeClr>
                    </a:solidFill>
                  </a:tcPr>
                </a:tc>
                <a:extLst>
                  <a:ext uri="{0D108BD9-81ED-4DB2-BD59-A6C34878D82A}">
                    <a16:rowId xmlns:a16="http://schemas.microsoft.com/office/drawing/2014/main" val="10002"/>
                  </a:ext>
                </a:extLst>
              </a:tr>
              <a:tr h="5181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dirty="0">
                          <a:latin typeface="Calibri" panose="020F0502020204030204" pitchFamily="34" charset="0"/>
                          <a:sym typeface="Symbol"/>
                        </a:rPr>
                        <a:t></a:t>
                      </a:r>
                      <a:endParaRPr lang="en-GB" sz="1400" dirty="0">
                        <a:latin typeface="Calibri" panose="020F0502020204030204" pitchFamily="34" charset="0"/>
                      </a:endParaRPr>
                    </a:p>
                    <a:p>
                      <a:endParaRPr lang="en-GB" sz="1400" dirty="0">
                        <a:latin typeface="Calibri" panose="020F0502020204030204" pitchFamily="34" charset="0"/>
                      </a:endParaRPr>
                    </a:p>
                  </a:txBody>
                  <a:tcPr>
                    <a:solidFill>
                      <a:schemeClr val="accent1">
                        <a:lumMod val="20000"/>
                        <a:lumOff val="80000"/>
                      </a:schemeClr>
                    </a:solidFill>
                  </a:tcPr>
                </a:tc>
                <a:tc>
                  <a:txBody>
                    <a:bodyPr/>
                    <a:lstStyle/>
                    <a:p>
                      <a:pPr marL="0" algn="l" defTabSz="457200" rtl="0" eaLnBrk="1" latinLnBrk="0" hangingPunct="1"/>
                      <a:r>
                        <a:rPr lang="en-GB" sz="1100" kern="1200" dirty="0">
                          <a:solidFill>
                            <a:schemeClr val="dk1"/>
                          </a:solidFill>
                          <a:latin typeface="+mn-lt"/>
                          <a:ea typeface="+mn-ea"/>
                          <a:cs typeface="+mn-cs"/>
                        </a:rPr>
                        <a:t>Consulting Fees</a:t>
                      </a:r>
                    </a:p>
                  </a:txBody>
                  <a:tcPr>
                    <a:solidFill>
                      <a:schemeClr val="accent1">
                        <a:lumMod val="20000"/>
                        <a:lumOff val="80000"/>
                      </a:schemeClr>
                    </a:solidFill>
                  </a:tcPr>
                </a:tc>
                <a:tc>
                  <a:txBody>
                    <a:bodyPr/>
                    <a:lstStyle/>
                    <a:p>
                      <a:pPr marL="0" algn="l" defTabSz="457200" rtl="0" eaLnBrk="1" latinLnBrk="0" hangingPunct="1"/>
                      <a:endParaRPr lang="en-GB" sz="1100" kern="1200" dirty="0">
                        <a:solidFill>
                          <a:schemeClr val="dk1"/>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10003"/>
                  </a:ext>
                </a:extLst>
              </a:tr>
              <a:tr h="5181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dirty="0">
                          <a:latin typeface="Calibri" panose="020F0502020204030204" pitchFamily="34" charset="0"/>
                          <a:sym typeface="Symbol"/>
                        </a:rPr>
                        <a:t></a:t>
                      </a:r>
                      <a:endParaRPr lang="en-GB" sz="1400" dirty="0">
                        <a:latin typeface="Calibri" panose="020F0502020204030204" pitchFamily="34" charset="0"/>
                      </a:endParaRPr>
                    </a:p>
                    <a:p>
                      <a:endParaRPr lang="en-GB" sz="1400" dirty="0">
                        <a:latin typeface="Calibri" panose="020F0502020204030204" pitchFamily="34" charset="0"/>
                      </a:endParaRPr>
                    </a:p>
                  </a:txBody>
                  <a:tcPr>
                    <a:solidFill>
                      <a:schemeClr val="tx2">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mn-lt"/>
                          <a:ea typeface="+mn-ea"/>
                          <a:cs typeface="+mn-cs"/>
                        </a:rPr>
                        <a:t>Employee</a:t>
                      </a:r>
                    </a:p>
                  </a:txBody>
                  <a:tcPr>
                    <a:solidFill>
                      <a:schemeClr val="tx2">
                        <a:lumMod val="95000"/>
                      </a:schemeClr>
                    </a:solidFill>
                  </a:tcPr>
                </a:tc>
                <a:tc>
                  <a:txBody>
                    <a:bodyPr/>
                    <a:lstStyle/>
                    <a:p>
                      <a:pPr marL="0" algn="l" defTabSz="457200" rtl="0" eaLnBrk="1" latinLnBrk="0" hangingPunct="1"/>
                      <a:r>
                        <a:rPr lang="en-GB" sz="1100" kern="1200" dirty="0">
                          <a:solidFill>
                            <a:schemeClr val="dk1"/>
                          </a:solidFill>
                          <a:latin typeface="+mn-lt"/>
                          <a:ea typeface="+mn-ea"/>
                          <a:cs typeface="+mn-cs"/>
                        </a:rPr>
                        <a:t>LEO</a:t>
                      </a:r>
                      <a:r>
                        <a:rPr lang="en-GB" sz="1100" kern="1200" baseline="0" dirty="0">
                          <a:solidFill>
                            <a:schemeClr val="dk1"/>
                          </a:solidFill>
                          <a:latin typeface="+mn-lt"/>
                          <a:ea typeface="+mn-ea"/>
                          <a:cs typeface="+mn-cs"/>
                        </a:rPr>
                        <a:t> Pharma A/S</a:t>
                      </a:r>
                      <a:endParaRPr lang="en-GB" sz="1100" kern="1200" dirty="0">
                        <a:solidFill>
                          <a:schemeClr val="dk1"/>
                        </a:solidFill>
                        <a:latin typeface="+mn-lt"/>
                        <a:ea typeface="+mn-ea"/>
                        <a:cs typeface="+mn-cs"/>
                      </a:endParaRPr>
                    </a:p>
                  </a:txBody>
                  <a:tcPr>
                    <a:solidFill>
                      <a:schemeClr val="tx2">
                        <a:lumMod val="95000"/>
                      </a:schemeClr>
                    </a:solidFill>
                  </a:tcPr>
                </a:tc>
                <a:extLst>
                  <a:ext uri="{0D108BD9-81ED-4DB2-BD59-A6C34878D82A}">
                    <a16:rowId xmlns:a16="http://schemas.microsoft.com/office/drawing/2014/main" val="10004"/>
                  </a:ext>
                </a:extLst>
              </a:tr>
              <a:tr h="5181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dirty="0">
                          <a:latin typeface="Calibri" panose="020F0502020204030204" pitchFamily="34" charset="0"/>
                          <a:sym typeface="Symbol"/>
                        </a:rPr>
                        <a:t></a:t>
                      </a:r>
                      <a:endParaRPr lang="en-GB" sz="1400" dirty="0">
                        <a:latin typeface="Calibri" panose="020F0502020204030204" pitchFamily="34" charset="0"/>
                      </a:endParaRPr>
                    </a:p>
                    <a:p>
                      <a:endParaRPr lang="en-GB" sz="1400" dirty="0">
                        <a:latin typeface="Calibri" panose="020F0502020204030204" pitchFamily="34" charset="0"/>
                      </a:endParaRPr>
                    </a:p>
                  </a:txBody>
                  <a:tcPr>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mn-lt"/>
                          <a:ea typeface="+mn-ea"/>
                          <a:cs typeface="+mn-cs"/>
                        </a:rPr>
                        <a:t>Other (Receipt of Intellectual Property Rights/Patent Holder, Speaker’s Bureau) </a:t>
                      </a:r>
                    </a:p>
                  </a:txBody>
                  <a:tcPr>
                    <a:solidFill>
                      <a:schemeClr val="accent1">
                        <a:lumMod val="20000"/>
                        <a:lumOff val="80000"/>
                      </a:schemeClr>
                    </a:solidFill>
                  </a:tcPr>
                </a:tc>
                <a:tc>
                  <a:txBody>
                    <a:bodyPr/>
                    <a:lstStyle/>
                    <a:p>
                      <a:pPr marL="0" algn="l" defTabSz="457200" rtl="0" eaLnBrk="1" latinLnBrk="0" hangingPunct="1"/>
                      <a:endParaRPr lang="en-GB" sz="1100" kern="1200" dirty="0">
                        <a:solidFill>
                          <a:schemeClr val="dk1"/>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
        <p:nvSpPr>
          <p:cNvPr id="8" name="Title 1"/>
          <p:cNvSpPr txBox="1">
            <a:spLocks/>
          </p:cNvSpPr>
          <p:nvPr/>
        </p:nvSpPr>
        <p:spPr>
          <a:xfrm>
            <a:off x="457200" y="232502"/>
            <a:ext cx="8229600" cy="1143000"/>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000" b="0" kern="1200" baseline="0">
                <a:solidFill>
                  <a:schemeClr val="bg1"/>
                </a:solidFill>
                <a:latin typeface="Arial"/>
                <a:ea typeface="+mj-ea"/>
                <a:cs typeface="Arial"/>
              </a:defRPr>
            </a:lvl1pPr>
          </a:lstStyle>
          <a:p>
            <a:r>
              <a:rPr lang="en-GB" altLang="de-DE" dirty="0"/>
              <a:t>Disclosure Statement		</a:t>
            </a:r>
            <a:r>
              <a:rPr lang="en-US" sz="1800" dirty="0"/>
              <a:t>Vesela </a:t>
            </a:r>
            <a:r>
              <a:rPr lang="en-US" sz="1800" dirty="0" err="1"/>
              <a:t>Valentinova</a:t>
            </a:r>
            <a:r>
              <a:rPr lang="en-US" sz="1800" dirty="0"/>
              <a:t> Kusheva</a:t>
            </a:r>
            <a:endParaRPr lang="en-US" dirty="0"/>
          </a:p>
          <a:p>
            <a:endParaRPr lang="en-US" dirty="0"/>
          </a:p>
        </p:txBody>
      </p:sp>
      <p:sp>
        <p:nvSpPr>
          <p:cNvPr id="9" name="TextBox 8"/>
          <p:cNvSpPr txBox="1"/>
          <p:nvPr/>
        </p:nvSpPr>
        <p:spPr>
          <a:xfrm>
            <a:off x="396240" y="3457127"/>
            <a:ext cx="352697" cy="261610"/>
          </a:xfrm>
          <a:prstGeom prst="rect">
            <a:avLst/>
          </a:prstGeom>
          <a:noFill/>
        </p:spPr>
        <p:txBody>
          <a:bodyPr wrap="square" rtlCol="0">
            <a:spAutoFit/>
          </a:bodyPr>
          <a:lstStyle/>
          <a:p>
            <a:r>
              <a:rPr lang="en-US" sz="1100" dirty="0"/>
              <a:t>X</a:t>
            </a:r>
          </a:p>
        </p:txBody>
      </p:sp>
      <p:sp>
        <p:nvSpPr>
          <p:cNvPr id="10" name="TextBox 9"/>
          <p:cNvSpPr txBox="1"/>
          <p:nvPr/>
        </p:nvSpPr>
        <p:spPr>
          <a:xfrm>
            <a:off x="396240" y="4590902"/>
            <a:ext cx="352697" cy="261610"/>
          </a:xfrm>
          <a:prstGeom prst="rect">
            <a:avLst/>
          </a:prstGeom>
          <a:noFill/>
        </p:spPr>
        <p:txBody>
          <a:bodyPr wrap="square" rtlCol="0">
            <a:spAutoFit/>
          </a:bodyPr>
          <a:lstStyle/>
          <a:p>
            <a:r>
              <a:rPr lang="en-US" sz="1100" dirty="0"/>
              <a:t>X</a:t>
            </a:r>
          </a:p>
        </p:txBody>
      </p:sp>
      <p:sp>
        <p:nvSpPr>
          <p:cNvPr id="11" name="TextBox 10"/>
          <p:cNvSpPr txBox="1"/>
          <p:nvPr/>
        </p:nvSpPr>
        <p:spPr>
          <a:xfrm>
            <a:off x="8282231" y="5735954"/>
            <a:ext cx="352697" cy="261610"/>
          </a:xfrm>
          <a:prstGeom prst="rect">
            <a:avLst/>
          </a:prstGeom>
          <a:noFill/>
        </p:spPr>
        <p:txBody>
          <a:bodyPr wrap="square" rtlCol="0">
            <a:spAutoFit/>
          </a:bodyPr>
          <a:lstStyle/>
          <a:p>
            <a:r>
              <a:rPr lang="en-US" sz="1100" dirty="0"/>
              <a:t>X</a:t>
            </a:r>
          </a:p>
        </p:txBody>
      </p:sp>
    </p:spTree>
    <p:extLst>
      <p:ext uri="{BB962C8B-B14F-4D97-AF65-F5344CB8AC3E}">
        <p14:creationId xmlns:p14="http://schemas.microsoft.com/office/powerpoint/2010/main" val="159389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03997" y="1487681"/>
            <a:ext cx="8630997"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de-DE" sz="1100" dirty="0"/>
              <a:t></a:t>
            </a:r>
            <a:r>
              <a:rPr lang="en-GB" altLang="de-DE" sz="1200" dirty="0"/>
              <a:t> </a:t>
            </a:r>
            <a:r>
              <a:rPr lang="en-GB" altLang="de-DE" sz="1200" b="1" dirty="0"/>
              <a:t>I have no real or apparent relevant financial relationships to disclose </a:t>
            </a:r>
          </a:p>
          <a:p>
            <a:pPr eaLnBrk="1" hangingPunct="1"/>
            <a:r>
              <a:rPr lang="en-GB" altLang="de-DE" sz="1100" dirty="0"/>
              <a:t></a:t>
            </a:r>
            <a:r>
              <a:rPr lang="en-GB" altLang="de-DE" sz="1200" dirty="0"/>
              <a:t> </a:t>
            </a:r>
            <a:r>
              <a:rPr lang="en-GB" altLang="de-DE" sz="1200" b="1" dirty="0"/>
              <a:t>I am employed by a regulatory agency, and have nothing to disclose </a:t>
            </a:r>
          </a:p>
          <a:p>
            <a:pPr eaLnBrk="1" hangingPunct="1"/>
            <a:endParaRPr lang="en-GB" altLang="de-DE" sz="1200" b="1" i="1" dirty="0"/>
          </a:p>
          <a:p>
            <a:pPr eaLnBrk="1" hangingPunct="1"/>
            <a:r>
              <a:rPr lang="en-GB" altLang="de-DE" sz="1200" b="1" i="1" dirty="0"/>
              <a:t>Please note that DIA is not requesting a numerical amount to be entered for any disclosure, please indicate by marking the check box, and then providing the company name only for those disclosures you may have.</a:t>
            </a:r>
          </a:p>
          <a:p>
            <a:pPr eaLnBrk="1" hangingPunct="1"/>
            <a:endParaRPr lang="en-GB" altLang="de-DE" b="1" i="1" dirty="0"/>
          </a:p>
          <a:p>
            <a:pPr eaLnBrk="1" hangingPunct="1"/>
            <a:endParaRPr lang="en-GB" altLang="de-DE" b="1" i="1" dirty="0"/>
          </a:p>
          <a:p>
            <a:pPr eaLnBrk="1" hangingPunct="1"/>
            <a:endParaRPr lang="en-GB" altLang="de-DE" b="1" i="1" dirty="0"/>
          </a:p>
          <a:p>
            <a:pPr eaLnBrk="1" hangingPunct="1"/>
            <a:endParaRPr lang="en-GB" altLang="de-DE" b="1" i="1" dirty="0"/>
          </a:p>
          <a:p>
            <a:pPr eaLnBrk="1" hangingPunct="1"/>
            <a:r>
              <a:rPr lang="en-GB" altLang="de-DE" b="1" i="1" dirty="0"/>
              <a:t>	</a:t>
            </a:r>
          </a:p>
          <a:p>
            <a:pPr eaLnBrk="1" hangingPunct="1"/>
            <a:r>
              <a:rPr lang="en-GB" altLang="de-DE" dirty="0"/>
              <a:t>		</a:t>
            </a:r>
          </a:p>
          <a:p>
            <a:pPr eaLnBrk="1" hangingPunct="1"/>
            <a:r>
              <a:rPr lang="en-GB" altLang="de-DE" dirty="0"/>
              <a:t>		</a:t>
            </a:r>
          </a:p>
          <a:p>
            <a:pPr eaLnBrk="1" hangingPunct="1"/>
            <a:endParaRPr lang="en-GB" altLang="de-DE" dirty="0"/>
          </a:p>
          <a:p>
            <a:pPr eaLnBrk="1" hangingPunct="1"/>
            <a:endParaRPr lang="en-GB" altLang="de-DE" sz="1200" dirty="0"/>
          </a:p>
          <a:p>
            <a:pPr eaLnBrk="1" hangingPunct="1"/>
            <a:endParaRPr lang="en-GB" altLang="de-DE" sz="1200" dirty="0"/>
          </a:p>
          <a:p>
            <a:pPr eaLnBrk="1" hangingPunct="1"/>
            <a:endParaRPr lang="en-GB" altLang="de-DE" sz="1200" dirty="0"/>
          </a:p>
          <a:p>
            <a:pPr eaLnBrk="1" hangingPunct="1"/>
            <a:endParaRPr lang="en-GB" altLang="de-DE" sz="1200" dirty="0"/>
          </a:p>
          <a:p>
            <a:pPr eaLnBrk="1" hangingPunct="1"/>
            <a:endParaRPr lang="de-CH" altLang="de-DE" sz="1200" dirty="0"/>
          </a:p>
          <a:p>
            <a:pPr eaLnBrk="1" hangingPunct="1"/>
            <a:endParaRPr lang="en-GB" altLang="de-DE" sz="1200" dirty="0"/>
          </a:p>
          <a:p>
            <a:pPr eaLnBrk="1" hangingPunct="1"/>
            <a:r>
              <a:rPr lang="en-GB" altLang="de-DE" sz="1200" dirty="0"/>
              <a:t>Will any of the relationships reported in the chart above impact your ability to present an unbiased presentation?</a:t>
            </a:r>
            <a:r>
              <a:rPr lang="en-GB" altLang="de-DE" sz="1100" dirty="0"/>
              <a:t>  </a:t>
            </a:r>
            <a:r>
              <a:rPr lang="en-GB" altLang="de-DE" sz="1200" dirty="0"/>
              <a:t>Yes </a:t>
            </a:r>
            <a:r>
              <a:rPr lang="en-GB" altLang="de-DE" sz="1100" dirty="0"/>
              <a:t></a:t>
            </a:r>
            <a:r>
              <a:rPr lang="en-GB" altLang="de-DE" sz="1200" dirty="0"/>
              <a:t> No </a:t>
            </a:r>
          </a:p>
          <a:p>
            <a:pPr eaLnBrk="1" hangingPunct="1"/>
            <a:endParaRPr lang="en-GB" altLang="de-DE" sz="1000" b="1" dirty="0"/>
          </a:p>
          <a:p>
            <a:pPr eaLnBrk="1" hangingPunct="1"/>
            <a:r>
              <a:rPr lang="en-GB" altLang="de-DE" sz="1000" b="1" dirty="0"/>
              <a:t>In accordance with the ACPE requirements, if the disclosure statement is not completed or returned, participation in this activity will be refused.</a:t>
            </a:r>
            <a:endParaRPr lang="en-GB" altLang="de-DE" sz="1000" dirty="0"/>
          </a:p>
        </p:txBody>
      </p:sp>
      <p:graphicFrame>
        <p:nvGraphicFramePr>
          <p:cNvPr id="7" name="Table 6"/>
          <p:cNvGraphicFramePr>
            <a:graphicFrameLocks noGrp="1"/>
          </p:cNvGraphicFramePr>
          <p:nvPr>
            <p:extLst>
              <p:ext uri="{D42A27DB-BD31-4B8C-83A1-F6EECF244321}">
                <p14:modId xmlns:p14="http://schemas.microsoft.com/office/powerpoint/2010/main" val="2076675031"/>
              </p:ext>
            </p:extLst>
          </p:nvPr>
        </p:nvGraphicFramePr>
        <p:xfrm>
          <a:off x="457200" y="2564904"/>
          <a:ext cx="8147248" cy="3108960"/>
        </p:xfrm>
        <a:graphic>
          <a:graphicData uri="http://schemas.openxmlformats.org/drawingml/2006/table">
            <a:tbl>
              <a:tblPr firstRow="1" bandRow="1">
                <a:tableStyleId>{21E4AEA4-8DFA-4A89-87EB-49C32662AFE0}</a:tableStyleId>
              </a:tblPr>
              <a:tblGrid>
                <a:gridCol w="370384">
                  <a:extLst>
                    <a:ext uri="{9D8B030D-6E8A-4147-A177-3AD203B41FA5}">
                      <a16:colId xmlns:a16="http://schemas.microsoft.com/office/drawing/2014/main" val="20000"/>
                    </a:ext>
                  </a:extLst>
                </a:gridCol>
                <a:gridCol w="3672408">
                  <a:extLst>
                    <a:ext uri="{9D8B030D-6E8A-4147-A177-3AD203B41FA5}">
                      <a16:colId xmlns:a16="http://schemas.microsoft.com/office/drawing/2014/main" val="20001"/>
                    </a:ext>
                  </a:extLst>
                </a:gridCol>
                <a:gridCol w="4104456">
                  <a:extLst>
                    <a:ext uri="{9D8B030D-6E8A-4147-A177-3AD203B41FA5}">
                      <a16:colId xmlns:a16="http://schemas.microsoft.com/office/drawing/2014/main" val="20002"/>
                    </a:ext>
                  </a:extLst>
                </a:gridCol>
              </a:tblGrid>
              <a:tr h="518160">
                <a:tc gridSpan="2">
                  <a:txBody>
                    <a:bodyPr/>
                    <a:lstStyle/>
                    <a:p>
                      <a:r>
                        <a:rPr lang="en-GB" sz="1400" dirty="0">
                          <a:latin typeface="Calibri" panose="020F0502020204030204" pitchFamily="34" charset="0"/>
                        </a:rPr>
                        <a:t>Type of Financial Interest within last 12 months</a:t>
                      </a:r>
                    </a:p>
                  </a:txBody>
                  <a:tcPr>
                    <a:solidFill>
                      <a:schemeClr val="accent1"/>
                    </a:solidFill>
                  </a:tcPr>
                </a:tc>
                <a:tc hMerge="1">
                  <a:txBody>
                    <a:bodyPr/>
                    <a:lstStyle/>
                    <a:p>
                      <a:endParaRPr lang="en-GB"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dirty="0">
                          <a:latin typeface="Calibri" panose="020F0502020204030204" pitchFamily="34" charset="0"/>
                        </a:rPr>
                        <a:t>Name of Commercial Interest </a:t>
                      </a:r>
                    </a:p>
                    <a:p>
                      <a:endParaRPr lang="en-GB" sz="1400" dirty="0"/>
                    </a:p>
                  </a:txBody>
                  <a:tcPr>
                    <a:solidFill>
                      <a:schemeClr val="accent1"/>
                    </a:solidFill>
                  </a:tcPr>
                </a:tc>
                <a:extLst>
                  <a:ext uri="{0D108BD9-81ED-4DB2-BD59-A6C34878D82A}">
                    <a16:rowId xmlns:a16="http://schemas.microsoft.com/office/drawing/2014/main" val="10000"/>
                  </a:ext>
                </a:extLst>
              </a:tr>
              <a:tr h="5181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sym typeface="Symbol"/>
                        </a:rPr>
                        <a:t></a:t>
                      </a:r>
                      <a:endParaRPr lang="en-GB" sz="1400" kern="1200" dirty="0">
                        <a:solidFill>
                          <a:schemeClr val="dk1"/>
                        </a:solidFill>
                        <a:latin typeface="+mn-lt"/>
                        <a:ea typeface="+mn-ea"/>
                        <a:cs typeface="+mn-cs"/>
                      </a:endParaRPr>
                    </a:p>
                    <a:p>
                      <a:endParaRPr lang="en-GB" sz="1400" kern="1200" dirty="0">
                        <a:solidFill>
                          <a:schemeClr val="dk1"/>
                        </a:solidFill>
                        <a:latin typeface="+mn-lt"/>
                        <a:ea typeface="+mn-ea"/>
                        <a:cs typeface="+mn-cs"/>
                      </a:endParaRPr>
                    </a:p>
                  </a:txBody>
                  <a:tcPr>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Grants/Research Funding</a:t>
                      </a:r>
                    </a:p>
                  </a:txBody>
                  <a:tcPr>
                    <a:solidFill>
                      <a:schemeClr val="accent1">
                        <a:lumMod val="20000"/>
                        <a:lumOff val="80000"/>
                      </a:schemeClr>
                    </a:solidFill>
                  </a:tcPr>
                </a:tc>
                <a:tc>
                  <a:txBody>
                    <a:bodyPr/>
                    <a:lstStyle/>
                    <a:p>
                      <a:endParaRPr lang="en-GB" sz="1400" dirty="0">
                        <a:latin typeface="+mn-lt"/>
                      </a:endParaRPr>
                    </a:p>
                  </a:txBody>
                  <a:tcPr>
                    <a:solidFill>
                      <a:schemeClr val="accent1">
                        <a:lumMod val="20000"/>
                        <a:lumOff val="80000"/>
                      </a:schemeClr>
                    </a:solidFill>
                  </a:tcPr>
                </a:tc>
                <a:extLst>
                  <a:ext uri="{0D108BD9-81ED-4DB2-BD59-A6C34878D82A}">
                    <a16:rowId xmlns:a16="http://schemas.microsoft.com/office/drawing/2014/main" val="10001"/>
                  </a:ext>
                </a:extLst>
              </a:tr>
              <a:tr h="5181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dirty="0">
                          <a:latin typeface="Calibri" panose="020F0502020204030204" pitchFamily="34" charset="0"/>
                          <a:sym typeface="Symbol"/>
                        </a:rPr>
                        <a:t></a:t>
                      </a:r>
                      <a:endParaRPr lang="en-GB" sz="1400" dirty="0">
                        <a:latin typeface="Calibri" panose="020F0502020204030204" pitchFamily="34" charset="0"/>
                      </a:endParaRPr>
                    </a:p>
                    <a:p>
                      <a:endParaRPr lang="en-GB" sz="1400" dirty="0">
                        <a:latin typeface="Calibri" panose="020F0502020204030204" pitchFamily="34" charset="0"/>
                      </a:endParaRPr>
                    </a:p>
                  </a:txBody>
                  <a:tcPr>
                    <a:solidFill>
                      <a:schemeClr val="tx2">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dirty="0">
                          <a:latin typeface="+mn-lt"/>
                        </a:rPr>
                        <a:t>Stock Shareholder</a:t>
                      </a:r>
                    </a:p>
                  </a:txBody>
                  <a:tcPr>
                    <a:solidFill>
                      <a:schemeClr val="tx2">
                        <a:lumMod val="95000"/>
                      </a:schemeClr>
                    </a:solidFill>
                  </a:tcPr>
                </a:tc>
                <a:tc>
                  <a:txBody>
                    <a:bodyPr/>
                    <a:lstStyle/>
                    <a:p>
                      <a:endParaRPr lang="en-GB" sz="1400" dirty="0">
                        <a:latin typeface="+mn-lt"/>
                      </a:endParaRPr>
                    </a:p>
                  </a:txBody>
                  <a:tcPr>
                    <a:solidFill>
                      <a:schemeClr val="tx2">
                        <a:lumMod val="95000"/>
                      </a:schemeClr>
                    </a:solidFill>
                  </a:tcPr>
                </a:tc>
                <a:extLst>
                  <a:ext uri="{0D108BD9-81ED-4DB2-BD59-A6C34878D82A}">
                    <a16:rowId xmlns:a16="http://schemas.microsoft.com/office/drawing/2014/main" val="10002"/>
                  </a:ext>
                </a:extLst>
              </a:tr>
              <a:tr h="5181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dirty="0">
                          <a:latin typeface="Calibri" panose="020F0502020204030204" pitchFamily="34" charset="0"/>
                          <a:sym typeface="Symbol"/>
                        </a:rPr>
                        <a:t></a:t>
                      </a:r>
                      <a:endParaRPr lang="en-GB" sz="1400" dirty="0">
                        <a:latin typeface="Calibri" panose="020F0502020204030204" pitchFamily="34" charset="0"/>
                      </a:endParaRPr>
                    </a:p>
                    <a:p>
                      <a:endParaRPr lang="en-GB" sz="1400" dirty="0">
                        <a:latin typeface="Calibri" panose="020F0502020204030204" pitchFamily="34" charset="0"/>
                      </a:endParaRPr>
                    </a:p>
                  </a:txBody>
                  <a:tcPr>
                    <a:solidFill>
                      <a:schemeClr val="accent1">
                        <a:lumMod val="20000"/>
                        <a:lumOff val="80000"/>
                      </a:schemeClr>
                    </a:solidFill>
                  </a:tcPr>
                </a:tc>
                <a:tc>
                  <a:txBody>
                    <a:bodyPr/>
                    <a:lstStyle/>
                    <a:p>
                      <a:pPr marL="0" algn="l" defTabSz="457200" rtl="0" eaLnBrk="1" latinLnBrk="0" hangingPunct="1"/>
                      <a:r>
                        <a:rPr lang="en-GB" sz="1400" kern="1200" dirty="0">
                          <a:solidFill>
                            <a:schemeClr val="dk1"/>
                          </a:solidFill>
                          <a:latin typeface="+mn-lt"/>
                          <a:ea typeface="+mn-ea"/>
                          <a:cs typeface="+mn-cs"/>
                        </a:rPr>
                        <a:t>Consulting Fees</a:t>
                      </a:r>
                    </a:p>
                  </a:txBody>
                  <a:tcPr>
                    <a:solidFill>
                      <a:schemeClr val="accent1">
                        <a:lumMod val="20000"/>
                        <a:lumOff val="80000"/>
                      </a:schemeClr>
                    </a:solidFill>
                  </a:tcPr>
                </a:tc>
                <a:tc>
                  <a:txBody>
                    <a:bodyPr/>
                    <a:lstStyle/>
                    <a:p>
                      <a:pPr marL="0" algn="l" defTabSz="457200" rtl="0" eaLnBrk="1" latinLnBrk="0" hangingPunct="1"/>
                      <a:endParaRPr lang="en-GB" sz="1400" kern="1200" dirty="0">
                        <a:solidFill>
                          <a:schemeClr val="dk1"/>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10003"/>
                  </a:ext>
                </a:extLst>
              </a:tr>
              <a:tr h="5181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dirty="0">
                          <a:latin typeface="Calibri" panose="020F0502020204030204" pitchFamily="34" charset="0"/>
                          <a:sym typeface="Symbol"/>
                        </a:rPr>
                        <a:t></a:t>
                      </a:r>
                      <a:endParaRPr lang="en-GB" sz="1400" dirty="0">
                        <a:latin typeface="Calibri" panose="020F0502020204030204" pitchFamily="34" charset="0"/>
                      </a:endParaRPr>
                    </a:p>
                    <a:p>
                      <a:endParaRPr lang="en-GB" sz="1400" dirty="0">
                        <a:latin typeface="Calibri" panose="020F0502020204030204" pitchFamily="34" charset="0"/>
                      </a:endParaRPr>
                    </a:p>
                  </a:txBody>
                  <a:tcPr>
                    <a:solidFill>
                      <a:schemeClr val="tx2">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Employee</a:t>
                      </a:r>
                    </a:p>
                    <a:p>
                      <a:pPr marL="0" marR="0" indent="0" algn="l" defTabSz="4572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Wife’s employment</a:t>
                      </a:r>
                    </a:p>
                  </a:txBody>
                  <a:tcPr>
                    <a:solidFill>
                      <a:schemeClr val="tx2">
                        <a:lumMod val="95000"/>
                      </a:schemeClr>
                    </a:solidFill>
                  </a:tcPr>
                </a:tc>
                <a:tc>
                  <a:txBody>
                    <a:bodyPr/>
                    <a:lstStyle/>
                    <a:p>
                      <a:pPr marL="0" algn="l" defTabSz="457200" rtl="0" eaLnBrk="1" latinLnBrk="0" hangingPunct="1"/>
                      <a:r>
                        <a:rPr lang="en-GB" sz="1400" kern="1200" dirty="0">
                          <a:solidFill>
                            <a:schemeClr val="dk1"/>
                          </a:solidFill>
                          <a:latin typeface="+mn-lt"/>
                          <a:ea typeface="+mn-ea"/>
                          <a:cs typeface="+mn-cs"/>
                        </a:rPr>
                        <a:t>LEO Pharma A/S</a:t>
                      </a:r>
                    </a:p>
                    <a:p>
                      <a:pPr marL="0" algn="l" defTabSz="457200" rtl="0" eaLnBrk="1" latinLnBrk="0" hangingPunct="1"/>
                      <a:r>
                        <a:rPr lang="en-GB" sz="1400" kern="1200" dirty="0">
                          <a:solidFill>
                            <a:schemeClr val="dk1"/>
                          </a:solidFill>
                          <a:latin typeface="+mn-lt"/>
                          <a:ea typeface="+mn-ea"/>
                          <a:cs typeface="+mn-cs"/>
                        </a:rPr>
                        <a:t>A</a:t>
                      </a:r>
                      <a:r>
                        <a:rPr lang="en-GB" sz="1400" kern="1200" baseline="0" dirty="0">
                          <a:solidFill>
                            <a:schemeClr val="dk1"/>
                          </a:solidFill>
                          <a:latin typeface="+mn-lt"/>
                          <a:ea typeface="+mn-ea"/>
                          <a:cs typeface="+mn-cs"/>
                        </a:rPr>
                        <a:t>J Vaccines</a:t>
                      </a:r>
                      <a:endParaRPr lang="en-GB" sz="1400" kern="1200" dirty="0">
                        <a:solidFill>
                          <a:schemeClr val="dk1"/>
                        </a:solidFill>
                        <a:latin typeface="+mn-lt"/>
                        <a:ea typeface="+mn-ea"/>
                        <a:cs typeface="+mn-cs"/>
                      </a:endParaRPr>
                    </a:p>
                  </a:txBody>
                  <a:tcPr>
                    <a:solidFill>
                      <a:schemeClr val="tx2">
                        <a:lumMod val="95000"/>
                      </a:schemeClr>
                    </a:solidFill>
                  </a:tcPr>
                </a:tc>
                <a:extLst>
                  <a:ext uri="{0D108BD9-81ED-4DB2-BD59-A6C34878D82A}">
                    <a16:rowId xmlns:a16="http://schemas.microsoft.com/office/drawing/2014/main" val="10004"/>
                  </a:ext>
                </a:extLst>
              </a:tr>
              <a:tr h="5181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dirty="0">
                          <a:latin typeface="Calibri" panose="020F0502020204030204" pitchFamily="34" charset="0"/>
                          <a:sym typeface="Symbol"/>
                        </a:rPr>
                        <a:t></a:t>
                      </a:r>
                      <a:endParaRPr lang="en-GB" sz="1400" dirty="0">
                        <a:latin typeface="Calibri" panose="020F0502020204030204" pitchFamily="34" charset="0"/>
                      </a:endParaRPr>
                    </a:p>
                    <a:p>
                      <a:endParaRPr lang="en-GB" sz="1400" dirty="0">
                        <a:latin typeface="Calibri" panose="020F0502020204030204" pitchFamily="34" charset="0"/>
                      </a:endParaRPr>
                    </a:p>
                  </a:txBody>
                  <a:tcPr>
                    <a:solidFill>
                      <a:schemeClr val="accent1">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Other (Receipt of Intellectual Property Rights/Patent Holder, Speaker’s Bureau) </a:t>
                      </a:r>
                    </a:p>
                  </a:txBody>
                  <a:tcPr>
                    <a:solidFill>
                      <a:schemeClr val="accent1">
                        <a:lumMod val="20000"/>
                        <a:lumOff val="80000"/>
                      </a:schemeClr>
                    </a:solidFill>
                  </a:tcPr>
                </a:tc>
                <a:tc>
                  <a:txBody>
                    <a:bodyPr/>
                    <a:lstStyle/>
                    <a:p>
                      <a:pPr marL="0" algn="l" defTabSz="457200" rtl="0" eaLnBrk="1" latinLnBrk="0" hangingPunct="1"/>
                      <a:endParaRPr lang="en-GB" sz="1400" kern="1200" dirty="0">
                        <a:solidFill>
                          <a:schemeClr val="dk1"/>
                        </a:solidFill>
                        <a:latin typeface="+mn-lt"/>
                        <a:ea typeface="+mn-ea"/>
                        <a:cs typeface="+mn-cs"/>
                      </a:endParaRPr>
                    </a:p>
                  </a:txBody>
                  <a:tcPr>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
        <p:nvSpPr>
          <p:cNvPr id="8" name="Title 1"/>
          <p:cNvSpPr txBox="1">
            <a:spLocks/>
          </p:cNvSpPr>
          <p:nvPr/>
        </p:nvSpPr>
        <p:spPr>
          <a:xfrm>
            <a:off x="457200" y="232502"/>
            <a:ext cx="8229600" cy="1143000"/>
          </a:xfrm>
          <a:prstGeom prst="rect">
            <a:avLst/>
          </a:prstGeom>
        </p:spPr>
        <p:txBody>
          <a:bodyPr vert="horz" lIns="91440" tIns="45720" rIns="91440" bIns="45720" rtlCol="0" anchor="ctr">
            <a:normAutofit/>
          </a:bodyPr>
          <a:lstStyle>
            <a:lvl1pPr algn="l" defTabSz="457200" rtl="0" eaLnBrk="1" latinLnBrk="0" hangingPunct="1">
              <a:lnSpc>
                <a:spcPct val="80000"/>
              </a:lnSpc>
              <a:spcBef>
                <a:spcPct val="0"/>
              </a:spcBef>
              <a:buNone/>
              <a:defRPr sz="3000" b="0" kern="1200" baseline="0">
                <a:solidFill>
                  <a:schemeClr val="bg1"/>
                </a:solidFill>
                <a:latin typeface="Arial"/>
                <a:ea typeface="+mj-ea"/>
                <a:cs typeface="Arial"/>
              </a:defRPr>
            </a:lvl1pPr>
          </a:lstStyle>
          <a:p>
            <a:r>
              <a:rPr lang="en-GB" altLang="de-DE" dirty="0"/>
              <a:t>Disclosure Statement		</a:t>
            </a:r>
            <a:r>
              <a:rPr lang="en-US" sz="1800" dirty="0"/>
              <a:t>Jørgen Mangor Iversen</a:t>
            </a:r>
            <a:endParaRPr lang="en-US" dirty="0"/>
          </a:p>
          <a:p>
            <a:endParaRPr lang="en-US" dirty="0"/>
          </a:p>
        </p:txBody>
      </p:sp>
      <p:sp>
        <p:nvSpPr>
          <p:cNvPr id="2" name="TextBox 1"/>
          <p:cNvSpPr txBox="1"/>
          <p:nvPr/>
        </p:nvSpPr>
        <p:spPr>
          <a:xfrm>
            <a:off x="457200" y="4685035"/>
            <a:ext cx="352697" cy="261610"/>
          </a:xfrm>
          <a:prstGeom prst="rect">
            <a:avLst/>
          </a:prstGeom>
          <a:noFill/>
        </p:spPr>
        <p:txBody>
          <a:bodyPr wrap="square" rtlCol="0">
            <a:spAutoFit/>
          </a:bodyPr>
          <a:lstStyle/>
          <a:p>
            <a:r>
              <a:rPr lang="en-US" sz="1100" dirty="0"/>
              <a:t>X</a:t>
            </a:r>
          </a:p>
        </p:txBody>
      </p:sp>
      <p:sp>
        <p:nvSpPr>
          <p:cNvPr id="11" name="TextBox 10"/>
          <p:cNvSpPr txBox="1"/>
          <p:nvPr/>
        </p:nvSpPr>
        <p:spPr>
          <a:xfrm>
            <a:off x="8334104" y="5694833"/>
            <a:ext cx="182880" cy="261610"/>
          </a:xfrm>
          <a:prstGeom prst="rect">
            <a:avLst/>
          </a:prstGeom>
          <a:noFill/>
        </p:spPr>
        <p:txBody>
          <a:bodyPr wrap="square" rtlCol="0">
            <a:spAutoFit/>
          </a:bodyPr>
          <a:lstStyle/>
          <a:p>
            <a:r>
              <a:rPr lang="en-US" sz="1100" dirty="0"/>
              <a:t>X</a:t>
            </a:r>
          </a:p>
        </p:txBody>
      </p:sp>
    </p:spTree>
    <p:extLst>
      <p:ext uri="{BB962C8B-B14F-4D97-AF65-F5344CB8AC3E}">
        <p14:creationId xmlns:p14="http://schemas.microsoft.com/office/powerpoint/2010/main" val="1232113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502"/>
            <a:ext cx="8229600" cy="1143000"/>
          </a:xfrm>
        </p:spPr>
        <p:txBody>
          <a:bodyPr/>
          <a:lstStyle/>
          <a:p>
            <a:r>
              <a:rPr lang="en-US" dirty="0"/>
              <a:t>PhUSE standard</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r>
              <a:rPr lang="en-US" dirty="0"/>
              <a:t>Considered equivalent to EMA Policy 0070</a:t>
            </a:r>
          </a:p>
          <a:p>
            <a:pPr lvl="1"/>
            <a:r>
              <a:rPr lang="en-US" dirty="0"/>
              <a:t>Excel file, containing rules per data point in SDTM</a:t>
            </a:r>
          </a:p>
          <a:p>
            <a:pPr lvl="1"/>
            <a:r>
              <a:rPr lang="en-US" dirty="0"/>
              <a:t>Highly operational, utilizing </a:t>
            </a:r>
            <a:r>
              <a:rPr lang="en-GB" dirty="0"/>
              <a:t>irreversible algorithms</a:t>
            </a:r>
            <a:endParaRPr lang="en-US" dirty="0"/>
          </a:p>
          <a:p>
            <a:pPr lvl="1"/>
            <a:r>
              <a:rPr lang="en-US" dirty="0"/>
              <a:t>Available at the PhUSE web site</a:t>
            </a:r>
          </a:p>
          <a:p>
            <a:pPr lvl="2"/>
            <a:r>
              <a:rPr lang="en-US" dirty="0"/>
              <a:t>Requires registration, not membership</a:t>
            </a:r>
          </a:p>
        </p:txBody>
      </p:sp>
      <p:sp>
        <p:nvSpPr>
          <p:cNvPr id="4" name="Date Placeholder 3"/>
          <p:cNvSpPr>
            <a:spLocks noGrp="1"/>
          </p:cNvSpPr>
          <p:nvPr>
            <p:ph type="dt" sz="half" idx="2"/>
          </p:nvPr>
        </p:nvSpPr>
        <p:spPr/>
        <p:txBody>
          <a:bodyPr/>
          <a:lstStyle/>
          <a:p>
            <a:r>
              <a:rPr lang="en-US"/>
              <a:t>© 2017 DIA, Inc. All rights reserved.</a:t>
            </a:r>
            <a:endParaRPr lang="en-US" dirty="0"/>
          </a:p>
        </p:txBody>
      </p:sp>
      <p:sp>
        <p:nvSpPr>
          <p:cNvPr id="5" name="Slide Number Placeholder 4"/>
          <p:cNvSpPr>
            <a:spLocks noGrp="1"/>
          </p:cNvSpPr>
          <p:nvPr>
            <p:ph type="sldNum" sz="quarter" idx="4"/>
          </p:nvPr>
        </p:nvSpPr>
        <p:spPr/>
        <p:txBody>
          <a:bodyPr/>
          <a:lstStyle/>
          <a:p>
            <a:r>
              <a:rPr lang="en-US"/>
              <a:t>Page </a:t>
            </a:r>
            <a:fld id="{127D9164-07AF-9947-BAED-B5CA6D2A48F4}" type="slidenum">
              <a:rPr lang="en-US" smtClean="0"/>
              <a:pPr/>
              <a:t>5</a:t>
            </a:fld>
            <a:endParaRPr lang="en-US" dirty="0"/>
          </a:p>
        </p:txBody>
      </p:sp>
      <p:pic>
        <p:nvPicPr>
          <p:cNvPr id="6" name="Picture 5"/>
          <p:cNvPicPr>
            <a:picLocks noChangeAspect="1"/>
          </p:cNvPicPr>
          <p:nvPr/>
        </p:nvPicPr>
        <p:blipFill>
          <a:blip r:embed="rId3"/>
          <a:stretch>
            <a:fillRect/>
          </a:stretch>
        </p:blipFill>
        <p:spPr>
          <a:xfrm>
            <a:off x="1638300" y="1600200"/>
            <a:ext cx="5867400" cy="1933575"/>
          </a:xfrm>
          <a:prstGeom prst="rect">
            <a:avLst/>
          </a:prstGeom>
        </p:spPr>
      </p:pic>
    </p:spTree>
    <p:extLst>
      <p:ext uri="{BB962C8B-B14F-4D97-AF65-F5344CB8AC3E}">
        <p14:creationId xmlns:p14="http://schemas.microsoft.com/office/powerpoint/2010/main" val="167976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dirty="0"/>
              <a:t>Recoding of system identifiers</a:t>
            </a:r>
          </a:p>
          <a:p>
            <a:pPr lvl="1"/>
            <a:r>
              <a:rPr lang="en-US" sz="2000" dirty="0"/>
              <a:t>All system identifiers must be recoded, as they contain references to CRF subject numbers and site IDs. Applies to all data points used as identifiers.</a:t>
            </a:r>
          </a:p>
          <a:p>
            <a:r>
              <a:rPr lang="en-US" dirty="0"/>
              <a:t>Date offsetting</a:t>
            </a:r>
          </a:p>
          <a:p>
            <a:pPr lvl="1"/>
            <a:r>
              <a:rPr lang="en-US" sz="2000" dirty="0"/>
              <a:t>All dates for all subject are offset to the earliest date for the earliest subject. This way, all subject seems like they are entered in the study on the same day. Relative timelines are preserved.</a:t>
            </a:r>
          </a:p>
          <a:p>
            <a:r>
              <a:rPr lang="en-US" dirty="0"/>
              <a:t>Removal of data</a:t>
            </a:r>
          </a:p>
          <a:p>
            <a:pPr lvl="1"/>
            <a:r>
              <a:rPr lang="en-US" sz="2000" dirty="0"/>
              <a:t>Some datasets (the Comments domain) and some data rows and/or columns are removed.</a:t>
            </a:r>
          </a:p>
        </p:txBody>
      </p:sp>
      <p:sp>
        <p:nvSpPr>
          <p:cNvPr id="3" name="Date Placeholder 2"/>
          <p:cNvSpPr>
            <a:spLocks noGrp="1"/>
          </p:cNvSpPr>
          <p:nvPr>
            <p:ph type="dt" sz="half" idx="2"/>
          </p:nvPr>
        </p:nvSpPr>
        <p:spPr/>
        <p:txBody>
          <a:bodyPr/>
          <a:lstStyle/>
          <a:p>
            <a:r>
              <a:rPr lang="en-US" dirty="0"/>
              <a:t>© 2017 DIA, Inc. All rights reserved.</a:t>
            </a:r>
          </a:p>
        </p:txBody>
      </p:sp>
      <p:sp>
        <p:nvSpPr>
          <p:cNvPr id="4" name="Title 3"/>
          <p:cNvSpPr>
            <a:spLocks noGrp="1"/>
          </p:cNvSpPr>
          <p:nvPr>
            <p:ph type="title"/>
          </p:nvPr>
        </p:nvSpPr>
        <p:spPr/>
        <p:txBody>
          <a:bodyPr/>
          <a:lstStyle/>
          <a:p>
            <a:r>
              <a:rPr lang="en-GB" dirty="0"/>
              <a:t>Rules Summary 1</a:t>
            </a:r>
          </a:p>
        </p:txBody>
      </p:sp>
      <p:sp>
        <p:nvSpPr>
          <p:cNvPr id="5" name="Slide Number Placeholder 4"/>
          <p:cNvSpPr>
            <a:spLocks noGrp="1"/>
          </p:cNvSpPr>
          <p:nvPr>
            <p:ph type="sldNum" sz="quarter" idx="4"/>
          </p:nvPr>
        </p:nvSpPr>
        <p:spPr/>
        <p:txBody>
          <a:bodyPr/>
          <a:lstStyle/>
          <a:p>
            <a:r>
              <a:rPr lang="en-US"/>
              <a:t>Page </a:t>
            </a:r>
            <a:fld id="{127D9164-07AF-9947-BAED-B5CA6D2A48F4}" type="slidenum">
              <a:rPr lang="en-US" smtClean="0"/>
              <a:pPr/>
              <a:t>6</a:t>
            </a:fld>
            <a:endParaRPr lang="en-US" dirty="0"/>
          </a:p>
        </p:txBody>
      </p:sp>
    </p:spTree>
    <p:extLst>
      <p:ext uri="{BB962C8B-B14F-4D97-AF65-F5344CB8AC3E}">
        <p14:creationId xmlns:p14="http://schemas.microsoft.com/office/powerpoint/2010/main" val="395515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Elevate to continent</a:t>
            </a:r>
          </a:p>
          <a:p>
            <a:pPr lvl="1"/>
            <a:r>
              <a:rPr lang="en-US" sz="2000" dirty="0"/>
              <a:t>The ‘COUNTRY’ variable is elevated to continent, and the ‘COUNTRY’ variable is deleted.</a:t>
            </a:r>
          </a:p>
          <a:p>
            <a:r>
              <a:rPr lang="en-US" dirty="0"/>
              <a:t>Deriving and aggregating age</a:t>
            </a:r>
          </a:p>
          <a:p>
            <a:pPr lvl="1"/>
            <a:r>
              <a:rPr lang="en-US" sz="2000" dirty="0"/>
              <a:t>Ages &gt; 89 are grouped into one. Small frequencies of age can be further grouped manually.</a:t>
            </a:r>
          </a:p>
          <a:p>
            <a:r>
              <a:rPr lang="en-US" dirty="0"/>
              <a:t>Handling of free text</a:t>
            </a:r>
          </a:p>
          <a:p>
            <a:pPr lvl="1"/>
            <a:r>
              <a:rPr lang="en-US" sz="2000" dirty="0"/>
              <a:t>Data points containing identifiable data in free text is removed as a general rule, but always inspected manually.</a:t>
            </a:r>
          </a:p>
          <a:p>
            <a:r>
              <a:rPr lang="en-US" dirty="0"/>
              <a:t>Data preserved unchanged</a:t>
            </a:r>
          </a:p>
          <a:p>
            <a:pPr lvl="1"/>
            <a:r>
              <a:rPr lang="en-US" sz="2000" dirty="0"/>
              <a:t>Most data points carrying results etc. needs no de-identification.</a:t>
            </a:r>
          </a:p>
          <a:p>
            <a:pPr marL="0" indent="0">
              <a:buNone/>
            </a:pPr>
            <a:endParaRPr lang="en-US" dirty="0"/>
          </a:p>
        </p:txBody>
      </p:sp>
      <p:sp>
        <p:nvSpPr>
          <p:cNvPr id="3" name="Date Placeholder 2"/>
          <p:cNvSpPr>
            <a:spLocks noGrp="1"/>
          </p:cNvSpPr>
          <p:nvPr>
            <p:ph type="dt" sz="half" idx="2"/>
          </p:nvPr>
        </p:nvSpPr>
        <p:spPr/>
        <p:txBody>
          <a:bodyPr/>
          <a:lstStyle/>
          <a:p>
            <a:r>
              <a:rPr lang="en-US"/>
              <a:t>© 2017 DIA, Inc. All rights reserved.</a:t>
            </a:r>
            <a:endParaRPr lang="en-US" dirty="0"/>
          </a:p>
        </p:txBody>
      </p:sp>
      <p:sp>
        <p:nvSpPr>
          <p:cNvPr id="4" name="Title 3"/>
          <p:cNvSpPr>
            <a:spLocks noGrp="1"/>
          </p:cNvSpPr>
          <p:nvPr>
            <p:ph type="title"/>
          </p:nvPr>
        </p:nvSpPr>
        <p:spPr/>
        <p:txBody>
          <a:bodyPr/>
          <a:lstStyle/>
          <a:p>
            <a:r>
              <a:rPr lang="en-GB" dirty="0"/>
              <a:t>Rules Summary 2</a:t>
            </a:r>
            <a:endParaRPr lang="en-US" dirty="0"/>
          </a:p>
        </p:txBody>
      </p:sp>
      <p:sp>
        <p:nvSpPr>
          <p:cNvPr id="5" name="Slide Number Placeholder 4"/>
          <p:cNvSpPr>
            <a:spLocks noGrp="1"/>
          </p:cNvSpPr>
          <p:nvPr>
            <p:ph type="sldNum" sz="quarter" idx="4"/>
          </p:nvPr>
        </p:nvSpPr>
        <p:spPr/>
        <p:txBody>
          <a:bodyPr/>
          <a:lstStyle/>
          <a:p>
            <a:r>
              <a:rPr lang="en-US"/>
              <a:t>Page </a:t>
            </a:r>
            <a:fld id="{127D9164-07AF-9947-BAED-B5CA6D2A48F4}" type="slidenum">
              <a:rPr lang="en-US" smtClean="0"/>
              <a:pPr/>
              <a:t>7</a:t>
            </a:fld>
            <a:endParaRPr lang="en-US" dirty="0"/>
          </a:p>
        </p:txBody>
      </p:sp>
    </p:spTree>
    <p:extLst>
      <p:ext uri="{BB962C8B-B14F-4D97-AF65-F5344CB8AC3E}">
        <p14:creationId xmlns:p14="http://schemas.microsoft.com/office/powerpoint/2010/main" val="1073040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Small excerpt of interesting columns</a:t>
            </a:r>
          </a:p>
          <a:p>
            <a:pPr marL="0" indent="0">
              <a:buNone/>
            </a:pPr>
            <a:endParaRPr lang="en-US" dirty="0"/>
          </a:p>
        </p:txBody>
      </p:sp>
      <p:sp>
        <p:nvSpPr>
          <p:cNvPr id="3" name="Date Placeholder 2"/>
          <p:cNvSpPr>
            <a:spLocks noGrp="1"/>
          </p:cNvSpPr>
          <p:nvPr>
            <p:ph type="dt" sz="half" idx="2"/>
          </p:nvPr>
        </p:nvSpPr>
        <p:spPr/>
        <p:txBody>
          <a:bodyPr/>
          <a:lstStyle/>
          <a:p>
            <a:r>
              <a:rPr lang="en-US"/>
              <a:t>© 2017 DIA, Inc. All rights reserved.</a:t>
            </a:r>
            <a:endParaRPr lang="en-US" dirty="0"/>
          </a:p>
        </p:txBody>
      </p:sp>
      <p:sp>
        <p:nvSpPr>
          <p:cNvPr id="4" name="Title 3"/>
          <p:cNvSpPr>
            <a:spLocks noGrp="1"/>
          </p:cNvSpPr>
          <p:nvPr>
            <p:ph type="title"/>
          </p:nvPr>
        </p:nvSpPr>
        <p:spPr/>
        <p:txBody>
          <a:bodyPr/>
          <a:lstStyle/>
          <a:p>
            <a:r>
              <a:rPr lang="en-US" dirty="0"/>
              <a:t>PhUSE Document Contents</a:t>
            </a:r>
          </a:p>
        </p:txBody>
      </p:sp>
      <p:sp>
        <p:nvSpPr>
          <p:cNvPr id="5" name="Slide Number Placeholder 4"/>
          <p:cNvSpPr>
            <a:spLocks noGrp="1"/>
          </p:cNvSpPr>
          <p:nvPr>
            <p:ph type="sldNum" sz="quarter" idx="4"/>
          </p:nvPr>
        </p:nvSpPr>
        <p:spPr/>
        <p:txBody>
          <a:bodyPr/>
          <a:lstStyle/>
          <a:p>
            <a:r>
              <a:rPr lang="en-US"/>
              <a:t>Page </a:t>
            </a:r>
            <a:fld id="{127D9164-07AF-9947-BAED-B5CA6D2A48F4}" type="slidenum">
              <a:rPr lang="en-US" smtClean="0"/>
              <a:pPr/>
              <a:t>8</a:t>
            </a:fld>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487" y="2233613"/>
            <a:ext cx="286702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537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2"/>
          </p:nvPr>
        </p:nvSpPr>
        <p:spPr/>
        <p:txBody>
          <a:bodyPr/>
          <a:lstStyle/>
          <a:p>
            <a:r>
              <a:rPr lang="en-US" sz="600"/>
              <a:t>© 2017 DIA, Inc. All rights reserved.</a:t>
            </a:r>
            <a:endParaRPr lang="en-US" sz="600" dirty="0"/>
          </a:p>
        </p:txBody>
      </p:sp>
      <p:sp>
        <p:nvSpPr>
          <p:cNvPr id="4" name="Title 3"/>
          <p:cNvSpPr>
            <a:spLocks noGrp="1"/>
          </p:cNvSpPr>
          <p:nvPr>
            <p:ph type="title"/>
          </p:nvPr>
        </p:nvSpPr>
        <p:spPr/>
        <p:txBody>
          <a:bodyPr/>
          <a:lstStyle/>
          <a:p>
            <a:r>
              <a:rPr lang="en-US" sz="2000" dirty="0"/>
              <a:t>Mapping rules to macros</a:t>
            </a:r>
          </a:p>
        </p:txBody>
      </p:sp>
      <p:sp>
        <p:nvSpPr>
          <p:cNvPr id="5" name="Slide Number Placeholder 4"/>
          <p:cNvSpPr>
            <a:spLocks noGrp="1"/>
          </p:cNvSpPr>
          <p:nvPr>
            <p:ph type="sldNum" sz="quarter" idx="4"/>
          </p:nvPr>
        </p:nvSpPr>
        <p:spPr/>
        <p:txBody>
          <a:bodyPr/>
          <a:lstStyle/>
          <a:p>
            <a:r>
              <a:rPr lang="en-US" sz="600"/>
              <a:t>Page </a:t>
            </a:r>
            <a:fld id="{127D9164-07AF-9947-BAED-B5CA6D2A48F4}" type="slidenum">
              <a:rPr lang="en-US" sz="600" smtClean="0"/>
              <a:pPr/>
              <a:t>9</a:t>
            </a:fld>
            <a:endParaRPr lang="en-US" sz="600" dirty="0"/>
          </a:p>
        </p:txBody>
      </p:sp>
      <p:sp>
        <p:nvSpPr>
          <p:cNvPr id="6" name="Rectangle 5"/>
          <p:cNvSpPr/>
          <p:nvPr/>
        </p:nvSpPr>
        <p:spPr>
          <a:xfrm>
            <a:off x="457199" y="1528354"/>
            <a:ext cx="8543109" cy="2893100"/>
          </a:xfrm>
          <a:prstGeom prst="rect">
            <a:avLst/>
          </a:prstGeom>
        </p:spPr>
        <p:txBody>
          <a:bodyPr wrap="square">
            <a:spAutoFit/>
          </a:bodyPr>
          <a:lstStyle/>
          <a:p>
            <a:r>
              <a:rPr lang="en-US" sz="1300" b="1" dirty="0">
                <a:solidFill>
                  <a:srgbClr val="000080"/>
                </a:solidFill>
                <a:latin typeface="Courier New" panose="02070309020205020404" pitchFamily="49" charset="0"/>
              </a:rPr>
              <a:t>proc</a:t>
            </a:r>
            <a:r>
              <a:rPr lang="en-US" sz="1300" dirty="0">
                <a:solidFill>
                  <a:srgbClr val="000000"/>
                </a:solidFill>
                <a:latin typeface="Courier New" panose="02070309020205020404" pitchFamily="49" charset="0"/>
              </a:rPr>
              <a:t> </a:t>
            </a:r>
            <a:r>
              <a:rPr lang="en-US" sz="1300" b="1" dirty="0">
                <a:solidFill>
                  <a:srgbClr val="000080"/>
                </a:solidFill>
                <a:latin typeface="Courier New" panose="02070309020205020404" pitchFamily="49" charset="0"/>
              </a:rPr>
              <a:t>format</a:t>
            </a:r>
            <a:r>
              <a:rPr lang="en-US" sz="1300" dirty="0">
                <a:solidFill>
                  <a:srgbClr val="000000"/>
                </a:solidFill>
                <a:latin typeface="Courier New" panose="02070309020205020404" pitchFamily="49" charset="0"/>
              </a:rPr>
              <a:t>;</a:t>
            </a:r>
          </a:p>
          <a:p>
            <a:r>
              <a:rPr lang="en-US" sz="1300" dirty="0">
                <a:solidFill>
                  <a:srgbClr val="000000"/>
                </a:solidFill>
                <a:latin typeface="Courier New" panose="02070309020205020404" pitchFamily="49" charset="0"/>
              </a:rPr>
              <a:t>  </a:t>
            </a:r>
            <a:r>
              <a:rPr lang="en-US" sz="1300" dirty="0">
                <a:solidFill>
                  <a:srgbClr val="0000FF"/>
                </a:solidFill>
                <a:latin typeface="Courier New" panose="02070309020205020404" pitchFamily="49" charset="0"/>
              </a:rPr>
              <a:t>value</a:t>
            </a:r>
            <a:r>
              <a:rPr lang="en-US" sz="1300" dirty="0">
                <a:solidFill>
                  <a:srgbClr val="000000"/>
                </a:solidFill>
                <a:latin typeface="Courier New" panose="02070309020205020404" pitchFamily="49" charset="0"/>
              </a:rPr>
              <a:t> $rules</a:t>
            </a:r>
          </a:p>
          <a:p>
            <a:r>
              <a:rPr lang="it-IT" sz="1300" dirty="0">
                <a:solidFill>
                  <a:srgbClr val="000000"/>
                </a:solidFill>
                <a:latin typeface="Courier New" panose="02070309020205020404" pitchFamily="49" charset="0"/>
              </a:rPr>
              <a:t>  </a:t>
            </a:r>
            <a:r>
              <a:rPr lang="it-IT" sz="1300" dirty="0">
                <a:solidFill>
                  <a:srgbClr val="800080"/>
                </a:solidFill>
                <a:latin typeface="Courier New" panose="02070309020205020404" pitchFamily="49" charset="0"/>
              </a:rPr>
              <a:t>'</a:t>
            </a:r>
            <a:r>
              <a:rPr lang="it-IT" sz="1300" dirty="0" err="1">
                <a:solidFill>
                  <a:srgbClr val="800080"/>
                </a:solidFill>
                <a:latin typeface="Courier New" panose="02070309020205020404" pitchFamily="49" charset="0"/>
              </a:rPr>
              <a:t>Remove</a:t>
            </a:r>
            <a:r>
              <a:rPr lang="it-IT" sz="1300" dirty="0">
                <a:solidFill>
                  <a:srgbClr val="800080"/>
                </a:solidFill>
                <a:latin typeface="Courier New" panose="02070309020205020404" pitchFamily="49" charset="0"/>
              </a:rPr>
              <a:t> dataset'</a:t>
            </a:r>
            <a:r>
              <a:rPr lang="it-IT" sz="1300" dirty="0">
                <a:solidFill>
                  <a:srgbClr val="000000"/>
                </a:solidFill>
                <a:latin typeface="Courier New" panose="02070309020205020404" pitchFamily="49" charset="0"/>
              </a:rPr>
              <a:t>                                          = </a:t>
            </a:r>
            <a:r>
              <a:rPr lang="it-IT" sz="1300" dirty="0">
                <a:solidFill>
                  <a:srgbClr val="800080"/>
                </a:solidFill>
                <a:latin typeface="Courier New" panose="02070309020205020404" pitchFamily="49" charset="0"/>
              </a:rPr>
              <a:t>'%</a:t>
            </a:r>
            <a:r>
              <a:rPr lang="it-IT" sz="1300" dirty="0" err="1">
                <a:solidFill>
                  <a:srgbClr val="800080"/>
                </a:solidFill>
                <a:latin typeface="Courier New" panose="02070309020205020404" pitchFamily="49" charset="0"/>
              </a:rPr>
              <a:t>di_remove_dsn</a:t>
            </a:r>
            <a:r>
              <a:rPr lang="it-IT" sz="1300" dirty="0">
                <a:solidFill>
                  <a:srgbClr val="800080"/>
                </a:solidFill>
                <a:latin typeface="Courier New" panose="02070309020205020404" pitchFamily="49" charset="0"/>
              </a:rPr>
              <a:t>'</a:t>
            </a:r>
            <a:endParaRPr lang="it-IT" sz="1300" dirty="0">
              <a:solidFill>
                <a:srgbClr val="000000"/>
              </a:solidFill>
              <a:latin typeface="Courier New" panose="02070309020205020404" pitchFamily="49" charset="0"/>
            </a:endParaRPr>
          </a:p>
          <a:p>
            <a:r>
              <a:rPr lang="it-IT" sz="1300" dirty="0">
                <a:solidFill>
                  <a:srgbClr val="000000"/>
                </a:solidFill>
                <a:latin typeface="Courier New" panose="02070309020205020404" pitchFamily="49" charset="0"/>
              </a:rPr>
              <a:t>  </a:t>
            </a:r>
            <a:r>
              <a:rPr lang="it-IT" sz="1300" dirty="0">
                <a:solidFill>
                  <a:srgbClr val="800080"/>
                </a:solidFill>
                <a:latin typeface="Courier New" panose="02070309020205020404" pitchFamily="49" charset="0"/>
              </a:rPr>
              <a:t>'Derive Age'</a:t>
            </a:r>
            <a:r>
              <a:rPr lang="it-IT" sz="1300" dirty="0">
                <a:solidFill>
                  <a:srgbClr val="000000"/>
                </a:solidFill>
                <a:latin typeface="Courier New" panose="02070309020205020404" pitchFamily="49" charset="0"/>
              </a:rPr>
              <a:t>                                              = </a:t>
            </a:r>
            <a:r>
              <a:rPr lang="it-IT" sz="1300" dirty="0">
                <a:solidFill>
                  <a:srgbClr val="800080"/>
                </a:solidFill>
                <a:latin typeface="Courier New" panose="02070309020205020404" pitchFamily="49" charset="0"/>
              </a:rPr>
              <a:t>'%</a:t>
            </a:r>
            <a:r>
              <a:rPr lang="it-IT" sz="1300" dirty="0" err="1">
                <a:solidFill>
                  <a:srgbClr val="800080"/>
                </a:solidFill>
                <a:latin typeface="Courier New" panose="02070309020205020404" pitchFamily="49" charset="0"/>
              </a:rPr>
              <a:t>di_derive_age</a:t>
            </a:r>
            <a:r>
              <a:rPr lang="it-IT" sz="1300" dirty="0">
                <a:solidFill>
                  <a:srgbClr val="800080"/>
                </a:solidFill>
                <a:latin typeface="Courier New" panose="02070309020205020404" pitchFamily="49" charset="0"/>
              </a:rPr>
              <a:t>'</a:t>
            </a:r>
            <a:endParaRPr lang="it-IT" sz="1300" dirty="0">
              <a:solidFill>
                <a:srgbClr val="000000"/>
              </a:solidFill>
              <a:latin typeface="Courier New" panose="02070309020205020404" pitchFamily="49" charset="0"/>
            </a:endParaRPr>
          </a:p>
          <a:p>
            <a:r>
              <a:rPr lang="en-US" sz="1300" dirty="0">
                <a:solidFill>
                  <a:srgbClr val="000000"/>
                </a:solidFill>
                <a:latin typeface="Courier New" panose="02070309020205020404" pitchFamily="49" charset="0"/>
              </a:rPr>
              <a:t>  </a:t>
            </a:r>
            <a:r>
              <a:rPr lang="en-US" sz="1300" dirty="0">
                <a:solidFill>
                  <a:srgbClr val="800080"/>
                </a:solidFill>
                <a:latin typeface="Courier New" panose="02070309020205020404" pitchFamily="49" charset="0"/>
              </a:rPr>
              <a:t>'Offset'</a:t>
            </a:r>
            <a:r>
              <a:rPr lang="en-US" sz="1300" dirty="0">
                <a:solidFill>
                  <a:srgbClr val="000000"/>
                </a:solidFill>
                <a:latin typeface="Courier New" panose="02070309020205020404" pitchFamily="49" charset="0"/>
              </a:rPr>
              <a:t>                                                  = </a:t>
            </a:r>
            <a:r>
              <a:rPr lang="en-US" sz="1300" dirty="0">
                <a:solidFill>
                  <a:srgbClr val="800080"/>
                </a:solidFill>
                <a:latin typeface="Courier New" panose="02070309020205020404" pitchFamily="49" charset="0"/>
              </a:rPr>
              <a:t>'%</a:t>
            </a:r>
            <a:r>
              <a:rPr lang="en-US" sz="1300" dirty="0" err="1">
                <a:solidFill>
                  <a:srgbClr val="800080"/>
                </a:solidFill>
                <a:latin typeface="Courier New" panose="02070309020205020404" pitchFamily="49" charset="0"/>
              </a:rPr>
              <a:t>di_offset</a:t>
            </a:r>
            <a:r>
              <a:rPr lang="en-US" sz="1300" dirty="0">
                <a:solidFill>
                  <a:srgbClr val="800080"/>
                </a:solidFill>
                <a:latin typeface="Courier New" panose="02070309020205020404" pitchFamily="49" charset="0"/>
              </a:rPr>
              <a:t>'</a:t>
            </a:r>
            <a:endParaRPr lang="en-US" sz="1300" dirty="0">
              <a:solidFill>
                <a:srgbClr val="000000"/>
              </a:solidFill>
              <a:latin typeface="Courier New" panose="02070309020205020404" pitchFamily="49" charset="0"/>
            </a:endParaRPr>
          </a:p>
          <a:p>
            <a:r>
              <a:rPr lang="it-IT" sz="1300" dirty="0">
                <a:solidFill>
                  <a:srgbClr val="000000"/>
                </a:solidFill>
                <a:latin typeface="Courier New" panose="02070309020205020404" pitchFamily="49" charset="0"/>
              </a:rPr>
              <a:t>  </a:t>
            </a:r>
            <a:r>
              <a:rPr lang="it-IT" sz="1300" dirty="0">
                <a:solidFill>
                  <a:srgbClr val="800080"/>
                </a:solidFill>
                <a:latin typeface="Courier New" panose="02070309020205020404" pitchFamily="49" charset="0"/>
              </a:rPr>
              <a:t>'Elevate to </a:t>
            </a:r>
            <a:r>
              <a:rPr lang="it-IT" sz="1300" dirty="0" err="1">
                <a:solidFill>
                  <a:srgbClr val="800080"/>
                </a:solidFill>
                <a:latin typeface="Courier New" panose="02070309020205020404" pitchFamily="49" charset="0"/>
              </a:rPr>
              <a:t>continent</a:t>
            </a:r>
            <a:r>
              <a:rPr lang="it-IT" sz="1300" dirty="0">
                <a:solidFill>
                  <a:srgbClr val="800080"/>
                </a:solidFill>
                <a:latin typeface="Courier New" panose="02070309020205020404" pitchFamily="49" charset="0"/>
              </a:rPr>
              <a:t>'</a:t>
            </a:r>
            <a:r>
              <a:rPr lang="it-IT" sz="1300" dirty="0">
                <a:solidFill>
                  <a:srgbClr val="000000"/>
                </a:solidFill>
                <a:latin typeface="Courier New" panose="02070309020205020404" pitchFamily="49" charset="0"/>
              </a:rPr>
              <a:t>                                    = </a:t>
            </a:r>
            <a:r>
              <a:rPr lang="it-IT" sz="1300" dirty="0">
                <a:solidFill>
                  <a:srgbClr val="800080"/>
                </a:solidFill>
                <a:latin typeface="Courier New" panose="02070309020205020404" pitchFamily="49" charset="0"/>
              </a:rPr>
              <a:t>'%</a:t>
            </a:r>
            <a:r>
              <a:rPr lang="it-IT" sz="1300" dirty="0" err="1">
                <a:solidFill>
                  <a:srgbClr val="800080"/>
                </a:solidFill>
                <a:latin typeface="Courier New" panose="02070309020205020404" pitchFamily="49" charset="0"/>
              </a:rPr>
              <a:t>di_continent</a:t>
            </a:r>
            <a:r>
              <a:rPr lang="it-IT" sz="1300" dirty="0">
                <a:solidFill>
                  <a:srgbClr val="800080"/>
                </a:solidFill>
                <a:latin typeface="Courier New" panose="02070309020205020404" pitchFamily="49" charset="0"/>
              </a:rPr>
              <a:t>'</a:t>
            </a:r>
            <a:endParaRPr lang="it-IT" sz="1300" dirty="0">
              <a:solidFill>
                <a:srgbClr val="000000"/>
              </a:solidFill>
              <a:latin typeface="Courier New" panose="02070309020205020404" pitchFamily="49" charset="0"/>
            </a:endParaRPr>
          </a:p>
          <a:p>
            <a:r>
              <a:rPr lang="fr-FR" sz="1300" dirty="0">
                <a:solidFill>
                  <a:srgbClr val="000000"/>
                </a:solidFill>
                <a:latin typeface="Courier New" panose="02070309020205020404" pitchFamily="49" charset="0"/>
              </a:rPr>
              <a:t>  </a:t>
            </a:r>
            <a:r>
              <a:rPr lang="fr-FR" sz="1300" dirty="0">
                <a:solidFill>
                  <a:srgbClr val="800080"/>
                </a:solidFill>
                <a:latin typeface="Courier New" panose="02070309020205020404" pitchFamily="49" charset="0"/>
              </a:rPr>
              <a:t>'Recode </a:t>
            </a:r>
            <a:r>
              <a:rPr lang="fr-FR" sz="1300" dirty="0" err="1">
                <a:solidFill>
                  <a:srgbClr val="800080"/>
                </a:solidFill>
                <a:latin typeface="Courier New" panose="02070309020205020404" pitchFamily="49" charset="0"/>
              </a:rPr>
              <a:t>subject</a:t>
            </a:r>
            <a:r>
              <a:rPr lang="fr-FR" sz="1300" dirty="0">
                <a:solidFill>
                  <a:srgbClr val="800080"/>
                </a:solidFill>
                <a:latin typeface="Courier New" panose="02070309020205020404" pitchFamily="49" charset="0"/>
              </a:rPr>
              <a:t> ID'</a:t>
            </a:r>
            <a:r>
              <a:rPr lang="fr-FR" sz="1300" dirty="0">
                <a:solidFill>
                  <a:srgbClr val="000000"/>
                </a:solidFill>
                <a:latin typeface="Courier New" panose="02070309020205020404" pitchFamily="49" charset="0"/>
              </a:rPr>
              <a:t>                                       = </a:t>
            </a:r>
            <a:r>
              <a:rPr lang="fr-FR" sz="1300" dirty="0">
                <a:solidFill>
                  <a:srgbClr val="800080"/>
                </a:solidFill>
                <a:latin typeface="Courier New" panose="02070309020205020404" pitchFamily="49" charset="0"/>
              </a:rPr>
              <a:t>'%</a:t>
            </a:r>
            <a:r>
              <a:rPr lang="fr-FR" sz="1300" dirty="0" err="1">
                <a:solidFill>
                  <a:srgbClr val="800080"/>
                </a:solidFill>
                <a:latin typeface="Courier New" panose="02070309020205020404" pitchFamily="49" charset="0"/>
              </a:rPr>
              <a:t>di_recode_subject</a:t>
            </a:r>
            <a:r>
              <a:rPr lang="fr-FR" sz="1300" dirty="0">
                <a:solidFill>
                  <a:srgbClr val="800080"/>
                </a:solidFill>
                <a:latin typeface="Courier New" panose="02070309020205020404" pitchFamily="49" charset="0"/>
              </a:rPr>
              <a:t>'</a:t>
            </a:r>
            <a:endParaRPr lang="fr-FR" sz="1300" dirty="0">
              <a:solidFill>
                <a:srgbClr val="000000"/>
              </a:solidFill>
              <a:latin typeface="Courier New" panose="02070309020205020404" pitchFamily="49" charset="0"/>
            </a:endParaRPr>
          </a:p>
          <a:p>
            <a:r>
              <a:rPr lang="en-US" sz="1300" dirty="0">
                <a:solidFill>
                  <a:srgbClr val="000000"/>
                </a:solidFill>
                <a:latin typeface="Courier New" panose="02070309020205020404" pitchFamily="49" charset="0"/>
              </a:rPr>
              <a:t>  </a:t>
            </a:r>
            <a:r>
              <a:rPr lang="en-US" sz="1300" dirty="0">
                <a:solidFill>
                  <a:srgbClr val="800080"/>
                </a:solidFill>
                <a:latin typeface="Courier New" panose="02070309020205020404" pitchFamily="49" charset="0"/>
              </a:rPr>
              <a:t>'Recode ID variable'</a:t>
            </a:r>
            <a:r>
              <a:rPr lang="en-US" sz="1300" dirty="0">
                <a:solidFill>
                  <a:srgbClr val="000000"/>
                </a:solidFill>
                <a:latin typeface="Courier New" panose="02070309020205020404" pitchFamily="49" charset="0"/>
              </a:rPr>
              <a:t>                                      = </a:t>
            </a:r>
            <a:r>
              <a:rPr lang="en-US" sz="1300" dirty="0">
                <a:solidFill>
                  <a:srgbClr val="800080"/>
                </a:solidFill>
                <a:latin typeface="Courier New" panose="02070309020205020404" pitchFamily="49" charset="0"/>
              </a:rPr>
              <a:t>'%</a:t>
            </a:r>
            <a:r>
              <a:rPr lang="en-US" sz="1300" dirty="0" err="1">
                <a:solidFill>
                  <a:srgbClr val="800080"/>
                </a:solidFill>
                <a:latin typeface="Courier New" panose="02070309020205020404" pitchFamily="49" charset="0"/>
              </a:rPr>
              <a:t>di_recode_id</a:t>
            </a:r>
            <a:r>
              <a:rPr lang="en-US" sz="1300" dirty="0">
                <a:solidFill>
                  <a:srgbClr val="800080"/>
                </a:solidFill>
                <a:latin typeface="Courier New" panose="02070309020205020404" pitchFamily="49" charset="0"/>
              </a:rPr>
              <a:t>'</a:t>
            </a:r>
            <a:endParaRPr lang="en-US" sz="1300" dirty="0">
              <a:solidFill>
                <a:srgbClr val="000000"/>
              </a:solidFill>
              <a:latin typeface="Courier New" panose="02070309020205020404" pitchFamily="49" charset="0"/>
            </a:endParaRPr>
          </a:p>
          <a:p>
            <a:r>
              <a:rPr lang="en-US" sz="1300" dirty="0">
                <a:solidFill>
                  <a:srgbClr val="000000"/>
                </a:solidFill>
                <a:latin typeface="Courier New" panose="02070309020205020404" pitchFamily="49" charset="0"/>
              </a:rPr>
              <a:t>  </a:t>
            </a:r>
            <a:r>
              <a:rPr lang="en-US" sz="1300" dirty="0">
                <a:solidFill>
                  <a:srgbClr val="800080"/>
                </a:solidFill>
                <a:latin typeface="Courier New" panose="02070309020205020404" pitchFamily="49" charset="0"/>
              </a:rPr>
              <a:t>'Remove'</a:t>
            </a:r>
            <a:r>
              <a:rPr lang="en-US" sz="1300" dirty="0">
                <a:solidFill>
                  <a:srgbClr val="000000"/>
                </a:solidFill>
                <a:latin typeface="Courier New" panose="02070309020205020404" pitchFamily="49" charset="0"/>
              </a:rPr>
              <a:t>                                                  = </a:t>
            </a:r>
            <a:r>
              <a:rPr lang="en-US" sz="1300" dirty="0">
                <a:solidFill>
                  <a:srgbClr val="800080"/>
                </a:solidFill>
                <a:latin typeface="Courier New" panose="02070309020205020404" pitchFamily="49" charset="0"/>
              </a:rPr>
              <a:t>'%</a:t>
            </a:r>
            <a:r>
              <a:rPr lang="en-US" sz="1300" dirty="0" err="1">
                <a:solidFill>
                  <a:srgbClr val="800080"/>
                </a:solidFill>
                <a:latin typeface="Courier New" panose="02070309020205020404" pitchFamily="49" charset="0"/>
              </a:rPr>
              <a:t>di_remove_var</a:t>
            </a:r>
            <a:r>
              <a:rPr lang="en-US" sz="1300" dirty="0">
                <a:solidFill>
                  <a:srgbClr val="800080"/>
                </a:solidFill>
                <a:latin typeface="Courier New" panose="02070309020205020404" pitchFamily="49" charset="0"/>
              </a:rPr>
              <a:t>'</a:t>
            </a:r>
            <a:endParaRPr lang="en-US" sz="1300" dirty="0">
              <a:solidFill>
                <a:srgbClr val="000000"/>
              </a:solidFill>
              <a:latin typeface="Courier New" panose="02070309020205020404" pitchFamily="49" charset="0"/>
            </a:endParaRPr>
          </a:p>
          <a:p>
            <a:r>
              <a:rPr lang="en-US" sz="1300" dirty="0">
                <a:solidFill>
                  <a:srgbClr val="000000"/>
                </a:solidFill>
                <a:latin typeface="Courier New" panose="02070309020205020404" pitchFamily="49" charset="0"/>
              </a:rPr>
              <a:t>  </a:t>
            </a:r>
            <a:r>
              <a:rPr lang="en-US" sz="1300" dirty="0">
                <a:solidFill>
                  <a:srgbClr val="800080"/>
                </a:solidFill>
                <a:latin typeface="Courier New" panose="02070309020205020404" pitchFamily="49" charset="0"/>
              </a:rPr>
              <a:t>'Keep'</a:t>
            </a:r>
            <a:r>
              <a:rPr lang="en-US" sz="1300" dirty="0">
                <a:solidFill>
                  <a:srgbClr val="000000"/>
                </a:solidFill>
                <a:latin typeface="Courier New" panose="02070309020205020404" pitchFamily="49" charset="0"/>
              </a:rPr>
              <a:t>                                                    = </a:t>
            </a:r>
            <a:r>
              <a:rPr lang="en-US" sz="1300" dirty="0">
                <a:solidFill>
                  <a:srgbClr val="800080"/>
                </a:solidFill>
                <a:latin typeface="Courier New" panose="02070309020205020404" pitchFamily="49" charset="0"/>
              </a:rPr>
              <a:t>'%</a:t>
            </a:r>
            <a:r>
              <a:rPr lang="en-US" sz="1300" dirty="0" err="1">
                <a:solidFill>
                  <a:srgbClr val="800080"/>
                </a:solidFill>
                <a:latin typeface="Courier New" panose="02070309020205020404" pitchFamily="49" charset="0"/>
              </a:rPr>
              <a:t>di_keep</a:t>
            </a:r>
            <a:r>
              <a:rPr lang="en-US" sz="1300" dirty="0">
                <a:solidFill>
                  <a:srgbClr val="800080"/>
                </a:solidFill>
                <a:latin typeface="Courier New" panose="02070309020205020404" pitchFamily="49" charset="0"/>
              </a:rPr>
              <a:t>'</a:t>
            </a:r>
            <a:endParaRPr lang="en-US" sz="1300" dirty="0">
              <a:solidFill>
                <a:srgbClr val="000000"/>
              </a:solidFill>
              <a:latin typeface="Courier New" panose="02070309020205020404" pitchFamily="49" charset="0"/>
            </a:endParaRPr>
          </a:p>
          <a:p>
            <a:r>
              <a:rPr lang="en-US" sz="1300" dirty="0">
                <a:solidFill>
                  <a:srgbClr val="000000"/>
                </a:solidFill>
                <a:latin typeface="Courier New" panose="02070309020205020404" pitchFamily="49" charset="0"/>
              </a:rPr>
              <a:t>  </a:t>
            </a:r>
            <a:r>
              <a:rPr lang="en-US" sz="1300" dirty="0">
                <a:solidFill>
                  <a:srgbClr val="800080"/>
                </a:solidFill>
                <a:latin typeface="Courier New" panose="02070309020205020404" pitchFamily="49" charset="0"/>
              </a:rPr>
              <a:t>'No further de-identification'</a:t>
            </a:r>
            <a:r>
              <a:rPr lang="en-US" sz="1300" dirty="0">
                <a:solidFill>
                  <a:srgbClr val="000000"/>
                </a:solidFill>
                <a:latin typeface="Courier New" panose="02070309020205020404" pitchFamily="49" charset="0"/>
              </a:rPr>
              <a:t>                            = </a:t>
            </a:r>
            <a:r>
              <a:rPr lang="en-US" sz="1300" dirty="0">
                <a:solidFill>
                  <a:srgbClr val="800080"/>
                </a:solidFill>
                <a:latin typeface="Courier New" panose="02070309020205020404" pitchFamily="49" charset="0"/>
              </a:rPr>
              <a:t>'%</a:t>
            </a:r>
            <a:r>
              <a:rPr lang="en-US" sz="1300" dirty="0" err="1">
                <a:solidFill>
                  <a:srgbClr val="800080"/>
                </a:solidFill>
                <a:latin typeface="Courier New" panose="02070309020205020404" pitchFamily="49" charset="0"/>
              </a:rPr>
              <a:t>di_no_further</a:t>
            </a:r>
            <a:r>
              <a:rPr lang="en-US" sz="1300" dirty="0">
                <a:solidFill>
                  <a:srgbClr val="800080"/>
                </a:solidFill>
                <a:latin typeface="Courier New" panose="02070309020205020404" pitchFamily="49" charset="0"/>
              </a:rPr>
              <a:t>'</a:t>
            </a:r>
            <a:endParaRPr lang="en-US" sz="1300" dirty="0">
              <a:solidFill>
                <a:srgbClr val="000000"/>
              </a:solidFill>
              <a:latin typeface="Courier New" panose="02070309020205020404" pitchFamily="49" charset="0"/>
            </a:endParaRPr>
          </a:p>
          <a:p>
            <a:r>
              <a:rPr lang="en-US" sz="1300" dirty="0">
                <a:solidFill>
                  <a:srgbClr val="000000"/>
                </a:solidFill>
                <a:latin typeface="Courier New" panose="02070309020205020404" pitchFamily="49" charset="0"/>
              </a:rPr>
              <a:t>  </a:t>
            </a:r>
            <a:r>
              <a:rPr lang="en-US" sz="1300" dirty="0">
                <a:solidFill>
                  <a:srgbClr val="800080"/>
                </a:solidFill>
                <a:latin typeface="Courier New" panose="02070309020205020404" pitchFamily="49" charset="0"/>
              </a:rPr>
              <a:t>'Review and only redact values with personal information'</a:t>
            </a:r>
            <a:r>
              <a:rPr lang="en-US" sz="1300" dirty="0">
                <a:solidFill>
                  <a:srgbClr val="000000"/>
                </a:solidFill>
                <a:latin typeface="Courier New" panose="02070309020205020404" pitchFamily="49" charset="0"/>
              </a:rPr>
              <a:t> = </a:t>
            </a:r>
            <a:r>
              <a:rPr lang="en-US" sz="1300" dirty="0">
                <a:solidFill>
                  <a:srgbClr val="800080"/>
                </a:solidFill>
                <a:latin typeface="Courier New" panose="02070309020205020404" pitchFamily="49" charset="0"/>
              </a:rPr>
              <a:t>'%</a:t>
            </a:r>
            <a:r>
              <a:rPr lang="en-US" sz="1300" dirty="0" err="1">
                <a:solidFill>
                  <a:srgbClr val="800080"/>
                </a:solidFill>
                <a:latin typeface="Courier New" panose="02070309020205020404" pitchFamily="49" charset="0"/>
              </a:rPr>
              <a:t>di_manual</a:t>
            </a:r>
            <a:r>
              <a:rPr lang="en-US" sz="1300" dirty="0">
                <a:solidFill>
                  <a:srgbClr val="800080"/>
                </a:solidFill>
                <a:latin typeface="Courier New" panose="02070309020205020404" pitchFamily="49" charset="0"/>
              </a:rPr>
              <a:t>'</a:t>
            </a:r>
            <a:endParaRPr lang="en-US" sz="1300" dirty="0">
              <a:solidFill>
                <a:srgbClr val="000000"/>
              </a:solidFill>
              <a:latin typeface="Courier New" panose="02070309020205020404" pitchFamily="49" charset="0"/>
            </a:endParaRPr>
          </a:p>
          <a:p>
            <a:r>
              <a:rPr lang="en-US" sz="1300" dirty="0">
                <a:solidFill>
                  <a:srgbClr val="000000"/>
                </a:solidFill>
                <a:latin typeface="Courier New" panose="02070309020205020404" pitchFamily="49" charset="0"/>
              </a:rPr>
              <a:t>  other                                                     = </a:t>
            </a:r>
            <a:r>
              <a:rPr lang="en-US" sz="1300" dirty="0">
                <a:solidFill>
                  <a:srgbClr val="800080"/>
                </a:solidFill>
                <a:latin typeface="Courier New" panose="02070309020205020404" pitchFamily="49" charset="0"/>
              </a:rPr>
              <a:t>''</a:t>
            </a:r>
            <a:r>
              <a:rPr lang="en-US" sz="1300" dirty="0">
                <a:solidFill>
                  <a:srgbClr val="000000"/>
                </a:solidFill>
                <a:latin typeface="Courier New" panose="02070309020205020404" pitchFamily="49" charset="0"/>
              </a:rPr>
              <a:t>;</a:t>
            </a:r>
          </a:p>
          <a:p>
            <a:r>
              <a:rPr lang="en-US" sz="1300" b="1" dirty="0">
                <a:solidFill>
                  <a:srgbClr val="000080"/>
                </a:solidFill>
                <a:latin typeface="Courier New" panose="02070309020205020404" pitchFamily="49" charset="0"/>
              </a:rPr>
              <a:t>run</a:t>
            </a:r>
            <a:r>
              <a:rPr lang="en-US" sz="1300" dirty="0">
                <a:solidFill>
                  <a:srgbClr val="000000"/>
                </a:solidFill>
                <a:latin typeface="Courier New" panose="02070309020205020404" pitchFamily="49" charset="0"/>
              </a:rPr>
              <a:t>;</a:t>
            </a:r>
            <a:endParaRPr lang="en-US" sz="1300" dirty="0"/>
          </a:p>
        </p:txBody>
      </p:sp>
    </p:spTree>
    <p:extLst>
      <p:ext uri="{BB962C8B-B14F-4D97-AF65-F5344CB8AC3E}">
        <p14:creationId xmlns:p14="http://schemas.microsoft.com/office/powerpoint/2010/main" val="3730405201"/>
      </p:ext>
    </p:extLst>
  </p:cSld>
  <p:clrMapOvr>
    <a:masterClrMapping/>
  </p:clrMapOvr>
</p:sld>
</file>

<file path=ppt/theme/theme1.xml><?xml version="1.0" encoding="utf-8"?>
<a:theme xmlns:a="http://schemas.openxmlformats.org/drawingml/2006/main" name="Default Theme">
  <a:themeElements>
    <a:clrScheme name="DIA Color Theme 1">
      <a:dk1>
        <a:srgbClr val="404040"/>
      </a:dk1>
      <a:lt1>
        <a:srgbClr val="FFFFFF"/>
      </a:lt1>
      <a:dk2>
        <a:srgbClr val="FFFFFF"/>
      </a:dk2>
      <a:lt2>
        <a:srgbClr val="FFFFFF"/>
      </a:lt2>
      <a:accent1>
        <a:srgbClr val="799C4B"/>
      </a:accent1>
      <a:accent2>
        <a:srgbClr val="008CA1"/>
      </a:accent2>
      <a:accent3>
        <a:srgbClr val="A62C60"/>
      </a:accent3>
      <a:accent4>
        <a:srgbClr val="CB7E25"/>
      </a:accent4>
      <a:accent5>
        <a:srgbClr val="007665"/>
      </a:accent5>
      <a:accent6>
        <a:srgbClr val="1C5A7D"/>
      </a:accent6>
      <a:hlink>
        <a:srgbClr val="003D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Year xmlns="d9d0f46b-f6a6-4db7-a277-b2edc3298236">26</Year>
    <Doc_x0020_Status xmlns="d9d0f46b-f6a6-4db7-a277-b2edc3298236">1</Doc_x0020_Status>
    <Retention_x0020_Schedule xmlns="d9d0f46b-f6a6-4db7-a277-b2edc3298236">9</Retention_x0020_Schedule>
    <Content_x0020_Region xmlns="d9d0f46b-f6a6-4db7-a277-b2edc3298236">6</Content_x0020_Region>
    <Responsible_x0020_Office xmlns="d9d0f46b-f6a6-4db7-a277-b2edc3298236">3</Responsible_x0020_Office>
  </documentManagement>
</p:properties>
</file>

<file path=customXml/item2.xml><?xml version="1.0" encoding="utf-8"?>
<ct:contentTypeSchema xmlns:ct="http://schemas.microsoft.com/office/2006/metadata/contentType" xmlns:ma="http://schemas.microsoft.com/office/2006/metadata/properties/metaAttributes" ct:_="" ma:_="" ma:contentTypeName="DIA Document" ma:contentTypeID="0x0101007EDFF2051E4E304A84E61DD9B9CEA93D002298FAF1B3CDDA4D892B47E2DBEFE2D9" ma:contentTypeVersion="3" ma:contentTypeDescription="Create a new document." ma:contentTypeScope="" ma:versionID="4dca7694885e06b15a968b6331fbf95b">
  <xsd:schema xmlns:xsd="http://www.w3.org/2001/XMLSchema" xmlns:p="http://schemas.microsoft.com/office/2006/metadata/properties" xmlns:ns2="d9d0f46b-f6a6-4db7-a277-b2edc3298236" targetNamespace="http://schemas.microsoft.com/office/2006/metadata/properties" ma:root="true" ma:fieldsID="5c3fe42d6d1fb4970bcb9482213d756f" ns2:_="">
    <xsd:import namespace="d9d0f46b-f6a6-4db7-a277-b2edc3298236"/>
    <xsd:element name="properties">
      <xsd:complexType>
        <xsd:sequence>
          <xsd:element name="documentManagement">
            <xsd:complexType>
              <xsd:all>
                <xsd:element ref="ns2:Year"/>
                <xsd:element ref="ns2:Content_x0020_Region"/>
                <xsd:element ref="ns2:Retention_x0020_Schedule"/>
                <xsd:element ref="ns2:Responsible_x0020_Office"/>
                <xsd:element ref="ns2:Doc_x0020_Status"/>
              </xsd:all>
            </xsd:complexType>
          </xsd:element>
        </xsd:sequence>
      </xsd:complexType>
    </xsd:element>
  </xsd:schema>
  <xsd:schema xmlns:xsd="http://www.w3.org/2001/XMLSchema" xmlns:dms="http://schemas.microsoft.com/office/2006/documentManagement/types" targetNamespace="d9d0f46b-f6a6-4db7-a277-b2edc3298236" elementFormDefault="qualified">
    <xsd:import namespace="http://schemas.microsoft.com/office/2006/documentManagement/types"/>
    <xsd:element name="Year" ma:index="8" ma:displayName="Year" ma:list="{090302be-5fa6-4807-8954-04f8be0b0748}" ma:internalName="Year" ma:showField="Title" ma:web="d9d0f46b-f6a6-4db7-a277-b2edc3298236">
      <xsd:simpleType>
        <xsd:restriction base="dms:Lookup"/>
      </xsd:simpleType>
    </xsd:element>
    <xsd:element name="Content_x0020_Region" ma:index="9" ma:displayName="Content Region" ma:list="{6f98ea51-7189-4b6a-a911-ad4d34d5dcf8}" ma:internalName="Content_x0020_Region" ma:showField="Title" ma:web="d9d0f46b-f6a6-4db7-a277-b2edc3298236">
      <xsd:simpleType>
        <xsd:restriction base="dms:Lookup"/>
      </xsd:simpleType>
    </xsd:element>
    <xsd:element name="Retention_x0020_Schedule" ma:index="10" ma:displayName="Retention Schedule" ma:list="{88ff0776-613d-4cb1-be01-79219c896d29}" ma:internalName="Retention_x0020_Schedule" ma:showField="Title" ma:web="d9d0f46b-f6a6-4db7-a277-b2edc3298236">
      <xsd:simpleType>
        <xsd:restriction base="dms:Lookup"/>
      </xsd:simpleType>
    </xsd:element>
    <xsd:element name="Responsible_x0020_Office" ma:index="11" ma:displayName="Responsible Office" ma:list="{f4bb6a4e-f6fb-4236-8cef-05f09eb91670}" ma:internalName="Responsible_x0020_Office" ma:showField="Title" ma:web="d9d0f46b-f6a6-4db7-a277-b2edc3298236">
      <xsd:simpleType>
        <xsd:restriction base="dms:Lookup"/>
      </xsd:simpleType>
    </xsd:element>
    <xsd:element name="Doc_x0020_Status" ma:index="12" ma:displayName="Status" ma:list="{9c958115-5b88-40e9-a53f-abb8ad925efc}" ma:internalName="Doc_x0020_Status" ma:readOnly="false" ma:showField="Title" ma:web="d9d0f46b-f6a6-4db7-a277-b2edc3298236">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38D099-2BEE-488C-80B3-6947A2EDAFB5}">
  <ds:schemaRef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purl.org/dc/dcmitype/"/>
    <ds:schemaRef ds:uri="d9d0f46b-f6a6-4db7-a277-b2edc3298236"/>
    <ds:schemaRef ds:uri="http://www.w3.org/XML/1998/namespace"/>
  </ds:schemaRefs>
</ds:datastoreItem>
</file>

<file path=customXml/itemProps2.xml><?xml version="1.0" encoding="utf-8"?>
<ds:datastoreItem xmlns:ds="http://schemas.openxmlformats.org/officeDocument/2006/customXml" ds:itemID="{1D709B29-C229-4673-BB5F-90B71D0A1A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d0f46b-f6a6-4db7-a277-b2edc3298236"/>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DD6B813-4D67-4F41-901E-EE278B8CA0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933</Words>
  <Application>Microsoft Office PowerPoint</Application>
  <PresentationFormat>On-screen Show (4:3)</PresentationFormat>
  <Paragraphs>186</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Symbol</vt:lpstr>
      <vt:lpstr>Default Theme</vt:lpstr>
      <vt:lpstr>Patient Level Data De-Identification at LEO Pharma</vt:lpstr>
      <vt:lpstr>Disclaimer</vt:lpstr>
      <vt:lpstr>PowerPoint Presentation</vt:lpstr>
      <vt:lpstr>PowerPoint Presentation</vt:lpstr>
      <vt:lpstr>PhUSE standard</vt:lpstr>
      <vt:lpstr>Rules Summary 1</vt:lpstr>
      <vt:lpstr>Rules Summary 2</vt:lpstr>
      <vt:lpstr>PhUSE Document Contents</vt:lpstr>
      <vt:lpstr>Mapping rules to macros</vt:lpstr>
      <vt:lpstr>Examples</vt:lpstr>
      <vt:lpstr>Reporting 1</vt:lpstr>
      <vt:lpstr>Reporting 2</vt:lpstr>
      <vt:lpstr>Reference and contact</vt:lpstr>
      <vt:lpstr>PowerPoint Presentation</vt:lpstr>
    </vt:vector>
  </TitlesOfParts>
  <Company>Tommy Torres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Tomas Torres</dc:creator>
  <cp:lastModifiedBy>Joergen Mangor Iversen</cp:lastModifiedBy>
  <cp:revision>113</cp:revision>
  <dcterms:created xsi:type="dcterms:W3CDTF">2014-10-03T12:08:30Z</dcterms:created>
  <dcterms:modified xsi:type="dcterms:W3CDTF">2017-11-22T15:32:08Z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0x0101007EDFF2051E4E304A84E61DD9B9CEA93D002298FAF1B3CDDA4D892B47E2DBEFE2D9</vt:lpwstr>
  </property>
</Properties>
</file>