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3" r:id="rId12"/>
    <p:sldId id="267" r:id="rId13"/>
    <p:sldId id="268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6410" autoAdjust="0"/>
  </p:normalViewPr>
  <p:slideViewPr>
    <p:cSldViewPr snapToGrid="0">
      <p:cViewPr varScale="1">
        <p:scale>
          <a:sx n="89" d="100"/>
          <a:sy n="89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7D3347-99AA-4B32-B511-ECE778D670C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BEA342-EA4C-46A1-871E-C329E3E2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4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C267C7C-A6A9-4B62-ABFC-0E79D6459C5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77EA88-C1CF-49C2-882B-7FF03C3A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</a:t>
            </a:r>
            <a:r>
              <a:rPr lang="en-US" baseline="0" dirty="0"/>
              <a:t> how to extend your class with common functionality</a:t>
            </a:r>
          </a:p>
          <a:p>
            <a:r>
              <a:rPr lang="en-US" baseline="0" dirty="0"/>
              <a:t>Goal: inspire you to think about how to use C++ in new ways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7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Caveats: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Multiple</a:t>
            </a:r>
            <a:r>
              <a:rPr lang="en-US" baseline="0" dirty="0"/>
              <a:t> inheritance: virtual methods, diamond inheritance</a:t>
            </a:r>
          </a:p>
          <a:p>
            <a:r>
              <a:rPr lang="en-US" baseline="0" dirty="0"/>
              <a:t>Recommendations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/>
              <a:t>Avoid use of virtual unless there’s a good reason to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is CRTP useful? When the base class needs the derived class to…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… generate functions specific to the base class [comparable]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… distinguish static values separate from other derived types [counter]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… define type-safe member values for common functionality [demo: member/hierarchy/dimension]</a:t>
            </a:r>
          </a:p>
          <a:p>
            <a:r>
              <a:rPr lang="en-US" dirty="0"/>
              <a:t>Other benefits?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Composable (because of inheritance)</a:t>
            </a:r>
          </a:p>
          <a:p>
            <a:r>
              <a:rPr lang="en-US" dirty="0"/>
              <a:t>How does CRTP benefit us? (audience definitions)</a:t>
            </a:r>
          </a:p>
          <a:p>
            <a:pPr marL="232943" indent="-232943">
              <a:buFont typeface="+mj-lt"/>
              <a:buAutoNum type="arabicPeriod"/>
            </a:pPr>
            <a:r>
              <a:rPr lang="en-US" dirty="0"/>
              <a:t>Ratzloff: Extend common functionality of a class in a type-safe way</a:t>
            </a:r>
          </a:p>
          <a:p>
            <a:pPr marL="232943" indent="-232943">
              <a:buFont typeface="+mj-lt"/>
              <a:buAutoNum type="arabicPeriod"/>
            </a:pPr>
            <a:r>
              <a:rPr lang="en-US" dirty="0"/>
              <a:t>Sutter: “[allows us to] query the derived type and provide something in the base that customizes it”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4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 (all about code)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Show uses of CRTP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Query audience WRT issues &amp; observations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Work through a problem as a group to discover when CRTP can be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has…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… written a template class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… written a templated container class?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… used CRTP?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8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</a:t>
            </a:r>
            <a:r>
              <a:rPr lang="en-US" baseline="0" dirty="0"/>
              <a:t>the base class about the derived class</a:t>
            </a:r>
          </a:p>
          <a:p>
            <a:r>
              <a:rPr lang="en-US" dirty="0"/>
              <a:t>What can be done with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What’s happening?</a:t>
            </a:r>
          </a:p>
          <a:p>
            <a:pPr marL="232943" indent="-232943" defTabSz="931774">
              <a:buFont typeface="Arial" panose="020B0604020202020204" pitchFamily="34" charset="0"/>
              <a:buChar char="•"/>
              <a:defRPr/>
            </a:pPr>
            <a:r>
              <a:rPr lang="en-US" dirty="0"/>
              <a:t>Base class generates boilerplate comparison operators</a:t>
            </a:r>
          </a:p>
          <a:p>
            <a:pPr marL="232943" indent="-232943" defTabSz="931774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relative_comparable</a:t>
            </a:r>
            <a:r>
              <a:rPr lang="en-US" dirty="0"/>
              <a:t>&lt;T&gt; used T to generate global operators</a:t>
            </a:r>
          </a:p>
          <a:p>
            <a:pPr defTabSz="931774">
              <a:defRPr/>
            </a:pPr>
            <a:r>
              <a:rPr lang="en-US" dirty="0"/>
              <a:t>How does CRTP help us?</a:t>
            </a:r>
          </a:p>
          <a:p>
            <a:pPr marL="232943" indent="-232943" defTabSz="931774">
              <a:buFont typeface="Arial" panose="020B0604020202020204" pitchFamily="34" charset="0"/>
              <a:buChar char="•"/>
              <a:defRPr/>
            </a:pPr>
            <a:r>
              <a:rPr lang="en-US" dirty="0"/>
              <a:t>Provide the type T for generating common code</a:t>
            </a:r>
          </a:p>
          <a:p>
            <a:pPr defTabSz="931774">
              <a:defRPr/>
            </a:pPr>
            <a:r>
              <a:rPr lang="en-US" dirty="0"/>
              <a:t>Requirements?</a:t>
            </a:r>
          </a:p>
          <a:p>
            <a:pPr marL="232943" indent="-232943" defTabSz="931774">
              <a:buFont typeface="Arial" panose="020B0604020202020204" pitchFamily="34" charset="0"/>
              <a:buChar char="•"/>
              <a:defRPr/>
            </a:pPr>
            <a:r>
              <a:rPr lang="en-US" dirty="0"/>
              <a:t>compare() must be defined for class</a:t>
            </a:r>
            <a:r>
              <a:rPr lang="en-US" baseline="0" dirty="0"/>
              <a:t> (by convention)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happening?</a:t>
            </a:r>
          </a:p>
          <a:p>
            <a:pPr marL="232943" indent="-232943" defTabSz="931774">
              <a:buFont typeface="Arial" panose="020B0604020202020204" pitchFamily="34" charset="0"/>
              <a:buChar char="•"/>
              <a:defRPr/>
            </a:pPr>
            <a:r>
              <a:rPr lang="en-US" dirty="0"/>
              <a:t>Base class defines counters distinguished by derived type</a:t>
            </a:r>
          </a:p>
          <a:p>
            <a:pPr marL="232943" indent="-232943" defTabSz="931774">
              <a:buFont typeface="Arial" panose="020B0604020202020204" pitchFamily="34" charset="0"/>
              <a:buChar char="•"/>
              <a:defRPr/>
            </a:pPr>
            <a:r>
              <a:rPr lang="en-US" dirty="0"/>
              <a:t>Auto increment/decrement occurs as </a:t>
            </a:r>
            <a:r>
              <a:rPr lang="en-US" dirty="0" err="1"/>
              <a:t>ctor</a:t>
            </a:r>
            <a:r>
              <a:rPr lang="en-US" dirty="0"/>
              <a:t>/</a:t>
            </a:r>
            <a:r>
              <a:rPr lang="en-US" dirty="0" err="1"/>
              <a:t>dtor</a:t>
            </a:r>
            <a:r>
              <a:rPr lang="en-US" dirty="0"/>
              <a:t> definitions</a:t>
            </a:r>
          </a:p>
          <a:p>
            <a:r>
              <a:rPr lang="en-US" dirty="0"/>
              <a:t>How does CRTP help us?</a:t>
            </a:r>
          </a:p>
          <a:p>
            <a:pPr marL="232943" indent="-232943">
              <a:buFont typeface="Arial" panose="020B0604020202020204" pitchFamily="34" charset="0"/>
              <a:buChar char="•"/>
            </a:pPr>
            <a:r>
              <a:rPr lang="en-US" dirty="0"/>
              <a:t>Base class defines static</a:t>
            </a:r>
            <a:r>
              <a:rPr lang="en-US" baseline="0" dirty="0"/>
              <a:t> members, distinguished by the Derived class</a:t>
            </a:r>
          </a:p>
          <a:p>
            <a:r>
              <a:rPr lang="en-US" dirty="0"/>
              <a:t>Requirements?</a:t>
            </a:r>
          </a:p>
          <a:p>
            <a:pPr marL="232943" indent="-232943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Workarounds </a:t>
            </a:r>
            <a:r>
              <a:rPr lang="en-US" baseline="0" dirty="0"/>
              <a:t>when using standard inheritance</a:t>
            </a:r>
          </a:p>
          <a:p>
            <a:pPr marL="232943" indent="-232943">
              <a:buFont typeface="Arial" panose="020B0604020202020204" pitchFamily="34" charset="0"/>
              <a:buChar char="•"/>
            </a:pPr>
            <a:r>
              <a:rPr lang="en-US" baseline="0" dirty="0"/>
              <a:t>Must use </a:t>
            </a:r>
            <a:r>
              <a:rPr lang="en-US" baseline="0" dirty="0" err="1"/>
              <a:t>ptr</a:t>
            </a:r>
            <a:r>
              <a:rPr lang="en-US" baseline="0" dirty="0"/>
              <a:t> in </a:t>
            </a:r>
            <a:r>
              <a:rPr lang="en-US" baseline="0" dirty="0" err="1"/>
              <a:t>children_t</a:t>
            </a:r>
            <a:r>
              <a:rPr lang="en-US" baseline="0" dirty="0"/>
              <a:t> container; </a:t>
            </a:r>
          </a:p>
          <a:p>
            <a:pPr marL="698830" lvl="1" indent="-232943">
              <a:buFont typeface="Arial" panose="020B0604020202020204" pitchFamily="34" charset="0"/>
              <a:buChar char="•"/>
            </a:pPr>
            <a:r>
              <a:rPr lang="en-US" baseline="0" dirty="0"/>
              <a:t>derived class must have access for </a:t>
            </a:r>
            <a:r>
              <a:rPr lang="en-US" baseline="0" dirty="0" err="1"/>
              <a:t>add_child</a:t>
            </a:r>
            <a:r>
              <a:rPr lang="en-US" baseline="0" dirty="0"/>
              <a:t> parameters to match constructor of concrete class</a:t>
            </a:r>
          </a:p>
          <a:p>
            <a:pPr marL="698830" lvl="1" indent="-232943">
              <a:buFont typeface="Arial" panose="020B0604020202020204" pitchFamily="34" charset="0"/>
              <a:buChar char="•"/>
            </a:pPr>
            <a:r>
              <a:rPr lang="en-US" baseline="0" dirty="0"/>
              <a:t>2 allocations (list node, person object)</a:t>
            </a:r>
          </a:p>
          <a:p>
            <a:pPr marL="232943" indent="-232943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baseline="0" dirty="0"/>
              <a:t> of parent() and child iterators require casting to concrete class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Observations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CRTP is</a:t>
            </a:r>
            <a:r>
              <a:rPr lang="en-US" baseline="0" dirty="0"/>
              <a:t> useful when the Base class needs to know about the Derived class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err="1"/>
              <a:t>static_cast</a:t>
            </a:r>
            <a:r>
              <a:rPr lang="en-US" baseline="0" dirty="0"/>
              <a:t>&lt;&gt; is needed occasionally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/>
              <a:t>More complicated?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Named hierarchy</a:t>
            </a:r>
          </a:p>
          <a:p>
            <a:r>
              <a:rPr lang="en-US" dirty="0"/>
              <a:t>Root</a:t>
            </a:r>
            <a:r>
              <a:rPr lang="en-US" baseline="0" dirty="0"/>
              <a:t> member always exists</a:t>
            </a:r>
          </a:p>
          <a:p>
            <a:r>
              <a:rPr lang="en-US" dirty="0"/>
              <a:t>Other</a:t>
            </a:r>
            <a:r>
              <a:rPr lang="en-US" baseline="0" dirty="0"/>
              <a:t> example: table, row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EA88-C1CF-49C2-882B-7FF03C3AA7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ratzl@outlook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hil.Ratzloff@outlook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57182-969B-4B6B-BCF2-7BEC2D1A6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CRTP:</a:t>
            </a:r>
            <a:br>
              <a:rPr lang="en-US" dirty="0"/>
            </a:br>
            <a:r>
              <a:rPr lang="en-US" dirty="0"/>
              <a:t>Curiously Recurring Template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07BEFA-B67D-41B9-BBBE-75DAD69E5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 Ratzloff</a:t>
            </a:r>
          </a:p>
          <a:p>
            <a:r>
              <a:rPr lang="en-US" dirty="0"/>
              <a:t>SAS Distinguished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83417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C1E2D-5D32-461C-9B58-5DEA4EA3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Clonable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From Wikipedia article on CRTP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BE08DD-8611-4CF3-BC31-57C6D189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[code]</a:t>
            </a:r>
          </a:p>
          <a:p>
            <a:r>
              <a:rPr lang="en-US" dirty="0"/>
              <a:t>Which is better? Virtual or CRTP </a:t>
            </a:r>
            <a:r>
              <a:rPr lang="en-US" dirty="0" err="1"/>
              <a:t>clonable</a:t>
            </a:r>
            <a:r>
              <a:rPr lang="en-US" dirty="0"/>
              <a:t>?</a:t>
            </a:r>
          </a:p>
          <a:p>
            <a:r>
              <a:rPr lang="en-US" dirty="0"/>
              <a:t>What is happening?</a:t>
            </a:r>
          </a:p>
          <a:p>
            <a:r>
              <a:rPr lang="en-US" dirty="0"/>
              <a:t>How does CRTP help 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00EE81-0327-42B0-A888-E28EFC4C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C10FC-762E-4DD9-A3BE-33D7A7B58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[code]</a:t>
            </a:r>
          </a:p>
          <a:p>
            <a:r>
              <a:rPr lang="en-US" dirty="0"/>
              <a:t>Techniques can be combined</a:t>
            </a:r>
          </a:p>
          <a:p>
            <a:r>
              <a:rPr lang="en-US" dirty="0"/>
              <a:t>Caveats?</a:t>
            </a:r>
          </a:p>
        </p:txBody>
      </p:sp>
    </p:spTree>
    <p:extLst>
      <p:ext uri="{BB962C8B-B14F-4D97-AF65-F5344CB8AC3E}">
        <p14:creationId xmlns:p14="http://schemas.microsoft.com/office/powerpoint/2010/main" val="32813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B9105-ADA8-4ACD-A9CF-A73F9DFE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F258A4-FF5D-462B-9EB1-ACFD4B8D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CRTP useful?</a:t>
            </a:r>
          </a:p>
          <a:p>
            <a:r>
              <a:rPr lang="en-US" dirty="0"/>
              <a:t>Other benefits of CRTP?</a:t>
            </a:r>
          </a:p>
          <a:p>
            <a:r>
              <a:rPr lang="en-US" dirty="0"/>
              <a:t>How does CRTP benefit us?</a:t>
            </a:r>
          </a:p>
          <a:p>
            <a:r>
              <a:rPr lang="en-US" dirty="0"/>
              <a:t>Other thoughts?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3D5FE-FDFE-418D-B6B5-C8916915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B34D17-676A-43E7-8030-E3BFA946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email: </a:t>
            </a:r>
            <a:r>
              <a:rPr lang="en-US" dirty="0">
                <a:hlinkClick r:id="rId3"/>
              </a:rPr>
              <a:t>pratzl@outlook.com</a:t>
            </a:r>
            <a:endParaRPr lang="en-US" dirty="0"/>
          </a:p>
          <a:p>
            <a:r>
              <a:rPr lang="en-US" dirty="0"/>
              <a:t>Work email: </a:t>
            </a:r>
            <a:r>
              <a:rPr lang="en-US" dirty="0">
                <a:hlinkClick r:id="rId4"/>
              </a:rPr>
              <a:t>phil.ratzloff@outlook.com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C3855-5456-4890-A345-B10A0BE1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A4576A-E2D2-4DF0-B467-D7490601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About Phil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Basic pattern</a:t>
            </a:r>
          </a:p>
          <a:p>
            <a:pPr lvl="1"/>
            <a:r>
              <a:rPr lang="en-US" dirty="0"/>
              <a:t>Comparable</a:t>
            </a:r>
          </a:p>
          <a:p>
            <a:pPr lvl="1"/>
            <a:r>
              <a:rPr lang="en-US" dirty="0"/>
              <a:t>Hierarchy member (demo)</a:t>
            </a:r>
          </a:p>
          <a:p>
            <a:pPr lvl="1"/>
            <a:r>
              <a:rPr lang="en-US" dirty="0"/>
              <a:t>Named Hierarchy</a:t>
            </a:r>
          </a:p>
          <a:p>
            <a:pPr lvl="1"/>
            <a:r>
              <a:rPr lang="en-US" dirty="0"/>
              <a:t>Cloneable</a:t>
            </a:r>
          </a:p>
          <a:p>
            <a:pPr lvl="1"/>
            <a:r>
              <a:rPr lang="en-US" dirty="0"/>
              <a:t>Composable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426049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0AE60-E2E9-4143-AFCA-944DE123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Phil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2A5B7F-8358-4EB6-8E4A-C84F879F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since 1979</a:t>
            </a:r>
          </a:p>
          <a:p>
            <a:r>
              <a:rPr lang="en-US" dirty="0"/>
              <a:t>C++ since 1996</a:t>
            </a:r>
          </a:p>
          <a:p>
            <a:r>
              <a:rPr lang="en-US" dirty="0"/>
              <a:t>End-user applications, algorithms &amp; software architecture</a:t>
            </a:r>
          </a:p>
          <a:p>
            <a:r>
              <a:rPr lang="en-US" dirty="0"/>
              <a:t>Windows, Linux-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Current</a:t>
            </a:r>
          </a:p>
          <a:p>
            <a:pPr lvl="1"/>
            <a:r>
              <a:rPr lang="en-US" dirty="0"/>
              <a:t>Fraud detection using SAS’ Cloud Analytics Software platform</a:t>
            </a:r>
          </a:p>
          <a:p>
            <a:pPr lvl="1"/>
            <a:r>
              <a:rPr lang="en-US" dirty="0"/>
              <a:t>Enable C++ in that environment</a:t>
            </a:r>
          </a:p>
        </p:txBody>
      </p:sp>
    </p:spTree>
    <p:extLst>
      <p:ext uri="{BB962C8B-B14F-4D97-AF65-F5344CB8AC3E}">
        <p14:creationId xmlns:p14="http://schemas.microsoft.com/office/powerpoint/2010/main" val="83498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6255D-A22D-4CFE-9B4C-FA8CC4B3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97FA2-4B3F-400C-81F3-A4C0639A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a class with common functionality in a type-safe way</a:t>
            </a:r>
          </a:p>
          <a:p>
            <a:r>
              <a:rPr lang="en-US" dirty="0"/>
              <a:t>Herb Sutter: “[allows us to] query the derived type and provide something in the base that customizes it” – CPPCON 2017 talk on meta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0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05FA7-C39F-479F-A202-FEB1699A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Basic Pattern</a:t>
            </a:r>
            <a:br>
              <a:rPr lang="en-US" dirty="0"/>
            </a:br>
            <a:r>
              <a:rPr lang="en-US" sz="1800" dirty="0"/>
              <a:t>From Wikipedia article on CRTP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951A4C-16F0-4005-BDE0-8B2E42EB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template&lt;class T&gt;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Base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answer()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 { return 42;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Derived : public Base&lt;Derived&gt;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35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EEFBE-15E3-4D4C-B7A3-01D8B8AB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Comparable</a:t>
            </a:r>
            <a:br>
              <a:rPr lang="en-US" dirty="0"/>
            </a:br>
            <a:r>
              <a:rPr lang="en-US" sz="1800" dirty="0"/>
              <a:t>Extended example from Herb Sutter's </a:t>
            </a:r>
            <a:r>
              <a:rPr lang="en-US" sz="1800" dirty="0" err="1"/>
              <a:t>CPPCon</a:t>
            </a:r>
            <a:r>
              <a:rPr lang="en-US" sz="1800" dirty="0"/>
              <a:t> 2017 talk on </a:t>
            </a:r>
            <a:r>
              <a:rPr lang="en-US" sz="1800" dirty="0" err="1"/>
              <a:t>metaclasses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7A737-CD96-47DA-A6C4-CAE8BEDF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[code]</a:t>
            </a:r>
          </a:p>
          <a:p>
            <a:r>
              <a:rPr lang="en-US" dirty="0"/>
              <a:t>What is happening?</a:t>
            </a:r>
          </a:p>
          <a:p>
            <a:r>
              <a:rPr lang="en-US" dirty="0"/>
              <a:t>How does CRTP help us?</a:t>
            </a:r>
          </a:p>
          <a:p>
            <a:r>
              <a:rPr lang="en-US" dirty="0"/>
              <a:t>Requirements?</a:t>
            </a:r>
          </a:p>
        </p:txBody>
      </p:sp>
    </p:spTree>
    <p:extLst>
      <p:ext uri="{BB962C8B-B14F-4D97-AF65-F5344CB8AC3E}">
        <p14:creationId xmlns:p14="http://schemas.microsoft.com/office/powerpoint/2010/main" val="4563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31BC7-86DF-42D2-99FA-7E5AD39F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Counter</a:t>
            </a:r>
            <a:br>
              <a:rPr lang="en-US" dirty="0"/>
            </a:br>
            <a:r>
              <a:rPr lang="en-US" sz="1800" dirty="0"/>
              <a:t>From Wikipedia article on CRTP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C40F19-F6B7-4928-92A8-D163147F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[code]</a:t>
            </a:r>
          </a:p>
          <a:p>
            <a:r>
              <a:rPr lang="en-US" dirty="0"/>
              <a:t>What’s happening?</a:t>
            </a:r>
          </a:p>
          <a:p>
            <a:r>
              <a:rPr lang="en-US" dirty="0"/>
              <a:t>How does CRTP help us?</a:t>
            </a:r>
          </a:p>
          <a:p>
            <a:r>
              <a:rPr lang="en-US" dirty="0"/>
              <a:t>Requirements?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7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D964D-AB91-489B-8FB5-679837E1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Hierarchy Member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62AE4-FD41-49D3-BB32-F801192B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boilerplate code for a hierarchy</a:t>
            </a:r>
          </a:p>
          <a:p>
            <a:r>
              <a:rPr lang="en-US" dirty="0"/>
              <a:t>[code]</a:t>
            </a:r>
          </a:p>
          <a:p>
            <a:r>
              <a:rPr lang="en-US" dirty="0"/>
              <a:t>What’s happening?</a:t>
            </a:r>
          </a:p>
          <a:p>
            <a:r>
              <a:rPr lang="en-US" dirty="0"/>
              <a:t>How does CRTP help us?</a:t>
            </a:r>
          </a:p>
          <a:p>
            <a:r>
              <a:rPr lang="en-US" dirty="0"/>
              <a:t>Requirements?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3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70EA-72C3-4496-A32D-664C0969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Named Hierarchy</a:t>
            </a:r>
            <a:br>
              <a:rPr lang="en-US" dirty="0"/>
            </a:br>
            <a:r>
              <a:rPr lang="en-US" sz="1800" dirty="0"/>
              <a:t>(a.k.a. named hierarchy)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F269B0-F9A1-448E-B99D-894AE011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[code]</a:t>
            </a:r>
          </a:p>
          <a:p>
            <a:r>
              <a:rPr lang="en-US" dirty="0"/>
              <a:t>Related classes include template argument for each</a:t>
            </a:r>
          </a:p>
        </p:txBody>
      </p:sp>
    </p:spTree>
    <p:extLst>
      <p:ext uri="{BB962C8B-B14F-4D97-AF65-F5344CB8AC3E}">
        <p14:creationId xmlns:p14="http://schemas.microsoft.com/office/powerpoint/2010/main" val="28190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1087</TotalTime>
  <Words>670</Words>
  <Application>Microsoft Office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Wingdings 3</vt:lpstr>
      <vt:lpstr>Ion</vt:lpstr>
      <vt:lpstr>CRTP: Curiously Recurring Template Pattern</vt:lpstr>
      <vt:lpstr>Overview</vt:lpstr>
      <vt:lpstr>About Phil</vt:lpstr>
      <vt:lpstr>Why CRTP?</vt:lpstr>
      <vt:lpstr>Example: Basic Pattern From Wikipedia article on CRTP</vt:lpstr>
      <vt:lpstr>Example: Comparable Extended example from Herb Sutter's CPPCon 2017 talk on metaclasses</vt:lpstr>
      <vt:lpstr>Example: Counter From Wikipedia article on CRTP </vt:lpstr>
      <vt:lpstr>Example: Hierarchy Member (demo)</vt:lpstr>
      <vt:lpstr>Example: Named Hierarchy (a.k.a. named hierarchy)</vt:lpstr>
      <vt:lpstr>Example: Clonable From Wikipedia article on CRTP</vt:lpstr>
      <vt:lpstr>Example: Composable</vt:lpstr>
      <vt:lpstr>Review</vt:lpstr>
      <vt:lpstr>Contact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Ratzloff</dc:creator>
  <cp:lastModifiedBy>Phil Ratzloff</cp:lastModifiedBy>
  <cp:revision>131</cp:revision>
  <cp:lastPrinted>2017-11-07T18:29:47Z</cp:lastPrinted>
  <dcterms:created xsi:type="dcterms:W3CDTF">2017-10-31T22:38:11Z</dcterms:created>
  <dcterms:modified xsi:type="dcterms:W3CDTF">2017-11-07T19:32:00Z</dcterms:modified>
</cp:coreProperties>
</file>