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4" r:id="rId4"/>
    <p:sldId id="283" r:id="rId5"/>
    <p:sldId id="264" r:id="rId6"/>
    <p:sldId id="286" r:id="rId7"/>
    <p:sldId id="285" r:id="rId8"/>
    <p:sldId id="268" r:id="rId9"/>
    <p:sldId id="272" r:id="rId10"/>
    <p:sldId id="269" r:id="rId11"/>
    <p:sldId id="270" r:id="rId12"/>
    <p:sldId id="271" r:id="rId13"/>
    <p:sldId id="275" r:id="rId14"/>
    <p:sldId id="266" r:id="rId15"/>
    <p:sldId id="273" r:id="rId16"/>
    <p:sldId id="282" r:id="rId17"/>
    <p:sldId id="276" r:id="rId18"/>
    <p:sldId id="267" r:id="rId19"/>
    <p:sldId id="274" r:id="rId20"/>
    <p:sldId id="278" r:id="rId21"/>
    <p:sldId id="279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A253B-CEC5-4F48-8172-5631CF12D823}" v="3" dt="2019-08-08T00:10:17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9" autoAdjust="0"/>
    <p:restoredTop sz="86294" autoAdjust="0"/>
  </p:normalViewPr>
  <p:slideViewPr>
    <p:cSldViewPr snapToGrid="0">
      <p:cViewPr varScale="1">
        <p:scale>
          <a:sx n="142" d="100"/>
          <a:sy n="142" d="100"/>
        </p:scale>
        <p:origin x="756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92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Ratzloff" userId="696658687b502789" providerId="LiveId" clId="{408A253B-CEC5-4F48-8172-5631CF12D823}"/>
    <pc:docChg chg="undo custSel addSld delSld modSld">
      <pc:chgData name="Phil Ratzloff" userId="696658687b502789" providerId="LiveId" clId="{408A253B-CEC5-4F48-8172-5631CF12D823}" dt="2019-08-08T01:35:45.038" v="194" actId="20577"/>
      <pc:docMkLst>
        <pc:docMk/>
      </pc:docMkLst>
      <pc:sldChg chg="modSp">
        <pc:chgData name="Phil Ratzloff" userId="696658687b502789" providerId="LiveId" clId="{408A253B-CEC5-4F48-8172-5631CF12D823}" dt="2019-08-08T00:13:20.955" v="179" actId="14100"/>
        <pc:sldMkLst>
          <pc:docMk/>
          <pc:sldMk cId="154875282" sldId="264"/>
        </pc:sldMkLst>
        <pc:spChg chg="mod">
          <ac:chgData name="Phil Ratzloff" userId="696658687b502789" providerId="LiveId" clId="{408A253B-CEC5-4F48-8172-5631CF12D823}" dt="2019-08-08T00:13:20.955" v="179" actId="14100"/>
          <ac:spMkLst>
            <pc:docMk/>
            <pc:sldMk cId="154875282" sldId="264"/>
            <ac:spMk id="4" creationId="{8CE2B53D-1695-4489-8752-69486527FF9D}"/>
          </ac:spMkLst>
        </pc:spChg>
        <pc:spChg chg="mod">
          <ac:chgData name="Phil Ratzloff" userId="696658687b502789" providerId="LiveId" clId="{408A253B-CEC5-4F48-8172-5631CF12D823}" dt="2019-08-08T00:13:13.471" v="178" actId="27636"/>
          <ac:spMkLst>
            <pc:docMk/>
            <pc:sldMk cId="154875282" sldId="264"/>
            <ac:spMk id="5" creationId="{3A8B7C89-C0E2-493E-B7C4-00118A8AEE99}"/>
          </ac:spMkLst>
        </pc:spChg>
      </pc:sldChg>
      <pc:sldChg chg="modSp">
        <pc:chgData name="Phil Ratzloff" userId="696658687b502789" providerId="LiveId" clId="{408A253B-CEC5-4F48-8172-5631CF12D823}" dt="2019-08-01T01:13:14.034" v="4" actId="20577"/>
        <pc:sldMkLst>
          <pc:docMk/>
          <pc:sldMk cId="4283505158" sldId="272"/>
        </pc:sldMkLst>
        <pc:graphicFrameChg chg="modGraphic">
          <ac:chgData name="Phil Ratzloff" userId="696658687b502789" providerId="LiveId" clId="{408A253B-CEC5-4F48-8172-5631CF12D823}" dt="2019-08-01T01:13:14.034" v="4" actId="20577"/>
          <ac:graphicFrameMkLst>
            <pc:docMk/>
            <pc:sldMk cId="4283505158" sldId="272"/>
            <ac:graphicFrameMk id="6" creationId="{56503B23-69D8-4E8F-B3DE-63A2AE5EBD9C}"/>
          </ac:graphicFrameMkLst>
        </pc:graphicFrameChg>
      </pc:sldChg>
      <pc:sldChg chg="modSp">
        <pc:chgData name="Phil Ratzloff" userId="696658687b502789" providerId="LiveId" clId="{408A253B-CEC5-4F48-8172-5631CF12D823}" dt="2019-08-05T09:34:33.514" v="26" actId="20577"/>
        <pc:sldMkLst>
          <pc:docMk/>
          <pc:sldMk cId="123831731" sldId="273"/>
        </pc:sldMkLst>
        <pc:spChg chg="mod">
          <ac:chgData name="Phil Ratzloff" userId="696658687b502789" providerId="LiveId" clId="{408A253B-CEC5-4F48-8172-5631CF12D823}" dt="2019-08-05T09:34:33.514" v="26" actId="20577"/>
          <ac:spMkLst>
            <pc:docMk/>
            <pc:sldMk cId="123831731" sldId="273"/>
            <ac:spMk id="2" creationId="{AACF9616-D266-4617-B110-EA24934265FA}"/>
          </ac:spMkLst>
        </pc:spChg>
        <pc:spChg chg="mod">
          <ac:chgData name="Phil Ratzloff" userId="696658687b502789" providerId="LiveId" clId="{408A253B-CEC5-4F48-8172-5631CF12D823}" dt="2019-08-05T09:34:15.394" v="23" actId="20577"/>
          <ac:spMkLst>
            <pc:docMk/>
            <pc:sldMk cId="123831731" sldId="273"/>
            <ac:spMk id="5" creationId="{FD64B351-5886-4019-9BD7-7D2BC532B205}"/>
          </ac:spMkLst>
        </pc:spChg>
      </pc:sldChg>
      <pc:sldChg chg="add del">
        <pc:chgData name="Phil Ratzloff" userId="696658687b502789" providerId="LiveId" clId="{408A253B-CEC5-4F48-8172-5631CF12D823}" dt="2019-08-05T10:17:07.520" v="28" actId="2696"/>
        <pc:sldMkLst>
          <pc:docMk/>
          <pc:sldMk cId="952010900" sldId="282"/>
        </pc:sldMkLst>
      </pc:sldChg>
      <pc:sldChg chg="modSp">
        <pc:chgData name="Phil Ratzloff" userId="696658687b502789" providerId="LiveId" clId="{408A253B-CEC5-4F48-8172-5631CF12D823}" dt="2019-08-08T01:35:45.038" v="194" actId="20577"/>
        <pc:sldMkLst>
          <pc:docMk/>
          <pc:sldMk cId="674716937" sldId="284"/>
        </pc:sldMkLst>
        <pc:spChg chg="mod">
          <ac:chgData name="Phil Ratzloff" userId="696658687b502789" providerId="LiveId" clId="{408A253B-CEC5-4F48-8172-5631CF12D823}" dt="2019-08-08T01:35:45.038" v="194" actId="20577"/>
          <ac:spMkLst>
            <pc:docMk/>
            <pc:sldMk cId="674716937" sldId="284"/>
            <ac:spMk id="3" creationId="{47685267-9A48-45F7-92CF-851552A3D3F2}"/>
          </ac:spMkLst>
        </pc:spChg>
      </pc:sldChg>
      <pc:sldChg chg="modSp">
        <pc:chgData name="Phil Ratzloff" userId="696658687b502789" providerId="LiveId" clId="{408A253B-CEC5-4F48-8172-5631CF12D823}" dt="2019-08-08T00:11:05.558" v="156" actId="20577"/>
        <pc:sldMkLst>
          <pc:docMk/>
          <pc:sldMk cId="1224319008" sldId="285"/>
        </pc:sldMkLst>
        <pc:spChg chg="mod">
          <ac:chgData name="Phil Ratzloff" userId="696658687b502789" providerId="LiveId" clId="{408A253B-CEC5-4F48-8172-5631CF12D823}" dt="2019-08-08T00:11:05.558" v="156" actId="20577"/>
          <ac:spMkLst>
            <pc:docMk/>
            <pc:sldMk cId="1224319008" sldId="285"/>
            <ac:spMk id="3" creationId="{CDF18642-E4C6-463F-A6BF-25889E821E91}"/>
          </ac:spMkLst>
        </pc:spChg>
      </pc:sldChg>
    </pc:docChg>
  </pc:docChgLst>
  <pc:docChgLst>
    <pc:chgData name="Phil Ratzloff" userId="696658687b502789" providerId="LiveId" clId="{BEFC754D-0740-4EB4-BEE5-4DDBBA921EB2}"/>
    <pc:docChg chg="undo redo custSel addSld modSld sldOrd">
      <pc:chgData name="Phil Ratzloff" userId="696658687b502789" providerId="LiveId" clId="{BEFC754D-0740-4EB4-BEE5-4DDBBA921EB2}" dt="2019-07-31T02:40:57.680" v="960" actId="1076"/>
      <pc:docMkLst>
        <pc:docMk/>
      </pc:docMkLst>
      <pc:sldChg chg="modSp">
        <pc:chgData name="Phil Ratzloff" userId="696658687b502789" providerId="LiveId" clId="{BEFC754D-0740-4EB4-BEE5-4DDBBA921EB2}" dt="2019-07-31T02:39:45.433" v="955" actId="20577"/>
        <pc:sldMkLst>
          <pc:docMk/>
          <pc:sldMk cId="2834380298" sldId="256"/>
        </pc:sldMkLst>
        <pc:spChg chg="mod">
          <ac:chgData name="Phil Ratzloff" userId="696658687b502789" providerId="LiveId" clId="{BEFC754D-0740-4EB4-BEE5-4DDBBA921EB2}" dt="2019-07-31T02:39:45.433" v="955" actId="20577"/>
          <ac:spMkLst>
            <pc:docMk/>
            <pc:sldMk cId="2834380298" sldId="256"/>
            <ac:spMk id="2" creationId="{760F159D-9D31-4AB6-89CA-05BE22B94566}"/>
          </ac:spMkLst>
        </pc:spChg>
      </pc:sldChg>
      <pc:sldChg chg="modSp">
        <pc:chgData name="Phil Ratzloff" userId="696658687b502789" providerId="LiveId" clId="{BEFC754D-0740-4EB4-BEE5-4DDBBA921EB2}" dt="2019-07-31T01:42:38.714" v="856" actId="113"/>
        <pc:sldMkLst>
          <pc:docMk/>
          <pc:sldMk cId="154875282" sldId="264"/>
        </pc:sldMkLst>
        <pc:spChg chg="mod">
          <ac:chgData name="Phil Ratzloff" userId="696658687b502789" providerId="LiveId" clId="{BEFC754D-0740-4EB4-BEE5-4DDBBA921EB2}" dt="2019-07-31T01:42:38.714" v="856" actId="113"/>
          <ac:spMkLst>
            <pc:docMk/>
            <pc:sldMk cId="154875282" sldId="264"/>
            <ac:spMk id="4" creationId="{8CE2B53D-1695-4489-8752-69486527FF9D}"/>
          </ac:spMkLst>
        </pc:spChg>
      </pc:sldChg>
      <pc:sldChg chg="modSp">
        <pc:chgData name="Phil Ratzloff" userId="696658687b502789" providerId="LiveId" clId="{BEFC754D-0740-4EB4-BEE5-4DDBBA921EB2}" dt="2019-07-31T01:34:08.113" v="845" actId="27636"/>
        <pc:sldMkLst>
          <pc:docMk/>
          <pc:sldMk cId="1626024517" sldId="268"/>
        </pc:sldMkLst>
        <pc:spChg chg="mod">
          <ac:chgData name="Phil Ratzloff" userId="696658687b502789" providerId="LiveId" clId="{BEFC754D-0740-4EB4-BEE5-4DDBBA921EB2}" dt="2019-07-31T01:20:03.467" v="610" actId="20577"/>
          <ac:spMkLst>
            <pc:docMk/>
            <pc:sldMk cId="1626024517" sldId="268"/>
            <ac:spMk id="2" creationId="{F2C8D958-EC8D-457F-AB0C-73DBF05F418E}"/>
          </ac:spMkLst>
        </pc:spChg>
        <pc:spChg chg="mod">
          <ac:chgData name="Phil Ratzloff" userId="696658687b502789" providerId="LiveId" clId="{BEFC754D-0740-4EB4-BEE5-4DDBBA921EB2}" dt="2019-07-31T01:34:08.113" v="845" actId="27636"/>
          <ac:spMkLst>
            <pc:docMk/>
            <pc:sldMk cId="1626024517" sldId="268"/>
            <ac:spMk id="3" creationId="{961DFD76-C268-46D4-A74F-AC53A4883F98}"/>
          </ac:spMkLst>
        </pc:spChg>
      </pc:sldChg>
      <pc:sldChg chg="modSp">
        <pc:chgData name="Phil Ratzloff" userId="696658687b502789" providerId="LiveId" clId="{BEFC754D-0740-4EB4-BEE5-4DDBBA921EB2}" dt="2019-07-31T02:07:12.571" v="937" actId="5793"/>
        <pc:sldMkLst>
          <pc:docMk/>
          <pc:sldMk cId="1117687952" sldId="269"/>
        </pc:sldMkLst>
        <pc:spChg chg="mod">
          <ac:chgData name="Phil Ratzloff" userId="696658687b502789" providerId="LiveId" clId="{BEFC754D-0740-4EB4-BEE5-4DDBBA921EB2}" dt="2019-07-31T02:07:12.571" v="937" actId="5793"/>
          <ac:spMkLst>
            <pc:docMk/>
            <pc:sldMk cId="1117687952" sldId="269"/>
            <ac:spMk id="3" creationId="{3044786A-4215-4B46-AF87-BA2C61A8D240}"/>
          </ac:spMkLst>
        </pc:spChg>
        <pc:spChg chg="mod">
          <ac:chgData name="Phil Ratzloff" userId="696658687b502789" providerId="LiveId" clId="{BEFC754D-0740-4EB4-BEE5-4DDBBA921EB2}" dt="2019-07-31T01:45:43.787" v="897" actId="27636"/>
          <ac:spMkLst>
            <pc:docMk/>
            <pc:sldMk cId="1117687952" sldId="269"/>
            <ac:spMk id="4" creationId="{AAAE43D8-D3AF-43FC-856A-4FE157FF3D3D}"/>
          </ac:spMkLst>
        </pc:spChg>
      </pc:sldChg>
      <pc:sldChg chg="modSp">
        <pc:chgData name="Phil Ratzloff" userId="696658687b502789" providerId="LiveId" clId="{BEFC754D-0740-4EB4-BEE5-4DDBBA921EB2}" dt="2019-07-31T02:40:57.680" v="960" actId="1076"/>
        <pc:sldMkLst>
          <pc:docMk/>
          <pc:sldMk cId="2493408524" sldId="270"/>
        </pc:sldMkLst>
        <pc:spChg chg="mod">
          <ac:chgData name="Phil Ratzloff" userId="696658687b502789" providerId="LiveId" clId="{BEFC754D-0740-4EB4-BEE5-4DDBBA921EB2}" dt="2019-07-31T02:40:48.727" v="959" actId="14100"/>
          <ac:spMkLst>
            <pc:docMk/>
            <pc:sldMk cId="2493408524" sldId="270"/>
            <ac:spMk id="3" creationId="{185F5A0D-DDE5-46B6-BCD6-B55EFB94FCBD}"/>
          </ac:spMkLst>
        </pc:spChg>
        <pc:spChg chg="mod">
          <ac:chgData name="Phil Ratzloff" userId="696658687b502789" providerId="LiveId" clId="{BEFC754D-0740-4EB4-BEE5-4DDBBA921EB2}" dt="2019-07-31T02:40:57.680" v="960" actId="1076"/>
          <ac:spMkLst>
            <pc:docMk/>
            <pc:sldMk cId="2493408524" sldId="270"/>
            <ac:spMk id="4" creationId="{E47FBB20-9033-403D-B37C-BED6EC427B10}"/>
          </ac:spMkLst>
        </pc:spChg>
      </pc:sldChg>
      <pc:sldChg chg="modSp">
        <pc:chgData name="Phil Ratzloff" userId="696658687b502789" providerId="LiveId" clId="{BEFC754D-0740-4EB4-BEE5-4DDBBA921EB2}" dt="2019-07-31T02:36:50.494" v="954"/>
        <pc:sldMkLst>
          <pc:docMk/>
          <pc:sldMk cId="4227011235" sldId="271"/>
        </pc:sldMkLst>
        <pc:spChg chg="mod">
          <ac:chgData name="Phil Ratzloff" userId="696658687b502789" providerId="LiveId" clId="{BEFC754D-0740-4EB4-BEE5-4DDBBA921EB2}" dt="2019-07-31T02:36:50.494" v="954"/>
          <ac:spMkLst>
            <pc:docMk/>
            <pc:sldMk cId="4227011235" sldId="271"/>
            <ac:spMk id="3" creationId="{99630D91-09E0-4C1B-9775-CC38E97EF6A8}"/>
          </ac:spMkLst>
        </pc:spChg>
      </pc:sldChg>
      <pc:sldChg chg="modSp">
        <pc:chgData name="Phil Ratzloff" userId="696658687b502789" providerId="LiveId" clId="{BEFC754D-0740-4EB4-BEE5-4DDBBA921EB2}" dt="2019-07-31T01:28:19.730" v="811" actId="20577"/>
        <pc:sldMkLst>
          <pc:docMk/>
          <pc:sldMk cId="4283505158" sldId="272"/>
        </pc:sldMkLst>
        <pc:graphicFrameChg chg="modGraphic">
          <ac:chgData name="Phil Ratzloff" userId="696658687b502789" providerId="LiveId" clId="{BEFC754D-0740-4EB4-BEE5-4DDBBA921EB2}" dt="2019-07-31T01:28:19.730" v="811" actId="20577"/>
          <ac:graphicFrameMkLst>
            <pc:docMk/>
            <pc:sldMk cId="4283505158" sldId="272"/>
            <ac:graphicFrameMk id="6" creationId="{56503B23-69D8-4E8F-B3DE-63A2AE5EBD9C}"/>
          </ac:graphicFrameMkLst>
        </pc:graphicFrameChg>
      </pc:sldChg>
      <pc:sldChg chg="modSp">
        <pc:chgData name="Phil Ratzloff" userId="696658687b502789" providerId="LiveId" clId="{BEFC754D-0740-4EB4-BEE5-4DDBBA921EB2}" dt="2019-07-31T01:35:05.512" v="855" actId="20577"/>
        <pc:sldMkLst>
          <pc:docMk/>
          <pc:sldMk cId="1224319008" sldId="285"/>
        </pc:sldMkLst>
        <pc:spChg chg="mod">
          <ac:chgData name="Phil Ratzloff" userId="696658687b502789" providerId="LiveId" clId="{BEFC754D-0740-4EB4-BEE5-4DDBBA921EB2}" dt="2019-07-31T01:19:58.297" v="609" actId="20577"/>
          <ac:spMkLst>
            <pc:docMk/>
            <pc:sldMk cId="1224319008" sldId="285"/>
            <ac:spMk id="2" creationId="{E67A656A-0567-4AE1-8CB4-1C242B77FC7E}"/>
          </ac:spMkLst>
        </pc:spChg>
        <pc:spChg chg="mod">
          <ac:chgData name="Phil Ratzloff" userId="696658687b502789" providerId="LiveId" clId="{BEFC754D-0740-4EB4-BEE5-4DDBBA921EB2}" dt="2019-07-31T01:35:05.512" v="855" actId="20577"/>
          <ac:spMkLst>
            <pc:docMk/>
            <pc:sldMk cId="1224319008" sldId="285"/>
            <ac:spMk id="3" creationId="{CDF18642-E4C6-463F-A6BF-25889E821E91}"/>
          </ac:spMkLst>
        </pc:spChg>
      </pc:sldChg>
      <pc:sldChg chg="modSp add ord">
        <pc:chgData name="Phil Ratzloff" userId="696658687b502789" providerId="LiveId" clId="{BEFC754D-0740-4EB4-BEE5-4DDBBA921EB2}" dt="2019-07-31T01:43:07.178" v="866"/>
        <pc:sldMkLst>
          <pc:docMk/>
          <pc:sldMk cId="721173565" sldId="286"/>
        </pc:sldMkLst>
        <pc:spChg chg="mod">
          <ac:chgData name="Phil Ratzloff" userId="696658687b502789" providerId="LiveId" clId="{BEFC754D-0740-4EB4-BEE5-4DDBBA921EB2}" dt="2019-07-31T01:01:21.506" v="339" actId="20577"/>
          <ac:spMkLst>
            <pc:docMk/>
            <pc:sldMk cId="721173565" sldId="286"/>
            <ac:spMk id="2" creationId="{E59BD8DF-B50F-42DF-A111-D5D3DCD9322A}"/>
          </ac:spMkLst>
        </pc:spChg>
        <pc:spChg chg="mod">
          <ac:chgData name="Phil Ratzloff" userId="696658687b502789" providerId="LiveId" clId="{BEFC754D-0740-4EB4-BEE5-4DDBBA921EB2}" dt="2019-07-31T01:43:07.178" v="866"/>
          <ac:spMkLst>
            <pc:docMk/>
            <pc:sldMk cId="721173565" sldId="286"/>
            <ac:spMk id="3" creationId="{35A95626-4136-4315-A522-33AAEA252C57}"/>
          </ac:spMkLst>
        </pc:spChg>
      </pc:sldChg>
    </pc:docChg>
  </pc:docChgLst>
  <pc:docChgLst>
    <pc:chgData name="Phil Ratzloff" userId="696658687b502789" providerId="LiveId" clId="{5F7CE3C8-9666-4349-AB2D-EDB8709CA50B}"/>
    <pc:docChg chg="undo redo custSel modSld">
      <pc:chgData name="Phil Ratzloff" userId="696658687b502789" providerId="LiveId" clId="{5F7CE3C8-9666-4349-AB2D-EDB8709CA50B}" dt="2019-08-06T20:27:06.061" v="97" actId="20577"/>
      <pc:docMkLst>
        <pc:docMk/>
      </pc:docMkLst>
      <pc:sldChg chg="modSp">
        <pc:chgData name="Phil Ratzloff" userId="696658687b502789" providerId="LiveId" clId="{5F7CE3C8-9666-4349-AB2D-EDB8709CA50B}" dt="2019-08-06T20:26:07.096" v="84" actId="20577"/>
        <pc:sldMkLst>
          <pc:docMk/>
          <pc:sldMk cId="1880664217" sldId="260"/>
        </pc:sldMkLst>
        <pc:spChg chg="mod">
          <ac:chgData name="Phil Ratzloff" userId="696658687b502789" providerId="LiveId" clId="{5F7CE3C8-9666-4349-AB2D-EDB8709CA50B}" dt="2019-08-06T20:26:07.096" v="84" actId="20577"/>
          <ac:spMkLst>
            <pc:docMk/>
            <pc:sldMk cId="1880664217" sldId="260"/>
            <ac:spMk id="3" creationId="{38BD4074-5D87-48AE-9635-82A53EB9590C}"/>
          </ac:spMkLst>
        </pc:spChg>
      </pc:sldChg>
      <pc:sldChg chg="modSp">
        <pc:chgData name="Phil Ratzloff" userId="696658687b502789" providerId="LiveId" clId="{5F7CE3C8-9666-4349-AB2D-EDB8709CA50B}" dt="2019-08-05T17:33:12.625" v="47" actId="113"/>
        <pc:sldMkLst>
          <pc:docMk/>
          <pc:sldMk cId="154875282" sldId="264"/>
        </pc:sldMkLst>
        <pc:spChg chg="mod">
          <ac:chgData name="Phil Ratzloff" userId="696658687b502789" providerId="LiveId" clId="{5F7CE3C8-9666-4349-AB2D-EDB8709CA50B}" dt="2019-08-05T17:33:12.625" v="47" actId="113"/>
          <ac:spMkLst>
            <pc:docMk/>
            <pc:sldMk cId="154875282" sldId="264"/>
            <ac:spMk id="4" creationId="{8CE2B53D-1695-4489-8752-69486527FF9D}"/>
          </ac:spMkLst>
        </pc:spChg>
      </pc:sldChg>
      <pc:sldChg chg="modSp">
        <pc:chgData name="Phil Ratzloff" userId="696658687b502789" providerId="LiveId" clId="{5F7CE3C8-9666-4349-AB2D-EDB8709CA50B}" dt="2019-08-06T20:25:21.925" v="81" actId="20577"/>
        <pc:sldMkLst>
          <pc:docMk/>
          <pc:sldMk cId="123831731" sldId="273"/>
        </pc:sldMkLst>
        <pc:spChg chg="mod">
          <ac:chgData name="Phil Ratzloff" userId="696658687b502789" providerId="LiveId" clId="{5F7CE3C8-9666-4349-AB2D-EDB8709CA50B}" dt="2019-08-06T20:25:21.925" v="81" actId="20577"/>
          <ac:spMkLst>
            <pc:docMk/>
            <pc:sldMk cId="123831731" sldId="273"/>
            <ac:spMk id="5" creationId="{FD64B351-5886-4019-9BD7-7D2BC532B205}"/>
          </ac:spMkLst>
        </pc:spChg>
      </pc:sldChg>
      <pc:sldChg chg="modSp">
        <pc:chgData name="Phil Ratzloff" userId="696658687b502789" providerId="LiveId" clId="{5F7CE3C8-9666-4349-AB2D-EDB8709CA50B}" dt="2019-08-06T20:27:06.061" v="97" actId="20577"/>
        <pc:sldMkLst>
          <pc:docMk/>
          <pc:sldMk cId="952010900" sldId="282"/>
        </pc:sldMkLst>
        <pc:spChg chg="mod">
          <ac:chgData name="Phil Ratzloff" userId="696658687b502789" providerId="LiveId" clId="{5F7CE3C8-9666-4349-AB2D-EDB8709CA50B}" dt="2019-08-05T17:31:14.084" v="6" actId="20577"/>
          <ac:spMkLst>
            <pc:docMk/>
            <pc:sldMk cId="952010900" sldId="282"/>
            <ac:spMk id="2" creationId="{9610F159-DAA3-4C8D-B988-C8F382DD0A27}"/>
          </ac:spMkLst>
        </pc:spChg>
        <pc:spChg chg="mod">
          <ac:chgData name="Phil Ratzloff" userId="696658687b502789" providerId="LiveId" clId="{5F7CE3C8-9666-4349-AB2D-EDB8709CA50B}" dt="2019-08-06T20:27:06.061" v="97" actId="20577"/>
          <ac:spMkLst>
            <pc:docMk/>
            <pc:sldMk cId="952010900" sldId="282"/>
            <ac:spMk id="3" creationId="{30076BCE-8E45-4126-BBBD-603EDF84D9F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8:45:0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234 190 6048,'-111'-21'2240,"77"12"-1728,0-4-160,25 4 256,-2-3-416,2-10 192,-2-3-224,2-2-64,4 2-64,5 7-320,0 9 160,14 23-2976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1:05:1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2720,'-64'5'1024,"40"3"-800,-4-3-64,13-1 352,-1 1-320,7-1 64,9-4-160,9-4-128,11 4 0,0 4-1600,5 8 896,-22-3-832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1:05:1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5888,'15'-16'0,"-15"-2"-32,5 14 480,-5 4-256,0 0 0,0 8-128,6 10-64,-1 7 32,-1 2-256,1-2 128,0-7-1376,-1-2 832,7-23-1792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1:05:4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5728,'-88'88'2112,"48"-33"-1632,-8 23-128,30-44-1344,2-4 480,7-3 160,3-14 192,6-13-896,6-9 576,3-13-864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1:05:4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103 544 2560,'-68'-39'960,"53"14"-768,-1-33-32,13 21 128,3-15-192,0-4 544,9-2-384,1 12 256,-6-3-288,1 6 352,-5 14-320,6-1-256,8 12-32,20 14-2400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1:05:4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31 5312,'-28'-30'1952,"28"35"-1504,0 2-128,9 2-1088,5 0 352,6 0-1792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1:05:47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 3904,'-14'4'1440,"19"1"-1120,0-1-96,-5-4-192,0 0-64,0 0 96,0 0-32,9 0-928,2-4 480,12-8-2144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1:06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1 433 992,'10'-39'352,"5"5"-256,19-27-32,-14 21-32,3-15-32,2-6-224,-2-13 128,3 6-512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1:06:0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56 480,'15'5'192,"5"-14"-160,14-21 0,-2 8-352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53EAE-5BF3-4F57-A6EF-2E4F3A5C96C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45D42-35BD-4BAA-922E-7820D877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8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Phil Ratzloff: Distinguished Software Developer at SAS Institute, working with domain-specific graphs for 24 years</a:t>
            </a:r>
          </a:p>
          <a:p>
            <a:r>
              <a:rPr lang="en-US" dirty="0"/>
              <a:t>Richard Dosselmann: Researcher U of Regina for computer science, statistics and mathematics</a:t>
            </a:r>
          </a:p>
          <a:p>
            <a:r>
              <a:rPr lang="en-US" dirty="0" err="1"/>
              <a:t>Matthes</a:t>
            </a:r>
            <a:r>
              <a:rPr lang="en-US" dirty="0"/>
              <a:t> Galati: Distinguished Operations Research Developer at SAS Institute</a:t>
            </a:r>
          </a:p>
          <a:p>
            <a:endParaRPr lang="en-US" dirty="0"/>
          </a:p>
          <a:p>
            <a:r>
              <a:rPr lang="en-US" dirty="0"/>
              <a:t>Background: getting started (2 months)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45D42-35BD-4BAA-922E-7820D877B6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68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Flexibility: insert/delete, find</a:t>
            </a:r>
          </a:p>
          <a:p>
            <a:r>
              <a:rPr lang="en-US" dirty="0" err="1"/>
              <a:t>adjacency_array</a:t>
            </a:r>
            <a:r>
              <a:rPr lang="en-US" dirty="0"/>
              <a:t> may be covered by </a:t>
            </a:r>
            <a:r>
              <a:rPr lang="en-US" dirty="0" err="1"/>
              <a:t>adjacency_list</a:t>
            </a:r>
            <a:r>
              <a:rPr lang="en-US" dirty="0"/>
              <a:t> with vectors</a:t>
            </a:r>
          </a:p>
          <a:p>
            <a:r>
              <a:rPr lang="en-US" dirty="0"/>
              <a:t>Adjacency type = edge data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45D42-35BD-4BAA-922E-7820D877B6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17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Boost Graph: no allocator</a:t>
            </a:r>
          </a:p>
          <a:p>
            <a:r>
              <a:rPr lang="en-US" dirty="0"/>
              <a:t>Current Proposal: no graph </a:t>
            </a:r>
            <a:r>
              <a:rPr lang="en-US" dirty="0" err="1"/>
              <a:t>edgelist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45D42-35BD-4BAA-922E-7820D877B6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43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Asynchronous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Algorithm requires detection – impossible at compile-time</a:t>
            </a:r>
          </a:p>
          <a:p>
            <a:r>
              <a:rPr lang="en-US" dirty="0"/>
              <a:t>Multi-graph: how to detect?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edge=</a:t>
            </a:r>
            <a:r>
              <a:rPr lang="en-US" dirty="0" err="1"/>
              <a:t>setS</a:t>
            </a:r>
            <a:r>
              <a:rPr lang="en-US" dirty="0"/>
              <a:t> guarantees no multiple edges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if user uses </a:t>
            </a:r>
            <a:r>
              <a:rPr lang="en-US" dirty="0" err="1"/>
              <a:t>vecS</a:t>
            </a:r>
            <a:r>
              <a:rPr lang="en-US" dirty="0"/>
              <a:t> for performance and guarantees no </a:t>
            </a:r>
            <a:r>
              <a:rPr lang="en-US" dirty="0" err="1"/>
              <a:t>multiedge</a:t>
            </a:r>
            <a:r>
              <a:rPr lang="en-US" dirty="0"/>
              <a:t> exists?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Unsigned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Dijkstra, signed </a:t>
            </a:r>
            <a:r>
              <a:rPr lang="en-US" dirty="0">
                <a:sym typeface="Wingdings" panose="05000000000000000000" pitchFamily="2" charset="2"/>
              </a:rPr>
              <a:t> bellman-ford, none  </a:t>
            </a:r>
            <a:r>
              <a:rPr lang="en-US" dirty="0" err="1">
                <a:sym typeface="Wingdings" panose="05000000000000000000" pitchFamily="2" charset="2"/>
              </a:rPr>
              <a:t>bfs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concepts be used to distinguish different instances?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Is this what we want?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Algorithms may work fine for any, but be better for some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45D42-35BD-4BAA-922E-7820D877B6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5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45D42-35BD-4BAA-922E-7820D877B6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52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Iterators not stable for </a:t>
            </a:r>
            <a:r>
              <a:rPr lang="en-US" dirty="0" err="1"/>
              <a:t>vecS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Index for </a:t>
            </a:r>
            <a:r>
              <a:rPr lang="en-US" dirty="0" err="1"/>
              <a:t>vecS</a:t>
            </a:r>
            <a:r>
              <a:rPr lang="en-US" dirty="0"/>
              <a:t>, </a:t>
            </a:r>
            <a:r>
              <a:rPr lang="en-US" dirty="0" err="1"/>
              <a:t>ptr</a:t>
            </a:r>
            <a:r>
              <a:rPr lang="en-US" dirty="0"/>
              <a:t> for all other containers</a:t>
            </a:r>
          </a:p>
          <a:p>
            <a:r>
              <a:rPr lang="en-US" dirty="0"/>
              <a:t>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Ease of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Memory usage?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45D42-35BD-4BAA-922E-7820D877B6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86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“map” containers same as “set”?</a:t>
            </a:r>
          </a:p>
          <a:p>
            <a:r>
              <a:rPr lang="en-US" dirty="0" err="1"/>
              <a:t>Hash_multisetS</a:t>
            </a:r>
            <a:r>
              <a:rPr lang="en-US" dirty="0"/>
              <a:t> groups values with same hash in the same bucket and can create worst case scenario</a:t>
            </a:r>
          </a:p>
          <a:p>
            <a:r>
              <a:rPr lang="en-US" dirty="0"/>
              <a:t>Forward list?</a:t>
            </a:r>
          </a:p>
          <a:p>
            <a:r>
              <a:rPr lang="en-US" dirty="0"/>
              <a:t>Deque?</a:t>
            </a:r>
          </a:p>
          <a:p>
            <a:r>
              <a:rPr lang="en-US" dirty="0"/>
              <a:t>User-defined?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45D42-35BD-4BAA-922E-7820D877B6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54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Boost: Tag-selected values</a:t>
            </a:r>
          </a:p>
          <a:p>
            <a:r>
              <a:rPr lang="en-US" dirty="0"/>
              <a:t>Pre-defined property types shown (custom types can be created)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45D42-35BD-4BAA-922E-7820D877B6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6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values can be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45D42-35BD-4BAA-922E-7820D877B6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28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show up?</a:t>
            </a:r>
          </a:p>
          <a:p>
            <a:r>
              <a:rPr lang="en-US" dirty="0"/>
              <a:t>How many people read the paper? (and who)</a:t>
            </a:r>
          </a:p>
          <a:p>
            <a:r>
              <a:rPr lang="en-US" dirty="0"/>
              <a:t>What C++ graph libraries have people used?</a:t>
            </a:r>
          </a:p>
          <a:p>
            <a:pPr lvl="1"/>
            <a:r>
              <a:rPr lang="en-US" dirty="0"/>
              <a:t>Boost graph</a:t>
            </a:r>
          </a:p>
          <a:p>
            <a:pPr lvl="1"/>
            <a:r>
              <a:rPr lang="en-US" dirty="0"/>
              <a:t>Lemon</a:t>
            </a:r>
          </a:p>
          <a:p>
            <a:r>
              <a:rPr lang="en-US" dirty="0"/>
              <a:t>Other graph libraries?</a:t>
            </a:r>
          </a:p>
          <a:p>
            <a:r>
              <a:rPr lang="en-US" dirty="0"/>
              <a:t>Important features of a graph library?</a:t>
            </a:r>
          </a:p>
          <a:p>
            <a:r>
              <a:rPr lang="en-US" dirty="0"/>
              <a:t>Design feedback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45D42-35BD-4BAA-922E-7820D877B6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24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have read P1709R0?</a:t>
            </a:r>
          </a:p>
          <a:p>
            <a:r>
              <a:rPr lang="en-US" dirty="0"/>
              <a:t>How many use graphs regularly? Occasionally?</a:t>
            </a:r>
          </a:p>
          <a:p>
            <a:r>
              <a:rPr lang="en-US" dirty="0"/>
              <a:t>How many use boost regularly? Occasionally?</a:t>
            </a:r>
          </a:p>
          <a:p>
            <a:r>
              <a:rPr lang="en-US" dirty="0"/>
              <a:t>How many use other C/C++ libraries</a:t>
            </a:r>
            <a:r>
              <a:rPr lang="en-US"/>
              <a:t>? (names?)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45D42-35BD-4BAA-922E-7820D877B6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2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45D42-35BD-4BAA-922E-7820D877B6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04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Tiers based on usefulness + difficulty</a:t>
            </a:r>
          </a:p>
          <a:p>
            <a:endParaRPr lang="en-US" dirty="0"/>
          </a:p>
          <a:p>
            <a:r>
              <a:rPr lang="en-US" dirty="0"/>
              <a:t>Tier 1 algorithms included in the current Graph Proposal</a:t>
            </a:r>
          </a:p>
          <a:p>
            <a:r>
              <a:rPr lang="en-US" dirty="0"/>
              <a:t>Tier 2 algorithms will be in a separate proposal. No target release defined 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45D42-35BD-4BAA-922E-7820D877B6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1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45D42-35BD-4BAA-922E-7820D877B6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1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  <a:p>
            <a:r>
              <a:rPr lang="en-US" dirty="0"/>
              <a:t>Algorithms should be independent of graph requiring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Iterators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Graph function dependencies (</a:t>
            </a:r>
            <a:r>
              <a:rPr lang="en-US" dirty="0" err="1"/>
              <a:t>e..g</a:t>
            </a:r>
            <a:r>
              <a:rPr lang="en-US" dirty="0"/>
              <a:t> vertices(g), </a:t>
            </a:r>
            <a:r>
              <a:rPr lang="en-US" dirty="0" err="1"/>
              <a:t>out_edges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Graph type dependencies: G::vertex_value_type, …</a:t>
            </a:r>
          </a:p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45D42-35BD-4BAA-922E-7820D877B6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08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Vertex identifier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45D42-35BD-4BAA-922E-7820D877B6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85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Variants for reference &amp; move shown as single entry</a:t>
            </a:r>
          </a:p>
          <a:p>
            <a:r>
              <a:rPr lang="en-US" dirty="0"/>
              <a:t>Adding a Graph* to </a:t>
            </a:r>
            <a:r>
              <a:rPr lang="en-US" dirty="0" err="1"/>
              <a:t>vertex|edge</a:t>
            </a:r>
            <a:r>
              <a:rPr lang="en-US" dirty="0"/>
              <a:t> prevents swap(g1,g2)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45D42-35BD-4BAA-922E-7820D877B6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89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Variants for reference &amp; move shown as single entry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45D42-35BD-4BAA-922E-7820D877B6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7.xml"/><Relationship Id="rId18" Type="http://schemas.openxmlformats.org/officeDocument/2006/relationships/image" Target="../media/image15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2.png"/><Relationship Id="rId17" Type="http://schemas.openxmlformats.org/officeDocument/2006/relationships/customXml" Target="../ink/ink9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5.xml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159D-9D31-4AB6-89CA-05BE22B94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P1709R1 </a:t>
            </a:r>
            <a:br>
              <a:rPr lang="en-US" dirty="0"/>
            </a:br>
            <a:r>
              <a:rPr lang="en-US" dirty="0"/>
              <a:t>Graph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1857A-EDCA-4FAD-9615-4C422BAF2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ISO JTC1/SC22/WG21: Programming Language C++</a:t>
            </a:r>
          </a:p>
          <a:p>
            <a:r>
              <a:rPr lang="en-US" dirty="0"/>
              <a:t>Phil Ratzloff, Richard Dosselmann, Matthew Galati</a:t>
            </a:r>
          </a:p>
          <a:p>
            <a:r>
              <a:rPr lang="en-US" dirty="0"/>
              <a:t>July 18, 2019</a:t>
            </a:r>
          </a:p>
        </p:txBody>
      </p:sp>
    </p:spTree>
    <p:extLst>
      <p:ext uri="{BB962C8B-B14F-4D97-AF65-F5344CB8AC3E}">
        <p14:creationId xmlns:p14="http://schemas.microsoft.com/office/powerpoint/2010/main" val="283438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0248-3DD8-40E7-B292-BA20B033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Vertex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4786A-4215-4B46-AF87-BA2C61A8D2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value(u) →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(u) → key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out_edges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(g, u) → roe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(g, u) →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out_degree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(g, u) →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clear_out_edges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(g, u)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in_edges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(g, v) →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(g, v) →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in_degree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(g, v) →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clear_in_edges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(g, v)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E43D8-D3AF-43FC-856A-4FE157FF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61172"/>
            <a:ext cx="4396341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(g) → pair&lt;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→ pair&lt;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(g, key,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→ pair&lt;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erase_vertices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erase_vertex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(g, u)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erase_vertex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(g, key)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clear_vertex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(g, u)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(g, key) → pair&lt;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1768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6D67-E9C2-41F2-9ABB-AA2262B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Edge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F5A0D-DDE5-46B6-BCD6-B55EFB94F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360" y="2060575"/>
            <a:ext cx="6040120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→ eV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→ v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in_vertex(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g,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uv) → u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(g, u, v) → pair&lt;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uv,bool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(g, u, v,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→ pair&lt;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uv,bool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eV) → pair&lt;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uv,bool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FBB20-9033-403D-B37C-BED6EC427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41053" y="1969732"/>
            <a:ext cx="3972107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erase_edges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rge|roe|rie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erase_edge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erase_edge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g, 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u, v)</a:t>
            </a:r>
          </a:p>
          <a:p>
            <a:pPr marL="0" indent="0"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erase_edge(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g, 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ukey, vkey)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(g, u, v) →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→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4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FEE1-7B04-4C81-B2E3-A179B5C1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Graph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30D91-09E0-4C1B-9775-CC38E97EF6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value(g) →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vertices(g) →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edges(g) →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vertices_size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(g) →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edges_size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(g) →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clear(g)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swap(g1,g2)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create_graph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… 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A6874-AEA0-4B24-AF9A-AC3FABD9E9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F6E9-D586-419D-BB37-EBA56C0A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Graph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5B7A-7A3C-466E-98BB-B282A7BA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Flexibility vs. performance vs. memory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 err="1"/>
              <a:t>adjacency_list</a:t>
            </a:r>
            <a:endParaRPr lang="en-US" dirty="0"/>
          </a:p>
          <a:p>
            <a:pPr lvl="1"/>
            <a:r>
              <a:rPr lang="en-US" dirty="0" err="1"/>
              <a:t>adjacency_array</a:t>
            </a:r>
            <a:endParaRPr lang="en-US" dirty="0"/>
          </a:p>
          <a:p>
            <a:pPr lvl="1"/>
            <a:r>
              <a:rPr lang="en-US" dirty="0" err="1"/>
              <a:t>adjacency_matrix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4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A9C560-E3F6-4E09-ADBE-604BCB6B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r>
              <a:rPr lang="en-US" dirty="0"/>
              <a:t>Proposal</a:t>
            </a:r>
            <a:br>
              <a:rPr lang="en-US" dirty="0"/>
            </a:br>
            <a:r>
              <a:rPr lang="en-US" dirty="0" err="1"/>
              <a:t>adjacency_list</a:t>
            </a:r>
            <a:r>
              <a:rPr lang="en-US" dirty="0"/>
              <a:t>&lt;&gt;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1E2B27-1387-4D5B-B5D4-DD41C40B8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4930"/>
            <a:ext cx="10636602" cy="5274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OutEdgeList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Directed        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directedS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VertexValue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empty_value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EdgeValue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empty_value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GraphValue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empty_value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                = allocator&lt;char&gt;&gt;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adjacency_list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using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vertex&lt;…&gt;;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using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vertex_value_type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pair&lt;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using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vertex_iterator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…;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using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edge_user_type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edge&lt;…&gt;;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using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edge_iterator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…; using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out_edge_iterator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…; using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in_edge_iterator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…;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FB11E9-4D3D-4844-9426-C246EF8C5C17}"/>
                  </a:ext>
                </a:extLst>
              </p14:cNvPr>
              <p14:cNvContentPartPr/>
              <p14:nvPr/>
            </p14:nvContentPartPr>
            <p14:xfrm>
              <a:off x="3526275" y="891416"/>
              <a:ext cx="56520" cy="1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FB11E9-4D3D-4844-9426-C246EF8C5C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7275" y="882416"/>
                <a:ext cx="741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9DE4C2-0732-4616-A339-934C633A9225}"/>
                  </a:ext>
                </a:extLst>
              </p14:cNvPr>
              <p14:cNvContentPartPr/>
              <p14:nvPr/>
            </p14:nvContentPartPr>
            <p14:xfrm>
              <a:off x="2887635" y="804656"/>
              <a:ext cx="21600" cy="49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9DE4C2-0732-4616-A339-934C633A92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78635" y="795656"/>
                <a:ext cx="392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4FE4520-45F4-440B-BAC7-DE206AAABD3D}"/>
                  </a:ext>
                </a:extLst>
              </p14:cNvPr>
              <p14:cNvContentPartPr/>
              <p14:nvPr/>
            </p14:nvContentPartPr>
            <p14:xfrm>
              <a:off x="7147875" y="3844496"/>
              <a:ext cx="81000" cy="117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4FE4520-45F4-440B-BAC7-DE206AAABD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38875" y="3835856"/>
                <a:ext cx="986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0FB9767-A81B-49CE-9F01-7EBAC619FE31}"/>
                  </a:ext>
                </a:extLst>
              </p14:cNvPr>
              <p14:cNvContentPartPr/>
              <p14:nvPr/>
            </p14:nvContentPartPr>
            <p14:xfrm>
              <a:off x="6247515" y="678656"/>
              <a:ext cx="37080" cy="196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0FB9767-A81B-49CE-9F01-7EBAC619FE3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38875" y="669656"/>
                <a:ext cx="547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C24B761-773C-4402-8E20-C468F6D950F9}"/>
                  </a:ext>
                </a:extLst>
              </p14:cNvPr>
              <p14:cNvContentPartPr/>
              <p14:nvPr/>
            </p14:nvContentPartPr>
            <p14:xfrm>
              <a:off x="6086595" y="933176"/>
              <a:ext cx="15840" cy="14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C24B761-773C-4402-8E20-C468F6D950F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77955" y="924536"/>
                <a:ext cx="334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AC33EC3-A8FE-434F-9E0E-07645D5C959B}"/>
                  </a:ext>
                </a:extLst>
              </p14:cNvPr>
              <p14:cNvContentPartPr/>
              <p14:nvPr/>
            </p14:nvContentPartPr>
            <p14:xfrm>
              <a:off x="5285235" y="3461697"/>
              <a:ext cx="19800" cy="6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AC33EC3-A8FE-434F-9E0E-07645D5C959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76595" y="3453057"/>
                <a:ext cx="374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DABB133-F247-41E5-B5C3-BDCD6BF321DE}"/>
                  </a:ext>
                </a:extLst>
              </p14:cNvPr>
              <p14:cNvContentPartPr/>
              <p14:nvPr/>
            </p14:nvContentPartPr>
            <p14:xfrm>
              <a:off x="3398115" y="2757177"/>
              <a:ext cx="63720" cy="156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DABB133-F247-41E5-B5C3-BDCD6BF321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89475" y="2748537"/>
                <a:ext cx="813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CEE000-8280-4540-B8C3-59F60A82B38A}"/>
                  </a:ext>
                </a:extLst>
              </p14:cNvPr>
              <p14:cNvContentPartPr/>
              <p14:nvPr/>
            </p14:nvContentPartPr>
            <p14:xfrm>
              <a:off x="3480915" y="2589417"/>
              <a:ext cx="36720" cy="22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CEE000-8280-4540-B8C3-59F60A82B38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71915" y="2580417"/>
                <a:ext cx="54360" cy="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3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9616-D266-4617-B110-EA249342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Graph 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64B351-5886-4019-9BD7-7D2BC532B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G&gt; concept </a:t>
            </a:r>
            <a:r>
              <a:rPr lang="en-US" dirty="0" err="1"/>
              <a:t>graph_c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G&gt; concept </a:t>
            </a:r>
            <a:r>
              <a:rPr lang="en-US" dirty="0" err="1"/>
              <a:t>directed_graph_c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G&gt; concept </a:t>
            </a:r>
            <a:r>
              <a:rPr lang="en-US" dirty="0" err="1"/>
              <a:t>bidirected_graph_c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G&gt; concept </a:t>
            </a:r>
            <a:r>
              <a:rPr lang="en-US" dirty="0" err="1"/>
              <a:t>undirected_graph_c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G&gt; concept </a:t>
            </a:r>
            <a:r>
              <a:rPr lang="en-US" dirty="0" err="1"/>
              <a:t>sparse_graph_c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G&gt; concept </a:t>
            </a:r>
            <a:r>
              <a:rPr lang="en-US" dirty="0" err="1"/>
              <a:t>dense_graph_c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V&gt; concept </a:t>
            </a:r>
            <a:r>
              <a:rPr lang="en-US" dirty="0" err="1"/>
              <a:t>vertex_c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V&gt; concept </a:t>
            </a:r>
            <a:r>
              <a:rPr lang="en-US" dirty="0" err="1"/>
              <a:t>edge_c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480BF2-9A4A-4D05-96A1-C4D618CF8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BC19AC18-6B0C-46B0-90A9-D7B3F5CAD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671CB462-8166-41DD-831B-FE9268E91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5675" y="2003651"/>
            <a:ext cx="2697479" cy="2697479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86B4E32-FF92-4243-B8C0-BDC2DBF34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83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F159-DAA3-4C8D-B988-C8F382DD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Vertex Identity?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6BCE-8E45-4126-BBBD-603EDF84D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Required integer </a:t>
            </a:r>
            <a:r>
              <a:rPr lang="en-US" dirty="0" err="1"/>
              <a:t>vertex_id</a:t>
            </a:r>
            <a:r>
              <a:rPr lang="en-US" dirty="0"/>
              <a:t>? No</a:t>
            </a:r>
          </a:p>
          <a:p>
            <a:r>
              <a:rPr lang="en-US" dirty="0"/>
              <a:t>What then?</a:t>
            </a:r>
          </a:p>
        </p:txBody>
      </p:sp>
    </p:spTree>
    <p:extLst>
      <p:ext uri="{BB962C8B-B14F-4D97-AF65-F5344CB8AC3E}">
        <p14:creationId xmlns:p14="http://schemas.microsoft.com/office/powerpoint/2010/main" val="95201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0C0D-5138-4818-ADF0-6D288014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 graph</a:t>
            </a:r>
            <a:br>
              <a:rPr lang="en-US" dirty="0"/>
            </a:br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49895-A24F-444F-BE84-899439B70D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Established value to community</a:t>
            </a:r>
          </a:p>
          <a:p>
            <a:pPr lvl="1"/>
            <a:r>
              <a:rPr lang="en-US" dirty="0"/>
              <a:t>Flexibility</a:t>
            </a:r>
          </a:p>
          <a:p>
            <a:pPr lvl="1"/>
            <a:r>
              <a:rPr lang="en-US" dirty="0"/>
              <a:t>Algorithms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Graph types</a:t>
            </a:r>
          </a:p>
          <a:p>
            <a:pPr lvl="2"/>
            <a:r>
              <a:rPr lang="en-US" dirty="0" err="1"/>
              <a:t>directed|undirected</a:t>
            </a:r>
            <a:endParaRPr lang="en-US" dirty="0"/>
          </a:p>
          <a:p>
            <a:pPr lvl="2"/>
            <a:r>
              <a:rPr lang="en-US" dirty="0" err="1"/>
              <a:t>adjacency_list|adjacency_marix</a:t>
            </a:r>
            <a:endParaRPr lang="en-US" dirty="0"/>
          </a:p>
          <a:p>
            <a:pPr lvl="1"/>
            <a:r>
              <a:rPr lang="en-US" dirty="0"/>
              <a:t>Container selection</a:t>
            </a:r>
          </a:p>
          <a:p>
            <a:pPr lvl="1"/>
            <a:r>
              <a:rPr lang="en-US" dirty="0"/>
              <a:t>User-defined properties</a:t>
            </a:r>
          </a:p>
          <a:p>
            <a:pPr lvl="1"/>
            <a:r>
              <a:rPr lang="en-US" dirty="0"/>
              <a:t>Vertex &amp; edge iterators</a:t>
            </a:r>
          </a:p>
          <a:p>
            <a:pPr lvl="1"/>
            <a:r>
              <a:rPr lang="en-US" dirty="0"/>
              <a:t>Algorithms work with other graphs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88C6F-D409-462D-B45E-09CBE078D5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Differences from std containers</a:t>
            </a:r>
          </a:p>
          <a:p>
            <a:pPr lvl="1"/>
            <a:r>
              <a:rPr lang="en-US" dirty="0"/>
              <a:t>Properties vs. </a:t>
            </a:r>
            <a:r>
              <a:rPr lang="en-US" dirty="0" err="1"/>
              <a:t>value_type</a:t>
            </a:r>
            <a:endParaRPr lang="en-US" dirty="0"/>
          </a:p>
          <a:p>
            <a:pPr lvl="1"/>
            <a:r>
              <a:rPr lang="en-US" dirty="0"/>
              <a:t>Descriptors (+ iterators)</a:t>
            </a:r>
          </a:p>
          <a:p>
            <a:pPr lvl="1"/>
            <a:r>
              <a:rPr lang="en-US" dirty="0"/>
              <a:t>No allocator</a:t>
            </a:r>
          </a:p>
          <a:p>
            <a:r>
              <a:rPr lang="en-US" dirty="0"/>
              <a:t>Missing newer features</a:t>
            </a:r>
          </a:p>
          <a:p>
            <a:pPr lvl="1"/>
            <a:r>
              <a:rPr lang="en-US" dirty="0"/>
              <a:t>Concepts</a:t>
            </a:r>
          </a:p>
          <a:p>
            <a:pPr lvl="1"/>
            <a:r>
              <a:rPr lang="en-US" dirty="0"/>
              <a:t>Ranges (function composition)</a:t>
            </a:r>
          </a:p>
          <a:p>
            <a:pPr lvl="1"/>
            <a:r>
              <a:rPr lang="en-US" dirty="0" err="1"/>
              <a:t>constexpr</a:t>
            </a:r>
            <a:endParaRPr lang="en-US" dirty="0"/>
          </a:p>
          <a:p>
            <a:r>
              <a:rPr lang="en-US" dirty="0"/>
              <a:t>Other?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BD53-B50A-4792-B746-E8E08069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 graph</a:t>
            </a:r>
            <a:br>
              <a:rPr lang="en-US" dirty="0"/>
            </a:br>
            <a:r>
              <a:rPr lang="en-US" dirty="0"/>
              <a:t>Container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243B5-9677-48B8-908D-E9014FC4E1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Defined</a:t>
            </a:r>
          </a:p>
          <a:p>
            <a:r>
              <a:rPr lang="en-US" dirty="0" err="1"/>
              <a:t>vecS</a:t>
            </a:r>
            <a:endParaRPr lang="en-US" dirty="0"/>
          </a:p>
          <a:p>
            <a:r>
              <a:rPr lang="en-US" dirty="0" err="1"/>
              <a:t>listS</a:t>
            </a:r>
            <a:endParaRPr lang="en-US" dirty="0"/>
          </a:p>
          <a:p>
            <a:r>
              <a:rPr lang="en-US" dirty="0" err="1"/>
              <a:t>setS</a:t>
            </a:r>
            <a:endParaRPr lang="en-US" dirty="0"/>
          </a:p>
          <a:p>
            <a:r>
              <a:rPr lang="en-US" dirty="0" err="1"/>
              <a:t>mapS</a:t>
            </a:r>
            <a:endParaRPr lang="en-US" dirty="0"/>
          </a:p>
          <a:p>
            <a:r>
              <a:rPr lang="en-US" dirty="0" err="1"/>
              <a:t>multisetS</a:t>
            </a:r>
            <a:endParaRPr lang="en-US" dirty="0"/>
          </a:p>
          <a:p>
            <a:r>
              <a:rPr lang="en-US" dirty="0" err="1"/>
              <a:t>multimapS</a:t>
            </a:r>
            <a:endParaRPr lang="en-US" dirty="0"/>
          </a:p>
          <a:p>
            <a:r>
              <a:rPr lang="en-US" dirty="0" err="1"/>
              <a:t>hash_setS</a:t>
            </a:r>
            <a:endParaRPr lang="en-US" dirty="0"/>
          </a:p>
          <a:p>
            <a:r>
              <a:rPr lang="en-US" dirty="0" err="1"/>
              <a:t>hash_mapS</a:t>
            </a:r>
            <a:endParaRPr lang="en-US" dirty="0"/>
          </a:p>
          <a:p>
            <a:r>
              <a:rPr lang="en-US" dirty="0" err="1"/>
              <a:t>hash_multisetS</a:t>
            </a:r>
            <a:endParaRPr lang="en-US" dirty="0"/>
          </a:p>
          <a:p>
            <a:r>
              <a:rPr lang="en-US" dirty="0" err="1"/>
              <a:t>hash_multimapS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95F19-B3D2-46C4-8920-3D2A5D0D91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Useful</a:t>
            </a:r>
          </a:p>
          <a:p>
            <a:r>
              <a:rPr lang="en-US" dirty="0" err="1"/>
              <a:t>vecS</a:t>
            </a:r>
            <a:endParaRPr lang="en-US" dirty="0"/>
          </a:p>
          <a:p>
            <a:r>
              <a:rPr lang="en-US" dirty="0" err="1"/>
              <a:t>listS</a:t>
            </a:r>
            <a:endParaRPr lang="en-US" dirty="0"/>
          </a:p>
          <a:p>
            <a:r>
              <a:rPr lang="en-US" dirty="0" err="1"/>
              <a:t>setS</a:t>
            </a:r>
            <a:endParaRPr lang="en-US" dirty="0"/>
          </a:p>
          <a:p>
            <a:r>
              <a:rPr lang="en-US" dirty="0" err="1"/>
              <a:t>multisetS</a:t>
            </a:r>
            <a:endParaRPr lang="en-US" dirty="0"/>
          </a:p>
          <a:p>
            <a:r>
              <a:rPr lang="en-US" dirty="0" err="1"/>
              <a:t>hash_setS</a:t>
            </a:r>
            <a:endParaRPr lang="en-US" dirty="0"/>
          </a:p>
          <a:p>
            <a:r>
              <a:rPr lang="en-US" dirty="0" err="1"/>
              <a:t>hash_multisetS</a:t>
            </a:r>
            <a:endParaRPr lang="en-US" dirty="0"/>
          </a:p>
          <a:p>
            <a:endParaRPr lang="en-US" dirty="0"/>
          </a:p>
          <a:p>
            <a:r>
              <a:rPr lang="en-US" dirty="0"/>
              <a:t>(user-defined container?)</a:t>
            </a:r>
          </a:p>
        </p:txBody>
      </p:sp>
    </p:spTree>
    <p:extLst>
      <p:ext uri="{BB962C8B-B14F-4D97-AF65-F5344CB8AC3E}">
        <p14:creationId xmlns:p14="http://schemas.microsoft.com/office/powerpoint/2010/main" val="349775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D125-DF14-4199-B729-7E64FE52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 graph</a:t>
            </a:r>
            <a:br>
              <a:rPr lang="en-US" dirty="0"/>
            </a:br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71F0B-F2A2-408B-BE62-FA6FBA3D5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376" y="2052918"/>
            <a:ext cx="10847295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VertexProperties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property&lt;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vertex_name_t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std::string&gt;;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EdgeProperties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= property&lt;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edge_weight_t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double&gt;;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Graph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adjacency_list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directedS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VertexProperties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EdgeProperties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Graph g;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property_map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Graph,vertex_name_t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vtx_name_pmap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get(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g);</a:t>
            </a:r>
          </a:p>
          <a:p>
            <a:pPr marL="0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graph_traits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&lt;Graph&gt;::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vertex_descriptor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 = …;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vtx_name_pmap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[u] = “the vertex label”;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property_map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Graph,edge_weight_t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&gt;::type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edg_weight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_pmap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get(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edge_weight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g);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out_edge_iterator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…;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edg_weight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_pmap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[*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 = 42;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72D6-295A-4C68-B66E-C6203778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B46FA-02D4-455D-A9D4-A5EC556E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r>
              <a:rPr lang="en-US" dirty="0"/>
              <a:t>Proposal</a:t>
            </a:r>
          </a:p>
          <a:p>
            <a:pPr lvl="1"/>
            <a:r>
              <a:rPr lang="en-US" dirty="0"/>
              <a:t>Algorithms</a:t>
            </a:r>
          </a:p>
          <a:p>
            <a:pPr lvl="1"/>
            <a:r>
              <a:rPr lang="en-US" dirty="0"/>
              <a:t>Graph functions</a:t>
            </a:r>
          </a:p>
          <a:p>
            <a:pPr lvl="1"/>
            <a:r>
              <a:rPr lang="en-US" dirty="0"/>
              <a:t>Data structures</a:t>
            </a:r>
          </a:p>
          <a:p>
            <a:r>
              <a:rPr lang="en-US" dirty="0"/>
              <a:t>boost graph</a:t>
            </a:r>
          </a:p>
          <a:p>
            <a:r>
              <a:rPr lang="en-US" dirty="0"/>
              <a:t>Feedback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0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34AC-EC31-4BC6-BC7E-D45BAC95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Properties Example (1 of 2)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9BD9-7B2A-4AAE-8130-62C57428D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adjacency_list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G::vertex_iterator u = …;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u-&gt;name = “the vertex label”;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G::out_edge_iterator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…;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-&gt;weight = 42;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5921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19DC-7916-4AB0-B442-C0B7B308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Properties Example (2 </a:t>
            </a:r>
            <a:r>
              <a:rPr lang="en-US"/>
              <a:t>of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F6781-4BDB-46E0-9288-D385E20B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weight = 0;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          = default;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const&amp;) = default;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operator=(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const&amp;) = default;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const&amp; w) : weight(w) {}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1D2F-0F7E-446A-8E91-1A914D38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4074-5D87-48AE-9635-82A53EB95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tiers?</a:t>
            </a:r>
          </a:p>
          <a:p>
            <a:r>
              <a:rPr lang="en-US" dirty="0"/>
              <a:t>Container types for vertices, edges and out-edges?</a:t>
            </a:r>
          </a:p>
          <a:p>
            <a:pPr lvl="1"/>
            <a:r>
              <a:rPr lang="en-US" dirty="0"/>
              <a:t>Use containers to enforce unique edges? (e.g. map, </a:t>
            </a:r>
            <a:r>
              <a:rPr lang="en-US" dirty="0" err="1"/>
              <a:t>unordered_map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Edges container vs. vertex + edge iterator?</a:t>
            </a:r>
          </a:p>
          <a:p>
            <a:r>
              <a:rPr lang="en-US" dirty="0"/>
              <a:t>boost graph </a:t>
            </a:r>
          </a:p>
          <a:p>
            <a:pPr lvl="1"/>
            <a:r>
              <a:rPr lang="en-US" dirty="0"/>
              <a:t>Property maps vs. single user type + lambda?</a:t>
            </a:r>
          </a:p>
          <a:p>
            <a:pPr lvl="1"/>
            <a:r>
              <a:rPr lang="en-US" dirty="0"/>
              <a:t>Algorithm usefulness?</a:t>
            </a:r>
          </a:p>
          <a:p>
            <a:r>
              <a:rPr lang="en-US" dirty="0"/>
              <a:t>Graph size (vertices + edges)?</a:t>
            </a:r>
          </a:p>
          <a:p>
            <a:r>
              <a:rPr lang="en-US" dirty="0"/>
              <a:t>Performance? Measuring?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6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8E71-D776-4F02-B2E4-B63F384B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  <a:br>
              <a:rPr lang="en-US" dirty="0"/>
            </a:br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5267-9A48-45F7-92CF-851552A3D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</a:t>
            </a:r>
          </a:p>
          <a:p>
            <a:pPr lvl="1"/>
            <a:r>
              <a:rPr lang="en-US" dirty="0"/>
              <a:t>Directed | undirected</a:t>
            </a:r>
          </a:p>
          <a:p>
            <a:pPr lvl="1"/>
            <a:r>
              <a:rPr lang="en-US" dirty="0" err="1"/>
              <a:t>adjacency_list</a:t>
            </a:r>
            <a:r>
              <a:rPr lang="en-US" dirty="0"/>
              <a:t> | </a:t>
            </a:r>
            <a:r>
              <a:rPr lang="en-US" dirty="0" err="1"/>
              <a:t>adjacency_array</a:t>
            </a:r>
            <a:r>
              <a:rPr lang="en-US" dirty="0"/>
              <a:t> | </a:t>
            </a:r>
            <a:r>
              <a:rPr lang="en-US" dirty="0" err="1"/>
              <a:t>adjacency_matrix</a:t>
            </a:r>
            <a:endParaRPr lang="en-US" dirty="0"/>
          </a:p>
          <a:p>
            <a:pPr lvl="1"/>
            <a:r>
              <a:rPr lang="en-US" dirty="0"/>
              <a:t>Multi-graph</a:t>
            </a:r>
          </a:p>
          <a:p>
            <a:pPr lvl="1"/>
            <a:r>
              <a:rPr lang="en-US" dirty="0"/>
              <a:t>User </a:t>
            </a:r>
            <a:r>
              <a:rPr lang="en-US" dirty="0" err="1"/>
              <a:t>value_types</a:t>
            </a:r>
            <a:r>
              <a:rPr lang="en-US" dirty="0"/>
              <a:t>: graph, vertex, edge</a:t>
            </a:r>
          </a:p>
          <a:p>
            <a:pPr lvl="1"/>
            <a:r>
              <a:rPr lang="en-US" dirty="0"/>
              <a:t>Container selection for vertices, edges, in/out-edges</a:t>
            </a:r>
          </a:p>
          <a:p>
            <a:r>
              <a:rPr lang="en-US" dirty="0"/>
              <a:t>Algorithms</a:t>
            </a:r>
          </a:p>
          <a:p>
            <a:pPr lvl="1"/>
            <a:r>
              <a:rPr lang="en-US" dirty="0"/>
              <a:t>Useful algorithms (2 tier)</a:t>
            </a:r>
          </a:p>
          <a:p>
            <a:pPr lvl="1"/>
            <a:r>
              <a:rPr lang="en-US" dirty="0"/>
              <a:t>Independent of container</a:t>
            </a:r>
          </a:p>
          <a:p>
            <a:r>
              <a:rPr lang="en-US" dirty="0"/>
              <a:t>Use C++20 features: e.g. ranges, concepts</a:t>
            </a:r>
            <a:r>
              <a:rPr lang="en-US"/>
              <a:t>, constexpr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1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2F0B-B21E-425A-8993-5D91ABC1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  <a:br>
              <a:rPr lang="en-US" dirty="0"/>
            </a:br>
            <a:r>
              <a:rPr lang="en-US" dirty="0"/>
              <a:t>vs. Standard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05845-374E-4E70-9EB8-DF370BA07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9055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Graph = vertices + edges</a:t>
            </a:r>
          </a:p>
          <a:p>
            <a:pPr lvl="1"/>
            <a:r>
              <a:rPr lang="en-US" dirty="0"/>
              <a:t>Containers: vertices, edges, out-edges, (optional in-edges)</a:t>
            </a:r>
          </a:p>
          <a:p>
            <a:pPr lvl="1"/>
            <a:r>
              <a:rPr lang="en-US" dirty="0"/>
              <a:t>Vertices &amp; edges are interdependent by definition</a:t>
            </a:r>
          </a:p>
          <a:p>
            <a:pPr lvl="1"/>
            <a:r>
              <a:rPr lang="en-US" dirty="0"/>
              <a:t>User-defined value types are optional</a:t>
            </a:r>
          </a:p>
          <a:p>
            <a:r>
              <a:rPr lang="en-US" dirty="0"/>
              <a:t>Additional characteristics</a:t>
            </a:r>
          </a:p>
          <a:p>
            <a:pPr lvl="1"/>
            <a:r>
              <a:rPr lang="en-US" dirty="0"/>
              <a:t>Directionality: directed (forward-only, bi-), undirected</a:t>
            </a:r>
          </a:p>
          <a:p>
            <a:pPr lvl="1"/>
            <a:r>
              <a:rPr lang="en-US" dirty="0"/>
              <a:t>Cyclic vs. Acyclic</a:t>
            </a:r>
          </a:p>
          <a:p>
            <a:pPr lvl="1"/>
            <a:r>
              <a:rPr lang="en-US" dirty="0"/>
              <a:t>Multiple edges between 2 vertices</a:t>
            </a:r>
          </a:p>
          <a:p>
            <a:r>
              <a:rPr lang="en-US" dirty="0"/>
              <a:t>Algorithms</a:t>
            </a:r>
          </a:p>
          <a:p>
            <a:pPr lvl="1"/>
            <a:r>
              <a:rPr lang="en-US" dirty="0"/>
              <a:t>Often specific/sensitive to particular graph characteristics</a:t>
            </a:r>
          </a:p>
          <a:p>
            <a:pPr lvl="1"/>
            <a:r>
              <a:rPr lang="en-US" dirty="0"/>
              <a:t>Different traversals</a:t>
            </a:r>
          </a:p>
        </p:txBody>
      </p:sp>
    </p:spTree>
    <p:extLst>
      <p:ext uri="{BB962C8B-B14F-4D97-AF65-F5344CB8AC3E}">
        <p14:creationId xmlns:p14="http://schemas.microsoft.com/office/powerpoint/2010/main" val="293644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7FC0-C1A7-441F-80F3-04DB39B3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Proposed Graph Algorithms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2B53D-1695-4489-8752-69486527F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6226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/>
              <a:t>Tier 1 – Graph Proposal</a:t>
            </a:r>
          </a:p>
          <a:p>
            <a:r>
              <a:rPr lang="en-US" dirty="0"/>
              <a:t>Depth First Search</a:t>
            </a:r>
          </a:p>
          <a:p>
            <a:r>
              <a:rPr lang="en-US" dirty="0"/>
              <a:t>Breadth First Search</a:t>
            </a:r>
          </a:p>
          <a:p>
            <a:r>
              <a:rPr lang="en-US" b="1" dirty="0"/>
              <a:t>Shortest Paths </a:t>
            </a:r>
            <a:r>
              <a:rPr lang="en-US" dirty="0"/>
              <a:t>(Dijkstra, bellman-ford, BFS)</a:t>
            </a:r>
          </a:p>
          <a:p>
            <a:r>
              <a:rPr lang="en-US" b="1" dirty="0"/>
              <a:t>Connected Components</a:t>
            </a:r>
          </a:p>
          <a:p>
            <a:r>
              <a:rPr lang="en-US" b="1" dirty="0"/>
              <a:t>Strongly Connected Components</a:t>
            </a:r>
          </a:p>
          <a:p>
            <a:r>
              <a:rPr lang="en-US" b="1" dirty="0"/>
              <a:t>Biconnected components and Articulation Points</a:t>
            </a:r>
          </a:p>
          <a:p>
            <a:r>
              <a:rPr lang="en-US" dirty="0"/>
              <a:t>Transitive Closure</a:t>
            </a:r>
          </a:p>
          <a:p>
            <a:r>
              <a:rPr lang="en-US" dirty="0"/>
              <a:t>erase &amp; </a:t>
            </a:r>
            <a:r>
              <a:rPr lang="en-US" dirty="0" err="1"/>
              <a:t>erase_if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8B7C89-C0E2-493E-B7C4-00118A8AE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627096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sz="2300" dirty="0"/>
              <a:t>Tier 2 – Separate Proposal</a:t>
            </a:r>
          </a:p>
          <a:p>
            <a:pPr fontAlgn="base"/>
            <a:r>
              <a:rPr lang="en-US" dirty="0"/>
              <a:t>Minimum spanning tree</a:t>
            </a:r>
          </a:p>
          <a:p>
            <a:pPr fontAlgn="base"/>
            <a:r>
              <a:rPr lang="en-US" dirty="0"/>
              <a:t>Maximum flow</a:t>
            </a:r>
          </a:p>
          <a:p>
            <a:pPr fontAlgn="base"/>
            <a:r>
              <a:rPr lang="en-US" dirty="0"/>
              <a:t>Matching</a:t>
            </a:r>
          </a:p>
          <a:p>
            <a:pPr fontAlgn="base"/>
            <a:r>
              <a:rPr lang="en-US" dirty="0"/>
              <a:t>Bipartite matching</a:t>
            </a:r>
          </a:p>
          <a:p>
            <a:pPr fontAlgn="base"/>
            <a:r>
              <a:rPr lang="en-US" dirty="0"/>
              <a:t>Min-cost network flow</a:t>
            </a:r>
          </a:p>
          <a:p>
            <a:pPr fontAlgn="base"/>
            <a:r>
              <a:rPr lang="en-US" dirty="0" err="1"/>
              <a:t>Isomormphism</a:t>
            </a:r>
            <a:endParaRPr lang="en-US" dirty="0"/>
          </a:p>
          <a:p>
            <a:pPr fontAlgn="base"/>
            <a:r>
              <a:rPr lang="en-US" dirty="0"/>
              <a:t>Subgraph isomorphism</a:t>
            </a:r>
          </a:p>
          <a:p>
            <a:pPr fontAlgn="base"/>
            <a:r>
              <a:rPr lang="en-US" dirty="0"/>
              <a:t>Centrality</a:t>
            </a:r>
          </a:p>
          <a:p>
            <a:pPr fontAlgn="base"/>
            <a:r>
              <a:rPr lang="en-US" dirty="0"/>
              <a:t>Minimum cut</a:t>
            </a:r>
          </a:p>
          <a:p>
            <a:pPr fontAlgn="base"/>
            <a:r>
              <a:rPr lang="en-US" dirty="0"/>
              <a:t>Cycle detection</a:t>
            </a:r>
          </a:p>
          <a:p>
            <a:pPr fontAlgn="base"/>
            <a:r>
              <a:rPr lang="en-US" dirty="0"/>
              <a:t>Path enumeration</a:t>
            </a:r>
          </a:p>
          <a:p>
            <a:pPr fontAlgn="base"/>
            <a:r>
              <a:rPr lang="en-US" dirty="0"/>
              <a:t>Community detection</a:t>
            </a:r>
          </a:p>
          <a:p>
            <a:pPr fontAlgn="base"/>
            <a:r>
              <a:rPr lang="en-US" dirty="0"/>
              <a:t>Clique enumeration</a:t>
            </a:r>
          </a:p>
          <a:p>
            <a:pPr fontAlgn="base"/>
            <a:r>
              <a:rPr lang="en-US" dirty="0"/>
              <a:t>Find Triangles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D8DF-B50F-42DF-A111-D5D3DCD9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Shortest Paths Example 1 -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5626-4136-4315-A522-33AAEA252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2052918"/>
            <a:ext cx="1036768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unsigned_weight_value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// weight type used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unsigned_weight_value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template&lt;Iterator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VtxIter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Numeric Distance&gt;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shortest_path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tuple&lt;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VtxIter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VtxIter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Distance &gt;;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// tuple&lt;from, to, distance&gt;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7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656A-0567-4AE1-8CB4-1C242B77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61209" cy="1400530"/>
          </a:xfrm>
        </p:spPr>
        <p:txBody>
          <a:bodyPr/>
          <a:lstStyle/>
          <a:p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Shortest Paths Example 1 -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18642-E4C6-463F-A6BF-25889E82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6" y="2011404"/>
            <a:ext cx="11066928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graph_c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G,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Numeric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OutputIterator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shortest_path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vertex_iterator_t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&lt;G&gt;,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OutIter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= allocator&lt;char&gt;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dijkstra_shortest_paths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(G&amp;              g,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&lt;G&gt; start,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OutIter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result_iter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A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A());</a:t>
            </a:r>
          </a:p>
          <a:p>
            <a:pPr marL="0" indent="0">
              <a:buNone/>
            </a:pPr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14260B-D044-42AC-B94A-F887CA2A4856}"/>
                  </a:ext>
                </a:extLst>
              </p14:cNvPr>
              <p14:cNvContentPartPr/>
              <p14:nvPr/>
            </p14:nvContentPartPr>
            <p14:xfrm>
              <a:off x="3999675" y="780896"/>
              <a:ext cx="84240" cy="68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14260B-D044-42AC-B94A-F887CA2A48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1035" y="771896"/>
                <a:ext cx="101880" cy="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431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D958-EC8D-457F-AB0C-73DBF05F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Shortest Paths Example 1 –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FD76-C268-46D4-A74F-AC53A4883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0" y="2052918"/>
            <a:ext cx="1084580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graph_c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= [](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edge_value_t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&lt;G&gt;&amp;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uv.weight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};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shortest_path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vertex_iterator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&lt;G&gt;, W&gt;&gt; paths;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dijkstra_shortest_paths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(g,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begin(vertices(g)),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back_inserter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(paths));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2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FF5D-722B-41E7-AC8E-E60EBFA8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Types &amp; Variables for Functions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503B23-69D8-4E8F-B3DE-63A2AE5EB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865549"/>
              </p:ext>
            </p:extLst>
          </p:nvPr>
        </p:nvGraphicFramePr>
        <p:xfrm>
          <a:off x="1103313" y="2052638"/>
          <a:ext cx="894714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760">
                  <a:extLst>
                    <a:ext uri="{9D8B030D-6E8A-4147-A177-3AD203B41FA5}">
                      <a16:colId xmlns:a16="http://schemas.microsoft.com/office/drawing/2014/main" val="1237688334"/>
                    </a:ext>
                  </a:extLst>
                </a:gridCol>
                <a:gridCol w="2499207">
                  <a:extLst>
                    <a:ext uri="{9D8B030D-6E8A-4147-A177-3AD203B41FA5}">
                      <a16:colId xmlns:a16="http://schemas.microsoft.com/office/drawing/2014/main" val="146695417"/>
                    </a:ext>
                  </a:extLst>
                </a:gridCol>
                <a:gridCol w="4889180">
                  <a:extLst>
                    <a:ext uri="{9D8B030D-6E8A-4147-A177-3AD203B41FA5}">
                      <a16:colId xmlns:a16="http://schemas.microsoft.com/office/drawing/2014/main" val="3174907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 marL="186116" marR="1861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 marL="186116" marR="1861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</a:t>
                      </a:r>
                    </a:p>
                  </a:txBody>
                  <a:tcPr marL="186116" marR="186116"/>
                </a:tc>
                <a:extLst>
                  <a:ext uri="{0D108BD9-81ED-4DB2-BD59-A6C34878D82A}">
                    <a16:rowId xmlns:a16="http://schemas.microsoft.com/office/drawing/2014/main" val="391604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 marL="186116" marR="1861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 marL="186116" marR="1861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</a:t>
                      </a:r>
                    </a:p>
                  </a:txBody>
                  <a:tcPr marL="186116" marR="186116"/>
                </a:tc>
                <a:extLst>
                  <a:ext uri="{0D108BD9-81ED-4DB2-BD59-A6C34878D82A}">
                    <a16:rowId xmlns:a16="http://schemas.microsoft.com/office/drawing/2014/main" val="212333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RV</a:t>
                      </a:r>
                    </a:p>
                  </a:txBody>
                  <a:tcPr marL="186116" marR="18611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rv</a:t>
                      </a:r>
                      <a:endParaRPr lang="en-US" dirty="0"/>
                    </a:p>
                  </a:txBody>
                  <a:tcPr marL="186116" marR="1861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Vertex range</a:t>
                      </a:r>
                    </a:p>
                  </a:txBody>
                  <a:tcPr marL="186116" marR="186116"/>
                </a:tc>
                <a:extLst>
                  <a:ext uri="{0D108BD9-81ED-4DB2-BD59-A6C34878D82A}">
                    <a16:rowId xmlns:a16="http://schemas.microsoft.com/office/drawing/2014/main" val="139151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 marL="186116" marR="1861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u, v</a:t>
                      </a:r>
                    </a:p>
                  </a:txBody>
                  <a:tcPr marL="186116" marR="1861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Vertex iterators</a:t>
                      </a:r>
                    </a:p>
                  </a:txBody>
                  <a:tcPr marL="186116" marR="186116"/>
                </a:tc>
                <a:extLst>
                  <a:ext uri="{0D108BD9-81ED-4DB2-BD59-A6C34878D82A}">
                    <a16:rowId xmlns:a16="http://schemas.microsoft.com/office/drawing/2014/main" val="308545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 marL="186116" marR="18611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uv</a:t>
                      </a:r>
                      <a:endParaRPr lang="en-US" dirty="0"/>
                    </a:p>
                  </a:txBody>
                  <a:tcPr marL="186116" marR="1861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 iterator</a:t>
                      </a:r>
                    </a:p>
                  </a:txBody>
                  <a:tcPr marL="186116" marR="186116"/>
                </a:tc>
                <a:extLst>
                  <a:ext uri="{0D108BD9-81ED-4DB2-BD59-A6C34878D82A}">
                    <a16:rowId xmlns:a16="http://schemas.microsoft.com/office/drawing/2014/main" val="362514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RGE</a:t>
                      </a:r>
                    </a:p>
                  </a:txBody>
                  <a:tcPr marL="186116" marR="18611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rge</a:t>
                      </a:r>
                      <a:endParaRPr lang="en-US" dirty="0"/>
                    </a:p>
                  </a:txBody>
                  <a:tcPr marL="186116" marR="1861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of edges in graph</a:t>
                      </a:r>
                    </a:p>
                  </a:txBody>
                  <a:tcPr marL="186116" marR="186116"/>
                </a:tc>
                <a:extLst>
                  <a:ext uri="{0D108BD9-81ED-4DB2-BD59-A6C34878D82A}">
                    <a16:rowId xmlns:a16="http://schemas.microsoft.com/office/drawing/2014/main" val="151334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ROE</a:t>
                      </a:r>
                    </a:p>
                  </a:txBody>
                  <a:tcPr marL="186116" marR="1861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roe</a:t>
                      </a:r>
                    </a:p>
                  </a:txBody>
                  <a:tcPr marL="186116" marR="1861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of out edges for a vertex</a:t>
                      </a:r>
                    </a:p>
                  </a:txBody>
                  <a:tcPr marL="186116" marR="186116"/>
                </a:tc>
                <a:extLst>
                  <a:ext uri="{0D108BD9-81ED-4DB2-BD59-A6C34878D82A}">
                    <a16:rowId xmlns:a16="http://schemas.microsoft.com/office/drawing/2014/main" val="165778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RIE</a:t>
                      </a:r>
                    </a:p>
                  </a:txBody>
                  <a:tcPr marL="186116" marR="18611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rie</a:t>
                      </a:r>
                      <a:endParaRPr lang="en-US" dirty="0"/>
                    </a:p>
                  </a:txBody>
                  <a:tcPr marL="186116" marR="1861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of in edges for a vertex</a:t>
                      </a:r>
                    </a:p>
                  </a:txBody>
                  <a:tcPr marL="186116" marR="186116"/>
                </a:tc>
                <a:extLst>
                  <a:ext uri="{0D108BD9-81ED-4DB2-BD59-A6C34878D82A}">
                    <a16:rowId xmlns:a16="http://schemas.microsoft.com/office/drawing/2014/main" val="14951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GV</a:t>
                      </a:r>
                    </a:p>
                  </a:txBody>
                  <a:tcPr marL="186116" marR="18611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gv</a:t>
                      </a:r>
                      <a:endParaRPr lang="en-US" dirty="0"/>
                    </a:p>
                  </a:txBody>
                  <a:tcPr marL="186116" marR="1861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User-defined graph </a:t>
                      </a:r>
                      <a:r>
                        <a:rPr lang="en-US" dirty="0" err="1"/>
                        <a:t>value_type</a:t>
                      </a:r>
                      <a:endParaRPr lang="en-US" dirty="0"/>
                    </a:p>
                  </a:txBody>
                  <a:tcPr marL="186116" marR="186116"/>
                </a:tc>
                <a:extLst>
                  <a:ext uri="{0D108BD9-81ED-4DB2-BD59-A6C34878D82A}">
                    <a16:rowId xmlns:a16="http://schemas.microsoft.com/office/drawing/2014/main" val="163956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VV</a:t>
                      </a:r>
                    </a:p>
                  </a:txBody>
                  <a:tcPr marL="186116" marR="18611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vv</a:t>
                      </a:r>
                      <a:endParaRPr lang="en-US" dirty="0"/>
                    </a:p>
                  </a:txBody>
                  <a:tcPr marL="186116" marR="1861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User-defined vertex </a:t>
                      </a:r>
                      <a:r>
                        <a:rPr lang="en-US" dirty="0" err="1"/>
                        <a:t>value_type</a:t>
                      </a:r>
                      <a:endParaRPr lang="en-US" dirty="0"/>
                    </a:p>
                  </a:txBody>
                  <a:tcPr marL="186116" marR="186116"/>
                </a:tc>
                <a:extLst>
                  <a:ext uri="{0D108BD9-81ED-4DB2-BD59-A6C34878D82A}">
                    <a16:rowId xmlns:a16="http://schemas.microsoft.com/office/drawing/2014/main" val="325201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</a:t>
                      </a:r>
                    </a:p>
                  </a:txBody>
                  <a:tcPr marL="186116" marR="18611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</a:t>
                      </a:r>
                      <a:endParaRPr lang="en-US" dirty="0"/>
                    </a:p>
                  </a:txBody>
                  <a:tcPr marL="186116" marR="1861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User-defined edge </a:t>
                      </a:r>
                      <a:r>
                        <a:rPr lang="en-US" dirty="0" err="1"/>
                        <a:t>value_type</a:t>
                      </a:r>
                      <a:endParaRPr lang="en-US" dirty="0"/>
                    </a:p>
                  </a:txBody>
                  <a:tcPr marL="186116" marR="186116"/>
                </a:tc>
                <a:extLst>
                  <a:ext uri="{0D108BD9-81ED-4DB2-BD59-A6C34878D82A}">
                    <a16:rowId xmlns:a16="http://schemas.microsoft.com/office/drawing/2014/main" val="2086556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</a:t>
                      </a:r>
                      <a:endParaRPr lang="en-US" dirty="0"/>
                    </a:p>
                  </a:txBody>
                  <a:tcPr marL="186116" marR="1861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key, </a:t>
                      </a:r>
                      <a:r>
                        <a:rPr lang="en-US" dirty="0" err="1"/>
                        <a:t>ukey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vkey</a:t>
                      </a:r>
                      <a:endParaRPr lang="en-US" dirty="0"/>
                    </a:p>
                  </a:txBody>
                  <a:tcPr marL="186116" marR="1861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Vertex keys</a:t>
                      </a:r>
                    </a:p>
                  </a:txBody>
                  <a:tcPr marL="186116" marR="186116"/>
                </a:tc>
                <a:extLst>
                  <a:ext uri="{0D108BD9-81ED-4DB2-BD59-A6C34878D82A}">
                    <a16:rowId xmlns:a16="http://schemas.microsoft.com/office/drawing/2014/main" val="3402263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50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4336</TotalTime>
  <Words>2026</Words>
  <Application>Microsoft Office PowerPoint</Application>
  <PresentationFormat>Widescreen</PresentationFormat>
  <Paragraphs>367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Cordia New</vt:lpstr>
      <vt:lpstr>Courier New</vt:lpstr>
      <vt:lpstr>Wingdings 3</vt:lpstr>
      <vt:lpstr>Ion</vt:lpstr>
      <vt:lpstr>P1709R1  Graph Library</vt:lpstr>
      <vt:lpstr>Overview</vt:lpstr>
      <vt:lpstr>Graph Goals</vt:lpstr>
      <vt:lpstr>Graph vs. Standard Containers</vt:lpstr>
      <vt:lpstr>Proposal Proposed Graph Algorithms</vt:lpstr>
      <vt:lpstr>Proposal Shortest Paths Example 1 - Types</vt:lpstr>
      <vt:lpstr>Proposal Shortest Paths Example 1 - Function</vt:lpstr>
      <vt:lpstr>Proposal Shortest Paths Example 1 – Usage</vt:lpstr>
      <vt:lpstr>Proposal Types &amp; Variables for Functions</vt:lpstr>
      <vt:lpstr>Proposal Vertex Functions</vt:lpstr>
      <vt:lpstr>Proposal Edge Functions</vt:lpstr>
      <vt:lpstr>Proposal Graph Functions</vt:lpstr>
      <vt:lpstr>Proposal Graph Data Structures</vt:lpstr>
      <vt:lpstr>Proposal adjacency_list&lt;&gt;</vt:lpstr>
      <vt:lpstr>Proposal Graph Concepts</vt:lpstr>
      <vt:lpstr>Proposal Vertex Identity?</vt:lpstr>
      <vt:lpstr>boost graph Observations</vt:lpstr>
      <vt:lpstr>boost graph Container Types</vt:lpstr>
      <vt:lpstr>boost graph Properties</vt:lpstr>
      <vt:lpstr>Proposal Properties Example (1 of 2) </vt:lpstr>
      <vt:lpstr>Proposal Properties Example (2 of 2)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P1709R0 Graph</dc:title>
  <dc:creator>Phil Ratzloff</dc:creator>
  <cp:lastModifiedBy>Phil Ratzloff</cp:lastModifiedBy>
  <cp:revision>1</cp:revision>
  <dcterms:created xsi:type="dcterms:W3CDTF">2019-07-01T20:24:39Z</dcterms:created>
  <dcterms:modified xsi:type="dcterms:W3CDTF">2019-08-08T01:35:45Z</dcterms:modified>
</cp:coreProperties>
</file>