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7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1552D1"/>
    <a:srgbClr val="CC3300"/>
    <a:srgbClr val="FF8D41"/>
    <a:srgbClr val="F4F207"/>
    <a:srgbClr val="202020"/>
    <a:srgbClr val="323232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2077720" y="2799080"/>
            <a:ext cx="5294630" cy="150368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spcBef>
                <a:spcPts val="600"/>
              </a:spcBef>
            </a:pPr>
            <a:r>
              <a:rPr lang="" altLang="en-US" b="1">
                <a:solidFill>
                  <a:srgbClr val="FF6600"/>
                </a:solidFill>
                <a:sym typeface="+mn-ea"/>
              </a:rPr>
              <a:t>foo@plt</a:t>
            </a:r>
            <a:endParaRPr lang="en-US" sz="12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000003b0 &lt;foo@plt&gt;:</a:t>
            </a:r>
            <a:endParaRPr lang="en-US" sz="1200"/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 </a:t>
            </a:r>
            <a:r>
              <a:rPr lang="en-US" sz="1200">
                <a:solidFill>
                  <a:srgbClr val="FF6600"/>
                </a:solidFill>
                <a:sym typeface="+mn-ea"/>
              </a:rPr>
              <a:t>3b0</a:t>
            </a:r>
            <a:r>
              <a:rPr lang="en-US" sz="1200">
                <a:solidFill>
                  <a:schemeClr val="tx1"/>
                </a:solidFill>
                <a:sym typeface="+mn-ea"/>
              </a:rPr>
              <a:t>:</a:t>
            </a:r>
            <a:r>
              <a:rPr lang="" altLang="en-US" sz="1200">
                <a:solidFill>
                  <a:schemeClr val="tx1"/>
                </a:solidFill>
                <a:sym typeface="+mn-ea"/>
              </a:rPr>
              <a:t>	</a:t>
            </a:r>
            <a:r>
              <a:rPr lang="en-US" sz="1200">
                <a:solidFill>
                  <a:schemeClr val="tx1"/>
                </a:solidFill>
                <a:sym typeface="+mn-ea"/>
              </a:rPr>
              <a:t>ff a3 0c 00 00 00 </a:t>
            </a:r>
            <a:r>
              <a:rPr lang="" altLang="en-US" sz="1200">
                <a:solidFill>
                  <a:schemeClr val="tx1"/>
                </a:solidFill>
                <a:sym typeface="+mn-ea"/>
              </a:rPr>
              <a:t>	</a:t>
            </a:r>
            <a:r>
              <a:rPr lang="en-US" sz="1200">
                <a:solidFill>
                  <a:schemeClr val="tx1"/>
                </a:solidFill>
                <a:sym typeface="+mn-ea"/>
              </a:rPr>
              <a:t>jmp    *</a:t>
            </a:r>
            <a:r>
              <a:rPr lang="en-US" sz="1200">
                <a:solidFill>
                  <a:srgbClr val="7030A0"/>
                </a:solidFill>
                <a:sym typeface="+mn-ea"/>
              </a:rPr>
              <a:t>0xc(%ebx)</a:t>
            </a:r>
            <a:endParaRPr lang="en-US" sz="1200">
              <a:solidFill>
                <a:srgbClr val="0070C0"/>
              </a:solidFill>
            </a:endParaRPr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 </a:t>
            </a:r>
            <a:r>
              <a:rPr lang="en-US" sz="1200">
                <a:solidFill>
                  <a:srgbClr val="00B050"/>
                </a:solidFill>
                <a:sym typeface="+mn-ea"/>
              </a:rPr>
              <a:t>3b6</a:t>
            </a:r>
            <a:r>
              <a:rPr lang="en-US" sz="1200">
                <a:solidFill>
                  <a:schemeClr val="tx1"/>
                </a:solidFill>
                <a:sym typeface="+mn-ea"/>
              </a:rPr>
              <a:t>:</a:t>
            </a:r>
            <a:r>
              <a:rPr lang="" altLang="en-US" sz="1200">
                <a:solidFill>
                  <a:schemeClr val="tx1"/>
                </a:solidFill>
                <a:sym typeface="+mn-ea"/>
              </a:rPr>
              <a:t>	</a:t>
            </a:r>
            <a:r>
              <a:rPr lang="en-US" sz="1200">
                <a:solidFill>
                  <a:schemeClr val="tx1"/>
                </a:solidFill>
                <a:sym typeface="+mn-ea"/>
              </a:rPr>
              <a:t>68 00 00 00 00       	push   $0x0</a:t>
            </a:r>
            <a:endParaRPr lang="en-US" sz="1200"/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 3bb:</a:t>
            </a:r>
            <a:r>
              <a:rPr lang="" altLang="en-US" sz="1200">
                <a:solidFill>
                  <a:schemeClr val="tx1"/>
                </a:solidFill>
                <a:sym typeface="+mn-ea"/>
              </a:rPr>
              <a:t>	</a:t>
            </a:r>
            <a:r>
              <a:rPr lang="en-US" sz="1200">
                <a:solidFill>
                  <a:schemeClr val="tx1"/>
                </a:solidFill>
                <a:sym typeface="+mn-ea"/>
              </a:rPr>
              <a:t>e9 e0 ff ff ff       	jmp    </a:t>
            </a:r>
            <a:r>
              <a:rPr lang="en-US" sz="1200">
                <a:solidFill>
                  <a:srgbClr val="C00000"/>
                </a:solidFill>
                <a:sym typeface="+mn-ea"/>
              </a:rPr>
              <a:t>3a0</a:t>
            </a:r>
            <a:r>
              <a:rPr lang="en-US" sz="1200">
                <a:solidFill>
                  <a:schemeClr val="tx1"/>
                </a:solidFill>
                <a:sym typeface="+mn-ea"/>
              </a:rPr>
              <a:t> &lt;_init+0x28&gt;</a:t>
            </a:r>
            <a:endParaRPr 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77720" y="4671695"/>
            <a:ext cx="5295265" cy="14351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spcBef>
                <a:spcPts val="600"/>
              </a:spcBef>
            </a:pPr>
            <a:r>
              <a:rPr lang="" altLang="en-US" b="1">
                <a:solidFill>
                  <a:srgbClr val="FF6600"/>
                </a:solidFill>
                <a:sym typeface="+mn-ea"/>
              </a:rPr>
              <a:t>PLT[0]</a:t>
            </a:r>
            <a:endParaRPr lang="en-US" sz="12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000003a0 &lt;foo@plt-0x10&gt;:</a:t>
            </a:r>
            <a:endParaRPr lang="en-US" sz="1200"/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 </a:t>
            </a:r>
            <a:r>
              <a:rPr lang="en-US" sz="1200">
                <a:solidFill>
                  <a:srgbClr val="C00000"/>
                </a:solidFill>
                <a:sym typeface="+mn-ea"/>
              </a:rPr>
              <a:t>3a0</a:t>
            </a:r>
            <a:r>
              <a:rPr lang="en-US" sz="1200">
                <a:solidFill>
                  <a:schemeClr val="tx1"/>
                </a:solidFill>
                <a:sym typeface="+mn-ea"/>
              </a:rPr>
              <a:t>:	ff b3 04 00 00 00    	pushl  0x4(%ebx)</a:t>
            </a:r>
            <a:endParaRPr lang="en-US" sz="1200"/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 3a6:	ff a3 08 00 00 00    	jmp    *</a:t>
            </a:r>
            <a:r>
              <a:rPr lang="en-US" sz="1200">
                <a:solidFill>
                  <a:srgbClr val="1552D1"/>
                </a:solidFill>
                <a:sym typeface="+mn-ea"/>
              </a:rPr>
              <a:t>0x8(%ebx)</a:t>
            </a:r>
            <a:endParaRPr lang="en-US" sz="1200">
              <a:solidFill>
                <a:srgbClr val="1552D1"/>
              </a:solidFill>
            </a:endParaRPr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 3ac:	00 00   </a:t>
            </a:r>
            <a:r>
              <a:rPr lang="en-US" sz="1400">
                <a:solidFill>
                  <a:schemeClr val="tx1"/>
                </a:solidFill>
                <a:sym typeface="+mn-ea"/>
              </a:rPr>
              <a:t>  </a:t>
            </a:r>
            <a:endParaRPr 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77085" y="386080"/>
            <a:ext cx="5294630" cy="204406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" altLang="en-US" sz="1600" b="1">
                <a:solidFill>
                  <a:srgbClr val="FF6600"/>
                </a:solidFill>
                <a:sym typeface="+mn-ea"/>
              </a:rPr>
              <a:t>function: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sz="1000">
                <a:solidFill>
                  <a:schemeClr val="tx1"/>
                </a:solidFill>
                <a:sym typeface="+mn-ea"/>
              </a:rPr>
              <a:t>00000500 &lt;function&gt;: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" altLang="en-US" sz="1000">
                <a:solidFill>
                  <a:schemeClr val="tx1"/>
                </a:solidFill>
                <a:sym typeface="+mn-ea"/>
              </a:rPr>
              <a:t>...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sz="1000">
                <a:solidFill>
                  <a:schemeClr val="tx1"/>
                </a:solidFill>
                <a:sym typeface="+mn-ea"/>
              </a:rPr>
              <a:t> 507:	e8 12 00 00 00       	call   51e &lt;__x86.get_pc_thunk.ax&gt;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sz="1000">
                <a:solidFill>
                  <a:schemeClr val="tx1"/>
                </a:solidFill>
                <a:sym typeface="+mn-ea"/>
              </a:rPr>
              <a:t> 50c:	05 f4 1a 00 00       	add    $0x1af4,%eax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sz="1000">
                <a:solidFill>
                  <a:schemeClr val="tx1"/>
                </a:solidFill>
                <a:sym typeface="+mn-ea"/>
              </a:rPr>
              <a:t> 511:	89 c3                	mov    %eax,%ebx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sz="1000">
                <a:solidFill>
                  <a:schemeClr val="tx1"/>
                </a:solidFill>
                <a:sym typeface="+mn-ea"/>
              </a:rPr>
              <a:t> 513:	e8 98 fe ff ff       	call   </a:t>
            </a:r>
            <a:r>
              <a:rPr lang="en-US" sz="1000">
                <a:solidFill>
                  <a:srgbClr val="FF6600"/>
                </a:solidFill>
                <a:sym typeface="+mn-ea"/>
              </a:rPr>
              <a:t>3b0</a:t>
            </a:r>
            <a:r>
              <a:rPr lang="en-US" sz="1000">
                <a:solidFill>
                  <a:schemeClr val="tx1"/>
                </a:solidFill>
                <a:sym typeface="+mn-ea"/>
              </a:rPr>
              <a:t> &lt;foo@plt&gt;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" altLang="en-US" sz="1000">
                <a:solidFill>
                  <a:schemeClr val="tx1"/>
                </a:solidFill>
                <a:sym typeface="+mn-ea"/>
              </a:rPr>
              <a:t>...</a:t>
            </a:r>
            <a:endParaRPr lang="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00060" y="2863215"/>
            <a:ext cx="2366010" cy="170688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spcBef>
                <a:spcPts val="600"/>
              </a:spcBef>
            </a:pPr>
            <a:r>
              <a:rPr lang="" altLang="en-US" b="1">
                <a:solidFill>
                  <a:srgbClr val="FF6600"/>
                </a:solidFill>
                <a:sym typeface="+mn-ea"/>
              </a:rPr>
              <a:t>GOT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" altLang="en-US" sz="1200">
                <a:solidFill>
                  <a:schemeClr val="tx1"/>
                </a:solidFill>
                <a:sym typeface="+mn-ea"/>
              </a:rPr>
              <a:t>GOT[0]:  </a:t>
            </a:r>
            <a:endParaRPr lang="" altLang="en-US" sz="12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" altLang="en-US" sz="1200">
                <a:solidFill>
                  <a:schemeClr val="tx1"/>
                </a:solidFill>
                <a:sym typeface="+mn-ea"/>
              </a:rPr>
              <a:t>GOT[1]:  </a:t>
            </a:r>
            <a:endParaRPr lang="" altLang="en-US" sz="12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" altLang="en-US" sz="1200">
                <a:solidFill>
                  <a:srgbClr val="1552D1"/>
                </a:solidFill>
                <a:sym typeface="+mn-ea"/>
              </a:rPr>
              <a:t>GOT[2]:</a:t>
            </a:r>
            <a:r>
              <a:rPr lang="" altLang="en-US" sz="1200">
                <a:solidFill>
                  <a:schemeClr val="tx1"/>
                </a:solidFill>
                <a:sym typeface="+mn-ea"/>
              </a:rPr>
              <a:t> </a:t>
            </a:r>
            <a:r>
              <a:rPr lang="" altLang="en-US" sz="1200">
                <a:solidFill>
                  <a:schemeClr val="bg1"/>
                </a:solidFill>
                <a:latin typeface="DroidSansMono Nerd Font" panose="020B0609030804020204" charset="0"/>
                <a:ea typeface="DroidSansMono Nerd Font" panose="020B0609030804020204" charset="0"/>
                <a:cs typeface="Chilanka" panose="02000503000000000000" charset="0"/>
                <a:sym typeface="+mn-ea"/>
              </a:rPr>
              <a:t>dynamic linker</a:t>
            </a:r>
            <a:endParaRPr lang="" altLang="en-US" sz="1200">
              <a:solidFill>
                <a:schemeClr val="tx1"/>
              </a:solidFill>
              <a:latin typeface="DroidSansMono Nerd Font" panose="020B0609030804020204" charset="0"/>
              <a:ea typeface="DroidSansMono Nerd Font" panose="020B0609030804020204" charset="0"/>
              <a:cs typeface="Chilanka" panose="02000503000000000000" charset="0"/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" altLang="en-US" sz="1200">
                <a:solidFill>
                  <a:srgbClr val="7030A0"/>
                </a:solidFill>
                <a:sym typeface="+mn-ea"/>
              </a:rPr>
              <a:t>GOT[3]:</a:t>
            </a:r>
            <a:r>
              <a:rPr lang="" altLang="en-US" sz="1200">
                <a:solidFill>
                  <a:srgbClr val="00B050"/>
                </a:solidFill>
                <a:sym typeface="+mn-ea"/>
              </a:rPr>
              <a:t> 0x3b6 </a:t>
            </a:r>
            <a:endParaRPr lang="" altLang="en-US" sz="1000">
              <a:solidFill>
                <a:srgbClr val="7030A0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" altLang="en-US" sz="1000">
                <a:solidFill>
                  <a:schemeClr val="tx1"/>
                </a:solidFill>
                <a:sym typeface="+mn-ea"/>
              </a:rPr>
              <a:t>......</a:t>
            </a:r>
            <a:endParaRPr 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339205" y="2045970"/>
            <a:ext cx="1592580" cy="1562100"/>
          </a:xfrm>
          <a:custGeom>
            <a:avLst/>
            <a:gdLst>
              <a:gd name="connisteX0" fmla="*/ 0 w 1592580"/>
              <a:gd name="connsiteY0" fmla="*/ 0 h 1562100"/>
              <a:gd name="connisteX1" fmla="*/ 76200 w 1592580"/>
              <a:gd name="connsiteY1" fmla="*/ 0 h 1562100"/>
              <a:gd name="connisteX2" fmla="*/ 144780 w 1592580"/>
              <a:gd name="connsiteY2" fmla="*/ 0 h 1562100"/>
              <a:gd name="connisteX3" fmla="*/ 213360 w 1592580"/>
              <a:gd name="connsiteY3" fmla="*/ 0 h 1562100"/>
              <a:gd name="connisteX4" fmla="*/ 289560 w 1592580"/>
              <a:gd name="connsiteY4" fmla="*/ 0 h 1562100"/>
              <a:gd name="connisteX5" fmla="*/ 358140 w 1592580"/>
              <a:gd name="connsiteY5" fmla="*/ 0 h 1562100"/>
              <a:gd name="connisteX6" fmla="*/ 426720 w 1592580"/>
              <a:gd name="connsiteY6" fmla="*/ 0 h 1562100"/>
              <a:gd name="connisteX7" fmla="*/ 495300 w 1592580"/>
              <a:gd name="connsiteY7" fmla="*/ 0 h 1562100"/>
              <a:gd name="connisteX8" fmla="*/ 571500 w 1592580"/>
              <a:gd name="connsiteY8" fmla="*/ 0 h 1562100"/>
              <a:gd name="connisteX9" fmla="*/ 647700 w 1592580"/>
              <a:gd name="connsiteY9" fmla="*/ 0 h 1562100"/>
              <a:gd name="connisteX10" fmla="*/ 716280 w 1592580"/>
              <a:gd name="connsiteY10" fmla="*/ 0 h 1562100"/>
              <a:gd name="connisteX11" fmla="*/ 784860 w 1592580"/>
              <a:gd name="connsiteY11" fmla="*/ 0 h 1562100"/>
              <a:gd name="connisteX12" fmla="*/ 868680 w 1592580"/>
              <a:gd name="connsiteY12" fmla="*/ 0 h 1562100"/>
              <a:gd name="connisteX13" fmla="*/ 967740 w 1592580"/>
              <a:gd name="connsiteY13" fmla="*/ 0 h 1562100"/>
              <a:gd name="connisteX14" fmla="*/ 1059180 w 1592580"/>
              <a:gd name="connsiteY14" fmla="*/ 0 h 1562100"/>
              <a:gd name="connisteX15" fmla="*/ 1150620 w 1592580"/>
              <a:gd name="connsiteY15" fmla="*/ 0 h 1562100"/>
              <a:gd name="connisteX16" fmla="*/ 1226820 w 1592580"/>
              <a:gd name="connsiteY16" fmla="*/ 0 h 1562100"/>
              <a:gd name="connisteX17" fmla="*/ 1303020 w 1592580"/>
              <a:gd name="connsiteY17" fmla="*/ 0 h 1562100"/>
              <a:gd name="connisteX18" fmla="*/ 1379220 w 1592580"/>
              <a:gd name="connsiteY18" fmla="*/ 0 h 1562100"/>
              <a:gd name="connisteX19" fmla="*/ 1455420 w 1592580"/>
              <a:gd name="connsiteY19" fmla="*/ 0 h 1562100"/>
              <a:gd name="connisteX20" fmla="*/ 1524000 w 1592580"/>
              <a:gd name="connsiteY20" fmla="*/ 0 h 1562100"/>
              <a:gd name="connisteX21" fmla="*/ 1592580 w 1592580"/>
              <a:gd name="connsiteY21" fmla="*/ 0 h 1562100"/>
              <a:gd name="connisteX22" fmla="*/ 1592580 w 1592580"/>
              <a:gd name="connsiteY22" fmla="*/ 1562100 h 1562100"/>
              <a:gd name="connisteX23" fmla="*/ 53340 w 1592580"/>
              <a:gd name="connsiteY23" fmla="*/ 1562100 h 1562100"/>
              <a:gd name="connisteX24" fmla="*/ 15240 w 1592580"/>
              <a:gd name="connsiteY24" fmla="*/ 1562100 h 15621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</a:cxnLst>
            <a:rect l="l" t="t" r="r" b="b"/>
            <a:pathLst>
              <a:path w="1592580" h="1562100">
                <a:moveTo>
                  <a:pt x="0" y="0"/>
                </a:moveTo>
                <a:lnTo>
                  <a:pt x="76200" y="0"/>
                </a:lnTo>
                <a:lnTo>
                  <a:pt x="144780" y="0"/>
                </a:lnTo>
                <a:lnTo>
                  <a:pt x="213360" y="0"/>
                </a:lnTo>
                <a:lnTo>
                  <a:pt x="289560" y="0"/>
                </a:lnTo>
                <a:lnTo>
                  <a:pt x="358140" y="0"/>
                </a:lnTo>
                <a:lnTo>
                  <a:pt x="426720" y="0"/>
                </a:lnTo>
                <a:lnTo>
                  <a:pt x="495300" y="0"/>
                </a:lnTo>
                <a:lnTo>
                  <a:pt x="571500" y="0"/>
                </a:lnTo>
                <a:lnTo>
                  <a:pt x="647700" y="0"/>
                </a:lnTo>
                <a:lnTo>
                  <a:pt x="716280" y="0"/>
                </a:lnTo>
                <a:lnTo>
                  <a:pt x="784860" y="0"/>
                </a:lnTo>
                <a:lnTo>
                  <a:pt x="868680" y="0"/>
                </a:lnTo>
                <a:lnTo>
                  <a:pt x="967740" y="0"/>
                </a:lnTo>
                <a:lnTo>
                  <a:pt x="1059180" y="0"/>
                </a:lnTo>
                <a:lnTo>
                  <a:pt x="1150620" y="0"/>
                </a:lnTo>
                <a:lnTo>
                  <a:pt x="1226820" y="0"/>
                </a:lnTo>
                <a:lnTo>
                  <a:pt x="1303020" y="0"/>
                </a:lnTo>
                <a:lnTo>
                  <a:pt x="1379220" y="0"/>
                </a:lnTo>
                <a:lnTo>
                  <a:pt x="1455420" y="0"/>
                </a:lnTo>
                <a:lnTo>
                  <a:pt x="1524000" y="0"/>
                </a:lnTo>
                <a:lnTo>
                  <a:pt x="1592580" y="0"/>
                </a:lnTo>
                <a:lnTo>
                  <a:pt x="1592580" y="1562100"/>
                </a:lnTo>
                <a:lnTo>
                  <a:pt x="53340" y="1562100"/>
                </a:lnTo>
                <a:lnTo>
                  <a:pt x="15240" y="1562100"/>
                </a:lnTo>
              </a:path>
            </a:pathLst>
          </a:custGeom>
          <a:noFill/>
          <a:ln>
            <a:solidFill>
              <a:srgbClr val="FF8D4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756410" y="3589655"/>
            <a:ext cx="398145" cy="254000"/>
          </a:xfrm>
          <a:custGeom>
            <a:avLst/>
            <a:gdLst>
              <a:gd name="connisteX0" fmla="*/ 271145 w 271145"/>
              <a:gd name="connsiteY0" fmla="*/ 0 h 254000"/>
              <a:gd name="connisteX1" fmla="*/ 203200 w 271145"/>
              <a:gd name="connsiteY1" fmla="*/ 0 h 254000"/>
              <a:gd name="connisteX2" fmla="*/ 135890 w 271145"/>
              <a:gd name="connsiteY2" fmla="*/ 0 h 254000"/>
              <a:gd name="connisteX3" fmla="*/ 67945 w 271145"/>
              <a:gd name="connsiteY3" fmla="*/ 0 h 254000"/>
              <a:gd name="connisteX4" fmla="*/ 0 w 271145"/>
              <a:gd name="connsiteY4" fmla="*/ 0 h 254000"/>
              <a:gd name="connisteX5" fmla="*/ 0 w 271145"/>
              <a:gd name="connsiteY5" fmla="*/ 254000 h 254000"/>
              <a:gd name="connisteX6" fmla="*/ 245745 w 271145"/>
              <a:gd name="connsiteY6" fmla="*/ 254000 h 25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71145" h="254000">
                <a:moveTo>
                  <a:pt x="271145" y="0"/>
                </a:moveTo>
                <a:lnTo>
                  <a:pt x="203200" y="0"/>
                </a:lnTo>
                <a:lnTo>
                  <a:pt x="135890" y="0"/>
                </a:lnTo>
                <a:lnTo>
                  <a:pt x="67945" y="0"/>
                </a:lnTo>
                <a:lnTo>
                  <a:pt x="0" y="0"/>
                </a:lnTo>
                <a:lnTo>
                  <a:pt x="0" y="254000"/>
                </a:lnTo>
                <a:lnTo>
                  <a:pt x="245745" y="254000"/>
                </a:lnTo>
              </a:path>
            </a:pathLst>
          </a:custGeom>
          <a:noFill/>
          <a:ln>
            <a:solidFill>
              <a:srgbClr val="00B05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377940" y="4130675"/>
            <a:ext cx="1617345" cy="1287145"/>
          </a:xfrm>
          <a:custGeom>
            <a:avLst/>
            <a:gdLst>
              <a:gd name="connisteX0" fmla="*/ 533400 w 1617345"/>
              <a:gd name="connsiteY0" fmla="*/ 0 h 1287145"/>
              <a:gd name="connisteX1" fmla="*/ 1617345 w 1617345"/>
              <a:gd name="connsiteY1" fmla="*/ 0 h 1287145"/>
              <a:gd name="connisteX2" fmla="*/ 1617345 w 1617345"/>
              <a:gd name="connsiteY2" fmla="*/ 1278890 h 1287145"/>
              <a:gd name="connisteX3" fmla="*/ 0 w 1617345"/>
              <a:gd name="connsiteY3" fmla="*/ 1278890 h 1287145"/>
              <a:gd name="connisteX4" fmla="*/ 0 w 1617345"/>
              <a:gd name="connsiteY4" fmla="*/ 1287145 h 1287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617345" h="1287145">
                <a:moveTo>
                  <a:pt x="533400" y="0"/>
                </a:moveTo>
                <a:lnTo>
                  <a:pt x="1617345" y="0"/>
                </a:lnTo>
                <a:lnTo>
                  <a:pt x="1617345" y="1278890"/>
                </a:lnTo>
                <a:lnTo>
                  <a:pt x="0" y="1278890"/>
                </a:lnTo>
                <a:lnTo>
                  <a:pt x="0" y="1287145"/>
                </a:lnTo>
              </a:path>
            </a:pathLst>
          </a:custGeom>
          <a:noFill/>
          <a:ln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413500" y="5672455"/>
            <a:ext cx="2243455" cy="652145"/>
          </a:xfrm>
          <a:custGeom>
            <a:avLst/>
            <a:gdLst>
              <a:gd name="connisteX0" fmla="*/ 0 w 2243455"/>
              <a:gd name="connsiteY0" fmla="*/ 0 h 652145"/>
              <a:gd name="connisteX1" fmla="*/ 1565910 w 2243455"/>
              <a:gd name="connsiteY1" fmla="*/ 0 h 652145"/>
              <a:gd name="connisteX2" fmla="*/ 1565910 w 2243455"/>
              <a:gd name="connsiteY2" fmla="*/ 652145 h 652145"/>
              <a:gd name="connisteX3" fmla="*/ 2243455 w 2243455"/>
              <a:gd name="connsiteY3" fmla="*/ 652145 h 652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43455" h="652145">
                <a:moveTo>
                  <a:pt x="0" y="0"/>
                </a:moveTo>
                <a:lnTo>
                  <a:pt x="1565910" y="0"/>
                </a:lnTo>
                <a:lnTo>
                  <a:pt x="1565910" y="652145"/>
                </a:lnTo>
                <a:lnTo>
                  <a:pt x="2243455" y="652145"/>
                </a:lnTo>
              </a:path>
            </a:pathLst>
          </a:custGeom>
          <a:noFill/>
          <a:ln>
            <a:solidFill>
              <a:srgbClr val="1552D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656955" y="5941060"/>
            <a:ext cx="1566545" cy="750570"/>
          </a:xfrm>
          <a:prstGeom prst="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>
                <a:latin typeface="DroidSansMono Nerd Font" panose="020B0609030804020204" charset="0"/>
                <a:ea typeface="DroidSansMono Nerd Font" panose="020B0609030804020204" charset="0"/>
              </a:rPr>
              <a:t>dynamic linker</a:t>
            </a:r>
            <a:endParaRPr lang="" altLang="en-US" sz="1400">
              <a:latin typeface="DroidSansMono Nerd Font" panose="020B0609030804020204" charset="0"/>
              <a:ea typeface="DroidSansMono Nerd Font" panose="020B0609030804020204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9429115" y="4157345"/>
            <a:ext cx="2346960" cy="2180590"/>
          </a:xfrm>
          <a:custGeom>
            <a:avLst/>
            <a:gdLst>
              <a:gd name="connisteX0" fmla="*/ 799465 w 2346960"/>
              <a:gd name="connsiteY0" fmla="*/ 2180590 h 2180590"/>
              <a:gd name="connisteX1" fmla="*/ 2346960 w 2346960"/>
              <a:gd name="connsiteY1" fmla="*/ 2180590 h 2180590"/>
              <a:gd name="connisteX2" fmla="*/ 2346960 w 2346960"/>
              <a:gd name="connsiteY2" fmla="*/ 0 h 2180590"/>
              <a:gd name="connisteX3" fmla="*/ 0 w 2346960"/>
              <a:gd name="connsiteY3" fmla="*/ 0 h 2180590"/>
              <a:gd name="connisteX4" fmla="*/ 0 w 2346960"/>
              <a:gd name="connsiteY4" fmla="*/ 10160 h 21805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346960" h="2180590">
                <a:moveTo>
                  <a:pt x="799465" y="2180590"/>
                </a:moveTo>
                <a:lnTo>
                  <a:pt x="2346960" y="2180590"/>
                </a:lnTo>
                <a:lnTo>
                  <a:pt x="2346960" y="0"/>
                </a:lnTo>
                <a:lnTo>
                  <a:pt x="0" y="0"/>
                </a:lnTo>
                <a:lnTo>
                  <a:pt x="0" y="10160"/>
                </a:lnTo>
              </a:path>
            </a:pathLst>
          </a:custGeom>
          <a:noFill/>
          <a:ln>
            <a:solidFill>
              <a:srgbClr val="B2B2B2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56955" y="422275"/>
            <a:ext cx="2927985" cy="197231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ilanka" panose="02000503000000000000" charset="0"/>
                <a:cs typeface="Chilanka" panose="02000503000000000000" charset="0"/>
                <a:sym typeface="+mn-ea"/>
              </a:rPr>
              <a:t>int</a:t>
            </a:r>
            <a:r>
              <a:rPr lang="en-US" b="1">
                <a:solidFill>
                  <a:schemeClr val="accent4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 </a:t>
            </a:r>
            <a:r>
              <a:rPr lang="en-US" b="1">
                <a:solidFill>
                  <a:srgbClr val="FF8D41"/>
                </a:solidFill>
                <a:effectLst/>
                <a:latin typeface="Chilanka" panose="02000503000000000000" charset="0"/>
                <a:cs typeface="Chilanka" panose="02000503000000000000" charset="0"/>
                <a:sym typeface="+mn-ea"/>
              </a:rPr>
              <a:t>foo</a:t>
            </a:r>
            <a:r>
              <a:rPr lang="en-US" b="1">
                <a:solidFill>
                  <a:srgbClr val="92D050"/>
                </a:solidFill>
                <a:effectLst/>
                <a:latin typeface="Chilanka" panose="02000503000000000000" charset="0"/>
                <a:cs typeface="Chilanka" panose="02000503000000000000" charset="0"/>
                <a:sym typeface="+mn-ea"/>
              </a:rPr>
              <a:t>()</a:t>
            </a:r>
            <a:r>
              <a:rPr lang="en-US" b="1">
                <a:solidFill>
                  <a:schemeClr val="accent4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;</a:t>
            </a:r>
            <a:endParaRPr lang="en-US" b="1">
              <a:solidFill>
                <a:schemeClr val="accent4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l"/>
            <a:endParaRPr lang="en-US" b="1">
              <a:solidFill>
                <a:schemeClr val="accent4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l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ilanka" panose="02000503000000000000" charset="0"/>
                <a:cs typeface="Chilanka" panose="02000503000000000000" charset="0"/>
                <a:sym typeface="+mn-ea"/>
              </a:rPr>
              <a:t>int</a:t>
            </a:r>
            <a:r>
              <a:rPr lang="en-US" b="1">
                <a:solidFill>
                  <a:schemeClr val="accent4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 </a:t>
            </a:r>
            <a:r>
              <a:rPr lang="en-US" b="1">
                <a:solidFill>
                  <a:srgbClr val="FF8D41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function</a:t>
            </a:r>
            <a:r>
              <a:rPr lang="en-US" b="1">
                <a:solidFill>
                  <a:srgbClr val="92D050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()</a:t>
            </a:r>
            <a:endParaRPr lang="en-US" b="1">
              <a:solidFill>
                <a:schemeClr val="accent4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l"/>
            <a:r>
              <a:rPr 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hilanka" panose="02000503000000000000" charset="0"/>
                <a:cs typeface="Chilanka" panose="02000503000000000000" charset="0"/>
                <a:sym typeface="+mn-ea"/>
              </a:rPr>
              <a:t>{</a:t>
            </a:r>
            <a:endParaRPr lang="en-US" b="1">
              <a:solidFill>
                <a:schemeClr val="accent4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l"/>
            <a:r>
              <a:rPr lang="en-US" b="1">
                <a:solidFill>
                  <a:schemeClr val="accent4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	</a:t>
            </a:r>
            <a:r>
              <a:rPr lang="en-US" b="1">
                <a:solidFill>
                  <a:srgbClr val="B2B2B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anka" panose="02000503000000000000" charset="0"/>
                <a:cs typeface="Chilanka" panose="02000503000000000000" charset="0"/>
                <a:sym typeface="+mn-ea"/>
              </a:rPr>
              <a:t>return</a:t>
            </a:r>
            <a:r>
              <a:rPr lang="en-US" b="1">
                <a:solidFill>
                  <a:schemeClr val="accent4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 </a:t>
            </a:r>
            <a:r>
              <a:rPr lang="en-US" b="1">
                <a:solidFill>
                  <a:srgbClr val="FF8D41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foo</a:t>
            </a:r>
            <a:r>
              <a:rPr lang="en-US" b="1">
                <a:solidFill>
                  <a:srgbClr val="92D050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()</a:t>
            </a:r>
            <a:r>
              <a:rPr lang="en-US" b="1">
                <a:solidFill>
                  <a:srgbClr val="1552D1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;</a:t>
            </a:r>
            <a:endParaRPr lang="en-US" b="1">
              <a:solidFill>
                <a:schemeClr val="accent4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l"/>
            <a:r>
              <a:rPr 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hilanka" panose="02000503000000000000" charset="0"/>
                <a:cs typeface="Chilanka" panose="02000503000000000000" charset="0"/>
                <a:sym typeface="+mn-ea"/>
              </a:rPr>
              <a:t>}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7372985" y="1677035"/>
            <a:ext cx="33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>
                <a:solidFill>
                  <a:srgbClr val="FF6600"/>
                </a:solidFill>
              </a:rPr>
              <a:t>①</a:t>
            </a:r>
            <a:endParaRPr lang="" altLang="en-US" sz="2400">
              <a:solidFill>
                <a:srgbClr val="FF6600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337310" y="3476625"/>
            <a:ext cx="454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rgbClr val="00B050"/>
                </a:solidFill>
              </a:rPr>
              <a:t>②</a:t>
            </a:r>
            <a:endParaRPr lang="en-US" sz="2400">
              <a:solidFill>
                <a:srgbClr val="00B050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520305" y="3750945"/>
            <a:ext cx="411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rgbClr val="CC3300"/>
                </a:solidFill>
              </a:rPr>
              <a:t>③</a:t>
            </a:r>
            <a:endParaRPr lang="en-US" sz="2400">
              <a:solidFill>
                <a:srgbClr val="CC33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7995285" y="5864225"/>
            <a:ext cx="4845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rgbClr val="1552D1"/>
                </a:solidFill>
              </a:rPr>
              <a:t>④</a:t>
            </a:r>
            <a:endParaRPr lang="en-US" sz="2400">
              <a:solidFill>
                <a:srgbClr val="1552D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11111230" y="3778250"/>
            <a:ext cx="4737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rgbClr val="B2B2B2"/>
                </a:solidFill>
              </a:rPr>
              <a:t>⑤</a:t>
            </a:r>
            <a:endParaRPr lang="en-US" sz="2400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2077720" y="2799080"/>
            <a:ext cx="5294630" cy="150368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spcBef>
                <a:spcPts val="600"/>
              </a:spcBef>
            </a:pPr>
            <a:r>
              <a:rPr lang="en-US" altLang="en-US" b="1">
                <a:solidFill>
                  <a:srgbClr val="FF6600"/>
                </a:solidFill>
                <a:sym typeface="+mn-ea"/>
              </a:rPr>
              <a:t>foo@plt</a:t>
            </a:r>
            <a:endParaRPr lang="en-US" sz="12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000003b0 &lt;foo@plt&gt;:</a:t>
            </a:r>
            <a:endParaRPr lang="en-US" sz="1200"/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 </a:t>
            </a:r>
            <a:r>
              <a:rPr lang="en-US" sz="1200">
                <a:solidFill>
                  <a:srgbClr val="FF6600"/>
                </a:solidFill>
                <a:sym typeface="+mn-ea"/>
              </a:rPr>
              <a:t>3b0</a:t>
            </a:r>
            <a:r>
              <a:rPr lang="en-US" sz="1200">
                <a:solidFill>
                  <a:schemeClr val="tx1"/>
                </a:solidFill>
                <a:sym typeface="+mn-ea"/>
              </a:rPr>
              <a:t>:</a:t>
            </a:r>
            <a:r>
              <a:rPr lang="en-US" altLang="en-US" sz="1200">
                <a:solidFill>
                  <a:schemeClr val="tx1"/>
                </a:solidFill>
                <a:sym typeface="+mn-ea"/>
              </a:rPr>
              <a:t>	</a:t>
            </a:r>
            <a:r>
              <a:rPr lang="en-US" sz="1200">
                <a:solidFill>
                  <a:schemeClr val="tx1"/>
                </a:solidFill>
                <a:sym typeface="+mn-ea"/>
              </a:rPr>
              <a:t>ff a3 0c 00 00 00 </a:t>
            </a:r>
            <a:r>
              <a:rPr lang="en-US" altLang="en-US" sz="1200">
                <a:solidFill>
                  <a:schemeClr val="tx1"/>
                </a:solidFill>
                <a:sym typeface="+mn-ea"/>
              </a:rPr>
              <a:t>	</a:t>
            </a:r>
            <a:r>
              <a:rPr lang="en-US" sz="1200">
                <a:solidFill>
                  <a:schemeClr val="tx1"/>
                </a:solidFill>
                <a:sym typeface="+mn-ea"/>
              </a:rPr>
              <a:t>jmp    *</a:t>
            </a:r>
            <a:r>
              <a:rPr lang="en-US" sz="1200">
                <a:solidFill>
                  <a:srgbClr val="7030A0"/>
                </a:solidFill>
                <a:sym typeface="+mn-ea"/>
              </a:rPr>
              <a:t>0xc(%ebx)</a:t>
            </a:r>
            <a:endParaRPr lang="en-US" sz="1200">
              <a:solidFill>
                <a:srgbClr val="0070C0"/>
              </a:solidFill>
            </a:endParaRPr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 </a:t>
            </a:r>
            <a:r>
              <a:rPr lang="en-US" sz="1200">
                <a:solidFill>
                  <a:srgbClr val="00B050"/>
                </a:solidFill>
                <a:sym typeface="+mn-ea"/>
              </a:rPr>
              <a:t>3b6</a:t>
            </a:r>
            <a:r>
              <a:rPr lang="en-US" sz="1200">
                <a:solidFill>
                  <a:schemeClr val="tx1"/>
                </a:solidFill>
                <a:sym typeface="+mn-ea"/>
              </a:rPr>
              <a:t>:</a:t>
            </a:r>
            <a:r>
              <a:rPr lang="en-US" altLang="en-US" sz="1200">
                <a:solidFill>
                  <a:schemeClr val="tx1"/>
                </a:solidFill>
                <a:sym typeface="+mn-ea"/>
              </a:rPr>
              <a:t>	</a:t>
            </a:r>
            <a:r>
              <a:rPr lang="en-US" sz="1200">
                <a:solidFill>
                  <a:schemeClr val="tx1"/>
                </a:solidFill>
                <a:sym typeface="+mn-ea"/>
              </a:rPr>
              <a:t>68 00 00 00 00       	push   $0x0</a:t>
            </a:r>
            <a:endParaRPr lang="en-US" sz="1200"/>
          </a:p>
          <a:p>
            <a:pPr algn="l" fontAlgn="auto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sym typeface="+mn-ea"/>
              </a:rPr>
              <a:t> 3bb:</a:t>
            </a:r>
            <a:r>
              <a:rPr lang="en-US" altLang="en-US" sz="1200">
                <a:solidFill>
                  <a:schemeClr val="tx1"/>
                </a:solidFill>
                <a:sym typeface="+mn-ea"/>
              </a:rPr>
              <a:t>	</a:t>
            </a:r>
            <a:r>
              <a:rPr lang="en-US" sz="1200">
                <a:solidFill>
                  <a:schemeClr val="tx1"/>
                </a:solidFill>
                <a:sym typeface="+mn-ea"/>
              </a:rPr>
              <a:t>e9 e0 ff ff ff       	jmp    </a:t>
            </a:r>
            <a:r>
              <a:rPr lang="en-US" sz="1200">
                <a:solidFill>
                  <a:srgbClr val="C00000"/>
                </a:solidFill>
                <a:sym typeface="+mn-ea"/>
              </a:rPr>
              <a:t>3a0</a:t>
            </a:r>
            <a:r>
              <a:rPr lang="en-US" sz="1200">
                <a:solidFill>
                  <a:schemeClr val="tx1"/>
                </a:solidFill>
                <a:sym typeface="+mn-ea"/>
              </a:rPr>
              <a:t> &lt;_init+0x28&gt;</a:t>
            </a:r>
            <a:endParaRPr 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77085" y="386080"/>
            <a:ext cx="5294630" cy="204406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>
                <a:solidFill>
                  <a:srgbClr val="FF6600"/>
                </a:solidFill>
                <a:sym typeface="+mn-ea"/>
              </a:rPr>
              <a:t>function: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sz="1000">
                <a:solidFill>
                  <a:schemeClr val="tx1"/>
                </a:solidFill>
                <a:sym typeface="+mn-ea"/>
              </a:rPr>
              <a:t>00000500 &lt;function&gt;: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000">
                <a:solidFill>
                  <a:schemeClr val="tx1"/>
                </a:solidFill>
                <a:sym typeface="+mn-ea"/>
              </a:rPr>
              <a:t>...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sz="1000">
                <a:solidFill>
                  <a:schemeClr val="tx1"/>
                </a:solidFill>
                <a:sym typeface="+mn-ea"/>
              </a:rPr>
              <a:t> 507:	e8 12 00 00 00       	call   51e &lt;__x86.get_pc_thunk.ax&gt;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sz="1000">
                <a:solidFill>
                  <a:schemeClr val="tx1"/>
                </a:solidFill>
                <a:sym typeface="+mn-ea"/>
              </a:rPr>
              <a:t> 50c:	05 f4 1a 00 00       	add    $0x1af4,%eax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sz="1000">
                <a:solidFill>
                  <a:schemeClr val="tx1"/>
                </a:solidFill>
                <a:sym typeface="+mn-ea"/>
              </a:rPr>
              <a:t> 511:	89 c3                	mov    %eax,%ebx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sz="1000">
                <a:solidFill>
                  <a:schemeClr val="tx1"/>
                </a:solidFill>
                <a:sym typeface="+mn-ea"/>
              </a:rPr>
              <a:t> 513:	e8 98 fe ff ff       	call   </a:t>
            </a:r>
            <a:r>
              <a:rPr lang="en-US" sz="1000">
                <a:solidFill>
                  <a:srgbClr val="FF6600"/>
                </a:solidFill>
                <a:sym typeface="+mn-ea"/>
              </a:rPr>
              <a:t>3b0</a:t>
            </a:r>
            <a:r>
              <a:rPr lang="en-US" sz="1000">
                <a:solidFill>
                  <a:schemeClr val="tx1"/>
                </a:solidFill>
                <a:sym typeface="+mn-ea"/>
              </a:rPr>
              <a:t> &lt;foo@plt&gt;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000">
                <a:solidFill>
                  <a:schemeClr val="tx1"/>
                </a:solidFill>
                <a:sym typeface="+mn-ea"/>
              </a:rPr>
              <a:t>...</a:t>
            </a:r>
            <a:endParaRPr lang="en-US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656955" y="2863215"/>
            <a:ext cx="2366010" cy="170688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spcBef>
                <a:spcPts val="600"/>
              </a:spcBef>
            </a:pPr>
            <a:r>
              <a:rPr lang="en-US" altLang="en-US" b="1">
                <a:solidFill>
                  <a:srgbClr val="FF6600"/>
                </a:solidFill>
                <a:sym typeface="+mn-ea"/>
              </a:rPr>
              <a:t>GOT</a:t>
            </a:r>
            <a:endParaRPr lang="en-US" sz="10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en-US" altLang="en-US" sz="1200">
                <a:solidFill>
                  <a:schemeClr val="tx1"/>
                </a:solidFill>
                <a:sym typeface="+mn-ea"/>
              </a:rPr>
              <a:t>GOT[0]:  </a:t>
            </a:r>
            <a:endParaRPr lang="en-US" altLang="en-US" sz="12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en-US" altLang="en-US" sz="1200">
                <a:solidFill>
                  <a:schemeClr val="tx1"/>
                </a:solidFill>
                <a:sym typeface="+mn-ea"/>
              </a:rPr>
              <a:t>GOT[1]:  </a:t>
            </a:r>
            <a:endParaRPr lang="en-US" altLang="en-US" sz="1200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en-US" altLang="en-US" sz="1200">
                <a:solidFill>
                  <a:srgbClr val="1552D1"/>
                </a:solidFill>
                <a:sym typeface="+mn-ea"/>
              </a:rPr>
              <a:t>GOT[2]:</a:t>
            </a:r>
            <a:r>
              <a:rPr lang="en-US" altLang="en-US" sz="1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en-US" sz="1200">
                <a:solidFill>
                  <a:schemeClr val="bg1"/>
                </a:solidFill>
                <a:latin typeface="DroidSansMono Nerd Font" panose="020B0609030804020204" charset="0"/>
                <a:ea typeface="DroidSansMono Nerd Font" panose="020B0609030804020204" charset="0"/>
                <a:cs typeface="Chilanka" panose="02000503000000000000" charset="0"/>
                <a:sym typeface="+mn-ea"/>
              </a:rPr>
              <a:t>dynamic linker</a:t>
            </a:r>
            <a:endParaRPr lang="en-US" altLang="en-US" sz="1200">
              <a:solidFill>
                <a:schemeClr val="tx1"/>
              </a:solidFill>
              <a:latin typeface="DroidSansMono Nerd Font" panose="020B0609030804020204" charset="0"/>
              <a:ea typeface="DroidSansMono Nerd Font" panose="020B0609030804020204" charset="0"/>
              <a:cs typeface="Chilanka" panose="02000503000000000000" charset="0"/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en-US" altLang="en-US" sz="1200">
                <a:solidFill>
                  <a:srgbClr val="7030A0"/>
                </a:solidFill>
                <a:sym typeface="+mn-ea"/>
              </a:rPr>
              <a:t>GOT[3]:</a:t>
            </a:r>
            <a:r>
              <a:rPr lang="en-US" altLang="en-US" sz="1200">
                <a:solidFill>
                  <a:srgbClr val="00B050"/>
                </a:solidFill>
                <a:sym typeface="+mn-ea"/>
              </a:rPr>
              <a:t> </a:t>
            </a:r>
            <a:r>
              <a:rPr lang="" altLang="en-US" sz="1200">
                <a:solidFill>
                  <a:srgbClr val="00B050"/>
                </a:solidFill>
                <a:sym typeface="+mn-ea"/>
              </a:rPr>
              <a:t>address of </a:t>
            </a:r>
            <a:r>
              <a:rPr lang="" altLang="en-US" sz="1200" b="1">
                <a:solidFill>
                  <a:srgbClr val="FF6600"/>
                </a:solidFill>
                <a:sym typeface="+mn-ea"/>
              </a:rPr>
              <a:t>foo</a:t>
            </a:r>
            <a:r>
              <a:rPr lang="en-US" altLang="en-US" sz="1200">
                <a:solidFill>
                  <a:srgbClr val="00B050"/>
                </a:solidFill>
                <a:sym typeface="+mn-ea"/>
              </a:rPr>
              <a:t> </a:t>
            </a:r>
            <a:endParaRPr lang="en-US" altLang="en-US" sz="1000">
              <a:solidFill>
                <a:srgbClr val="7030A0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</a:pPr>
            <a:r>
              <a:rPr lang="en-US" altLang="en-US" sz="1000">
                <a:solidFill>
                  <a:schemeClr val="tx1"/>
                </a:solidFill>
                <a:sym typeface="+mn-ea"/>
              </a:rPr>
              <a:t>......</a:t>
            </a:r>
            <a:endParaRPr 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339205" y="2045970"/>
            <a:ext cx="1592580" cy="1511300"/>
          </a:xfrm>
          <a:custGeom>
            <a:avLst/>
            <a:gdLst>
              <a:gd name="connisteX0" fmla="*/ 0 w 1592580"/>
              <a:gd name="connsiteY0" fmla="*/ 0 h 1562100"/>
              <a:gd name="connisteX1" fmla="*/ 76200 w 1592580"/>
              <a:gd name="connsiteY1" fmla="*/ 0 h 1562100"/>
              <a:gd name="connisteX2" fmla="*/ 144780 w 1592580"/>
              <a:gd name="connsiteY2" fmla="*/ 0 h 1562100"/>
              <a:gd name="connisteX3" fmla="*/ 213360 w 1592580"/>
              <a:gd name="connsiteY3" fmla="*/ 0 h 1562100"/>
              <a:gd name="connisteX4" fmla="*/ 289560 w 1592580"/>
              <a:gd name="connsiteY4" fmla="*/ 0 h 1562100"/>
              <a:gd name="connisteX5" fmla="*/ 358140 w 1592580"/>
              <a:gd name="connsiteY5" fmla="*/ 0 h 1562100"/>
              <a:gd name="connisteX6" fmla="*/ 426720 w 1592580"/>
              <a:gd name="connsiteY6" fmla="*/ 0 h 1562100"/>
              <a:gd name="connisteX7" fmla="*/ 495300 w 1592580"/>
              <a:gd name="connsiteY7" fmla="*/ 0 h 1562100"/>
              <a:gd name="connisteX8" fmla="*/ 571500 w 1592580"/>
              <a:gd name="connsiteY8" fmla="*/ 0 h 1562100"/>
              <a:gd name="connisteX9" fmla="*/ 647700 w 1592580"/>
              <a:gd name="connsiteY9" fmla="*/ 0 h 1562100"/>
              <a:gd name="connisteX10" fmla="*/ 716280 w 1592580"/>
              <a:gd name="connsiteY10" fmla="*/ 0 h 1562100"/>
              <a:gd name="connisteX11" fmla="*/ 784860 w 1592580"/>
              <a:gd name="connsiteY11" fmla="*/ 0 h 1562100"/>
              <a:gd name="connisteX12" fmla="*/ 868680 w 1592580"/>
              <a:gd name="connsiteY12" fmla="*/ 0 h 1562100"/>
              <a:gd name="connisteX13" fmla="*/ 967740 w 1592580"/>
              <a:gd name="connsiteY13" fmla="*/ 0 h 1562100"/>
              <a:gd name="connisteX14" fmla="*/ 1059180 w 1592580"/>
              <a:gd name="connsiteY14" fmla="*/ 0 h 1562100"/>
              <a:gd name="connisteX15" fmla="*/ 1150620 w 1592580"/>
              <a:gd name="connsiteY15" fmla="*/ 0 h 1562100"/>
              <a:gd name="connisteX16" fmla="*/ 1226820 w 1592580"/>
              <a:gd name="connsiteY16" fmla="*/ 0 h 1562100"/>
              <a:gd name="connisteX17" fmla="*/ 1303020 w 1592580"/>
              <a:gd name="connsiteY17" fmla="*/ 0 h 1562100"/>
              <a:gd name="connisteX18" fmla="*/ 1379220 w 1592580"/>
              <a:gd name="connsiteY18" fmla="*/ 0 h 1562100"/>
              <a:gd name="connisteX19" fmla="*/ 1455420 w 1592580"/>
              <a:gd name="connsiteY19" fmla="*/ 0 h 1562100"/>
              <a:gd name="connisteX20" fmla="*/ 1524000 w 1592580"/>
              <a:gd name="connsiteY20" fmla="*/ 0 h 1562100"/>
              <a:gd name="connisteX21" fmla="*/ 1592580 w 1592580"/>
              <a:gd name="connsiteY21" fmla="*/ 0 h 1562100"/>
              <a:gd name="connisteX22" fmla="*/ 1592580 w 1592580"/>
              <a:gd name="connsiteY22" fmla="*/ 1562100 h 1562100"/>
              <a:gd name="connisteX23" fmla="*/ 53340 w 1592580"/>
              <a:gd name="connsiteY23" fmla="*/ 1562100 h 1562100"/>
              <a:gd name="connisteX24" fmla="*/ 15240 w 1592580"/>
              <a:gd name="connsiteY24" fmla="*/ 1562100 h 15621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</a:cxnLst>
            <a:rect l="l" t="t" r="r" b="b"/>
            <a:pathLst>
              <a:path w="1592580" h="1562100">
                <a:moveTo>
                  <a:pt x="0" y="0"/>
                </a:moveTo>
                <a:lnTo>
                  <a:pt x="76200" y="0"/>
                </a:lnTo>
                <a:lnTo>
                  <a:pt x="144780" y="0"/>
                </a:lnTo>
                <a:lnTo>
                  <a:pt x="213360" y="0"/>
                </a:lnTo>
                <a:lnTo>
                  <a:pt x="289560" y="0"/>
                </a:lnTo>
                <a:lnTo>
                  <a:pt x="358140" y="0"/>
                </a:lnTo>
                <a:lnTo>
                  <a:pt x="426720" y="0"/>
                </a:lnTo>
                <a:lnTo>
                  <a:pt x="495300" y="0"/>
                </a:lnTo>
                <a:lnTo>
                  <a:pt x="571500" y="0"/>
                </a:lnTo>
                <a:lnTo>
                  <a:pt x="647700" y="0"/>
                </a:lnTo>
                <a:lnTo>
                  <a:pt x="716280" y="0"/>
                </a:lnTo>
                <a:lnTo>
                  <a:pt x="784860" y="0"/>
                </a:lnTo>
                <a:lnTo>
                  <a:pt x="868680" y="0"/>
                </a:lnTo>
                <a:lnTo>
                  <a:pt x="967740" y="0"/>
                </a:lnTo>
                <a:lnTo>
                  <a:pt x="1059180" y="0"/>
                </a:lnTo>
                <a:lnTo>
                  <a:pt x="1150620" y="0"/>
                </a:lnTo>
                <a:lnTo>
                  <a:pt x="1226820" y="0"/>
                </a:lnTo>
                <a:lnTo>
                  <a:pt x="1303020" y="0"/>
                </a:lnTo>
                <a:lnTo>
                  <a:pt x="1379220" y="0"/>
                </a:lnTo>
                <a:lnTo>
                  <a:pt x="1455420" y="0"/>
                </a:lnTo>
                <a:lnTo>
                  <a:pt x="1524000" y="0"/>
                </a:lnTo>
                <a:lnTo>
                  <a:pt x="1592580" y="0"/>
                </a:lnTo>
                <a:lnTo>
                  <a:pt x="1592580" y="1562100"/>
                </a:lnTo>
                <a:lnTo>
                  <a:pt x="53340" y="1562100"/>
                </a:lnTo>
                <a:lnTo>
                  <a:pt x="15240" y="1562100"/>
                </a:lnTo>
              </a:path>
            </a:pathLst>
          </a:custGeom>
          <a:noFill/>
          <a:ln>
            <a:solidFill>
              <a:srgbClr val="FF8D4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56955" y="422275"/>
            <a:ext cx="2927985" cy="197231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ilanka" panose="02000503000000000000" charset="0"/>
                <a:cs typeface="Chilanka" panose="02000503000000000000" charset="0"/>
                <a:sym typeface="+mn-ea"/>
              </a:rPr>
              <a:t>int</a:t>
            </a:r>
            <a:r>
              <a:rPr lang="en-US" b="1">
                <a:solidFill>
                  <a:schemeClr val="accent4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 </a:t>
            </a:r>
            <a:r>
              <a:rPr lang="en-US" b="1">
                <a:solidFill>
                  <a:srgbClr val="FF8D41"/>
                </a:solidFill>
                <a:effectLst/>
                <a:latin typeface="Chilanka" panose="02000503000000000000" charset="0"/>
                <a:cs typeface="Chilanka" panose="02000503000000000000" charset="0"/>
                <a:sym typeface="+mn-ea"/>
              </a:rPr>
              <a:t>foo</a:t>
            </a:r>
            <a:r>
              <a:rPr lang="en-US" b="1">
                <a:solidFill>
                  <a:srgbClr val="92D050"/>
                </a:solidFill>
                <a:effectLst/>
                <a:latin typeface="Chilanka" panose="02000503000000000000" charset="0"/>
                <a:cs typeface="Chilanka" panose="02000503000000000000" charset="0"/>
                <a:sym typeface="+mn-ea"/>
              </a:rPr>
              <a:t>()</a:t>
            </a:r>
            <a:r>
              <a:rPr lang="en-US" b="1">
                <a:solidFill>
                  <a:schemeClr val="accent4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;</a:t>
            </a:r>
            <a:endParaRPr lang="en-US" b="1">
              <a:solidFill>
                <a:schemeClr val="accent4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l"/>
            <a:endParaRPr lang="en-US" b="1">
              <a:solidFill>
                <a:schemeClr val="accent4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l"/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ilanka" panose="02000503000000000000" charset="0"/>
                <a:cs typeface="Chilanka" panose="02000503000000000000" charset="0"/>
                <a:sym typeface="+mn-ea"/>
              </a:rPr>
              <a:t>int</a:t>
            </a:r>
            <a:r>
              <a:rPr lang="en-US" b="1">
                <a:solidFill>
                  <a:schemeClr val="accent4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 </a:t>
            </a:r>
            <a:r>
              <a:rPr lang="en-US" b="1">
                <a:solidFill>
                  <a:srgbClr val="FF8D41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function</a:t>
            </a:r>
            <a:r>
              <a:rPr lang="en-US" b="1">
                <a:solidFill>
                  <a:srgbClr val="92D050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()</a:t>
            </a:r>
            <a:endParaRPr lang="en-US" b="1">
              <a:solidFill>
                <a:schemeClr val="accent4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l"/>
            <a:r>
              <a:rPr 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hilanka" panose="02000503000000000000" charset="0"/>
                <a:cs typeface="Chilanka" panose="02000503000000000000" charset="0"/>
                <a:sym typeface="+mn-ea"/>
              </a:rPr>
              <a:t>{</a:t>
            </a:r>
            <a:endParaRPr lang="en-US" b="1">
              <a:solidFill>
                <a:schemeClr val="accent4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l"/>
            <a:r>
              <a:rPr lang="en-US" b="1">
                <a:solidFill>
                  <a:schemeClr val="accent4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	</a:t>
            </a:r>
            <a:r>
              <a:rPr lang="en-US" b="1">
                <a:solidFill>
                  <a:srgbClr val="B2B2B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anka" panose="02000503000000000000" charset="0"/>
                <a:cs typeface="Chilanka" panose="02000503000000000000" charset="0"/>
                <a:sym typeface="+mn-ea"/>
              </a:rPr>
              <a:t>return</a:t>
            </a:r>
            <a:r>
              <a:rPr lang="en-US" b="1">
                <a:solidFill>
                  <a:schemeClr val="accent4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 </a:t>
            </a:r>
            <a:r>
              <a:rPr lang="en-US" b="1">
                <a:solidFill>
                  <a:srgbClr val="FF8D41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foo</a:t>
            </a:r>
            <a:r>
              <a:rPr lang="en-US" b="1">
                <a:solidFill>
                  <a:srgbClr val="92D050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()</a:t>
            </a:r>
            <a:r>
              <a:rPr lang="en-US" b="1">
                <a:solidFill>
                  <a:srgbClr val="1552D1"/>
                </a:solidFill>
                <a:latin typeface="Chilanka" panose="02000503000000000000" charset="0"/>
                <a:cs typeface="Chilanka" panose="02000503000000000000" charset="0"/>
                <a:sym typeface="+mn-ea"/>
              </a:rPr>
              <a:t>;</a:t>
            </a:r>
            <a:endParaRPr lang="en-US" b="1">
              <a:solidFill>
                <a:schemeClr val="accent4"/>
              </a:solidFill>
              <a:latin typeface="Chilanka" panose="02000503000000000000" charset="0"/>
              <a:cs typeface="Chilanka" panose="02000503000000000000" charset="0"/>
            </a:endParaRPr>
          </a:p>
          <a:p>
            <a:pPr algn="l"/>
            <a:r>
              <a:rPr 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hilanka" panose="02000503000000000000" charset="0"/>
                <a:cs typeface="Chilanka" panose="02000503000000000000" charset="0"/>
                <a:sym typeface="+mn-ea"/>
              </a:rPr>
              <a:t>}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7372985" y="1677035"/>
            <a:ext cx="33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FF6600"/>
                </a:solidFill>
              </a:rPr>
              <a:t>①</a:t>
            </a:r>
            <a:endParaRPr lang="en-US" altLang="en-US" sz="2400">
              <a:solidFill>
                <a:srgbClr val="FF66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361430" y="3648075"/>
            <a:ext cx="2349500" cy="514985"/>
          </a:xfrm>
          <a:custGeom>
            <a:avLst/>
            <a:gdLst>
              <a:gd name="connisteX0" fmla="*/ 0 w 2349500"/>
              <a:gd name="connsiteY0" fmla="*/ 0 h 558800"/>
              <a:gd name="connisteX1" fmla="*/ 1555750 w 2349500"/>
              <a:gd name="connsiteY1" fmla="*/ 0 h 558800"/>
              <a:gd name="connisteX2" fmla="*/ 1555750 w 2349500"/>
              <a:gd name="connsiteY2" fmla="*/ 558800 h 558800"/>
              <a:gd name="connisteX3" fmla="*/ 2349500 w 2349500"/>
              <a:gd name="connsiteY3" fmla="*/ 558800 h 558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349500" h="558800">
                <a:moveTo>
                  <a:pt x="0" y="0"/>
                </a:moveTo>
                <a:lnTo>
                  <a:pt x="1555750" y="0"/>
                </a:lnTo>
                <a:lnTo>
                  <a:pt x="1555750" y="558800"/>
                </a:lnTo>
                <a:lnTo>
                  <a:pt x="2349500" y="558800"/>
                </a:lnTo>
              </a:path>
            </a:pathLst>
          </a:custGeom>
          <a:noFill/>
          <a:ln>
            <a:solidFill>
              <a:srgbClr val="00B05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046085" y="3763645"/>
            <a:ext cx="454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rgbClr val="00B050"/>
                </a:solidFill>
              </a:rPr>
              <a:t>②</a:t>
            </a:r>
            <a:endParaRPr lang="en-US" sz="24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266700"/>
            <a:ext cx="10448925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1328420"/>
            <a:ext cx="9534525" cy="4200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Presentation</Application>
  <PresentationFormat>宽屏</PresentationFormat>
  <Paragraphs>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Droid Sans Fallback</vt:lpstr>
      <vt:lpstr>微软雅黑</vt:lpstr>
      <vt:lpstr>Abyssinica SIL</vt:lpstr>
      <vt:lpstr>MT Extra</vt:lpstr>
      <vt:lpstr>Laksaman</vt:lpstr>
      <vt:lpstr>AR PL UKai CN</vt:lpstr>
      <vt:lpstr>AR PL UMing TW MBE</vt:lpstr>
      <vt:lpstr>Cantarell</vt:lpstr>
      <vt:lpstr>Century Schoolbook L</vt:lpstr>
      <vt:lpstr>Gubbi</vt:lpstr>
      <vt:lpstr>Chandas</vt:lpstr>
      <vt:lpstr>Chilanka</vt:lpstr>
      <vt:lpstr>DroidSansMono Nerd Font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4</cp:revision>
  <dcterms:created xsi:type="dcterms:W3CDTF">2019-11-05T14:26:40Z</dcterms:created>
  <dcterms:modified xsi:type="dcterms:W3CDTF">2019-11-05T14:26:40Z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