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80" r:id="rId4"/>
    <p:sldId id="282" r:id="rId5"/>
    <p:sldId id="285" r:id="rId6"/>
    <p:sldId id="283" r:id="rId7"/>
    <p:sldId id="27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66"/>
    <a:srgbClr val="025373"/>
    <a:srgbClr val="FCA503"/>
    <a:srgbClr val="F2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84" autoAdjust="0"/>
  </p:normalViewPr>
  <p:slideViewPr>
    <p:cSldViewPr showGuides="1">
      <p:cViewPr varScale="1">
        <p:scale>
          <a:sx n="70" d="100"/>
          <a:sy n="70" d="100"/>
        </p:scale>
        <p:origin x="660" y="78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3898-92A6-40EF-B48B-8B66E292B752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16DB-6991-4BD2-A42D-24CA64AE1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7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90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3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9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8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50C93-3FE6-49FE-813F-EAFA02E69906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5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56F74-BD2F-4162-8C72-E1E7A342E6F2}"/>
              </a:ext>
            </a:extLst>
          </p:cNvPr>
          <p:cNvSpPr txBox="1"/>
          <p:nvPr userDrawn="1"/>
        </p:nvSpPr>
        <p:spPr>
          <a:xfrm>
            <a:off x="618765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25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87" y="352949"/>
            <a:ext cx="10515600" cy="1325563"/>
          </a:xfrm>
        </p:spPr>
        <p:txBody>
          <a:bodyPr/>
          <a:lstStyle>
            <a:lvl1pPr>
              <a:defRPr>
                <a:solidFill>
                  <a:srgbClr val="F2CB05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B5F83-9E44-4931-B0F9-73BFE013375F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60F0-B4A6-4C26-B0F1-31D644FD518A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0CA2-486C-4DF1-A543-CB26FC15202A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Доступные лекарства для всех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9BC37-CBAA-4805-951C-94BF3BD28FDB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FFF00"/>
                </a:solidFill>
              </a:defRPr>
            </a:lvl1pPr>
          </a:lstStyle>
          <a:p>
            <a:pPr lvl="0" algn="r"/>
            <a:r>
              <a:rPr lang="en-US" dirty="0" err="1"/>
              <a:t>GPower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9E5-9B14-4491-B815-4580D2D976AE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AD150-71DF-46CF-9FE0-B7F0A8263595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50" y="1584000"/>
            <a:ext cx="9144000" cy="2150963"/>
          </a:xfrm>
        </p:spPr>
        <p:txBody>
          <a:bodyPr>
            <a:normAutofit fontScale="90000"/>
          </a:bodyPr>
          <a:lstStyle/>
          <a:p>
            <a:r>
              <a:rPr lang="ru-RU" sz="8000" b="1" dirty="0">
                <a:solidFill>
                  <a:schemeClr val="accent3"/>
                </a:solidFill>
                <a:latin typeface="Raleway" pitchFamily="2" charset="-52"/>
              </a:rPr>
              <a:t>Трек 1. Доступные лекарства для всех</a:t>
            </a:r>
            <a:endParaRPr lang="ru-RU" sz="8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6">
            <a:extLst>
              <a:ext uri="{FF2B5EF4-FFF2-40B4-BE49-F238E27FC236}">
                <a16:creationId xmlns:a16="http://schemas.microsoft.com/office/drawing/2014/main" id="{321BC45B-E070-4346-A636-E1812C41A674}"/>
              </a:ext>
            </a:extLst>
          </p:cNvPr>
          <p:cNvSpPr txBox="1">
            <a:spLocks/>
          </p:cNvSpPr>
          <p:nvPr/>
        </p:nvSpPr>
        <p:spPr>
          <a:xfrm>
            <a:off x="3373125" y="3940263"/>
            <a:ext cx="5445750" cy="2053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DCE75-3FF6-483F-AC7A-A8EEE84BBB67}"/>
              </a:ext>
            </a:extLst>
          </p:cNvPr>
          <p:cNvSpPr txBox="1"/>
          <p:nvPr/>
        </p:nvSpPr>
        <p:spPr>
          <a:xfrm>
            <a:off x="4431000" y="4268542"/>
            <a:ext cx="33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«</a:t>
            </a:r>
            <a:r>
              <a:rPr lang="en-US" sz="4000" b="1" dirty="0">
                <a:solidFill>
                  <a:schemeClr val="accent3"/>
                </a:solidFill>
                <a:latin typeface="Raleway" pitchFamily="2" charset="-52"/>
              </a:rPr>
              <a:t>GPOWER</a:t>
            </a:r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»</a:t>
            </a:r>
            <a:endParaRPr lang="en-US" sz="4000" b="1" dirty="0">
              <a:solidFill>
                <a:schemeClr val="accent3"/>
              </a:solidFill>
              <a:latin typeface="Raleway" pitchFamily="2" charset="-52"/>
            </a:endParaRPr>
          </a:p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Г. Москва</a:t>
            </a: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Вы пользуетесь более старым браузером, поэтому использование вами сайта  может не быть оптимальным. Рассмотрите возможность обновления. Подробнее.  Изображения Изображения: главная страницаТематические коллекции ...">
            <a:extLst>
              <a:ext uri="{FF2B5EF4-FFF2-40B4-BE49-F238E27FC236}">
                <a16:creationId xmlns:a16="http://schemas.microsoft.com/office/drawing/2014/main" id="{BC75003F-2665-4583-B4D0-5B983CEE8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7826" r="12265" b="12366"/>
          <a:stretch/>
        </p:blipFill>
        <p:spPr bwMode="auto">
          <a:xfrm>
            <a:off x="3376823" y="2704797"/>
            <a:ext cx="746638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3AC5-8DCB-496C-8E63-AC9FF0F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Raleway" pitchFamily="2" charset="-52"/>
              </a:rPr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41605-339E-4210-9FCA-20A98B9F51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751196" y="3008570"/>
            <a:ext cx="3014998" cy="3255141"/>
          </a:xfrm>
        </p:spPr>
        <p:txBody>
          <a:bodyPr>
            <a:normAutofit/>
          </a:bodyPr>
          <a:lstStyle/>
          <a:p>
            <a:pPr algn="r">
              <a:lnSpc>
                <a:spcPct val="145000"/>
              </a:lnSpc>
            </a:pPr>
            <a:endParaRPr lang="ru-RU" sz="2000" b="1" i="0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C05F-49E7-4B44-9E03-ED2E629EB173}"/>
              </a:ext>
            </a:extLst>
          </p:cNvPr>
          <p:cNvSpPr txBox="1"/>
          <p:nvPr/>
        </p:nvSpPr>
        <p:spPr>
          <a:xfrm>
            <a:off x="11335676" y="3436212"/>
            <a:ext cx="83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-2-</a:t>
            </a:r>
          </a:p>
        </p:txBody>
      </p:sp>
      <p:pic>
        <p:nvPicPr>
          <p:cNvPr id="1028" name="Picture 4" descr="Problem Statement Icon Isolated on White Background Stock Vector -  Illustration of technology, statements: 133861265">
            <a:extLst>
              <a:ext uri="{FF2B5EF4-FFF2-40B4-BE49-F238E27FC236}">
                <a16:creationId xmlns:a16="http://schemas.microsoft.com/office/drawing/2014/main" id="{7B340FAD-7511-499F-AF66-B781ECF1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54" y="1624460"/>
            <a:ext cx="853572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B13B8-0DC4-44DD-ADF6-550C817E1DBA}"/>
              </a:ext>
            </a:extLst>
          </p:cNvPr>
          <p:cNvSpPr txBox="1"/>
          <p:nvPr/>
        </p:nvSpPr>
        <p:spPr>
          <a:xfrm>
            <a:off x="4491327" y="1690688"/>
            <a:ext cx="6705600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Нехватка лекарственных препаратов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7D58-77F6-4EBE-9A1C-19121E07BC22}"/>
              </a:ext>
            </a:extLst>
          </p:cNvPr>
          <p:cNvSpPr txBox="1"/>
          <p:nvPr/>
        </p:nvSpPr>
        <p:spPr>
          <a:xfrm>
            <a:off x="481933" y="1690688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u="none" strike="noStrike" baseline="0" dirty="0">
                <a:solidFill>
                  <a:srgbClr val="025373"/>
                </a:solidFill>
                <a:latin typeface="Raleway Light" pitchFamily="2" charset="-52"/>
              </a:rPr>
              <a:t>Проблема</a:t>
            </a:r>
            <a:endParaRPr lang="ru-RU" sz="2400" b="1" i="0" dirty="0">
              <a:solidFill>
                <a:srgbClr val="025373"/>
              </a:solidFill>
              <a:latin typeface="Raleway Light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947D9-E5C2-4D4B-98DF-D402ABDC75CE}"/>
              </a:ext>
            </a:extLst>
          </p:cNvPr>
          <p:cNvSpPr txBox="1"/>
          <p:nvPr/>
        </p:nvSpPr>
        <p:spPr>
          <a:xfrm>
            <a:off x="447391" y="2816409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i="0" dirty="0">
                <a:solidFill>
                  <a:srgbClr val="025373"/>
                </a:solidFill>
                <a:latin typeface="Raleway Light" pitchFamily="2" charset="-52"/>
              </a:rPr>
              <a:t>Задача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C4141-CAF0-4F85-9889-C98CB0688474}"/>
              </a:ext>
            </a:extLst>
          </p:cNvPr>
          <p:cNvSpPr txBox="1"/>
          <p:nvPr/>
        </p:nvSpPr>
        <p:spPr>
          <a:xfrm>
            <a:off x="412045" y="3977183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Методы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4E6CF-9E7B-40C7-B6B9-4F190E51886E}"/>
              </a:ext>
            </a:extLst>
          </p:cNvPr>
          <p:cNvSpPr txBox="1"/>
          <p:nvPr/>
        </p:nvSpPr>
        <p:spPr>
          <a:xfrm>
            <a:off x="283882" y="5078663"/>
            <a:ext cx="2753730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Преимущества</a:t>
            </a:r>
          </a:p>
          <a:p>
            <a:r>
              <a:rPr lang="ru-RU" sz="2400" dirty="0">
                <a:solidFill>
                  <a:srgbClr val="025373"/>
                </a:solidFill>
              </a:rPr>
              <a:t>решения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DD36B-7421-41B6-8739-3DA97F4189E2}"/>
              </a:ext>
            </a:extLst>
          </p:cNvPr>
          <p:cNvSpPr txBox="1"/>
          <p:nvPr/>
        </p:nvSpPr>
        <p:spPr>
          <a:xfrm>
            <a:off x="4491326" y="2580022"/>
            <a:ext cx="7454673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Предсказание спроса на лекарства, создание интерфейса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6FBFC-EF77-47A1-B0AE-A1AD5FA0CAA6}"/>
              </a:ext>
            </a:extLst>
          </p:cNvPr>
          <p:cNvSpPr txBox="1"/>
          <p:nvPr/>
        </p:nvSpPr>
        <p:spPr>
          <a:xfrm>
            <a:off x="4491326" y="4004887"/>
            <a:ext cx="8954812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Искусственный интеллект, машинное обучение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A3F6E-92FE-42FE-9AE3-13B068E704AB}"/>
              </a:ext>
            </a:extLst>
          </p:cNvPr>
          <p:cNvSpPr txBox="1"/>
          <p:nvPr/>
        </p:nvSpPr>
        <p:spPr>
          <a:xfrm>
            <a:off x="4491326" y="5078663"/>
            <a:ext cx="8954812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Быстрота, высокая точность, доступный </a:t>
            </a:r>
            <a:r>
              <a:rPr lang="en-US" sz="2400" dirty="0">
                <a:latin typeface="Raleway Light" pitchFamily="2" charset="-52"/>
              </a:rPr>
              <a:t>UX/UI</a:t>
            </a:r>
            <a:r>
              <a:rPr lang="ru-RU" sz="2400" dirty="0">
                <a:latin typeface="Raleway Light" pitchFamily="2" charset="-52"/>
              </a:rPr>
              <a:t>, интерпретируемость, прогноз на 2 месяца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251A96D-8E78-4B31-B19D-22624A0A3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4004887"/>
            <a:ext cx="729113" cy="72911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4D9E882-E2D9-4221-B2A7-0556621E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73" y="5282431"/>
            <a:ext cx="788059" cy="7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19EC124-D227-4FD7-92FC-4EAD3D61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65" y="4947789"/>
            <a:ext cx="3851073" cy="1451211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6000" y="2845194"/>
            <a:ext cx="2925550" cy="150873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Работа с данными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B059522-DCDE-4211-9A3B-65E1F2CC56A9}"/>
              </a:ext>
            </a:extLst>
          </p:cNvPr>
          <p:cNvCxnSpPr>
            <a:cxnSpLocks/>
          </p:cNvCxnSpPr>
          <p:nvPr/>
        </p:nvCxnSpPr>
        <p:spPr>
          <a:xfrm>
            <a:off x="3146019" y="1295123"/>
            <a:ext cx="0" cy="460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People icon Images - Search Images on Everypixel">
            <a:extLst>
              <a:ext uri="{FF2B5EF4-FFF2-40B4-BE49-F238E27FC236}">
                <a16:creationId xmlns:a16="http://schemas.microsoft.com/office/drawing/2014/main" id="{1284C5B7-794C-4B20-87B7-C9E1E382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73" y="1522495"/>
            <a:ext cx="826567" cy="8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hermometer temperature icon black isolated Vector Image">
            <a:extLst>
              <a:ext uri="{FF2B5EF4-FFF2-40B4-BE49-F238E27FC236}">
                <a16:creationId xmlns:a16="http://schemas.microsoft.com/office/drawing/2014/main" id="{36BD2B01-6A04-4EC4-AB03-907E526CF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9"/>
          <a:stretch/>
        </p:blipFill>
        <p:spPr bwMode="auto">
          <a:xfrm>
            <a:off x="3556889" y="966122"/>
            <a:ext cx="502733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12">
            <a:extLst>
              <a:ext uri="{FF2B5EF4-FFF2-40B4-BE49-F238E27FC236}">
                <a16:creationId xmlns:a16="http://schemas.microsoft.com/office/drawing/2014/main" id="{AAB7A2D6-D376-4C3F-A221-4DDD5EFDD097}"/>
              </a:ext>
            </a:extLst>
          </p:cNvPr>
          <p:cNvSpPr txBox="1">
            <a:spLocks/>
          </p:cNvSpPr>
          <p:nvPr/>
        </p:nvSpPr>
        <p:spPr>
          <a:xfrm>
            <a:off x="4221539" y="1730418"/>
            <a:ext cx="7166215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Среднегодовая температура по всем городам России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1DC66A43-5845-4290-810D-D197E1461290}"/>
              </a:ext>
            </a:extLst>
          </p:cNvPr>
          <p:cNvSpPr txBox="1">
            <a:spLocks/>
          </p:cNvSpPr>
          <p:nvPr/>
        </p:nvSpPr>
        <p:spPr>
          <a:xfrm>
            <a:off x="4221538" y="1123973"/>
            <a:ext cx="7454462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Население каждого субъекта Российской Федерации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D3198F-07C7-431F-B3BB-C9FB39EDB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5" y="2218620"/>
            <a:ext cx="334684" cy="560509"/>
          </a:xfrm>
          <a:prstGeom prst="rect">
            <a:avLst/>
          </a:prstGeom>
        </p:spPr>
      </p:pic>
      <p:sp>
        <p:nvSpPr>
          <p:cNvPr id="22" name="Текст 12">
            <a:extLst>
              <a:ext uri="{FF2B5EF4-FFF2-40B4-BE49-F238E27FC236}">
                <a16:creationId xmlns:a16="http://schemas.microsoft.com/office/drawing/2014/main" id="{EB0318F4-AA26-42E9-A4A3-E18E6721D38D}"/>
              </a:ext>
            </a:extLst>
          </p:cNvPr>
          <p:cNvSpPr txBox="1">
            <a:spLocks/>
          </p:cNvSpPr>
          <p:nvPr/>
        </p:nvSpPr>
        <p:spPr>
          <a:xfrm>
            <a:off x="4221540" y="2336863"/>
            <a:ext cx="6618532" cy="372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Географические координаты областных центров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0242CC1-46FA-4539-9501-B263072D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71" y="2747876"/>
            <a:ext cx="732372" cy="7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Текст 12">
            <a:extLst>
              <a:ext uri="{FF2B5EF4-FFF2-40B4-BE49-F238E27FC236}">
                <a16:creationId xmlns:a16="http://schemas.microsoft.com/office/drawing/2014/main" id="{EE63AF30-07FA-4B9A-8944-8F527510430B}"/>
              </a:ext>
            </a:extLst>
          </p:cNvPr>
          <p:cNvSpPr txBox="1">
            <a:spLocks/>
          </p:cNvSpPr>
          <p:nvPr/>
        </p:nvSpPr>
        <p:spPr>
          <a:xfrm>
            <a:off x="4274174" y="2927577"/>
            <a:ext cx="8660365" cy="372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Количество зараженных на начало месяца по субъектам</a:t>
            </a:r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5F09823B-9C85-4494-A358-D2711E8DF378}"/>
              </a:ext>
            </a:extLst>
          </p:cNvPr>
          <p:cNvSpPr txBox="1">
            <a:spLocks/>
          </p:cNvSpPr>
          <p:nvPr/>
        </p:nvSpPr>
        <p:spPr>
          <a:xfrm>
            <a:off x="4221538" y="613547"/>
            <a:ext cx="6262879" cy="355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/>
              <a:t>Внешние данные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0385017-25F5-4C77-966A-FB63163D74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7" t="19693" r="21366" b="19999"/>
          <a:stretch/>
        </p:blipFill>
        <p:spPr>
          <a:xfrm>
            <a:off x="3651715" y="4134431"/>
            <a:ext cx="2958571" cy="2421165"/>
          </a:xfrm>
          <a:prstGeom prst="rect">
            <a:avLst/>
          </a:prstGeom>
        </p:spPr>
      </p:pic>
      <p:sp>
        <p:nvSpPr>
          <p:cNvPr id="30" name="Текст 12">
            <a:extLst>
              <a:ext uri="{FF2B5EF4-FFF2-40B4-BE49-F238E27FC236}">
                <a16:creationId xmlns:a16="http://schemas.microsoft.com/office/drawing/2014/main" id="{A875EFAD-B8DD-48C8-94DB-1B8DC86FACC6}"/>
              </a:ext>
            </a:extLst>
          </p:cNvPr>
          <p:cNvSpPr txBox="1">
            <a:spLocks/>
          </p:cNvSpPr>
          <p:nvPr/>
        </p:nvSpPr>
        <p:spPr>
          <a:xfrm>
            <a:off x="6654177" y="4725145"/>
            <a:ext cx="2636823" cy="72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07817-B5B6-4762-8522-6E68A30FB185}"/>
              </a:ext>
            </a:extLst>
          </p:cNvPr>
          <p:cNvSpPr txBox="1"/>
          <p:nvPr/>
        </p:nvSpPr>
        <p:spPr>
          <a:xfrm>
            <a:off x="4138886" y="3549656"/>
            <a:ext cx="1924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CA503"/>
                </a:solidFill>
              </a:rPr>
              <a:t>COVID DATA</a:t>
            </a:r>
          </a:p>
          <a:p>
            <a:pPr algn="ctr"/>
            <a:r>
              <a:rPr lang="en-US" sz="1600" b="1" dirty="0">
                <a:solidFill>
                  <a:srgbClr val="333366"/>
                </a:solidFill>
              </a:rPr>
              <a:t>NOTCOVID DATA</a:t>
            </a:r>
            <a:endParaRPr lang="ru-RU" sz="1600" b="1" dirty="0">
              <a:solidFill>
                <a:srgbClr val="333366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EB2D20E-AA33-46DB-97F1-5C673645E7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 b="21506"/>
          <a:stretch/>
        </p:blipFill>
        <p:spPr>
          <a:xfrm>
            <a:off x="7030865" y="3573827"/>
            <a:ext cx="3920468" cy="12712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B27D29-114F-48AA-90A5-CCC6FC8B63C2}"/>
              </a:ext>
            </a:extLst>
          </p:cNvPr>
          <p:cNvSpPr txBox="1"/>
          <p:nvPr/>
        </p:nvSpPr>
        <p:spPr>
          <a:xfrm>
            <a:off x="7553006" y="340411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изменения температуры по России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62FB-894E-40BA-A967-DB54964BB679}"/>
              </a:ext>
            </a:extLst>
          </p:cNvPr>
          <p:cNvSpPr txBox="1"/>
          <p:nvPr/>
        </p:nvSpPr>
        <p:spPr>
          <a:xfrm>
            <a:off x="7855605" y="481698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заболеваемости по России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AA33E-D645-417A-AB62-06A89D188DAE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-3-</a:t>
            </a:r>
          </a:p>
        </p:txBody>
      </p:sp>
    </p:spTree>
    <p:extLst>
      <p:ext uri="{BB962C8B-B14F-4D97-AF65-F5344CB8AC3E}">
        <p14:creationId xmlns:p14="http://schemas.microsoft.com/office/powerpoint/2010/main" val="3971333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50F8314E-02F9-435A-9781-3D0C89DE4513}"/>
              </a:ext>
            </a:extLst>
          </p:cNvPr>
          <p:cNvGrpSpPr/>
          <p:nvPr/>
        </p:nvGrpSpPr>
        <p:grpSpPr>
          <a:xfrm>
            <a:off x="336844" y="2539423"/>
            <a:ext cx="3631073" cy="1035000"/>
            <a:chOff x="4107425" y="550475"/>
            <a:chExt cx="3631073" cy="103500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87E8BA44-350F-4089-BF8B-3042A4FFB2BA}"/>
                </a:ext>
              </a:extLst>
            </p:cNvPr>
            <p:cNvGrpSpPr/>
            <p:nvPr/>
          </p:nvGrpSpPr>
          <p:grpSpPr>
            <a:xfrm flipH="1">
              <a:off x="4107425" y="550475"/>
              <a:ext cx="3631073" cy="1035000"/>
              <a:chOff x="4206001" y="1341355"/>
              <a:chExt cx="2429998" cy="692646"/>
            </a:xfrm>
          </p:grpSpPr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D730B957-2211-476E-B555-E5D9B2A6AA33}"/>
                  </a:ext>
                </a:extLst>
              </p:cNvPr>
              <p:cNvSpPr/>
              <p:nvPr/>
            </p:nvSpPr>
            <p:spPr>
              <a:xfrm>
                <a:off x="4206001" y="1341355"/>
                <a:ext cx="2429998" cy="69264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4EC9E48-9916-463D-83D9-681661D6D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000" y="1341355"/>
                <a:ext cx="0" cy="69264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F3D278-6C9B-4ED5-BCA8-71C26F631FAE}"/>
                </a:ext>
              </a:extLst>
            </p:cNvPr>
            <p:cNvSpPr txBox="1"/>
            <p:nvPr/>
          </p:nvSpPr>
          <p:spPr>
            <a:xfrm>
              <a:off x="6856171" y="826654"/>
              <a:ext cx="805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Test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A181C-1905-4387-9F23-10AD1FED9301}"/>
                </a:ext>
              </a:extLst>
            </p:cNvPr>
            <p:cNvSpPr txBox="1"/>
            <p:nvPr/>
          </p:nvSpPr>
          <p:spPr>
            <a:xfrm>
              <a:off x="4935323" y="826654"/>
              <a:ext cx="97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Train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C9F810-C12D-4196-9C83-25586B11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09" y="1146607"/>
            <a:ext cx="2523826" cy="2523826"/>
          </a:xfrm>
          <a:prstGeom prst="rect">
            <a:avLst/>
          </a:prstGeom>
        </p:spPr>
      </p:pic>
      <p:sp>
        <p:nvSpPr>
          <p:cNvPr id="51" name="Стрелка: шеврон 50">
            <a:extLst>
              <a:ext uri="{FF2B5EF4-FFF2-40B4-BE49-F238E27FC236}">
                <a16:creationId xmlns:a16="http://schemas.microsoft.com/office/drawing/2014/main" id="{AC068EAA-38AA-459D-9CD9-D49EED23EAD7}"/>
              </a:ext>
            </a:extLst>
          </p:cNvPr>
          <p:cNvSpPr/>
          <p:nvPr/>
        </p:nvSpPr>
        <p:spPr>
          <a:xfrm>
            <a:off x="4785322" y="3042486"/>
            <a:ext cx="2661563" cy="548110"/>
          </a:xfrm>
          <a:prstGeom prst="chevron">
            <a:avLst>
              <a:gd name="adj" fmla="val 53912"/>
            </a:avLst>
          </a:prstGeom>
          <a:solidFill>
            <a:srgbClr val="FCA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101" name="Группа 4100">
            <a:extLst>
              <a:ext uri="{FF2B5EF4-FFF2-40B4-BE49-F238E27FC236}">
                <a16:creationId xmlns:a16="http://schemas.microsoft.com/office/drawing/2014/main" id="{E6CA446E-8607-456A-9F37-9B15F2AFE4A0}"/>
              </a:ext>
            </a:extLst>
          </p:cNvPr>
          <p:cNvGrpSpPr/>
          <p:nvPr/>
        </p:nvGrpSpPr>
        <p:grpSpPr>
          <a:xfrm>
            <a:off x="5456653" y="1749033"/>
            <a:ext cx="1318899" cy="1094959"/>
            <a:chOff x="4836000" y="906895"/>
            <a:chExt cx="2124389" cy="1667105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2DCD6E8-36FB-4925-8933-5792D8DB857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000" y="972930"/>
              <a:ext cx="0" cy="160107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FB5B798D-6C21-428A-B892-DFE520388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6001" y="2574000"/>
              <a:ext cx="204839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9395D5BE-9A84-4E36-8CFE-18C8C613EA21}"/>
                </a:ext>
              </a:extLst>
            </p:cNvPr>
            <p:cNvSpPr/>
            <p:nvPr/>
          </p:nvSpPr>
          <p:spPr>
            <a:xfrm>
              <a:off x="5004094" y="906895"/>
              <a:ext cx="1956295" cy="1483064"/>
            </a:xfrm>
            <a:custGeom>
              <a:avLst/>
              <a:gdLst>
                <a:gd name="connsiteX0" fmla="*/ 0 w 4824249"/>
                <a:gd name="connsiteY0" fmla="*/ 0 h 3626448"/>
                <a:gd name="connsiteX1" fmla="*/ 157656 w 4824249"/>
                <a:gd name="connsiteY1" fmla="*/ 1277007 h 3626448"/>
                <a:gd name="connsiteX2" fmla="*/ 378373 w 4824249"/>
                <a:gd name="connsiteY2" fmla="*/ 2459421 h 3626448"/>
                <a:gd name="connsiteX3" fmla="*/ 740980 w 4824249"/>
                <a:gd name="connsiteY3" fmla="*/ 3231931 h 3626448"/>
                <a:gd name="connsiteX4" fmla="*/ 1040525 w 4824249"/>
                <a:gd name="connsiteY4" fmla="*/ 3515710 h 3626448"/>
                <a:gd name="connsiteX5" fmla="*/ 1450428 w 4824249"/>
                <a:gd name="connsiteY5" fmla="*/ 3626069 h 3626448"/>
                <a:gd name="connsiteX6" fmla="*/ 2017987 w 4824249"/>
                <a:gd name="connsiteY6" fmla="*/ 3484179 h 3626448"/>
                <a:gd name="connsiteX7" fmla="*/ 3058511 w 4824249"/>
                <a:gd name="connsiteY7" fmla="*/ 2916621 h 3626448"/>
                <a:gd name="connsiteX8" fmla="*/ 4824249 w 4824249"/>
                <a:gd name="connsiteY8" fmla="*/ 1702676 h 362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4249" h="3626448">
                  <a:moveTo>
                    <a:pt x="0" y="0"/>
                  </a:moveTo>
                  <a:cubicBezTo>
                    <a:pt x="47297" y="433552"/>
                    <a:pt x="94594" y="867104"/>
                    <a:pt x="157656" y="1277007"/>
                  </a:cubicBezTo>
                  <a:cubicBezTo>
                    <a:pt x="220718" y="1686910"/>
                    <a:pt x="281152" y="2133600"/>
                    <a:pt x="378373" y="2459421"/>
                  </a:cubicBezTo>
                  <a:cubicBezTo>
                    <a:pt x="475594" y="2785242"/>
                    <a:pt x="630621" y="3055883"/>
                    <a:pt x="740980" y="3231931"/>
                  </a:cubicBezTo>
                  <a:cubicBezTo>
                    <a:pt x="851339" y="3407979"/>
                    <a:pt x="922284" y="3450020"/>
                    <a:pt x="1040525" y="3515710"/>
                  </a:cubicBezTo>
                  <a:cubicBezTo>
                    <a:pt x="1158766" y="3581400"/>
                    <a:pt x="1287518" y="3631324"/>
                    <a:pt x="1450428" y="3626069"/>
                  </a:cubicBezTo>
                  <a:cubicBezTo>
                    <a:pt x="1613338" y="3620814"/>
                    <a:pt x="1749973" y="3602420"/>
                    <a:pt x="2017987" y="3484179"/>
                  </a:cubicBezTo>
                  <a:cubicBezTo>
                    <a:pt x="2286001" y="3365938"/>
                    <a:pt x="2590801" y="3213538"/>
                    <a:pt x="3058511" y="2916621"/>
                  </a:cubicBezTo>
                  <a:cubicBezTo>
                    <a:pt x="3526221" y="2619704"/>
                    <a:pt x="4175235" y="2161190"/>
                    <a:pt x="4824249" y="1702676"/>
                  </a:cubicBezTo>
                </a:path>
              </a:pathLst>
            </a:cu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9264247-3C84-4025-92EB-90E9198958F6}"/>
              </a:ext>
            </a:extLst>
          </p:cNvPr>
          <p:cNvSpPr txBox="1"/>
          <p:nvPr/>
        </p:nvSpPr>
        <p:spPr>
          <a:xfrm>
            <a:off x="5233110" y="3118497"/>
            <a:ext cx="167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RMSLE</a:t>
            </a:r>
            <a:endParaRPr lang="ru-RU" sz="2000" b="1" dirty="0"/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9C25244D-6086-4878-9FC4-F3B2AB036EA4}"/>
              </a:ext>
            </a:extLst>
          </p:cNvPr>
          <p:cNvSpPr txBox="1"/>
          <p:nvPr/>
        </p:nvSpPr>
        <p:spPr>
          <a:xfrm>
            <a:off x="343878" y="4208598"/>
            <a:ext cx="3466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Тест помогает оценить </a:t>
            </a:r>
            <a:r>
              <a:rPr lang="ru-RU" sz="2800" b="1" dirty="0">
                <a:solidFill>
                  <a:srgbClr val="002060"/>
                </a:solidFill>
              </a:rPr>
              <a:t>качество</a:t>
            </a:r>
            <a:r>
              <a:rPr lang="ru-RU" sz="2800" dirty="0"/>
              <a:t> модели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61552-1AF4-4BEB-8078-537F3C10B61D}"/>
              </a:ext>
            </a:extLst>
          </p:cNvPr>
          <p:cNvSpPr txBox="1"/>
          <p:nvPr/>
        </p:nvSpPr>
        <p:spPr>
          <a:xfrm>
            <a:off x="4362967" y="4449480"/>
            <a:ext cx="3466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Продвинутая </a:t>
            </a:r>
            <a:r>
              <a:rPr lang="ru-RU" sz="2800" b="1" dirty="0">
                <a:solidFill>
                  <a:srgbClr val="002060"/>
                </a:solidFill>
              </a:rPr>
              <a:t>функция ошибок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4ECD98-A5BA-49C9-BB56-50787B25F24A}"/>
              </a:ext>
            </a:extLst>
          </p:cNvPr>
          <p:cNvSpPr txBox="1"/>
          <p:nvPr/>
        </p:nvSpPr>
        <p:spPr>
          <a:xfrm>
            <a:off x="8119574" y="4208598"/>
            <a:ext cx="373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Простой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b="1" dirty="0">
                <a:solidFill>
                  <a:srgbClr val="002060"/>
                </a:solidFill>
              </a:rPr>
              <a:t>интерпретируемый</a:t>
            </a:r>
            <a:r>
              <a:rPr lang="ru-RU" sz="2800" dirty="0"/>
              <a:t>, а главное  - </a:t>
            </a:r>
            <a:r>
              <a:rPr lang="ru-RU" sz="2800" b="1" dirty="0">
                <a:solidFill>
                  <a:srgbClr val="002060"/>
                </a:solidFill>
              </a:rPr>
              <a:t>быстрый</a:t>
            </a:r>
            <a:r>
              <a:rPr lang="ru-RU" sz="2800" dirty="0"/>
              <a:t> алгоритм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708B8-B08E-4F64-90FF-38D4D70AE291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-4-</a:t>
            </a:r>
          </a:p>
        </p:txBody>
      </p:sp>
    </p:spTree>
    <p:extLst>
      <p:ext uri="{BB962C8B-B14F-4D97-AF65-F5344CB8AC3E}">
        <p14:creationId xmlns:p14="http://schemas.microsoft.com/office/powerpoint/2010/main" val="4055472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07C44-1F86-477D-9B61-2108D232816A}"/>
              </a:ext>
            </a:extLst>
          </p:cNvPr>
          <p:cNvSpPr txBox="1"/>
          <p:nvPr/>
        </p:nvSpPr>
        <p:spPr>
          <a:xfrm>
            <a:off x="7311000" y="495021"/>
            <a:ext cx="52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Средняя </a:t>
            </a:r>
            <a:r>
              <a:rPr lang="ru-RU" sz="2800" b="1" dirty="0">
                <a:solidFill>
                  <a:srgbClr val="333366"/>
                </a:solidFill>
              </a:rPr>
              <a:t>погрешность</a:t>
            </a:r>
            <a:r>
              <a:rPr lang="ru-RU" sz="2800" dirty="0"/>
              <a:t>: 14 %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FD0AF-2BB5-464D-8978-3F4EED8010FD}"/>
                  </a:ext>
                </a:extLst>
              </p:cNvPr>
              <p:cNvSpPr txBox="1"/>
              <p:nvPr/>
            </p:nvSpPr>
            <p:spPr>
              <a:xfrm>
                <a:off x="3711000" y="373383"/>
                <a:ext cx="337355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𝑠𝑀𝑑𝐴𝑃𝐸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𝑚𝑒𝑑𝑖𝑎𝑛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FD0AF-2BB5-464D-8978-3F4EED80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00" y="373383"/>
                <a:ext cx="337355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E923861-63F9-4AC7-B567-EA86F3B19EE7}"/>
              </a:ext>
            </a:extLst>
          </p:cNvPr>
          <p:cNvGrpSpPr/>
          <p:nvPr/>
        </p:nvGrpSpPr>
        <p:grpSpPr>
          <a:xfrm>
            <a:off x="246001" y="1449000"/>
            <a:ext cx="11741314" cy="5298919"/>
            <a:chOff x="246001" y="1449000"/>
            <a:chExt cx="11741314" cy="529891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284A95D-8B7F-49D2-B6DA-5A8B1E950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09"/>
            <a:stretch/>
          </p:blipFill>
          <p:spPr bwMode="auto">
            <a:xfrm>
              <a:off x="561000" y="1449000"/>
              <a:ext cx="11025000" cy="494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F406AD-E33D-4CFC-9CF9-F7286E2374D5}"/>
                </a:ext>
              </a:extLst>
            </p:cNvPr>
            <p:cNvSpPr txBox="1"/>
            <p:nvPr/>
          </p:nvSpPr>
          <p:spPr>
            <a:xfrm rot="16200000">
              <a:off x="-804063" y="3624063"/>
              <a:ext cx="246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 цена в копейках, 10</a:t>
              </a:r>
              <a:r>
                <a:rPr lang="ru-RU" baseline="30000" dirty="0"/>
                <a:t>6</a:t>
              </a:r>
              <a:endParaRPr lang="ru-R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C2A8C8-D671-42CB-B49F-F0EBA259C8AD}"/>
                </a:ext>
              </a:extLst>
            </p:cNvPr>
            <p:cNvSpPr txBox="1"/>
            <p:nvPr/>
          </p:nvSpPr>
          <p:spPr>
            <a:xfrm rot="5400000">
              <a:off x="9662956" y="3764027"/>
              <a:ext cx="4279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количество проданного товара, </a:t>
              </a:r>
              <a:r>
                <a:rPr lang="ru-RU" dirty="0" err="1"/>
                <a:t>шт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09AE7E-ABCA-4ABC-B8D9-1AE85D3A8D06}"/>
                </a:ext>
              </a:extLst>
            </p:cNvPr>
            <p:cNvSpPr txBox="1"/>
            <p:nvPr/>
          </p:nvSpPr>
          <p:spPr>
            <a:xfrm>
              <a:off x="5781000" y="6378587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месяц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4393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3228354" cy="1035000"/>
          </a:xfrm>
        </p:spPr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81616643-B6BF-407D-8654-EE4A8E15284B}"/>
              </a:ext>
            </a:extLst>
          </p:cNvPr>
          <p:cNvSpPr txBox="1">
            <a:spLocks/>
          </p:cNvSpPr>
          <p:nvPr/>
        </p:nvSpPr>
        <p:spPr>
          <a:xfrm>
            <a:off x="5981516" y="5360567"/>
            <a:ext cx="5913159" cy="8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95455559-7024-43DC-B031-5A2D97B5BDA2}"/>
              </a:ext>
            </a:extLst>
          </p:cNvPr>
          <p:cNvSpPr txBox="1">
            <a:spLocks/>
          </p:cNvSpPr>
          <p:nvPr/>
        </p:nvSpPr>
        <p:spPr>
          <a:xfrm>
            <a:off x="711017" y="1399262"/>
            <a:ext cx="4160851" cy="396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/>
              <a:t>Софт «</a:t>
            </a:r>
            <a:r>
              <a:rPr lang="en-US" sz="3200" dirty="0" err="1"/>
              <a:t>GPower</a:t>
            </a:r>
            <a:r>
              <a:rPr lang="en-US" sz="3200" baseline="30000" dirty="0"/>
              <a:t>®</a:t>
            </a:r>
            <a:r>
              <a:rPr lang="ru-RU" sz="3200" dirty="0"/>
              <a:t>»</a:t>
            </a:r>
          </a:p>
          <a:p>
            <a:pPr algn="ctr"/>
            <a:r>
              <a:rPr lang="ru-RU" sz="3200" dirty="0"/>
              <a:t>Загрузка данных</a:t>
            </a:r>
          </a:p>
          <a:p>
            <a:pPr algn="ctr"/>
            <a:r>
              <a:rPr lang="ru-RU" sz="3200" dirty="0"/>
              <a:t>Визуализация</a:t>
            </a:r>
          </a:p>
          <a:p>
            <a:pPr algn="ctr"/>
            <a:r>
              <a:rPr lang="ru-RU" sz="3200" dirty="0"/>
              <a:t>Предсказание</a:t>
            </a:r>
          </a:p>
          <a:p>
            <a:pPr algn="ctr"/>
            <a:r>
              <a:rPr lang="ru-RU" sz="3200" dirty="0"/>
              <a:t>Сохранение</a:t>
            </a:r>
          </a:p>
          <a:p>
            <a:pPr algn="ctr"/>
            <a:r>
              <a:rPr lang="ru-RU" sz="3200" dirty="0"/>
              <a:t>Навигация</a:t>
            </a:r>
          </a:p>
          <a:p>
            <a:pPr algn="ctr"/>
            <a:r>
              <a:rPr lang="ru-RU" sz="3200" dirty="0"/>
              <a:t>Приятный дизайн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C1845-2BE0-46A9-9D26-FDBE03487FA3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-5-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A71FC-0C6A-4F5A-88FB-90F0B617B5AC}"/>
              </a:ext>
            </a:extLst>
          </p:cNvPr>
          <p:cNvSpPr txBox="1"/>
          <p:nvPr/>
        </p:nvSpPr>
        <p:spPr>
          <a:xfrm>
            <a:off x="1313569" y="5719334"/>
            <a:ext cx="35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Демонстрационное видео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FD818-7DBC-4ECF-9104-3331C9317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" t="805" b="730"/>
          <a:stretch/>
        </p:blipFill>
        <p:spPr>
          <a:xfrm>
            <a:off x="6005999" y="279000"/>
            <a:ext cx="4552749" cy="61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1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8022A2A-50B5-4871-A59F-ABCA1427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E73FA07-4361-4E74-B66C-6278CCCB1973}"/>
              </a:ext>
            </a:extLst>
          </p:cNvPr>
          <p:cNvSpPr/>
          <p:nvPr/>
        </p:nvSpPr>
        <p:spPr>
          <a:xfrm>
            <a:off x="785813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enovickov@gmail.com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DDE2B39-C36E-4B1B-A689-3ADEC7FDF28F}"/>
              </a:ext>
            </a:extLst>
          </p:cNvPr>
          <p:cNvSpPr/>
          <p:nvPr/>
        </p:nvSpPr>
        <p:spPr>
          <a:xfrm>
            <a:off x="1125830" y="5502624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Евгений Новиков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C38E51C-B552-4C6E-A550-CF582333E1AB}"/>
              </a:ext>
            </a:extLst>
          </p:cNvPr>
          <p:cNvSpPr/>
          <p:nvPr/>
        </p:nvSpPr>
        <p:spPr>
          <a:xfrm>
            <a:off x="4898021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Владлен </a:t>
            </a:r>
            <a:r>
              <a:rPr lang="ru-RU" sz="1600" b="1" dirty="0" err="1">
                <a:solidFill>
                  <a:schemeClr val="accent3"/>
                </a:solidFill>
              </a:rPr>
              <a:t>Сахнюк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3851BC0-4FDB-494E-9942-759A53C71C31}"/>
              </a:ext>
            </a:extLst>
          </p:cNvPr>
          <p:cNvSpPr/>
          <p:nvPr/>
        </p:nvSpPr>
        <p:spPr>
          <a:xfrm>
            <a:off x="8474437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Александр </a:t>
            </a:r>
            <a:r>
              <a:rPr lang="ru-RU" sz="1600" b="1" dirty="0" err="1">
                <a:solidFill>
                  <a:schemeClr val="accent3"/>
                </a:solidFill>
              </a:rPr>
              <a:t>Шарифуллин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896669-1EDB-43B9-BEC6-32D15AB3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369300"/>
            <a:ext cx="267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B91636-E86B-4B9B-8ACB-22762822E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4"/>
          <a:stretch/>
        </p:blipFill>
        <p:spPr bwMode="auto">
          <a:xfrm>
            <a:off x="8573597" y="1364650"/>
            <a:ext cx="2684231" cy="39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FB7C8B0-0287-4219-80FD-B45A08C15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r="35670"/>
          <a:stretch/>
        </p:blipFill>
        <p:spPr bwMode="auto">
          <a:xfrm>
            <a:off x="4904248" y="1369300"/>
            <a:ext cx="2684232" cy="39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398FB7-9C37-47D7-8907-5DA21E87C85F}"/>
              </a:ext>
            </a:extLst>
          </p:cNvPr>
          <p:cNvSpPr/>
          <p:nvPr/>
        </p:nvSpPr>
        <p:spPr>
          <a:xfrm>
            <a:off x="4499741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vladlensakhnyuk@yandex.ru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C4F9EA4-1594-4D1E-BA6E-95E404AE0049}"/>
              </a:ext>
            </a:extLst>
          </p:cNvPr>
          <p:cNvSpPr/>
          <p:nvPr/>
        </p:nvSpPr>
        <p:spPr>
          <a:xfrm>
            <a:off x="8079275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sharifullin1999@gmail.com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73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4">
      <a:majorFont>
        <a:latin typeface="Raleway"/>
        <a:ea typeface=""/>
        <a:cs typeface=""/>
      </a:majorFont>
      <a:minorFont>
        <a:latin typeface="Raleway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190</Words>
  <Application>Microsoft Office PowerPoint</Application>
  <PresentationFormat>Широкоэкранный</PresentationFormat>
  <Paragraphs>65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Raleway</vt:lpstr>
      <vt:lpstr>Raleway Light</vt:lpstr>
      <vt:lpstr>Тема Office</vt:lpstr>
      <vt:lpstr>Трек 1. Доступные лекарства для всех</vt:lpstr>
      <vt:lpstr>Постановка задачи</vt:lpstr>
      <vt:lpstr>Решение</vt:lpstr>
      <vt:lpstr>Решение</vt:lpstr>
      <vt:lpstr>Решение</vt:lpstr>
      <vt:lpstr>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VLADLEN</cp:lastModifiedBy>
  <cp:revision>37</cp:revision>
  <dcterms:created xsi:type="dcterms:W3CDTF">2020-06-21T13:18:43Z</dcterms:created>
  <dcterms:modified xsi:type="dcterms:W3CDTF">2021-11-14T07:38:58Z</dcterms:modified>
</cp:coreProperties>
</file>