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0" r:id="rId4"/>
    <p:sldId id="282" r:id="rId5"/>
    <p:sldId id="283" r:id="rId6"/>
    <p:sldId id="273" r:id="rId7"/>
    <p:sldId id="275" r:id="rId8"/>
    <p:sldId id="271" r:id="rId9"/>
    <p:sldId id="269" r:id="rId10"/>
    <p:sldId id="274" r:id="rId11"/>
    <p:sldId id="25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  <a:srgbClr val="FCA503"/>
    <a:srgbClr val="333366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609" autoAdjust="0"/>
  </p:normalViewPr>
  <p:slideViewPr>
    <p:cSldViewPr showGuides="1">
      <p:cViewPr varScale="1">
        <p:scale>
          <a:sx n="57" d="100"/>
          <a:sy n="57" d="100"/>
        </p:scale>
        <p:origin x="1176" y="72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Господа, Добрый день, меня зовут </a:t>
            </a:r>
            <a:r>
              <a:rPr lang="ru-RU" dirty="0" err="1"/>
              <a:t>Сахнюк</a:t>
            </a:r>
            <a:r>
              <a:rPr lang="ru-RU" dirty="0"/>
              <a:t> Владлен, я являюсь капитаном команды </a:t>
            </a:r>
            <a:r>
              <a:rPr lang="en-US" dirty="0"/>
              <a:t>GPOWER </a:t>
            </a:r>
            <a:r>
              <a:rPr lang="ru-RU" dirty="0"/>
              <a:t>Москвы, со мной вместе над проектом работали </a:t>
            </a:r>
            <a:r>
              <a:rPr lang="ru-RU" dirty="0" err="1"/>
              <a:t>Шарифуллин</a:t>
            </a:r>
            <a:r>
              <a:rPr lang="ru-RU" dirty="0"/>
              <a:t> Саша и Новиков Женя, сегодня мы рады представить вам решение в рамках трека доступные </a:t>
            </a:r>
            <a:r>
              <a:rPr lang="ru-RU" dirty="0" err="1"/>
              <a:t>лкарства</a:t>
            </a:r>
            <a:r>
              <a:rPr lang="ru-RU" dirty="0"/>
              <a:t> для всех.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Коротко о проблематике: Нехватка лекарственных препаратов в нынешних условиях – это чрезвычайная серьезная проблема, связана она бывает порой с плохой оптимизацией поставки медпрепаратов на склады. Мы предлагаем свое решение, которое заключается в разработке доступного, самое главное удобного интерфейса, у которого при этом под капотом спрятана быстрая качественная математическая модель </a:t>
            </a:r>
            <a:r>
              <a:rPr lang="ru-RU" dirty="0" err="1"/>
              <a:t>искуственного</a:t>
            </a:r>
            <a:r>
              <a:rPr lang="ru-RU" dirty="0"/>
              <a:t> </a:t>
            </a:r>
            <a:r>
              <a:rPr lang="ru-RU" dirty="0" err="1"/>
              <a:t>интелекта</a:t>
            </a:r>
            <a:r>
              <a:rPr lang="ru-RU" dirty="0"/>
              <a:t> для </a:t>
            </a:r>
            <a:r>
              <a:rPr lang="ru-RU" dirty="0" err="1"/>
              <a:t>предскзаание</a:t>
            </a:r>
            <a:r>
              <a:rPr lang="ru-RU" dirty="0"/>
              <a:t> спроса на 2 месяца вперед. Как разрабатывалась модель и чем она так хороша мы увидим на следующих слайдах.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Предварительная работа с данными выявила необходимость добавления внешней информации в силу отсутствия каких-либо корреляций. Большое внимание ввиду нынешней обстановке уделялось данным по коронавирусу, которые составляют не более 3% от общего набора. Для точного предсказания добавлена информация по заражаемости, населению и расположению субъектов, а также температуре. Данные показатели были выбраны как наиболее коррелируемые с трендом потребления лекарственных препаратов.</a:t>
            </a:r>
            <a:r>
              <a:rPr lang="en-US" dirty="0"/>
              <a:t> </a:t>
            </a:r>
            <a:r>
              <a:rPr lang="ru-RU" dirty="0"/>
              <a:t>При этом поскольку мы предсказываем на два месяца, то фактор заражаемости в конкретный месяц </a:t>
            </a:r>
            <a:r>
              <a:rPr lang="ru-RU" dirty="0" err="1"/>
              <a:t>равенпредыдущему</a:t>
            </a:r>
            <a:r>
              <a:rPr lang="ru-RU" dirty="0"/>
              <a:t> через один месяцу (к примеру, для августа это июнь, для мая – март).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работаем с нашим продуктом? Всё очень просто – сначала отделяем тестовые месяцы для оценки качества (сентябрь, октябрь), затем тренировочные данные загружаем в модель, где используется логарифмическая функция потерь, штрафующая за большие отклонения вниз и за маленькие вверх. Выбор данной метрики связан со спецификой задачи, ведь в условиях сильной заражаемости лучше поставить больше лекарств, нежели </a:t>
            </a:r>
            <a:r>
              <a:rPr lang="ru-RU" dirty="0" err="1"/>
              <a:t>недодоставить</a:t>
            </a:r>
            <a:r>
              <a:rPr lang="ru-RU" dirty="0"/>
              <a:t> препараты. На выходе получаем быстрый алгоритм, способный дать \</a:t>
            </a:r>
            <a:r>
              <a:rPr lang="ru-RU" dirty="0" err="1"/>
              <a:t>кспресс</a:t>
            </a:r>
            <a:r>
              <a:rPr lang="ru-RU" dirty="0"/>
              <a:t> оценку спроса на следующие два месяца, а также показать вклад каждого признака в итоговое предсказание, что позволяет оценить его важность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представлен интерфейс нашего решения. Функционал приложения позволяет загружать, визуализировать, манипулировать данными, а также делать предсказания для конкретного МНН по субъектам. Наша программа способна за считанные секунды выдать результат, сравнимый по качеству с работой операторов логистики, однако нам для этого требуются считанные секунды, в то время как профессионалы тратят на это часы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B6047-1227-4491-8FB1-C8E54DFC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08B42-36F1-41C2-AAE3-3792499C6B3A}"/>
              </a:ext>
            </a:extLst>
          </p:cNvPr>
          <p:cNvSpPr/>
          <p:nvPr/>
        </p:nvSpPr>
        <p:spPr>
          <a:xfrm>
            <a:off x="1776000" y="2117288"/>
            <a:ext cx="2250000" cy="765000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431A14-E589-47D0-8477-C6ED33D1511D}"/>
              </a:ext>
            </a:extLst>
          </p:cNvPr>
          <p:cNvSpPr/>
          <p:nvPr/>
        </p:nvSpPr>
        <p:spPr>
          <a:xfrm>
            <a:off x="4026000" y="2113932"/>
            <a:ext cx="2250000" cy="76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E6ABAA-B1F7-4D47-B81C-AFC1BB9B7DDD}"/>
              </a:ext>
            </a:extLst>
          </p:cNvPr>
          <p:cNvSpPr/>
          <p:nvPr/>
        </p:nvSpPr>
        <p:spPr>
          <a:xfrm>
            <a:off x="6276437" y="2113932"/>
            <a:ext cx="2250000" cy="76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A0F407-DAB3-484D-AF56-F7EEC36D0C2F}"/>
              </a:ext>
            </a:extLst>
          </p:cNvPr>
          <p:cNvSpPr/>
          <p:nvPr/>
        </p:nvSpPr>
        <p:spPr>
          <a:xfrm>
            <a:off x="8527800" y="2113932"/>
            <a:ext cx="2250000" cy="76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8BA6BD-A7A2-476B-8FE2-B9E2F93FFBE8}"/>
              </a:ext>
            </a:extLst>
          </p:cNvPr>
          <p:cNvSpPr/>
          <p:nvPr/>
        </p:nvSpPr>
        <p:spPr>
          <a:xfrm>
            <a:off x="1776000" y="2888999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B886A5-696B-49DA-A237-A597D43BE685}"/>
              </a:ext>
            </a:extLst>
          </p:cNvPr>
          <p:cNvSpPr/>
          <p:nvPr/>
        </p:nvSpPr>
        <p:spPr>
          <a:xfrm>
            <a:off x="40260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C2BAB8-4DDC-4D3F-9432-BD335E52355E}"/>
              </a:ext>
            </a:extLst>
          </p:cNvPr>
          <p:cNvSpPr/>
          <p:nvPr/>
        </p:nvSpPr>
        <p:spPr>
          <a:xfrm>
            <a:off x="6276437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A943BA-A41D-43A9-809F-C4D35AA0B94F}"/>
              </a:ext>
            </a:extLst>
          </p:cNvPr>
          <p:cNvSpPr/>
          <p:nvPr/>
        </p:nvSpPr>
        <p:spPr>
          <a:xfrm>
            <a:off x="85278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8195AB6-BA8F-4E20-8D35-286E8838BF2F}"/>
              </a:ext>
            </a:extLst>
          </p:cNvPr>
          <p:cNvSpPr/>
          <p:nvPr/>
        </p:nvSpPr>
        <p:spPr>
          <a:xfrm>
            <a:off x="1780257" y="5675644"/>
            <a:ext cx="2250000" cy="183356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95E1DEA-DB19-458D-97AD-C2E9B32F861A}"/>
              </a:ext>
            </a:extLst>
          </p:cNvPr>
          <p:cNvSpPr/>
          <p:nvPr/>
        </p:nvSpPr>
        <p:spPr>
          <a:xfrm>
            <a:off x="4031157" y="5672288"/>
            <a:ext cx="2250000" cy="183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8F6D5-8C18-4F76-B905-9DE992A4CD86}"/>
              </a:ext>
            </a:extLst>
          </p:cNvPr>
          <p:cNvSpPr/>
          <p:nvPr/>
        </p:nvSpPr>
        <p:spPr>
          <a:xfrm>
            <a:off x="6280694" y="5672288"/>
            <a:ext cx="2250000" cy="1833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EF07FE4-D37C-47BB-A72B-8924338F547E}"/>
              </a:ext>
            </a:extLst>
          </p:cNvPr>
          <p:cNvSpPr/>
          <p:nvPr/>
        </p:nvSpPr>
        <p:spPr>
          <a:xfrm>
            <a:off x="8532057" y="5672288"/>
            <a:ext cx="2250000" cy="1833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D7D96B-086A-4FA2-913A-A2A67955B3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000" y="3078418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944F84-7CE7-4285-B556-C6BD480A65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43" y="3078418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BE92C6-231B-4284-9F25-F909BDC7511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26743" y="3078418"/>
            <a:ext cx="540000" cy="54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8AE8FC-346B-4B75-A7A1-7E65800858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6514" y="3078418"/>
            <a:ext cx="540000" cy="5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68C9FC-A7FD-4D1F-9E89-B42634FAEE3F}"/>
              </a:ext>
            </a:extLst>
          </p:cNvPr>
          <p:cNvSpPr txBox="1"/>
          <p:nvPr/>
        </p:nvSpPr>
        <p:spPr>
          <a:xfrm>
            <a:off x="2583041" y="212335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A693B-8555-4836-847F-2FB3CB1964A8}"/>
              </a:ext>
            </a:extLst>
          </p:cNvPr>
          <p:cNvSpPr txBox="1"/>
          <p:nvPr/>
        </p:nvSpPr>
        <p:spPr>
          <a:xfrm>
            <a:off x="4836884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A015A-A44A-4B76-855A-1FE204F281E8}"/>
              </a:ext>
            </a:extLst>
          </p:cNvPr>
          <p:cNvSpPr txBox="1"/>
          <p:nvPr/>
        </p:nvSpPr>
        <p:spPr>
          <a:xfrm>
            <a:off x="7028026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7C437-E284-46C9-8883-8C7C3C9A0EBF}"/>
              </a:ext>
            </a:extLst>
          </p:cNvPr>
          <p:cNvSpPr txBox="1"/>
          <p:nvPr/>
        </p:nvSpPr>
        <p:spPr>
          <a:xfrm>
            <a:off x="9264301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A1C8E-B0C7-4AD3-8FF8-48856A28757F}"/>
              </a:ext>
            </a:extLst>
          </p:cNvPr>
          <p:cNvSpPr txBox="1"/>
          <p:nvPr/>
        </p:nvSpPr>
        <p:spPr>
          <a:xfrm>
            <a:off x="1909192" y="3818978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Lorem ipsum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F6E92-4BDE-4260-B1D6-EE7B140EF806}"/>
              </a:ext>
            </a:extLst>
          </p:cNvPr>
          <p:cNvSpPr txBox="1"/>
          <p:nvPr/>
        </p:nvSpPr>
        <p:spPr>
          <a:xfrm>
            <a:off x="1931372" y="4397032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181017-442A-4EA5-A76E-1658B189A28F}"/>
              </a:ext>
            </a:extLst>
          </p:cNvPr>
          <p:cNvSpPr txBox="1"/>
          <p:nvPr/>
        </p:nvSpPr>
        <p:spPr>
          <a:xfrm>
            <a:off x="4183820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Lorem ipsum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B918C-C6BD-4944-A60F-D8AA452E0BAC}"/>
              </a:ext>
            </a:extLst>
          </p:cNvPr>
          <p:cNvSpPr txBox="1"/>
          <p:nvPr/>
        </p:nvSpPr>
        <p:spPr>
          <a:xfrm>
            <a:off x="4206000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FB1E2-71CA-4285-99AB-63649D92FBE1}"/>
              </a:ext>
            </a:extLst>
          </p:cNvPr>
          <p:cNvSpPr txBox="1"/>
          <p:nvPr/>
        </p:nvSpPr>
        <p:spPr>
          <a:xfrm>
            <a:off x="6409191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Lorem ipsum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0C934-C3BA-4FDE-8BBE-8EEB8E669B9B}"/>
              </a:ext>
            </a:extLst>
          </p:cNvPr>
          <p:cNvSpPr txBox="1"/>
          <p:nvPr/>
        </p:nvSpPr>
        <p:spPr>
          <a:xfrm>
            <a:off x="6431371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74F04A-A36B-4AE8-AF3B-7EEC30B8174E}"/>
              </a:ext>
            </a:extLst>
          </p:cNvPr>
          <p:cNvSpPr txBox="1"/>
          <p:nvPr/>
        </p:nvSpPr>
        <p:spPr>
          <a:xfrm>
            <a:off x="8637011" y="3812006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1F4E3-5489-44E5-BCDF-5483E99BB2CE}"/>
              </a:ext>
            </a:extLst>
          </p:cNvPr>
          <p:cNvSpPr txBox="1"/>
          <p:nvPr/>
        </p:nvSpPr>
        <p:spPr>
          <a:xfrm>
            <a:off x="8659191" y="4390060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655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4EF32-D2D1-409C-8266-4D2E5DBEC4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194A4E3-5AD2-417E-8A8A-F82C06AC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br>
              <a:rPr lang="en-US" dirty="0"/>
            </a:b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323D0A-2C6F-4789-8C7E-9C02284554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CAE7D754-7D65-49B0-A3EE-82146EF43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163" y="2154238"/>
            <a:ext cx="5186362" cy="404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sed do </a:t>
            </a:r>
            <a:r>
              <a:rPr lang="en-US" sz="1800" dirty="0" err="1"/>
              <a:t>eiusmod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incididunt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labore</a:t>
            </a:r>
            <a:r>
              <a:rPr lang="en-US" sz="1800" dirty="0"/>
              <a:t> et dolore magna </a:t>
            </a:r>
            <a:r>
              <a:rPr lang="en-US" sz="1800" dirty="0" err="1"/>
              <a:t>aliqua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Ut </a:t>
            </a:r>
            <a:r>
              <a:rPr lang="en-US" sz="1800" dirty="0" err="1"/>
              <a:t>enim</a:t>
            </a:r>
            <a:r>
              <a:rPr lang="en-US" sz="1800" dirty="0"/>
              <a:t> ad minim </a:t>
            </a:r>
            <a:r>
              <a:rPr lang="en-US" sz="1800" dirty="0" err="1"/>
              <a:t>veniam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nostrud</a:t>
            </a:r>
            <a:r>
              <a:rPr lang="en-US" sz="1800" dirty="0"/>
              <a:t> exercitation </a:t>
            </a:r>
            <a:r>
              <a:rPr lang="en-US" sz="1800" dirty="0" err="1"/>
              <a:t>ullamco</a:t>
            </a:r>
            <a:r>
              <a:rPr lang="en-US" sz="1800" dirty="0"/>
              <a:t> </a:t>
            </a:r>
            <a:r>
              <a:rPr lang="en-US" sz="1800" dirty="0" err="1"/>
              <a:t>laboris</a:t>
            </a:r>
            <a:r>
              <a:rPr lang="en-US" sz="1800" dirty="0"/>
              <a:t> nisi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aliquip</a:t>
            </a:r>
            <a:r>
              <a:rPr lang="en-US" sz="1800" dirty="0"/>
              <a:t> ex </a:t>
            </a:r>
            <a:r>
              <a:rPr lang="en-US" sz="1800" dirty="0" err="1"/>
              <a:t>ea</a:t>
            </a:r>
            <a:r>
              <a:rPr lang="en-US" sz="1800" dirty="0"/>
              <a:t> </a:t>
            </a:r>
            <a:r>
              <a:rPr lang="en-US" sz="1800" dirty="0" err="1"/>
              <a:t>commodo</a:t>
            </a:r>
            <a:r>
              <a:rPr lang="en-US" sz="1800" dirty="0"/>
              <a:t> </a:t>
            </a:r>
            <a:r>
              <a:rPr lang="en-US" sz="1800" dirty="0" err="1"/>
              <a:t>consequat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0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A1E4A6-7EB5-43F2-AECE-2CE164D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РЕСУРСЫ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E5203F6-9308-471D-930E-01AB4FE4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Бесплатные шаблоны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  <a:p>
            <a:r>
              <a:rPr lang="en-US" dirty="0"/>
              <a:t>Icons made by </a:t>
            </a:r>
            <a:r>
              <a:rPr lang="en-US" dirty="0" err="1">
                <a:hlinkClick r:id="rId3"/>
              </a:rPr>
              <a:t>Freepik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www.flaticon.com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интерпретируемость, прогноз на 2 месяца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1229860" y="1806684"/>
            <a:ext cx="3441000" cy="444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Софт «</a:t>
            </a:r>
            <a:r>
              <a:rPr lang="en-US" dirty="0" err="1"/>
              <a:t>GPower</a:t>
            </a:r>
            <a:r>
              <a:rPr lang="en-US" baseline="30000" dirty="0"/>
              <a:t>®</a:t>
            </a:r>
            <a:r>
              <a:rPr lang="ru-RU" dirty="0"/>
              <a:t>»</a:t>
            </a:r>
          </a:p>
          <a:p>
            <a:pPr algn="ctr"/>
            <a:r>
              <a:rPr lang="ru-RU" dirty="0"/>
              <a:t>Загрузка данных</a:t>
            </a:r>
          </a:p>
          <a:p>
            <a:pPr algn="ctr"/>
            <a:r>
              <a:rPr lang="ru-RU" dirty="0"/>
              <a:t>Визуализация</a:t>
            </a:r>
          </a:p>
          <a:p>
            <a:pPr algn="ctr"/>
            <a:r>
              <a:rPr lang="ru-RU" dirty="0"/>
              <a:t>Предсказание</a:t>
            </a:r>
          </a:p>
          <a:p>
            <a:pPr algn="ctr"/>
            <a:r>
              <a:rPr lang="ru-RU" dirty="0"/>
              <a:t>Сохранение</a:t>
            </a:r>
          </a:p>
          <a:p>
            <a:pPr algn="ctr"/>
            <a:r>
              <a:rPr lang="ru-RU" dirty="0"/>
              <a:t>Навигация</a:t>
            </a:r>
          </a:p>
          <a:p>
            <a:pPr algn="ctr"/>
            <a:r>
              <a:rPr lang="ru-RU" dirty="0"/>
              <a:t>Приятный дизайн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5AB99-CCED-420D-8579-1F37AFEF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56000" y="174057"/>
            <a:ext cx="5080000" cy="6083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5450" y="3244375"/>
            <a:ext cx="5490614" cy="62706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Пользовательский интерфейс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22C245-D6FC-4EA2-973F-171E20E3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0" y="241255"/>
            <a:ext cx="4978069" cy="5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5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earchers Have Successfully Tested a &amp;#39;Men in Black&amp;#39;-Style Memory Eraser">
            <a:extLst>
              <a:ext uri="{FF2B5EF4-FFF2-40B4-BE49-F238E27FC236}">
                <a16:creationId xmlns:a16="http://schemas.microsoft.com/office/drawing/2014/main" id="{30DD10F6-28A3-40D4-B05D-809E6516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6366000" y="2889000"/>
            <a:ext cx="6300000" cy="139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</a:rPr>
              <a:t>СПАСИБО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EA4839-D613-4B7B-8844-9E0FF8856D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9296DE-E499-4BFB-9D6C-B12516A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36A185A8-DC91-4856-8667-DAB40D56ABA5}"/>
              </a:ext>
            </a:extLst>
          </p:cNvPr>
          <p:cNvSpPr/>
          <p:nvPr/>
        </p:nvSpPr>
        <p:spPr>
          <a:xfrm>
            <a:off x="8301000" y="2574000"/>
            <a:ext cx="2745000" cy="1485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B32D1A-C350-4449-B81A-F1886A7ED552}"/>
              </a:ext>
            </a:extLst>
          </p:cNvPr>
          <p:cNvSpPr/>
          <p:nvPr/>
        </p:nvSpPr>
        <p:spPr>
          <a:xfrm>
            <a:off x="6616850" y="2945765"/>
            <a:ext cx="1690500" cy="7404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892C0F-0900-4E39-B2D8-1D77BE49C9AC}"/>
              </a:ext>
            </a:extLst>
          </p:cNvPr>
          <p:cNvSpPr/>
          <p:nvPr/>
        </p:nvSpPr>
        <p:spPr>
          <a:xfrm>
            <a:off x="4929525" y="2945764"/>
            <a:ext cx="1690500" cy="740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3CCA7F-518A-4905-9462-40C1C1D8B904}"/>
              </a:ext>
            </a:extLst>
          </p:cNvPr>
          <p:cNvSpPr/>
          <p:nvPr/>
        </p:nvSpPr>
        <p:spPr>
          <a:xfrm>
            <a:off x="3243305" y="2945764"/>
            <a:ext cx="1690500" cy="740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1E228C-E55A-4C8B-8D8F-F8DDEAD1B1AD}"/>
              </a:ext>
            </a:extLst>
          </p:cNvPr>
          <p:cNvSpPr/>
          <p:nvPr/>
        </p:nvSpPr>
        <p:spPr>
          <a:xfrm>
            <a:off x="1552805" y="2945764"/>
            <a:ext cx="1690500" cy="74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8157E-8A3E-4BDC-9129-09AC347B28A9}"/>
              </a:ext>
            </a:extLst>
          </p:cNvPr>
          <p:cNvSpPr txBox="1"/>
          <p:nvPr/>
        </p:nvSpPr>
        <p:spPr>
          <a:xfrm>
            <a:off x="8571000" y="299280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C48BA-14E7-4EF6-81A2-D62869D8A099}"/>
              </a:ext>
            </a:extLst>
          </p:cNvPr>
          <p:cNvSpPr txBox="1"/>
          <p:nvPr/>
        </p:nvSpPr>
        <p:spPr>
          <a:xfrm>
            <a:off x="6916530" y="300475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970A3-B863-4131-80E4-3C38EDAB317F}"/>
              </a:ext>
            </a:extLst>
          </p:cNvPr>
          <p:cNvSpPr txBox="1"/>
          <p:nvPr/>
        </p:nvSpPr>
        <p:spPr>
          <a:xfrm>
            <a:off x="5219680" y="30047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A4802-354D-4E30-A70E-2E0867306A6B}"/>
              </a:ext>
            </a:extLst>
          </p:cNvPr>
          <p:cNvSpPr txBox="1"/>
          <p:nvPr/>
        </p:nvSpPr>
        <p:spPr>
          <a:xfrm>
            <a:off x="3522830" y="300475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68477-9A1C-4631-AB71-AF54F11DABFD}"/>
              </a:ext>
            </a:extLst>
          </p:cNvPr>
          <p:cNvSpPr txBox="1"/>
          <p:nvPr/>
        </p:nvSpPr>
        <p:spPr>
          <a:xfrm>
            <a:off x="1825980" y="30047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2005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E0A16A9-138B-45FC-80A2-76C1B73C2294}"/>
              </a:ext>
            </a:extLst>
          </p:cNvPr>
          <p:cNvSpPr/>
          <p:nvPr/>
        </p:nvSpPr>
        <p:spPr>
          <a:xfrm>
            <a:off x="2157298" y="4098034"/>
            <a:ext cx="481514" cy="455966"/>
          </a:xfrm>
          <a:prstGeom prst="roundRect">
            <a:avLst>
              <a:gd name="adj" fmla="val 157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A0421E0-93B2-4F81-9128-BA728844BD48}"/>
              </a:ext>
            </a:extLst>
          </p:cNvPr>
          <p:cNvSpPr/>
          <p:nvPr/>
        </p:nvSpPr>
        <p:spPr>
          <a:xfrm>
            <a:off x="3836099" y="4098034"/>
            <a:ext cx="488110" cy="455966"/>
          </a:xfrm>
          <a:prstGeom prst="roundRect">
            <a:avLst>
              <a:gd name="adj" fmla="val 18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0F5B768-F24E-48F9-BF47-91F79A8A22E5}"/>
              </a:ext>
            </a:extLst>
          </p:cNvPr>
          <p:cNvSpPr/>
          <p:nvPr/>
        </p:nvSpPr>
        <p:spPr>
          <a:xfrm>
            <a:off x="5529885" y="4094850"/>
            <a:ext cx="483280" cy="455966"/>
          </a:xfrm>
          <a:prstGeom prst="roundRect">
            <a:avLst>
              <a:gd name="adj" fmla="val 170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C41BB8-404E-4311-B307-8E6957CA6CAF}"/>
              </a:ext>
            </a:extLst>
          </p:cNvPr>
          <p:cNvSpPr/>
          <p:nvPr/>
        </p:nvSpPr>
        <p:spPr>
          <a:xfrm>
            <a:off x="7221343" y="4094851"/>
            <a:ext cx="481514" cy="455966"/>
          </a:xfrm>
          <a:prstGeom prst="roundRect">
            <a:avLst>
              <a:gd name="adj" fmla="val 181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DCD1812-C871-4BD1-A197-D87B9B5820AA}"/>
              </a:ext>
            </a:extLst>
          </p:cNvPr>
          <p:cNvSpPr/>
          <p:nvPr/>
        </p:nvSpPr>
        <p:spPr>
          <a:xfrm>
            <a:off x="8902233" y="4094850"/>
            <a:ext cx="481514" cy="455966"/>
          </a:xfrm>
          <a:prstGeom prst="roundRect">
            <a:avLst>
              <a:gd name="adj" fmla="val 166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001D4B-7744-4E9E-BC5B-5A740F69572F}"/>
              </a:ext>
            </a:extLst>
          </p:cNvPr>
          <p:cNvSpPr/>
          <p:nvPr/>
        </p:nvSpPr>
        <p:spPr>
          <a:xfrm>
            <a:off x="158580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738C91-0FFF-4C01-84DB-43CCC6A79D47}"/>
              </a:ext>
            </a:extLst>
          </p:cNvPr>
          <p:cNvSpPr/>
          <p:nvPr/>
        </p:nvSpPr>
        <p:spPr>
          <a:xfrm>
            <a:off x="3280798" y="4778909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2B017D2-DD05-4C04-AAE8-C00D46138F46}"/>
              </a:ext>
            </a:extLst>
          </p:cNvPr>
          <p:cNvSpPr/>
          <p:nvPr/>
        </p:nvSpPr>
        <p:spPr>
          <a:xfrm>
            <a:off x="495927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441A7D3-7964-4A03-A946-334D00629139}"/>
              </a:ext>
            </a:extLst>
          </p:cNvPr>
          <p:cNvSpPr/>
          <p:nvPr/>
        </p:nvSpPr>
        <p:spPr>
          <a:xfrm>
            <a:off x="665426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BA29522-6DA2-4C94-998F-1CD0B72C4D76}"/>
              </a:ext>
            </a:extLst>
          </p:cNvPr>
          <p:cNvSpPr/>
          <p:nvPr/>
        </p:nvSpPr>
        <p:spPr>
          <a:xfrm>
            <a:off x="833073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51D321-C115-4CD0-ADE8-3BF5F43083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307" y="4138956"/>
            <a:ext cx="360000" cy="360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D0EAC36-D4EE-4708-9DF9-E3833D12C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0154" y="4138408"/>
            <a:ext cx="360000" cy="36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723C090-9F7E-4F0A-A3CF-C8490CE9969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00090" y="4137784"/>
            <a:ext cx="360000" cy="360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6FF53AA-8FA2-4363-AF5D-D8A03899A76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9961" y="4137784"/>
            <a:ext cx="360000" cy="360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1BA2ED8-45A9-441E-B8F1-86714B82DA1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6850" y="4151781"/>
            <a:ext cx="360000" cy="360000"/>
          </a:xfrm>
          <a:prstGeom prst="rect">
            <a:avLst/>
          </a:prstGeom>
        </p:spPr>
      </p:pic>
      <p:sp>
        <p:nvSpPr>
          <p:cNvPr id="33" name="Текст 11">
            <a:extLst>
              <a:ext uri="{FF2B5EF4-FFF2-40B4-BE49-F238E27FC236}">
                <a16:creationId xmlns:a16="http://schemas.microsoft.com/office/drawing/2014/main" id="{C3CE619A-4CA1-4861-BEDC-636AA31BED4A}"/>
              </a:ext>
            </a:extLst>
          </p:cNvPr>
          <p:cNvSpPr txBox="1">
            <a:spLocks/>
          </p:cNvSpPr>
          <p:nvPr/>
        </p:nvSpPr>
        <p:spPr>
          <a:xfrm>
            <a:off x="763586" y="1592195"/>
            <a:ext cx="10664825" cy="108029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46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829</Words>
  <Application>Microsoft Office PowerPoint</Application>
  <PresentationFormat>Широкоэкранный</PresentationFormat>
  <Paragraphs>99</Paragraphs>
  <Slides>12</Slides>
  <Notes>5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Спасибо за внимание!</vt:lpstr>
      <vt:lpstr>Решение</vt:lpstr>
      <vt:lpstr>Презентация PowerPoint</vt:lpstr>
      <vt:lpstr>Вставьте заголовок слайда</vt:lpstr>
      <vt:lpstr>Вставьте заголовок слайда</vt:lpstr>
      <vt:lpstr>Вставьте  заголовок слайда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26</cp:revision>
  <dcterms:created xsi:type="dcterms:W3CDTF">2020-06-21T13:18:43Z</dcterms:created>
  <dcterms:modified xsi:type="dcterms:W3CDTF">2021-11-13T22:59:28Z</dcterms:modified>
</cp:coreProperties>
</file>