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80" r:id="rId4"/>
    <p:sldId id="282" r:id="rId5"/>
    <p:sldId id="283" r:id="rId6"/>
    <p:sldId id="273" r:id="rId7"/>
    <p:sldId id="275" r:id="rId8"/>
    <p:sldId id="271" r:id="rId9"/>
    <p:sldId id="269" r:id="rId10"/>
    <p:sldId id="274" r:id="rId11"/>
    <p:sldId id="25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  <a:srgbClr val="FCA503"/>
    <a:srgbClr val="333366"/>
    <a:srgbClr val="F2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609" autoAdjust="0"/>
  </p:normalViewPr>
  <p:slideViewPr>
    <p:cSldViewPr showGuides="1">
      <p:cViewPr varScale="1">
        <p:scale>
          <a:sx n="57" d="100"/>
          <a:sy n="57" d="100"/>
        </p:scale>
        <p:origin x="1176" y="72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3898-92A6-40EF-B48B-8B66E292B752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16DB-6991-4BD2-A42D-24CA64AE1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7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Господа, Добрый день, меня зовут </a:t>
            </a:r>
            <a:r>
              <a:rPr lang="ru-RU" dirty="0" err="1"/>
              <a:t>Сахнюк</a:t>
            </a:r>
            <a:r>
              <a:rPr lang="ru-RU" dirty="0"/>
              <a:t> Владлен, я являюсь капитаном команды </a:t>
            </a:r>
            <a:r>
              <a:rPr lang="en-US" dirty="0"/>
              <a:t>GPOWER </a:t>
            </a:r>
            <a:r>
              <a:rPr lang="ru-RU" dirty="0"/>
              <a:t>Москвы, со мной вместе над проектом работали </a:t>
            </a:r>
            <a:r>
              <a:rPr lang="ru-RU" dirty="0" err="1"/>
              <a:t>Шарифуллин</a:t>
            </a:r>
            <a:r>
              <a:rPr lang="ru-RU" dirty="0"/>
              <a:t> Саша и Новиков Женя, сегодня мы рады представить вам решение в рамках трека доступные </a:t>
            </a:r>
            <a:r>
              <a:rPr lang="ru-RU" dirty="0" err="1"/>
              <a:t>лкарства</a:t>
            </a:r>
            <a:r>
              <a:rPr lang="ru-RU" dirty="0"/>
              <a:t> для всех.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Коротко о проблематике: Нехватка лекарственных препаратов в нынешних условиях – это чрезвычайная серьезная проблема, связана она бывает порой с плохой оптимизацией поставки медпрепаратов на склады. Мы предлагаем свое решение, которое заключается в разработке доступного, самое главное удобного интерфейса, у которого при этом под капотом спрятана быстрая качественная математическая модель </a:t>
            </a:r>
            <a:r>
              <a:rPr lang="ru-RU" dirty="0" err="1"/>
              <a:t>искуственного</a:t>
            </a:r>
            <a:r>
              <a:rPr lang="ru-RU" dirty="0"/>
              <a:t> </a:t>
            </a:r>
            <a:r>
              <a:rPr lang="ru-RU" dirty="0" err="1"/>
              <a:t>интелекта</a:t>
            </a:r>
            <a:r>
              <a:rPr lang="ru-RU" dirty="0"/>
              <a:t> для </a:t>
            </a:r>
            <a:r>
              <a:rPr lang="ru-RU" dirty="0" err="1"/>
              <a:t>предскзаание</a:t>
            </a:r>
            <a:r>
              <a:rPr lang="ru-RU" dirty="0"/>
              <a:t> спроса на 2 месяца вперед. Как разрабатывалась модель и чем она так хороша мы увидим на следующих слайдах.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Предварительная работа с данными выявила необходимость добавления внешней информации в силу отсутствия каких-либо корреляций. Большое внимание ввиду нынешней обстановке уделялось данным по коронавирусу, которые составляют не более 3% от общего набора. Для точного предсказания добавлена информация по заражаемости, населению и расположению субъектов, а также температуре. Данные показатели были выбраны как наиболее коррелируемые с трендом потребления лекарственных препаратов.</a:t>
            </a:r>
            <a:r>
              <a:rPr lang="en-US" dirty="0"/>
              <a:t> </a:t>
            </a:r>
            <a:r>
              <a:rPr lang="ru-RU" dirty="0"/>
              <a:t>При этом поскольку мы предсказываем на два месяца, то фактор заражаемости в конкретный месяц </a:t>
            </a:r>
            <a:r>
              <a:rPr lang="ru-RU" dirty="0" err="1"/>
              <a:t>равенпредыдущему</a:t>
            </a:r>
            <a:r>
              <a:rPr lang="ru-RU" dirty="0"/>
              <a:t> через один месяцу (к примеру, для августа это июнь, для мая – март).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мы работаем с нашим продуктом? Всё очень просто – сначала отделяем тестовые месяцы для оценки качества (сентябрь, октябрь), затем тренировочные данные загружаем в модель, где используется логарифмическая функция потерь, штрафующая за большие отклонения вниз и за маленькие вверх. Выбор данной метрики связан со спецификой задачи, ведь в условиях сильной заражаемости лучше поставить больше лекарств, нежели </a:t>
            </a:r>
            <a:r>
              <a:rPr lang="ru-RU" dirty="0" err="1"/>
              <a:t>недодоставить</a:t>
            </a:r>
            <a:r>
              <a:rPr lang="ru-RU" dirty="0"/>
              <a:t> препараты. На выходе получаем быстрый алгоритм, способный дать \</a:t>
            </a:r>
            <a:r>
              <a:rPr lang="ru-RU" dirty="0" err="1"/>
              <a:t>кспресс</a:t>
            </a:r>
            <a:r>
              <a:rPr lang="ru-RU" dirty="0"/>
              <a:t> оценку спроса на следующие два месяца, а также показать вклад каждого признака в итоговое предсказание, что позволяет оценить его важность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представлен интерфейс нашего решения. Функционал приложения позволяет загружать, визуализировать, манипулировать данными, а также делать предсказания для конкретного МНН по субъектам. Наша программа способна за считанные секунды выдать результат, сравнимый по качеству с работой операторов логистики, однако нам для этого требуются считанные секунды, в то время как профессионалы тратят на это часы.</a:t>
            </a:r>
          </a:p>
          <a:p>
            <a:r>
              <a:rPr lang="ru-RU" dirty="0"/>
              <a:t>Напоследок хотелось бы сказать, что у нас еще много мыслей, как </a:t>
            </a:r>
            <a:r>
              <a:rPr lang="ru-RU"/>
              <a:t>можно сделать модель еще лучше, </a:t>
            </a:r>
            <a:r>
              <a:rPr lang="ru-RU" dirty="0"/>
              <a:t>конкретно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50C93-3FE6-49FE-813F-EAFA02E69906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5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56F74-BD2F-4162-8C72-E1E7A342E6F2}"/>
              </a:ext>
            </a:extLst>
          </p:cNvPr>
          <p:cNvSpPr txBox="1"/>
          <p:nvPr userDrawn="1"/>
        </p:nvSpPr>
        <p:spPr>
          <a:xfrm>
            <a:off x="618765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7" y="352949"/>
            <a:ext cx="10515600" cy="1325563"/>
          </a:xfrm>
        </p:spPr>
        <p:txBody>
          <a:bodyPr/>
          <a:lstStyle>
            <a:lvl1pPr>
              <a:defRPr>
                <a:solidFill>
                  <a:srgbClr val="F2CB05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5F83-9E44-4931-B0F9-73BFE013375F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60F0-B4A6-4C26-B0F1-31D644FD518A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0CA2-486C-4DF1-A543-CB26FC15202A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Доступные лекарства для всех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9BC37-CBAA-4805-951C-94BF3BD28FDB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FFF00"/>
                </a:solidFill>
              </a:defRPr>
            </a:lvl1pPr>
          </a:lstStyle>
          <a:p>
            <a:pPr lvl="0" algn="r"/>
            <a:r>
              <a:rPr lang="en-US" dirty="0" err="1"/>
              <a:t>GPower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9E5-9B14-4491-B815-4580D2D976AE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D150-71DF-46CF-9FE0-B7F0A8263595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50" y="1584000"/>
            <a:ext cx="9144000" cy="2150963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accent3"/>
                </a:solidFill>
                <a:latin typeface="Raleway" pitchFamily="2" charset="-52"/>
              </a:rPr>
              <a:t>Трек 1. Доступные лекарства для всех</a:t>
            </a:r>
            <a:endParaRPr lang="ru-RU" sz="8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id="{321BC45B-E070-4346-A636-E1812C41A674}"/>
              </a:ext>
            </a:extLst>
          </p:cNvPr>
          <p:cNvSpPr txBox="1">
            <a:spLocks/>
          </p:cNvSpPr>
          <p:nvPr/>
        </p:nvSpPr>
        <p:spPr>
          <a:xfrm>
            <a:off x="3373125" y="3940263"/>
            <a:ext cx="5445750" cy="205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CE75-3FF6-483F-AC7A-A8EEE84BBB67}"/>
              </a:ext>
            </a:extLst>
          </p:cNvPr>
          <p:cNvSpPr txBox="1"/>
          <p:nvPr/>
        </p:nvSpPr>
        <p:spPr>
          <a:xfrm>
            <a:off x="4431000" y="4268542"/>
            <a:ext cx="33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«</a:t>
            </a:r>
            <a:r>
              <a:rPr lang="en-US" sz="4000" b="1" dirty="0">
                <a:solidFill>
                  <a:schemeClr val="accent3"/>
                </a:solidFill>
                <a:latin typeface="Raleway" pitchFamily="2" charset="-52"/>
              </a:rPr>
              <a:t>GPOWER</a:t>
            </a:r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»</a:t>
            </a:r>
            <a:endParaRPr lang="en-US" sz="4000" b="1" dirty="0">
              <a:solidFill>
                <a:schemeClr val="accent3"/>
              </a:solidFill>
              <a:latin typeface="Raleway" pitchFamily="2" charset="-52"/>
            </a:endParaRPr>
          </a:p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Г. Москва</a:t>
            </a: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B6047-1227-4491-8FB1-C8E54DFC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C08B42-36F1-41C2-AAE3-3792499C6B3A}"/>
              </a:ext>
            </a:extLst>
          </p:cNvPr>
          <p:cNvSpPr/>
          <p:nvPr/>
        </p:nvSpPr>
        <p:spPr>
          <a:xfrm>
            <a:off x="1776000" y="2117288"/>
            <a:ext cx="2250000" cy="765000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431A14-E589-47D0-8477-C6ED33D1511D}"/>
              </a:ext>
            </a:extLst>
          </p:cNvPr>
          <p:cNvSpPr/>
          <p:nvPr/>
        </p:nvSpPr>
        <p:spPr>
          <a:xfrm>
            <a:off x="4026000" y="2113932"/>
            <a:ext cx="2250000" cy="76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E6ABAA-B1F7-4D47-B81C-AFC1BB9B7DDD}"/>
              </a:ext>
            </a:extLst>
          </p:cNvPr>
          <p:cNvSpPr/>
          <p:nvPr/>
        </p:nvSpPr>
        <p:spPr>
          <a:xfrm>
            <a:off x="6276437" y="2113932"/>
            <a:ext cx="2250000" cy="76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A0F407-DAB3-484D-AF56-F7EEC36D0C2F}"/>
              </a:ext>
            </a:extLst>
          </p:cNvPr>
          <p:cNvSpPr/>
          <p:nvPr/>
        </p:nvSpPr>
        <p:spPr>
          <a:xfrm>
            <a:off x="8527800" y="2113932"/>
            <a:ext cx="2250000" cy="76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8BA6BD-A7A2-476B-8FE2-B9E2F93FFBE8}"/>
              </a:ext>
            </a:extLst>
          </p:cNvPr>
          <p:cNvSpPr/>
          <p:nvPr/>
        </p:nvSpPr>
        <p:spPr>
          <a:xfrm>
            <a:off x="1776000" y="2888999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B886A5-696B-49DA-A237-A597D43BE685}"/>
              </a:ext>
            </a:extLst>
          </p:cNvPr>
          <p:cNvSpPr/>
          <p:nvPr/>
        </p:nvSpPr>
        <p:spPr>
          <a:xfrm>
            <a:off x="40260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C2BAB8-4DDC-4D3F-9432-BD335E52355E}"/>
              </a:ext>
            </a:extLst>
          </p:cNvPr>
          <p:cNvSpPr/>
          <p:nvPr/>
        </p:nvSpPr>
        <p:spPr>
          <a:xfrm>
            <a:off x="6276437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A943BA-A41D-43A9-809F-C4D35AA0B94F}"/>
              </a:ext>
            </a:extLst>
          </p:cNvPr>
          <p:cNvSpPr/>
          <p:nvPr/>
        </p:nvSpPr>
        <p:spPr>
          <a:xfrm>
            <a:off x="85278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8195AB6-BA8F-4E20-8D35-286E8838BF2F}"/>
              </a:ext>
            </a:extLst>
          </p:cNvPr>
          <p:cNvSpPr/>
          <p:nvPr/>
        </p:nvSpPr>
        <p:spPr>
          <a:xfrm>
            <a:off x="1780257" y="5675644"/>
            <a:ext cx="2250000" cy="183356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95E1DEA-DB19-458D-97AD-C2E9B32F861A}"/>
              </a:ext>
            </a:extLst>
          </p:cNvPr>
          <p:cNvSpPr/>
          <p:nvPr/>
        </p:nvSpPr>
        <p:spPr>
          <a:xfrm>
            <a:off x="4031157" y="5672288"/>
            <a:ext cx="2250000" cy="1833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8F6D5-8C18-4F76-B905-9DE992A4CD86}"/>
              </a:ext>
            </a:extLst>
          </p:cNvPr>
          <p:cNvSpPr/>
          <p:nvPr/>
        </p:nvSpPr>
        <p:spPr>
          <a:xfrm>
            <a:off x="6280694" y="5672288"/>
            <a:ext cx="2250000" cy="1833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EF07FE4-D37C-47BB-A72B-8924338F547E}"/>
              </a:ext>
            </a:extLst>
          </p:cNvPr>
          <p:cNvSpPr/>
          <p:nvPr/>
        </p:nvSpPr>
        <p:spPr>
          <a:xfrm>
            <a:off x="8532057" y="5672288"/>
            <a:ext cx="2250000" cy="1833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D7D96B-086A-4FA2-913A-A2A67955B3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000" y="3078418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944F84-7CE7-4285-B556-C6BD480A65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743" y="3078418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BE92C6-231B-4284-9F25-F909BDC7511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26743" y="3078418"/>
            <a:ext cx="540000" cy="54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8AE8FC-346B-4B75-A7A1-7E65800858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6514" y="3078418"/>
            <a:ext cx="540000" cy="5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68C9FC-A7FD-4D1F-9E89-B42634FAEE3F}"/>
              </a:ext>
            </a:extLst>
          </p:cNvPr>
          <p:cNvSpPr txBox="1"/>
          <p:nvPr/>
        </p:nvSpPr>
        <p:spPr>
          <a:xfrm>
            <a:off x="2583041" y="212335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A693B-8555-4836-847F-2FB3CB1964A8}"/>
              </a:ext>
            </a:extLst>
          </p:cNvPr>
          <p:cNvSpPr txBox="1"/>
          <p:nvPr/>
        </p:nvSpPr>
        <p:spPr>
          <a:xfrm>
            <a:off x="4836884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A015A-A44A-4B76-855A-1FE204F281E8}"/>
              </a:ext>
            </a:extLst>
          </p:cNvPr>
          <p:cNvSpPr txBox="1"/>
          <p:nvPr/>
        </p:nvSpPr>
        <p:spPr>
          <a:xfrm>
            <a:off x="7028026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7C437-E284-46C9-8883-8C7C3C9A0EBF}"/>
              </a:ext>
            </a:extLst>
          </p:cNvPr>
          <p:cNvSpPr txBox="1"/>
          <p:nvPr/>
        </p:nvSpPr>
        <p:spPr>
          <a:xfrm>
            <a:off x="9264301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A1C8E-B0C7-4AD3-8FF8-48856A28757F}"/>
              </a:ext>
            </a:extLst>
          </p:cNvPr>
          <p:cNvSpPr txBox="1"/>
          <p:nvPr/>
        </p:nvSpPr>
        <p:spPr>
          <a:xfrm>
            <a:off x="1909192" y="3818978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Lorem ipsum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F6E92-4BDE-4260-B1D6-EE7B140EF806}"/>
              </a:ext>
            </a:extLst>
          </p:cNvPr>
          <p:cNvSpPr txBox="1"/>
          <p:nvPr/>
        </p:nvSpPr>
        <p:spPr>
          <a:xfrm>
            <a:off x="1931372" y="4397032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181017-442A-4EA5-A76E-1658B189A28F}"/>
              </a:ext>
            </a:extLst>
          </p:cNvPr>
          <p:cNvSpPr txBox="1"/>
          <p:nvPr/>
        </p:nvSpPr>
        <p:spPr>
          <a:xfrm>
            <a:off x="4183820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Lorem ipsum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B918C-C6BD-4944-A60F-D8AA452E0BAC}"/>
              </a:ext>
            </a:extLst>
          </p:cNvPr>
          <p:cNvSpPr txBox="1"/>
          <p:nvPr/>
        </p:nvSpPr>
        <p:spPr>
          <a:xfrm>
            <a:off x="4206000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FB1E2-71CA-4285-99AB-63649D92FBE1}"/>
              </a:ext>
            </a:extLst>
          </p:cNvPr>
          <p:cNvSpPr txBox="1"/>
          <p:nvPr/>
        </p:nvSpPr>
        <p:spPr>
          <a:xfrm>
            <a:off x="6409191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Lorem ipsum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0C934-C3BA-4FDE-8BBE-8EEB8E669B9B}"/>
              </a:ext>
            </a:extLst>
          </p:cNvPr>
          <p:cNvSpPr txBox="1"/>
          <p:nvPr/>
        </p:nvSpPr>
        <p:spPr>
          <a:xfrm>
            <a:off x="6431371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74F04A-A36B-4AE8-AF3B-7EEC30B8174E}"/>
              </a:ext>
            </a:extLst>
          </p:cNvPr>
          <p:cNvSpPr txBox="1"/>
          <p:nvPr/>
        </p:nvSpPr>
        <p:spPr>
          <a:xfrm>
            <a:off x="8637011" y="3812006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1F4E3-5489-44E5-BCDF-5483E99BB2CE}"/>
              </a:ext>
            </a:extLst>
          </p:cNvPr>
          <p:cNvSpPr txBox="1"/>
          <p:nvPr/>
        </p:nvSpPr>
        <p:spPr>
          <a:xfrm>
            <a:off x="8659191" y="4390060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65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14EF32-D2D1-409C-8266-4D2E5DBEC4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194A4E3-5AD2-417E-8A8A-F82C06AC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br>
              <a:rPr lang="en-US" dirty="0"/>
            </a:b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323D0A-2C6F-4789-8C7E-9C02284554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CAE7D754-7D65-49B0-A3EE-82146EF432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163" y="2154238"/>
            <a:ext cx="5186362" cy="404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sed do </a:t>
            </a:r>
            <a:r>
              <a:rPr lang="en-US" sz="1800" dirty="0" err="1"/>
              <a:t>eiusmod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incididunt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labore</a:t>
            </a:r>
            <a:r>
              <a:rPr lang="en-US" sz="1800" dirty="0"/>
              <a:t> et dolore magna </a:t>
            </a:r>
            <a:r>
              <a:rPr lang="en-US" sz="1800" dirty="0" err="1"/>
              <a:t>aliqua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Ut </a:t>
            </a:r>
            <a:r>
              <a:rPr lang="en-US" sz="1800" dirty="0" err="1"/>
              <a:t>enim</a:t>
            </a:r>
            <a:r>
              <a:rPr lang="en-US" sz="1800" dirty="0"/>
              <a:t> ad minim </a:t>
            </a:r>
            <a:r>
              <a:rPr lang="en-US" sz="1800" dirty="0" err="1"/>
              <a:t>veniam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nostrud</a:t>
            </a:r>
            <a:r>
              <a:rPr lang="en-US" sz="1800" dirty="0"/>
              <a:t> exercitation </a:t>
            </a:r>
            <a:r>
              <a:rPr lang="en-US" sz="1800" dirty="0" err="1"/>
              <a:t>ullamco</a:t>
            </a:r>
            <a:r>
              <a:rPr lang="en-US" sz="1800" dirty="0"/>
              <a:t> </a:t>
            </a:r>
            <a:r>
              <a:rPr lang="en-US" sz="1800" dirty="0" err="1"/>
              <a:t>laboris</a:t>
            </a:r>
            <a:r>
              <a:rPr lang="en-US" sz="1800" dirty="0"/>
              <a:t> nisi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aliquip</a:t>
            </a:r>
            <a:r>
              <a:rPr lang="en-US" sz="1800" dirty="0"/>
              <a:t> ex </a:t>
            </a:r>
            <a:r>
              <a:rPr lang="en-US" sz="1800" dirty="0" err="1"/>
              <a:t>ea</a:t>
            </a:r>
            <a:r>
              <a:rPr lang="en-US" sz="1800" dirty="0"/>
              <a:t> </a:t>
            </a:r>
            <a:r>
              <a:rPr lang="en-US" sz="1800" dirty="0" err="1"/>
              <a:t>commodo</a:t>
            </a:r>
            <a:r>
              <a:rPr lang="en-US" sz="1800" dirty="0"/>
              <a:t> </a:t>
            </a:r>
            <a:r>
              <a:rPr lang="en-US" sz="1800" dirty="0" err="1"/>
              <a:t>consequat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A1E4A6-7EB5-43F2-AECE-2CE164D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РЕСУРСЫ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E5203F6-9308-471D-930E-01AB4FE4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Бесплатные шаблоны с сайта </a:t>
            </a:r>
            <a:r>
              <a:rPr lang="en-US" dirty="0">
                <a:hlinkClick r:id="rId2"/>
              </a:rPr>
              <a:t>presentation-creation.ru</a:t>
            </a:r>
            <a:endParaRPr lang="ru-RU" dirty="0"/>
          </a:p>
          <a:p>
            <a:r>
              <a:rPr lang="en-US" dirty="0"/>
              <a:t>Icons made by </a:t>
            </a:r>
            <a:r>
              <a:rPr lang="en-US" dirty="0" err="1">
                <a:hlinkClick r:id="rId3"/>
              </a:rPr>
              <a:t>Freepik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www.flaticon.com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3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ы пользуетесь более старым браузером, поэтому использование вами сайта  может не быть оптимальным. Рассмотрите возможность обновления. Подробнее.  Изображения Изображения: главная страницаТематические коллекции ...">
            <a:extLst>
              <a:ext uri="{FF2B5EF4-FFF2-40B4-BE49-F238E27FC236}">
                <a16:creationId xmlns:a16="http://schemas.microsoft.com/office/drawing/2014/main" id="{BC75003F-2665-4583-B4D0-5B983CEE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7826" r="12265" b="12366"/>
          <a:stretch/>
        </p:blipFill>
        <p:spPr bwMode="auto">
          <a:xfrm>
            <a:off x="3376823" y="2704797"/>
            <a:ext cx="746638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AC5-8DCB-496C-8E63-AC9FF0F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Raleway" pitchFamily="2" charset="-52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41605-339E-4210-9FCA-20A98B9F51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751196" y="3008570"/>
            <a:ext cx="3014998" cy="3255141"/>
          </a:xfrm>
        </p:spPr>
        <p:txBody>
          <a:bodyPr>
            <a:normAutofit/>
          </a:bodyPr>
          <a:lstStyle/>
          <a:p>
            <a:pPr algn="r">
              <a:lnSpc>
                <a:spcPct val="145000"/>
              </a:lnSpc>
            </a:pPr>
            <a:endParaRPr lang="ru-RU" sz="2000" b="1" i="0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C05F-49E7-4B44-9E03-ED2E629EB173}"/>
              </a:ext>
            </a:extLst>
          </p:cNvPr>
          <p:cNvSpPr txBox="1"/>
          <p:nvPr/>
        </p:nvSpPr>
        <p:spPr>
          <a:xfrm>
            <a:off x="11335676" y="3436212"/>
            <a:ext cx="83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-2-</a:t>
            </a:r>
          </a:p>
        </p:txBody>
      </p:sp>
      <p:pic>
        <p:nvPicPr>
          <p:cNvPr id="1028" name="Picture 4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7B340FAD-7511-499F-AF66-B781ECF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4" y="1624460"/>
            <a:ext cx="853572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B13B8-0DC4-44DD-ADF6-550C817E1DBA}"/>
              </a:ext>
            </a:extLst>
          </p:cNvPr>
          <p:cNvSpPr txBox="1"/>
          <p:nvPr/>
        </p:nvSpPr>
        <p:spPr>
          <a:xfrm>
            <a:off x="4491327" y="1690688"/>
            <a:ext cx="6705600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Нехватка лекарственных препаратов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7D58-77F6-4EBE-9A1C-19121E07BC22}"/>
              </a:ext>
            </a:extLst>
          </p:cNvPr>
          <p:cNvSpPr txBox="1"/>
          <p:nvPr/>
        </p:nvSpPr>
        <p:spPr>
          <a:xfrm>
            <a:off x="481933" y="1690688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u="none" strike="noStrike" baseline="0" dirty="0">
                <a:solidFill>
                  <a:srgbClr val="025373"/>
                </a:solidFill>
                <a:latin typeface="Raleway Light" pitchFamily="2" charset="-52"/>
              </a:rPr>
              <a:t>Проблема</a:t>
            </a:r>
            <a:endParaRPr lang="ru-RU" sz="2400" b="1" i="0" dirty="0">
              <a:solidFill>
                <a:srgbClr val="025373"/>
              </a:solidFill>
              <a:latin typeface="Raleway Light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947D9-E5C2-4D4B-98DF-D402ABDC75CE}"/>
              </a:ext>
            </a:extLst>
          </p:cNvPr>
          <p:cNvSpPr txBox="1"/>
          <p:nvPr/>
        </p:nvSpPr>
        <p:spPr>
          <a:xfrm>
            <a:off x="447391" y="2816409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i="0" dirty="0">
                <a:solidFill>
                  <a:srgbClr val="025373"/>
                </a:solidFill>
                <a:latin typeface="Raleway Light" pitchFamily="2" charset="-52"/>
              </a:rPr>
              <a:t>Задача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C4141-CAF0-4F85-9889-C98CB0688474}"/>
              </a:ext>
            </a:extLst>
          </p:cNvPr>
          <p:cNvSpPr txBox="1"/>
          <p:nvPr/>
        </p:nvSpPr>
        <p:spPr>
          <a:xfrm>
            <a:off x="412045" y="3977183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4E6CF-9E7B-40C7-B6B9-4F190E51886E}"/>
              </a:ext>
            </a:extLst>
          </p:cNvPr>
          <p:cNvSpPr txBox="1"/>
          <p:nvPr/>
        </p:nvSpPr>
        <p:spPr>
          <a:xfrm>
            <a:off x="283882" y="5078663"/>
            <a:ext cx="2753730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Преимущества</a:t>
            </a:r>
          </a:p>
          <a:p>
            <a:r>
              <a:rPr lang="ru-RU" sz="2400" dirty="0">
                <a:solidFill>
                  <a:srgbClr val="025373"/>
                </a:solidFill>
              </a:rPr>
              <a:t>решения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D36B-7421-41B6-8739-3DA97F4189E2}"/>
              </a:ext>
            </a:extLst>
          </p:cNvPr>
          <p:cNvSpPr txBox="1"/>
          <p:nvPr/>
        </p:nvSpPr>
        <p:spPr>
          <a:xfrm>
            <a:off x="4491326" y="2580022"/>
            <a:ext cx="7454673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Предсказание спроса на лекарства, создание интерфейса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6FBFC-EF77-47A1-B0AE-A1AD5FA0CAA6}"/>
              </a:ext>
            </a:extLst>
          </p:cNvPr>
          <p:cNvSpPr txBox="1"/>
          <p:nvPr/>
        </p:nvSpPr>
        <p:spPr>
          <a:xfrm>
            <a:off x="4491326" y="4004887"/>
            <a:ext cx="8954812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Искусственный интеллект, машинное обучение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A3F6E-92FE-42FE-9AE3-13B068E704AB}"/>
              </a:ext>
            </a:extLst>
          </p:cNvPr>
          <p:cNvSpPr txBox="1"/>
          <p:nvPr/>
        </p:nvSpPr>
        <p:spPr>
          <a:xfrm>
            <a:off x="4491326" y="5078663"/>
            <a:ext cx="8954812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Быстрота, высокая точность, доступный </a:t>
            </a:r>
            <a:r>
              <a:rPr lang="en-US" sz="2400" dirty="0">
                <a:latin typeface="Raleway Light" pitchFamily="2" charset="-52"/>
              </a:rPr>
              <a:t>UX/UI</a:t>
            </a:r>
            <a:r>
              <a:rPr lang="ru-RU" sz="2400" dirty="0">
                <a:latin typeface="Raleway Light" pitchFamily="2" charset="-52"/>
              </a:rPr>
              <a:t>, интерпретируемость, прогноз на 2 месяца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51A96D-8E78-4B31-B19D-22624A0A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004887"/>
            <a:ext cx="729113" cy="7291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4D9E882-E2D9-4221-B2A7-0556621E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3" y="5282431"/>
            <a:ext cx="788059" cy="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9EC124-D227-4FD7-92FC-4EAD3D61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65" y="4947789"/>
            <a:ext cx="3851073" cy="1451211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000" y="2845194"/>
            <a:ext cx="2925550" cy="150873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данными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059522-DCDE-4211-9A3B-65E1F2CC56A9}"/>
              </a:ext>
            </a:extLst>
          </p:cNvPr>
          <p:cNvCxnSpPr>
            <a:cxnSpLocks/>
          </p:cNvCxnSpPr>
          <p:nvPr/>
        </p:nvCxnSpPr>
        <p:spPr>
          <a:xfrm>
            <a:off x="3146019" y="1295123"/>
            <a:ext cx="0" cy="460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People icon Images - Search Images on Everypixel">
            <a:extLst>
              <a:ext uri="{FF2B5EF4-FFF2-40B4-BE49-F238E27FC236}">
                <a16:creationId xmlns:a16="http://schemas.microsoft.com/office/drawing/2014/main" id="{1284C5B7-794C-4B20-87B7-C9E1E38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73" y="1522495"/>
            <a:ext cx="826567" cy="8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hermometer temperature icon black isolated Vector Image">
            <a:extLst>
              <a:ext uri="{FF2B5EF4-FFF2-40B4-BE49-F238E27FC236}">
                <a16:creationId xmlns:a16="http://schemas.microsoft.com/office/drawing/2014/main" id="{36BD2B01-6A04-4EC4-AB03-907E526CF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>
            <a:off x="3556889" y="966122"/>
            <a:ext cx="502733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12">
            <a:extLst>
              <a:ext uri="{FF2B5EF4-FFF2-40B4-BE49-F238E27FC236}">
                <a16:creationId xmlns:a16="http://schemas.microsoft.com/office/drawing/2014/main" id="{AAB7A2D6-D376-4C3F-A221-4DDD5EFDD097}"/>
              </a:ext>
            </a:extLst>
          </p:cNvPr>
          <p:cNvSpPr txBox="1">
            <a:spLocks/>
          </p:cNvSpPr>
          <p:nvPr/>
        </p:nvSpPr>
        <p:spPr>
          <a:xfrm>
            <a:off x="4221539" y="1730418"/>
            <a:ext cx="7166215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Среднегодовая температура по всем городам России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1DC66A43-5845-4290-810D-D197E1461290}"/>
              </a:ext>
            </a:extLst>
          </p:cNvPr>
          <p:cNvSpPr txBox="1">
            <a:spLocks/>
          </p:cNvSpPr>
          <p:nvPr/>
        </p:nvSpPr>
        <p:spPr>
          <a:xfrm>
            <a:off x="4221538" y="1123973"/>
            <a:ext cx="7454462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Население каждого субъекта Российской Федерации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D3198F-07C7-431F-B3BB-C9FB39ED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5" y="2218620"/>
            <a:ext cx="334684" cy="560509"/>
          </a:xfrm>
          <a:prstGeom prst="rect">
            <a:avLst/>
          </a:prstGeom>
        </p:spPr>
      </p:pic>
      <p:sp>
        <p:nvSpPr>
          <p:cNvPr id="22" name="Текст 12">
            <a:extLst>
              <a:ext uri="{FF2B5EF4-FFF2-40B4-BE49-F238E27FC236}">
                <a16:creationId xmlns:a16="http://schemas.microsoft.com/office/drawing/2014/main" id="{EB0318F4-AA26-42E9-A4A3-E18E6721D38D}"/>
              </a:ext>
            </a:extLst>
          </p:cNvPr>
          <p:cNvSpPr txBox="1">
            <a:spLocks/>
          </p:cNvSpPr>
          <p:nvPr/>
        </p:nvSpPr>
        <p:spPr>
          <a:xfrm>
            <a:off x="4221540" y="2336863"/>
            <a:ext cx="6618532" cy="372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Географические координаты областных центров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0242CC1-46FA-4539-9501-B26307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71" y="2747876"/>
            <a:ext cx="732372" cy="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Текст 12">
            <a:extLst>
              <a:ext uri="{FF2B5EF4-FFF2-40B4-BE49-F238E27FC236}">
                <a16:creationId xmlns:a16="http://schemas.microsoft.com/office/drawing/2014/main" id="{EE63AF30-07FA-4B9A-8944-8F527510430B}"/>
              </a:ext>
            </a:extLst>
          </p:cNvPr>
          <p:cNvSpPr txBox="1">
            <a:spLocks/>
          </p:cNvSpPr>
          <p:nvPr/>
        </p:nvSpPr>
        <p:spPr>
          <a:xfrm>
            <a:off x="4274174" y="2927577"/>
            <a:ext cx="8660365" cy="37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Количество зараженных на начало месяца по субъектам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5F09823B-9C85-4494-A358-D2711E8DF378}"/>
              </a:ext>
            </a:extLst>
          </p:cNvPr>
          <p:cNvSpPr txBox="1">
            <a:spLocks/>
          </p:cNvSpPr>
          <p:nvPr/>
        </p:nvSpPr>
        <p:spPr>
          <a:xfrm>
            <a:off x="4221538" y="613547"/>
            <a:ext cx="6262879" cy="355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/>
              <a:t>Внешние данные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0385017-25F5-4C77-966A-FB63163D74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t="19693" r="21366" b="19999"/>
          <a:stretch/>
        </p:blipFill>
        <p:spPr>
          <a:xfrm>
            <a:off x="3651715" y="4134431"/>
            <a:ext cx="2958571" cy="2421165"/>
          </a:xfrm>
          <a:prstGeom prst="rect">
            <a:avLst/>
          </a:prstGeom>
        </p:spPr>
      </p:pic>
      <p:sp>
        <p:nvSpPr>
          <p:cNvPr id="30" name="Текст 12">
            <a:extLst>
              <a:ext uri="{FF2B5EF4-FFF2-40B4-BE49-F238E27FC236}">
                <a16:creationId xmlns:a16="http://schemas.microsoft.com/office/drawing/2014/main" id="{A875EFAD-B8DD-48C8-94DB-1B8DC86FACC6}"/>
              </a:ext>
            </a:extLst>
          </p:cNvPr>
          <p:cNvSpPr txBox="1">
            <a:spLocks/>
          </p:cNvSpPr>
          <p:nvPr/>
        </p:nvSpPr>
        <p:spPr>
          <a:xfrm>
            <a:off x="6654177" y="4725145"/>
            <a:ext cx="2636823" cy="7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07817-B5B6-4762-8522-6E68A30FB185}"/>
              </a:ext>
            </a:extLst>
          </p:cNvPr>
          <p:cNvSpPr txBox="1"/>
          <p:nvPr/>
        </p:nvSpPr>
        <p:spPr>
          <a:xfrm>
            <a:off x="4138886" y="3549656"/>
            <a:ext cx="1924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CA503"/>
                </a:solidFill>
              </a:rPr>
              <a:t>COVID DATA</a:t>
            </a:r>
          </a:p>
          <a:p>
            <a:pPr algn="ctr"/>
            <a:r>
              <a:rPr lang="en-US" sz="1600" b="1" dirty="0">
                <a:solidFill>
                  <a:srgbClr val="333366"/>
                </a:solidFill>
              </a:rPr>
              <a:t>NOTCOVID DATA</a:t>
            </a:r>
            <a:endParaRPr lang="ru-RU" sz="1600" b="1" dirty="0">
              <a:solidFill>
                <a:srgbClr val="333366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EB2D20E-AA33-46DB-97F1-5C673645E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 b="21506"/>
          <a:stretch/>
        </p:blipFill>
        <p:spPr>
          <a:xfrm>
            <a:off x="7030865" y="3573827"/>
            <a:ext cx="3920468" cy="1271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B27D29-114F-48AA-90A5-CCC6FC8B63C2}"/>
              </a:ext>
            </a:extLst>
          </p:cNvPr>
          <p:cNvSpPr txBox="1"/>
          <p:nvPr/>
        </p:nvSpPr>
        <p:spPr>
          <a:xfrm>
            <a:off x="7553006" y="340411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изменения температуры по России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62FB-894E-40BA-A967-DB54964BB679}"/>
              </a:ext>
            </a:extLst>
          </p:cNvPr>
          <p:cNvSpPr txBox="1"/>
          <p:nvPr/>
        </p:nvSpPr>
        <p:spPr>
          <a:xfrm>
            <a:off x="7855605" y="481698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заболеваемости по России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AA33E-D645-417A-AB62-06A89D188DAE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971333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F8314E-02F9-435A-9781-3D0C89DE4513}"/>
              </a:ext>
            </a:extLst>
          </p:cNvPr>
          <p:cNvGrpSpPr/>
          <p:nvPr/>
        </p:nvGrpSpPr>
        <p:grpSpPr>
          <a:xfrm>
            <a:off x="336844" y="2539423"/>
            <a:ext cx="3631073" cy="1035000"/>
            <a:chOff x="4107425" y="550475"/>
            <a:chExt cx="3631073" cy="103500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87E8BA44-350F-4089-BF8B-3042A4FFB2BA}"/>
                </a:ext>
              </a:extLst>
            </p:cNvPr>
            <p:cNvGrpSpPr/>
            <p:nvPr/>
          </p:nvGrpSpPr>
          <p:grpSpPr>
            <a:xfrm flipH="1">
              <a:off x="4107425" y="550475"/>
              <a:ext cx="3631073" cy="1035000"/>
              <a:chOff x="4206001" y="1341355"/>
              <a:chExt cx="2429998" cy="692646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D730B957-2211-476E-B555-E5D9B2A6AA33}"/>
                  </a:ext>
                </a:extLst>
              </p:cNvPr>
              <p:cNvSpPr/>
              <p:nvPr/>
            </p:nvSpPr>
            <p:spPr>
              <a:xfrm>
                <a:off x="4206001" y="1341355"/>
                <a:ext cx="2429998" cy="69264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4EC9E48-9916-463D-83D9-681661D6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000" y="1341355"/>
                <a:ext cx="0" cy="69264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3D278-6C9B-4ED5-BCA8-71C26F631FAE}"/>
                </a:ext>
              </a:extLst>
            </p:cNvPr>
            <p:cNvSpPr txBox="1"/>
            <p:nvPr/>
          </p:nvSpPr>
          <p:spPr>
            <a:xfrm>
              <a:off x="6856171" y="826654"/>
              <a:ext cx="80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Test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A181C-1905-4387-9F23-10AD1FED9301}"/>
                </a:ext>
              </a:extLst>
            </p:cNvPr>
            <p:cNvSpPr txBox="1"/>
            <p:nvPr/>
          </p:nvSpPr>
          <p:spPr>
            <a:xfrm>
              <a:off x="4935323" y="826654"/>
              <a:ext cx="97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Train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C9F810-C12D-4196-9C83-25586B1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09" y="1146607"/>
            <a:ext cx="2523826" cy="2523826"/>
          </a:xfrm>
          <a:prstGeom prst="rect">
            <a:avLst/>
          </a:prstGeom>
        </p:spPr>
      </p:pic>
      <p:sp>
        <p:nvSpPr>
          <p:cNvPr id="51" name="Стрелка: шеврон 50">
            <a:extLst>
              <a:ext uri="{FF2B5EF4-FFF2-40B4-BE49-F238E27FC236}">
                <a16:creationId xmlns:a16="http://schemas.microsoft.com/office/drawing/2014/main" id="{AC068EAA-38AA-459D-9CD9-D49EED23EAD7}"/>
              </a:ext>
            </a:extLst>
          </p:cNvPr>
          <p:cNvSpPr/>
          <p:nvPr/>
        </p:nvSpPr>
        <p:spPr>
          <a:xfrm>
            <a:off x="4785322" y="3042486"/>
            <a:ext cx="2661563" cy="548110"/>
          </a:xfrm>
          <a:prstGeom prst="chevron">
            <a:avLst>
              <a:gd name="adj" fmla="val 53912"/>
            </a:avLst>
          </a:prstGeom>
          <a:solidFill>
            <a:srgbClr val="FCA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101" name="Группа 4100">
            <a:extLst>
              <a:ext uri="{FF2B5EF4-FFF2-40B4-BE49-F238E27FC236}">
                <a16:creationId xmlns:a16="http://schemas.microsoft.com/office/drawing/2014/main" id="{E6CA446E-8607-456A-9F37-9B15F2AFE4A0}"/>
              </a:ext>
            </a:extLst>
          </p:cNvPr>
          <p:cNvGrpSpPr/>
          <p:nvPr/>
        </p:nvGrpSpPr>
        <p:grpSpPr>
          <a:xfrm>
            <a:off x="5456653" y="1749033"/>
            <a:ext cx="1318899" cy="1094959"/>
            <a:chOff x="4836000" y="906895"/>
            <a:chExt cx="2124389" cy="1667105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2DCD6E8-36FB-4925-8933-5792D8DB8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000" y="972930"/>
              <a:ext cx="0" cy="16010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FB5B798D-6C21-428A-B892-DFE520388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001" y="2574000"/>
              <a:ext cx="204839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9395D5BE-9A84-4E36-8CFE-18C8C613EA21}"/>
                </a:ext>
              </a:extLst>
            </p:cNvPr>
            <p:cNvSpPr/>
            <p:nvPr/>
          </p:nvSpPr>
          <p:spPr>
            <a:xfrm>
              <a:off x="5004094" y="906895"/>
              <a:ext cx="1956295" cy="1483064"/>
            </a:xfrm>
            <a:custGeom>
              <a:avLst/>
              <a:gdLst>
                <a:gd name="connsiteX0" fmla="*/ 0 w 4824249"/>
                <a:gd name="connsiteY0" fmla="*/ 0 h 3626448"/>
                <a:gd name="connsiteX1" fmla="*/ 157656 w 4824249"/>
                <a:gd name="connsiteY1" fmla="*/ 1277007 h 3626448"/>
                <a:gd name="connsiteX2" fmla="*/ 378373 w 4824249"/>
                <a:gd name="connsiteY2" fmla="*/ 2459421 h 3626448"/>
                <a:gd name="connsiteX3" fmla="*/ 740980 w 4824249"/>
                <a:gd name="connsiteY3" fmla="*/ 3231931 h 3626448"/>
                <a:gd name="connsiteX4" fmla="*/ 1040525 w 4824249"/>
                <a:gd name="connsiteY4" fmla="*/ 3515710 h 3626448"/>
                <a:gd name="connsiteX5" fmla="*/ 1450428 w 4824249"/>
                <a:gd name="connsiteY5" fmla="*/ 3626069 h 3626448"/>
                <a:gd name="connsiteX6" fmla="*/ 2017987 w 4824249"/>
                <a:gd name="connsiteY6" fmla="*/ 3484179 h 3626448"/>
                <a:gd name="connsiteX7" fmla="*/ 3058511 w 4824249"/>
                <a:gd name="connsiteY7" fmla="*/ 2916621 h 3626448"/>
                <a:gd name="connsiteX8" fmla="*/ 4824249 w 4824249"/>
                <a:gd name="connsiteY8" fmla="*/ 1702676 h 36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4249" h="3626448">
                  <a:moveTo>
                    <a:pt x="0" y="0"/>
                  </a:moveTo>
                  <a:cubicBezTo>
                    <a:pt x="47297" y="433552"/>
                    <a:pt x="94594" y="867104"/>
                    <a:pt x="157656" y="1277007"/>
                  </a:cubicBezTo>
                  <a:cubicBezTo>
                    <a:pt x="220718" y="1686910"/>
                    <a:pt x="281152" y="2133600"/>
                    <a:pt x="378373" y="2459421"/>
                  </a:cubicBezTo>
                  <a:cubicBezTo>
                    <a:pt x="475594" y="2785242"/>
                    <a:pt x="630621" y="3055883"/>
                    <a:pt x="740980" y="3231931"/>
                  </a:cubicBezTo>
                  <a:cubicBezTo>
                    <a:pt x="851339" y="3407979"/>
                    <a:pt x="922284" y="3450020"/>
                    <a:pt x="1040525" y="3515710"/>
                  </a:cubicBezTo>
                  <a:cubicBezTo>
                    <a:pt x="1158766" y="3581400"/>
                    <a:pt x="1287518" y="3631324"/>
                    <a:pt x="1450428" y="3626069"/>
                  </a:cubicBezTo>
                  <a:cubicBezTo>
                    <a:pt x="1613338" y="3620814"/>
                    <a:pt x="1749973" y="3602420"/>
                    <a:pt x="2017987" y="3484179"/>
                  </a:cubicBezTo>
                  <a:cubicBezTo>
                    <a:pt x="2286001" y="3365938"/>
                    <a:pt x="2590801" y="3213538"/>
                    <a:pt x="3058511" y="2916621"/>
                  </a:cubicBezTo>
                  <a:cubicBezTo>
                    <a:pt x="3526221" y="2619704"/>
                    <a:pt x="4175235" y="2161190"/>
                    <a:pt x="4824249" y="1702676"/>
                  </a:cubicBezTo>
                </a:path>
              </a:pathLst>
            </a:cu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264247-3C84-4025-92EB-90E9198958F6}"/>
              </a:ext>
            </a:extLst>
          </p:cNvPr>
          <p:cNvSpPr txBox="1"/>
          <p:nvPr/>
        </p:nvSpPr>
        <p:spPr>
          <a:xfrm>
            <a:off x="5233110" y="3118497"/>
            <a:ext cx="16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RMSLE</a:t>
            </a:r>
            <a:endParaRPr lang="ru-RU" sz="2000" b="1" dirty="0"/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9C25244D-6086-4878-9FC4-F3B2AB036EA4}"/>
              </a:ext>
            </a:extLst>
          </p:cNvPr>
          <p:cNvSpPr txBox="1"/>
          <p:nvPr/>
        </p:nvSpPr>
        <p:spPr>
          <a:xfrm>
            <a:off x="343878" y="4208598"/>
            <a:ext cx="3466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 помогает оценить </a:t>
            </a:r>
            <a:r>
              <a:rPr lang="ru-RU" sz="2800" b="1" dirty="0">
                <a:solidFill>
                  <a:srgbClr val="002060"/>
                </a:solidFill>
              </a:rPr>
              <a:t>качество</a:t>
            </a:r>
            <a:r>
              <a:rPr lang="ru-RU" sz="2800" dirty="0"/>
              <a:t> модели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61552-1AF4-4BEB-8078-537F3C10B61D}"/>
              </a:ext>
            </a:extLst>
          </p:cNvPr>
          <p:cNvSpPr txBox="1"/>
          <p:nvPr/>
        </p:nvSpPr>
        <p:spPr>
          <a:xfrm>
            <a:off x="4362967" y="4449480"/>
            <a:ext cx="3466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Продвинутая </a:t>
            </a:r>
            <a:r>
              <a:rPr lang="ru-RU" sz="2800" b="1" dirty="0">
                <a:solidFill>
                  <a:srgbClr val="002060"/>
                </a:solidFill>
              </a:rPr>
              <a:t>функция ошибок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4ECD98-A5BA-49C9-BB56-50787B25F24A}"/>
              </a:ext>
            </a:extLst>
          </p:cNvPr>
          <p:cNvSpPr txBox="1"/>
          <p:nvPr/>
        </p:nvSpPr>
        <p:spPr>
          <a:xfrm>
            <a:off x="8119574" y="4208598"/>
            <a:ext cx="373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Простой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интерпретируемый</a:t>
            </a:r>
            <a:r>
              <a:rPr lang="ru-RU" sz="2800" dirty="0"/>
              <a:t>, а главное  - </a:t>
            </a:r>
            <a:r>
              <a:rPr lang="ru-RU" sz="2800" b="1" dirty="0">
                <a:solidFill>
                  <a:srgbClr val="002060"/>
                </a:solidFill>
              </a:rPr>
              <a:t>быстрый</a:t>
            </a:r>
            <a:r>
              <a:rPr lang="ru-RU" sz="2800" dirty="0"/>
              <a:t> алгоритм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708B8-B08E-4F64-90FF-38D4D70AE291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-4-</a:t>
            </a:r>
          </a:p>
        </p:txBody>
      </p:sp>
    </p:spTree>
    <p:extLst>
      <p:ext uri="{BB962C8B-B14F-4D97-AF65-F5344CB8AC3E}">
        <p14:creationId xmlns:p14="http://schemas.microsoft.com/office/powerpoint/2010/main" val="405547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3228354" cy="1035000"/>
          </a:xfrm>
        </p:spPr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81616643-B6BF-407D-8654-EE4A8E15284B}"/>
              </a:ext>
            </a:extLst>
          </p:cNvPr>
          <p:cNvSpPr txBox="1">
            <a:spLocks/>
          </p:cNvSpPr>
          <p:nvPr/>
        </p:nvSpPr>
        <p:spPr>
          <a:xfrm>
            <a:off x="5981516" y="5360567"/>
            <a:ext cx="5913159" cy="8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5455559-7024-43DC-B031-5A2D97B5BDA2}"/>
              </a:ext>
            </a:extLst>
          </p:cNvPr>
          <p:cNvSpPr txBox="1">
            <a:spLocks/>
          </p:cNvSpPr>
          <p:nvPr/>
        </p:nvSpPr>
        <p:spPr>
          <a:xfrm>
            <a:off x="993564" y="1583927"/>
            <a:ext cx="4160851" cy="444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/>
              <a:t>Софт «</a:t>
            </a:r>
            <a:r>
              <a:rPr lang="en-US" sz="3200" dirty="0" err="1"/>
              <a:t>GPower</a:t>
            </a:r>
            <a:r>
              <a:rPr lang="en-US" sz="3200" baseline="30000" dirty="0"/>
              <a:t>®</a:t>
            </a:r>
            <a:r>
              <a:rPr lang="ru-RU" sz="3200" dirty="0"/>
              <a:t>»</a:t>
            </a:r>
          </a:p>
          <a:p>
            <a:pPr algn="ctr"/>
            <a:r>
              <a:rPr lang="ru-RU" sz="3200" dirty="0"/>
              <a:t>Загрузка данных</a:t>
            </a:r>
          </a:p>
          <a:p>
            <a:pPr algn="ctr"/>
            <a:r>
              <a:rPr lang="ru-RU" sz="3200" dirty="0"/>
              <a:t>Визуализация</a:t>
            </a:r>
          </a:p>
          <a:p>
            <a:pPr algn="ctr"/>
            <a:r>
              <a:rPr lang="ru-RU" sz="3200" dirty="0"/>
              <a:t>Предсказание</a:t>
            </a:r>
          </a:p>
          <a:p>
            <a:pPr algn="ctr"/>
            <a:r>
              <a:rPr lang="ru-RU" sz="3200" dirty="0"/>
              <a:t>Сохранение</a:t>
            </a:r>
          </a:p>
          <a:p>
            <a:pPr algn="ctr"/>
            <a:r>
              <a:rPr lang="ru-RU" sz="3200" dirty="0"/>
              <a:t>Навигация</a:t>
            </a:r>
          </a:p>
          <a:p>
            <a:pPr algn="ctr"/>
            <a:r>
              <a:rPr lang="ru-RU" sz="3200"/>
              <a:t>Приятный дизайн</a:t>
            </a:r>
            <a:endParaRPr lang="ru-RU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C1845-2BE0-46A9-9D26-FDBE03487FA3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-5-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3D8D1-8612-43DC-A085-5FA23B6F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916" y="234000"/>
            <a:ext cx="4579992" cy="62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16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8022A2A-50B5-4871-A59F-ABCA1427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E73FA07-4361-4E74-B66C-6278CCCB1973}"/>
              </a:ext>
            </a:extLst>
          </p:cNvPr>
          <p:cNvSpPr/>
          <p:nvPr/>
        </p:nvSpPr>
        <p:spPr>
          <a:xfrm>
            <a:off x="785813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enovickov@gmail.com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DE2B39-C36E-4B1B-A689-3ADEC7FDF28F}"/>
              </a:ext>
            </a:extLst>
          </p:cNvPr>
          <p:cNvSpPr/>
          <p:nvPr/>
        </p:nvSpPr>
        <p:spPr>
          <a:xfrm>
            <a:off x="1125830" y="5502624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Евгений Новиков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C38E51C-B552-4C6E-A550-CF582333E1AB}"/>
              </a:ext>
            </a:extLst>
          </p:cNvPr>
          <p:cNvSpPr/>
          <p:nvPr/>
        </p:nvSpPr>
        <p:spPr>
          <a:xfrm>
            <a:off x="4898021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Владлен </a:t>
            </a:r>
            <a:r>
              <a:rPr lang="ru-RU" sz="1600" b="1" dirty="0" err="1">
                <a:solidFill>
                  <a:schemeClr val="accent3"/>
                </a:solidFill>
              </a:rPr>
              <a:t>Сахнюк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851BC0-4FDB-494E-9942-759A53C71C31}"/>
              </a:ext>
            </a:extLst>
          </p:cNvPr>
          <p:cNvSpPr/>
          <p:nvPr/>
        </p:nvSpPr>
        <p:spPr>
          <a:xfrm>
            <a:off x="8474437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Александр </a:t>
            </a:r>
            <a:r>
              <a:rPr lang="ru-RU" sz="1600" b="1" dirty="0" err="1">
                <a:solidFill>
                  <a:schemeClr val="accent3"/>
                </a:solidFill>
              </a:rPr>
              <a:t>Шарифуллин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896669-1EDB-43B9-BEC6-32D15AB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369300"/>
            <a:ext cx="267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B91636-E86B-4B9B-8ACB-22762822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4"/>
          <a:stretch/>
        </p:blipFill>
        <p:spPr bwMode="auto">
          <a:xfrm>
            <a:off x="8573597" y="1364650"/>
            <a:ext cx="2684231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B7C8B0-0287-4219-80FD-B45A08C1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35670"/>
          <a:stretch/>
        </p:blipFill>
        <p:spPr bwMode="auto">
          <a:xfrm>
            <a:off x="4904248" y="1369300"/>
            <a:ext cx="2684232" cy="3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98FB7-9C37-47D7-8907-5DA21E87C85F}"/>
              </a:ext>
            </a:extLst>
          </p:cNvPr>
          <p:cNvSpPr/>
          <p:nvPr/>
        </p:nvSpPr>
        <p:spPr>
          <a:xfrm>
            <a:off x="4499741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vladlensakhnyuk@yandex.ru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4F9EA4-1594-4D1E-BA6E-95E404AE0049}"/>
              </a:ext>
            </a:extLst>
          </p:cNvPr>
          <p:cNvSpPr/>
          <p:nvPr/>
        </p:nvSpPr>
        <p:spPr>
          <a:xfrm>
            <a:off x="8079275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sharifullin1999@gmail.com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5450" y="3244375"/>
            <a:ext cx="5490614" cy="62706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Пользовательский интерфейс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22C245-D6FC-4EA2-973F-171E20E3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0" y="241255"/>
            <a:ext cx="4978069" cy="59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85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earchers Have Successfully Tested a &amp;#39;Men in Black&amp;#39;-Style Memory Eraser">
            <a:extLst>
              <a:ext uri="{FF2B5EF4-FFF2-40B4-BE49-F238E27FC236}">
                <a16:creationId xmlns:a16="http://schemas.microsoft.com/office/drawing/2014/main" id="{30DD10F6-28A3-40D4-B05D-809E6516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6366000" y="2889000"/>
            <a:ext cx="6300000" cy="139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</a:rPr>
              <a:t>СПАСИБО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EA4839-D613-4B7B-8844-9E0FF8856D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9296DE-E499-4BFB-9D6C-B12516A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36A185A8-DC91-4856-8667-DAB40D56ABA5}"/>
              </a:ext>
            </a:extLst>
          </p:cNvPr>
          <p:cNvSpPr/>
          <p:nvPr/>
        </p:nvSpPr>
        <p:spPr>
          <a:xfrm>
            <a:off x="8301000" y="2574000"/>
            <a:ext cx="2745000" cy="1485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B32D1A-C350-4449-B81A-F1886A7ED552}"/>
              </a:ext>
            </a:extLst>
          </p:cNvPr>
          <p:cNvSpPr/>
          <p:nvPr/>
        </p:nvSpPr>
        <p:spPr>
          <a:xfrm>
            <a:off x="6616850" y="2945765"/>
            <a:ext cx="1690500" cy="7404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892C0F-0900-4E39-B2D8-1D77BE49C9AC}"/>
              </a:ext>
            </a:extLst>
          </p:cNvPr>
          <p:cNvSpPr/>
          <p:nvPr/>
        </p:nvSpPr>
        <p:spPr>
          <a:xfrm>
            <a:off x="4929525" y="2945764"/>
            <a:ext cx="1690500" cy="740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53CCA7F-518A-4905-9462-40C1C1D8B904}"/>
              </a:ext>
            </a:extLst>
          </p:cNvPr>
          <p:cNvSpPr/>
          <p:nvPr/>
        </p:nvSpPr>
        <p:spPr>
          <a:xfrm>
            <a:off x="3243305" y="2945764"/>
            <a:ext cx="1690500" cy="740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1E228C-E55A-4C8B-8D8F-F8DDEAD1B1AD}"/>
              </a:ext>
            </a:extLst>
          </p:cNvPr>
          <p:cNvSpPr/>
          <p:nvPr/>
        </p:nvSpPr>
        <p:spPr>
          <a:xfrm>
            <a:off x="1552805" y="2945764"/>
            <a:ext cx="1690500" cy="74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8157E-8A3E-4BDC-9129-09AC347B28A9}"/>
              </a:ext>
            </a:extLst>
          </p:cNvPr>
          <p:cNvSpPr txBox="1"/>
          <p:nvPr/>
        </p:nvSpPr>
        <p:spPr>
          <a:xfrm>
            <a:off x="8571000" y="299280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C48BA-14E7-4EF6-81A2-D62869D8A099}"/>
              </a:ext>
            </a:extLst>
          </p:cNvPr>
          <p:cNvSpPr txBox="1"/>
          <p:nvPr/>
        </p:nvSpPr>
        <p:spPr>
          <a:xfrm>
            <a:off x="6916530" y="300475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970A3-B863-4131-80E4-3C38EDAB317F}"/>
              </a:ext>
            </a:extLst>
          </p:cNvPr>
          <p:cNvSpPr txBox="1"/>
          <p:nvPr/>
        </p:nvSpPr>
        <p:spPr>
          <a:xfrm>
            <a:off x="5219680" y="300475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A4802-354D-4E30-A70E-2E0867306A6B}"/>
              </a:ext>
            </a:extLst>
          </p:cNvPr>
          <p:cNvSpPr txBox="1"/>
          <p:nvPr/>
        </p:nvSpPr>
        <p:spPr>
          <a:xfrm>
            <a:off x="3522830" y="300475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68477-9A1C-4631-AB71-AF54F11DABFD}"/>
              </a:ext>
            </a:extLst>
          </p:cNvPr>
          <p:cNvSpPr txBox="1"/>
          <p:nvPr/>
        </p:nvSpPr>
        <p:spPr>
          <a:xfrm>
            <a:off x="1825980" y="300475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2005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E0A16A9-138B-45FC-80A2-76C1B73C2294}"/>
              </a:ext>
            </a:extLst>
          </p:cNvPr>
          <p:cNvSpPr/>
          <p:nvPr/>
        </p:nvSpPr>
        <p:spPr>
          <a:xfrm>
            <a:off x="2157298" y="4098034"/>
            <a:ext cx="481514" cy="455966"/>
          </a:xfrm>
          <a:prstGeom prst="roundRect">
            <a:avLst>
              <a:gd name="adj" fmla="val 157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A0421E0-93B2-4F81-9128-BA728844BD48}"/>
              </a:ext>
            </a:extLst>
          </p:cNvPr>
          <p:cNvSpPr/>
          <p:nvPr/>
        </p:nvSpPr>
        <p:spPr>
          <a:xfrm>
            <a:off x="3836099" y="4098034"/>
            <a:ext cx="488110" cy="455966"/>
          </a:xfrm>
          <a:prstGeom prst="roundRect">
            <a:avLst>
              <a:gd name="adj" fmla="val 189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0F5B768-F24E-48F9-BF47-91F79A8A22E5}"/>
              </a:ext>
            </a:extLst>
          </p:cNvPr>
          <p:cNvSpPr/>
          <p:nvPr/>
        </p:nvSpPr>
        <p:spPr>
          <a:xfrm>
            <a:off x="5529885" y="4094850"/>
            <a:ext cx="483280" cy="455966"/>
          </a:xfrm>
          <a:prstGeom prst="roundRect">
            <a:avLst>
              <a:gd name="adj" fmla="val 170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C41BB8-404E-4311-B307-8E6957CA6CAF}"/>
              </a:ext>
            </a:extLst>
          </p:cNvPr>
          <p:cNvSpPr/>
          <p:nvPr/>
        </p:nvSpPr>
        <p:spPr>
          <a:xfrm>
            <a:off x="7221343" y="4094851"/>
            <a:ext cx="481514" cy="455966"/>
          </a:xfrm>
          <a:prstGeom prst="roundRect">
            <a:avLst>
              <a:gd name="adj" fmla="val 1818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DCD1812-C871-4BD1-A197-D87B9B5820AA}"/>
              </a:ext>
            </a:extLst>
          </p:cNvPr>
          <p:cNvSpPr/>
          <p:nvPr/>
        </p:nvSpPr>
        <p:spPr>
          <a:xfrm>
            <a:off x="8902233" y="4094850"/>
            <a:ext cx="481514" cy="455966"/>
          </a:xfrm>
          <a:prstGeom prst="roundRect">
            <a:avLst>
              <a:gd name="adj" fmla="val 166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001D4B-7744-4E9E-BC5B-5A740F69572F}"/>
              </a:ext>
            </a:extLst>
          </p:cNvPr>
          <p:cNvSpPr/>
          <p:nvPr/>
        </p:nvSpPr>
        <p:spPr>
          <a:xfrm>
            <a:off x="158580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738C91-0FFF-4C01-84DB-43CCC6A79D47}"/>
              </a:ext>
            </a:extLst>
          </p:cNvPr>
          <p:cNvSpPr/>
          <p:nvPr/>
        </p:nvSpPr>
        <p:spPr>
          <a:xfrm>
            <a:off x="3280798" y="4778909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2B017D2-DD05-4C04-AAE8-C00D46138F46}"/>
              </a:ext>
            </a:extLst>
          </p:cNvPr>
          <p:cNvSpPr/>
          <p:nvPr/>
        </p:nvSpPr>
        <p:spPr>
          <a:xfrm>
            <a:off x="495927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441A7D3-7964-4A03-A946-334D00629139}"/>
              </a:ext>
            </a:extLst>
          </p:cNvPr>
          <p:cNvSpPr/>
          <p:nvPr/>
        </p:nvSpPr>
        <p:spPr>
          <a:xfrm>
            <a:off x="665426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BA29522-6DA2-4C94-998F-1CD0B72C4D76}"/>
              </a:ext>
            </a:extLst>
          </p:cNvPr>
          <p:cNvSpPr/>
          <p:nvPr/>
        </p:nvSpPr>
        <p:spPr>
          <a:xfrm>
            <a:off x="833073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51D321-C115-4CD0-ADE8-3BF5F43083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307" y="4138956"/>
            <a:ext cx="360000" cy="360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D0EAC36-D4EE-4708-9DF9-E3833D12C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0154" y="4138408"/>
            <a:ext cx="360000" cy="360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723C090-9F7E-4F0A-A3CF-C8490CE9969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00090" y="4137784"/>
            <a:ext cx="360000" cy="360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6FF53AA-8FA2-4363-AF5D-D8A03899A76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9961" y="4137784"/>
            <a:ext cx="360000" cy="360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1BA2ED8-45A9-441E-B8F1-86714B82DA1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6850" y="4151781"/>
            <a:ext cx="360000" cy="360000"/>
          </a:xfrm>
          <a:prstGeom prst="rect">
            <a:avLst/>
          </a:prstGeom>
        </p:spPr>
      </p:pic>
      <p:sp>
        <p:nvSpPr>
          <p:cNvPr id="33" name="Текст 11">
            <a:extLst>
              <a:ext uri="{FF2B5EF4-FFF2-40B4-BE49-F238E27FC236}">
                <a16:creationId xmlns:a16="http://schemas.microsoft.com/office/drawing/2014/main" id="{C3CE619A-4CA1-4861-BEDC-636AA31BED4A}"/>
              </a:ext>
            </a:extLst>
          </p:cNvPr>
          <p:cNvSpPr txBox="1">
            <a:spLocks/>
          </p:cNvSpPr>
          <p:nvPr/>
        </p:nvSpPr>
        <p:spPr>
          <a:xfrm>
            <a:off x="763586" y="1592195"/>
            <a:ext cx="10664825" cy="108029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4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850</Words>
  <Application>Microsoft Office PowerPoint</Application>
  <PresentationFormat>Широкоэкранный</PresentationFormat>
  <Paragraphs>100</Paragraphs>
  <Slides>12</Slides>
  <Notes>5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Raleway</vt:lpstr>
      <vt:lpstr>Raleway Light</vt:lpstr>
      <vt:lpstr>Тема Office</vt:lpstr>
      <vt:lpstr>Трек 1. Доступные лекарства для всех</vt:lpstr>
      <vt:lpstr>Постановка задачи</vt:lpstr>
      <vt:lpstr>Решение</vt:lpstr>
      <vt:lpstr>Решение</vt:lpstr>
      <vt:lpstr>Решение</vt:lpstr>
      <vt:lpstr>Спасибо за внимание!</vt:lpstr>
      <vt:lpstr>Решение</vt:lpstr>
      <vt:lpstr>Презентация PowerPoint</vt:lpstr>
      <vt:lpstr>Вставьте заголовок слайда</vt:lpstr>
      <vt:lpstr>Вставьте заголовок слайда</vt:lpstr>
      <vt:lpstr>Вставьте  заголовок слайда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VLADLEN</cp:lastModifiedBy>
  <cp:revision>29</cp:revision>
  <dcterms:created xsi:type="dcterms:W3CDTF">2020-06-21T13:18:43Z</dcterms:created>
  <dcterms:modified xsi:type="dcterms:W3CDTF">2021-11-14T00:34:57Z</dcterms:modified>
</cp:coreProperties>
</file>