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80" r:id="rId4"/>
    <p:sldId id="282" r:id="rId5"/>
    <p:sldId id="285" r:id="rId6"/>
    <p:sldId id="283" r:id="rId7"/>
    <p:sldId id="27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7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66"/>
    <a:srgbClr val="025373"/>
    <a:srgbClr val="FCA503"/>
    <a:srgbClr val="F2C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84" autoAdjust="0"/>
  </p:normalViewPr>
  <p:slideViewPr>
    <p:cSldViewPr showGuides="1">
      <p:cViewPr>
        <p:scale>
          <a:sx n="66" d="100"/>
          <a:sy n="66" d="100"/>
        </p:scale>
        <p:origin x="816" y="264"/>
      </p:cViewPr>
      <p:guideLst>
        <p:guide orient="horz" pos="2727"/>
        <p:guide pos="38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9" d="100"/>
          <a:sy n="49" d="100"/>
        </p:scale>
        <p:origin x="1842" y="54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4B820AE-1B2A-445C-A4B2-53F384576E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5BC12C-CF8A-4105-A637-3CBF472604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BB132-54F2-4220-ACD1-3781FBD8318F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2E1266E-0183-4E8F-B15A-84742DCE61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778227-954E-404E-AF04-7C532D66E7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F62D6-C5AE-49CC-9150-67E0182FD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170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23898-92A6-40EF-B48B-8B66E292B752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416DB-6991-4BD2-A42D-24CA64AE1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270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7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901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70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438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198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48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8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C1583-19C2-445C-95FA-A70871E0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A5486A-C161-425C-A383-9D1AA1977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C422A5-B09C-47C4-9C8A-9B9C0517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855793-DEBA-4AE8-B065-700CB954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43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AB12F-3919-42A5-9D52-28C1DE36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FE983-91ED-40FC-9704-B9703B862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5FD293-9E72-4E85-80A3-FF4D8D8E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23688E-55E4-4D81-890E-EC336702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7A172E-A83B-408A-B0A4-2E5F7035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51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3554-5169-4CC7-A4B9-9D141DCB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08A324-4A63-43E6-9BBD-85864AB68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7C24C4-894C-409E-9E39-69CFA6E2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037769-3786-46C2-A86D-ED5F8347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81EAF2-D9EA-4EE8-B9A7-F2E9680D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62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79DA0-77CA-42D1-9E41-301657AC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C4ACEA-FC89-4D93-8E7C-FE16DB6CB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149FBB-7482-43D8-98B8-BF5BFD052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5205ED-E192-4047-A673-F6E4B000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78A468-C1C1-4B5B-B81A-B95CA4BF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4FA79D-0246-4C47-B9A0-628545E6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60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D9698-40DB-4AB0-BD05-36AA0D1E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14F902-6425-4FA6-93D4-724C523F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049BD2-C62A-4E57-B887-C32B05B19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E74049-94B3-49AA-8CD7-9172B01C5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109F05-4687-4CFD-A436-163973A05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AC0CE0-2AB5-4CBD-8E60-2ABDF657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B3D1275-E8E5-480E-90E1-4EADE740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CDE941-E13C-4D42-AF56-C64BB08D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4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0D95C-0797-4F7D-BC50-20E74033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A4E088-2564-49AE-8E4F-8DD392A1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D8E9E9-6661-4367-AB64-688C61CD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5DA628-06E5-4D9C-A79C-DB0B4A4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67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5E2C55-0969-41E2-8FFB-082F86A7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2CE4470-2816-455C-8E37-FC40595D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095C40-48B2-41DD-A014-024576B7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55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042B5-EF30-4606-8317-A279D26E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24599-6234-48CF-AD9E-314A84EAE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D57904-A3CD-4307-A279-44285096D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95DA4-8BB1-4E7F-AF48-045C6736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65630F-C522-48EC-9F1F-E5EB2360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21C11B-307E-411A-A095-F9ECC0B4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67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31920-2195-4E28-AA90-D5435E4B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1F81EF-CBFD-4115-A513-0A50A4CDC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C7EBD3-6E69-4898-8DE6-878FC9E5F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07ABFA-DDA1-49CD-87EA-ED4C527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580AF6-21B1-4083-AAB1-2DACA204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C60580-281C-47D0-9648-B147512E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EC1A4-0E58-49C3-B439-240A1A98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451F3B-FD5E-4E7C-85E3-1969A7FCC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B9DA68-4033-4F4D-BA02-F06DD578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2F5F98-4F93-4447-9EB7-B7EBA245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1C79D1-9967-4DDF-A07B-505B1BB8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3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0057E58-D846-4199-8F9E-1C0B7031A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4FF0D0-E51B-4909-9B60-E67E657A9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366614-09B2-4A72-B948-DF23AB34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A4C8D8-0894-4668-A55F-A450833B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E9E2D4-6B9E-42F2-85D8-22619C9B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30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21462-A9E1-4536-9F2D-B2F8F218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1B458C-BFE5-4FED-890B-A3C81CBD9E00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4EC097-BE1E-47C5-A4A4-558BFD9F9C06}"/>
              </a:ext>
            </a:extLst>
          </p:cNvPr>
          <p:cNvSpPr/>
          <p:nvPr userDrawn="1"/>
        </p:nvSpPr>
        <p:spPr>
          <a:xfrm>
            <a:off x="12450" y="6772425"/>
            <a:ext cx="12192000" cy="9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CD6CA42-8F84-4EF7-AC44-C6D7CA7B5256}"/>
              </a:ext>
            </a:extLst>
          </p:cNvPr>
          <p:cNvGrpSpPr/>
          <p:nvPr userDrawn="1"/>
        </p:nvGrpSpPr>
        <p:grpSpPr>
          <a:xfrm>
            <a:off x="0" y="49500"/>
            <a:ext cx="2844750" cy="274500"/>
            <a:chOff x="5228062" y="49500"/>
            <a:chExt cx="2844750" cy="274500"/>
          </a:xfrm>
          <a:solidFill>
            <a:schemeClr val="tx2"/>
          </a:solidFill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F73193D-4957-4A8F-A457-261D1530DEC3}"/>
                </a:ext>
              </a:extLst>
            </p:cNvPr>
            <p:cNvSpPr/>
            <p:nvPr userDrawn="1"/>
          </p:nvSpPr>
          <p:spPr>
            <a:xfrm>
              <a:off x="5228062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Блок-схема: объединение 10">
              <a:extLst>
                <a:ext uri="{FF2B5EF4-FFF2-40B4-BE49-F238E27FC236}">
                  <a16:creationId xmlns:a16="http://schemas.microsoft.com/office/drawing/2014/main" id="{9CA2CB59-7E2E-4FE6-B4DA-BC82267C4973}"/>
                </a:ext>
              </a:extLst>
            </p:cNvPr>
            <p:cNvSpPr/>
            <p:nvPr userDrawn="1"/>
          </p:nvSpPr>
          <p:spPr>
            <a:xfrm>
              <a:off x="7465312" y="49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77822EB-8A6C-4A70-8594-303E6651250C}"/>
              </a:ext>
            </a:extLst>
          </p:cNvPr>
          <p:cNvGrpSpPr/>
          <p:nvPr userDrawn="1"/>
        </p:nvGrpSpPr>
        <p:grpSpPr>
          <a:xfrm>
            <a:off x="9382650" y="6596925"/>
            <a:ext cx="2844750" cy="274500"/>
            <a:chOff x="9347250" y="6571200"/>
            <a:chExt cx="2844750" cy="274500"/>
          </a:xfrm>
          <a:solidFill>
            <a:schemeClr val="tx2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DA2A97F-749F-48D2-AE48-5762F540EF28}"/>
                </a:ext>
              </a:extLst>
            </p:cNvPr>
            <p:cNvSpPr/>
            <p:nvPr userDrawn="1"/>
          </p:nvSpPr>
          <p:spPr>
            <a:xfrm>
              <a:off x="9651000" y="65712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id="{3E93E1D6-3B3B-47F6-966E-B20E50008B90}"/>
                </a:ext>
              </a:extLst>
            </p:cNvPr>
            <p:cNvSpPr/>
            <p:nvPr userDrawn="1"/>
          </p:nvSpPr>
          <p:spPr>
            <a:xfrm rot="10800000">
              <a:off x="9347250" y="65712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Текст 18">
            <a:extLst>
              <a:ext uri="{FF2B5EF4-FFF2-40B4-BE49-F238E27FC236}">
                <a16:creationId xmlns:a16="http://schemas.microsoft.com/office/drawing/2014/main" id="{57C0137E-3F0D-4D70-B2CA-0E5AD27AD1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033588"/>
            <a:ext cx="10444163" cy="4049712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50C93-3FE6-49FE-813F-EAFA02E69906}"/>
              </a:ext>
            </a:extLst>
          </p:cNvPr>
          <p:cNvSpPr txBox="1"/>
          <p:nvPr userDrawn="1"/>
        </p:nvSpPr>
        <p:spPr>
          <a:xfrm>
            <a:off x="786000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4">
                    <a:lumMod val="25000"/>
                  </a:schemeClr>
                </a:solidFill>
              </a:rPr>
              <a:t>Доступные лекарства для всех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456F74-BD2F-4162-8C72-E1E7A342E6F2}"/>
              </a:ext>
            </a:extLst>
          </p:cNvPr>
          <p:cNvSpPr txBox="1"/>
          <p:nvPr userDrawn="1"/>
        </p:nvSpPr>
        <p:spPr>
          <a:xfrm>
            <a:off x="6187650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4">
                    <a:lumMod val="25000"/>
                  </a:schemeClr>
                </a:solidFill>
              </a:rPr>
              <a:t>GPower</a:t>
            </a:r>
            <a:endParaRPr lang="ru-RU" sz="1400" dirty="0">
              <a:solidFill>
                <a:schemeClr val="accent4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B7FDFF-D2AD-4235-A46C-DC66DD4D1013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070D4A9-B599-4348-B256-0E428B8B8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5813" y="1314450"/>
            <a:ext cx="10664825" cy="103505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6EF77BD0-0A00-4EB4-9CDD-5A98ACBE15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843213"/>
            <a:ext cx="10612438" cy="37814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A9322F2F-857E-4FE4-BE4D-D21B4515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987" y="352949"/>
            <a:ext cx="10515600" cy="1325563"/>
          </a:xfrm>
        </p:spPr>
        <p:txBody>
          <a:bodyPr/>
          <a:lstStyle>
            <a:lvl1pPr>
              <a:defRPr>
                <a:solidFill>
                  <a:srgbClr val="F2CB05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B5F83-9E44-4931-B0F9-73BFE013375F}"/>
              </a:ext>
            </a:extLst>
          </p:cNvPr>
          <p:cNvSpPr txBox="1"/>
          <p:nvPr userDrawn="1"/>
        </p:nvSpPr>
        <p:spPr>
          <a:xfrm>
            <a:off x="786000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4">
                    <a:lumMod val="50000"/>
                  </a:schemeClr>
                </a:solidFill>
              </a:rPr>
              <a:t>Доступные лекарства для всех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360F0-B4A6-4C26-B0F1-31D644FD518A}"/>
              </a:ext>
            </a:extLst>
          </p:cNvPr>
          <p:cNvSpPr txBox="1"/>
          <p:nvPr userDrawn="1"/>
        </p:nvSpPr>
        <p:spPr>
          <a:xfrm>
            <a:off x="8313273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GPower</a:t>
            </a:r>
            <a:endParaRPr lang="ru-RU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16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B7FDFF-D2AD-4235-A46C-DC66DD4D1013}"/>
              </a:ext>
            </a:extLst>
          </p:cNvPr>
          <p:cNvSpPr/>
          <p:nvPr userDrawn="1"/>
        </p:nvSpPr>
        <p:spPr>
          <a:xfrm>
            <a:off x="0" y="4509000"/>
            <a:ext cx="12192000" cy="234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070D4A9-B599-4348-B256-0E428B8B8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5813" y="1314450"/>
            <a:ext cx="10664825" cy="292455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D6F7538-3390-41DD-B230-F5083FB8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55937"/>
            <a:ext cx="10515600" cy="9179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40CA2-486C-4DF1-A543-CB26FC15202A}"/>
              </a:ext>
            </a:extLst>
          </p:cNvPr>
          <p:cNvSpPr txBox="1"/>
          <p:nvPr userDrawn="1"/>
        </p:nvSpPr>
        <p:spPr>
          <a:xfrm>
            <a:off x="786000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FF00"/>
                </a:solidFill>
              </a:rPr>
              <a:t>Доступные лекарства для всех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9BC37-CBAA-4805-951C-94BF3BD28FDB}"/>
              </a:ext>
            </a:extLst>
          </p:cNvPr>
          <p:cNvSpPr txBox="1"/>
          <p:nvPr userDrawn="1"/>
        </p:nvSpPr>
        <p:spPr>
          <a:xfrm>
            <a:off x="8313273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solidFill>
                  <a:srgbClr val="FFFF00"/>
                </a:solidFill>
              </a:defRPr>
            </a:lvl1pPr>
          </a:lstStyle>
          <a:p>
            <a:pPr lvl="0" algn="r"/>
            <a:r>
              <a:rPr lang="en-US" dirty="0" err="1"/>
              <a:t>GPower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57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B6D58-97DC-44E4-9E0A-561EED96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00" y="365125"/>
            <a:ext cx="7732800" cy="10388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B7FDFF-D2AD-4235-A46C-DC66DD4D1013}"/>
              </a:ext>
            </a:extLst>
          </p:cNvPr>
          <p:cNvSpPr/>
          <p:nvPr userDrawn="1"/>
        </p:nvSpPr>
        <p:spPr>
          <a:xfrm>
            <a:off x="0" y="0"/>
            <a:ext cx="285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46014F-1F57-473C-840B-91CF6FA9A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6638" y="1673225"/>
            <a:ext cx="7785100" cy="4951413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956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21462-A9E1-4536-9F2D-B2F8F218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8" y="365125"/>
            <a:ext cx="5257801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8D8509-D379-49B3-A4FE-EDBEE064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1B458C-BFE5-4FED-890B-A3C81CBD9E00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4EC097-BE1E-47C5-A4A4-558BFD9F9C06}"/>
              </a:ext>
            </a:extLst>
          </p:cNvPr>
          <p:cNvSpPr/>
          <p:nvPr userDrawn="1"/>
        </p:nvSpPr>
        <p:spPr>
          <a:xfrm>
            <a:off x="12450" y="6772425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17DD4B55-CA6E-4B68-97C9-646C6EC1FB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850" y="-575"/>
            <a:ext cx="5186362" cy="6858575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CD6CA42-8F84-4EF7-AC44-C6D7CA7B5256}"/>
              </a:ext>
            </a:extLst>
          </p:cNvPr>
          <p:cNvGrpSpPr/>
          <p:nvPr userDrawn="1"/>
        </p:nvGrpSpPr>
        <p:grpSpPr>
          <a:xfrm>
            <a:off x="5207212" y="36075"/>
            <a:ext cx="2844750" cy="274500"/>
            <a:chOff x="5228062" y="49500"/>
            <a:chExt cx="2844750" cy="274500"/>
          </a:xfrm>
          <a:solidFill>
            <a:schemeClr val="accent1"/>
          </a:solidFill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F73193D-4957-4A8F-A457-261D1530DEC3}"/>
                </a:ext>
              </a:extLst>
            </p:cNvPr>
            <p:cNvSpPr/>
            <p:nvPr userDrawn="1"/>
          </p:nvSpPr>
          <p:spPr>
            <a:xfrm>
              <a:off x="5228062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1" name="Блок-схема: объединение 10">
              <a:extLst>
                <a:ext uri="{FF2B5EF4-FFF2-40B4-BE49-F238E27FC236}">
                  <a16:creationId xmlns:a16="http://schemas.microsoft.com/office/drawing/2014/main" id="{9CA2CB59-7E2E-4FE6-B4DA-BC82267C4973}"/>
                </a:ext>
              </a:extLst>
            </p:cNvPr>
            <p:cNvSpPr/>
            <p:nvPr userDrawn="1"/>
          </p:nvSpPr>
          <p:spPr>
            <a:xfrm>
              <a:off x="7465312" y="49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77822EB-8A6C-4A70-8594-303E6651250C}"/>
              </a:ext>
            </a:extLst>
          </p:cNvPr>
          <p:cNvGrpSpPr/>
          <p:nvPr userDrawn="1"/>
        </p:nvGrpSpPr>
        <p:grpSpPr>
          <a:xfrm>
            <a:off x="9382650" y="6596925"/>
            <a:ext cx="2844750" cy="274500"/>
            <a:chOff x="9347250" y="6571200"/>
            <a:chExt cx="2844750" cy="274500"/>
          </a:xfrm>
          <a:solidFill>
            <a:schemeClr val="accent1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DA2A97F-749F-48D2-AE48-5762F540EF28}"/>
                </a:ext>
              </a:extLst>
            </p:cNvPr>
            <p:cNvSpPr/>
            <p:nvPr userDrawn="1"/>
          </p:nvSpPr>
          <p:spPr>
            <a:xfrm>
              <a:off x="9651000" y="65712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id="{3E93E1D6-3B3B-47F6-966E-B20E50008B90}"/>
                </a:ext>
              </a:extLst>
            </p:cNvPr>
            <p:cNvSpPr/>
            <p:nvPr userDrawn="1"/>
          </p:nvSpPr>
          <p:spPr>
            <a:xfrm rot="10800000">
              <a:off x="9347250" y="65712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16" name="Текст 18">
            <a:extLst>
              <a:ext uri="{FF2B5EF4-FFF2-40B4-BE49-F238E27FC236}">
                <a16:creationId xmlns:a16="http://schemas.microsoft.com/office/drawing/2014/main" id="{57C0137E-3F0D-4D70-B2CA-0E5AD27AD1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2033588"/>
            <a:ext cx="5186363" cy="404971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4459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95E16D1-998B-48A7-9C66-2F192101B82F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8120B5-0C92-46E1-BAA0-BA8A5399D9C2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BF0CE19-D07F-45F4-8B53-F4AE3EAC0AF5}"/>
              </a:ext>
            </a:extLst>
          </p:cNvPr>
          <p:cNvGrpSpPr/>
          <p:nvPr userDrawn="1"/>
        </p:nvGrpSpPr>
        <p:grpSpPr>
          <a:xfrm>
            <a:off x="4161000" y="150"/>
            <a:ext cx="2844750" cy="286020"/>
            <a:chOff x="9347250" y="37980"/>
            <a:chExt cx="2844750" cy="286020"/>
          </a:xfrm>
          <a:solidFill>
            <a:schemeClr val="accent1"/>
          </a:solidFill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6D0ED7C-6F6D-4A0C-B5BF-D4C886121974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9" name="Блок-схема: объединение 8">
              <a:extLst>
                <a:ext uri="{FF2B5EF4-FFF2-40B4-BE49-F238E27FC236}">
                  <a16:creationId xmlns:a16="http://schemas.microsoft.com/office/drawing/2014/main" id="{F6313D72-2173-410E-9DAC-5F683BF77D8C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0FFF0F-DED0-4533-AA04-278237E63B65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  <a:solidFill>
            <a:schemeClr val="accent1"/>
          </a:solidFill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01E034F0-B288-495E-B8C4-5A4D6270B72C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2" name="Блок-схема: объединение 11">
              <a:extLst>
                <a:ext uri="{FF2B5EF4-FFF2-40B4-BE49-F238E27FC236}">
                  <a16:creationId xmlns:a16="http://schemas.microsoft.com/office/drawing/2014/main" id="{7F3095C1-9AE8-47F3-8F8B-8B149C02C892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Рисунок 2">
            <a:extLst>
              <a:ext uri="{FF2B5EF4-FFF2-40B4-BE49-F238E27FC236}">
                <a16:creationId xmlns:a16="http://schemas.microsoft.com/office/drawing/2014/main" id="{9563E350-4964-48DA-95EE-507A76F601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5638" y="9000"/>
            <a:ext cx="5186362" cy="333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Заголовок 16">
            <a:extLst>
              <a:ext uri="{FF2B5EF4-FFF2-40B4-BE49-F238E27FC236}">
                <a16:creationId xmlns:a16="http://schemas.microsoft.com/office/drawing/2014/main" id="{E44DF226-C979-4C53-9AB3-F30F19A6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87" y="485501"/>
            <a:ext cx="5257800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5" name="Текст 18">
            <a:extLst>
              <a:ext uri="{FF2B5EF4-FFF2-40B4-BE49-F238E27FC236}">
                <a16:creationId xmlns:a16="http://schemas.microsoft.com/office/drawing/2014/main" id="{C0D997C5-63D2-40A5-8978-8A0E7A482F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987" y="2153964"/>
            <a:ext cx="5186363" cy="404971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6" name="Рисунок 2">
            <a:extLst>
              <a:ext uri="{FF2B5EF4-FFF2-40B4-BE49-F238E27FC236}">
                <a16:creationId xmlns:a16="http://schemas.microsoft.com/office/drawing/2014/main" id="{0DC8507B-223A-4D10-9873-5F8CBA1FA6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84638" y="3519000"/>
            <a:ext cx="5186362" cy="333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63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31BDB-50F3-43CA-877E-F9C7672D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4453DF6-9509-45CB-BD4E-84F90C1C9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AF27442-62D0-4CA6-81B4-B7FDDA51A9A2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1FD6AC4-0F96-4D40-B8AD-EF85E9EDE11D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3640FF5-D492-4210-9DE4-D7B66426125F}"/>
              </a:ext>
            </a:extLst>
          </p:cNvPr>
          <p:cNvGrpSpPr/>
          <p:nvPr userDrawn="1"/>
        </p:nvGrpSpPr>
        <p:grpSpPr>
          <a:xfrm>
            <a:off x="9347250" y="37980"/>
            <a:ext cx="2844750" cy="286020"/>
            <a:chOff x="9347250" y="37980"/>
            <a:chExt cx="2844750" cy="286020"/>
          </a:xfrm>
          <a:solidFill>
            <a:schemeClr val="accent1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062B47E0-EF90-4ECC-A73E-6E5DA1F62FCD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id="{2FC4DE4B-558A-425B-A23E-B63E93533558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1C3AA05-E7C7-4C27-A908-2E47AFEBA600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  <a:solidFill>
            <a:schemeClr val="accent1"/>
          </a:solidFill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D94BF255-53E4-439B-83D0-7DE93A9900DD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7" name="Блок-схема: объединение 16">
              <a:extLst>
                <a:ext uri="{FF2B5EF4-FFF2-40B4-BE49-F238E27FC236}">
                  <a16:creationId xmlns:a16="http://schemas.microsoft.com/office/drawing/2014/main" id="{E38044D4-D5F4-4E1E-8B74-E24D6E7B2929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08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1">
            <a:extLst>
              <a:ext uri="{FF2B5EF4-FFF2-40B4-BE49-F238E27FC236}">
                <a16:creationId xmlns:a16="http://schemas.microsoft.com/office/drawing/2014/main" id="{AC7B45C4-0029-484F-BC10-E13FF562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234000"/>
            <a:ext cx="11341100" cy="1035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7" name="Рисунок 2">
            <a:extLst>
              <a:ext uri="{FF2B5EF4-FFF2-40B4-BE49-F238E27FC236}">
                <a16:creationId xmlns:a16="http://schemas.microsoft.com/office/drawing/2014/main" id="{F8FF044D-1DB9-4B7C-9D24-F0D3A3DD3C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5450" y="23034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Рисунок 2">
            <a:extLst>
              <a:ext uri="{FF2B5EF4-FFF2-40B4-BE49-F238E27FC236}">
                <a16:creationId xmlns:a16="http://schemas.microsoft.com/office/drawing/2014/main" id="{738784A2-81B9-4C54-8F48-52CB72EF97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95341" y="23034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9" name="Рисунок 2">
            <a:extLst>
              <a:ext uri="{FF2B5EF4-FFF2-40B4-BE49-F238E27FC236}">
                <a16:creationId xmlns:a16="http://schemas.microsoft.com/office/drawing/2014/main" id="{21C4B4FC-EB7C-4B83-9B03-36AC76ADC6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61675" y="2303463"/>
            <a:ext cx="3004875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0" name="Рисунок 2">
            <a:extLst>
              <a:ext uri="{FF2B5EF4-FFF2-40B4-BE49-F238E27FC236}">
                <a16:creationId xmlns:a16="http://schemas.microsoft.com/office/drawing/2014/main" id="{FC421DAD-9956-40BC-B396-121BDF52207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5450" y="4058163"/>
            <a:ext cx="3004875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Рисунок 2">
            <a:extLst>
              <a:ext uri="{FF2B5EF4-FFF2-40B4-BE49-F238E27FC236}">
                <a16:creationId xmlns:a16="http://schemas.microsoft.com/office/drawing/2014/main" id="{0596AFFC-6327-4316-8A52-555C5499A3E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6109" y="40581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Рисунок 2">
            <a:extLst>
              <a:ext uri="{FF2B5EF4-FFF2-40B4-BE49-F238E27FC236}">
                <a16:creationId xmlns:a16="http://schemas.microsoft.com/office/drawing/2014/main" id="{709A8CBC-B10E-4729-8664-C17D4F6947A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776000" y="40581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05550F69-FB7F-4160-902B-8FE3C5C275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9739" y="1493838"/>
            <a:ext cx="11341100" cy="627062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9E5-9B14-4491-B815-4580D2D976AE}"/>
              </a:ext>
            </a:extLst>
          </p:cNvPr>
          <p:cNvSpPr txBox="1"/>
          <p:nvPr userDrawn="1"/>
        </p:nvSpPr>
        <p:spPr>
          <a:xfrm>
            <a:off x="786000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4">
                    <a:lumMod val="50000"/>
                  </a:schemeClr>
                </a:solidFill>
              </a:rPr>
              <a:t>Доступные лекарства для всех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DAD150-71DF-46CF-9FE0-B7F0A8263595}"/>
              </a:ext>
            </a:extLst>
          </p:cNvPr>
          <p:cNvSpPr txBox="1"/>
          <p:nvPr userDrawn="1"/>
        </p:nvSpPr>
        <p:spPr>
          <a:xfrm>
            <a:off x="8313273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GPower</a:t>
            </a:r>
            <a:endParaRPr lang="ru-RU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5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presentation-creation.ru/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E8430-DDB9-4451-9D36-B3AF2E76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E93D94-3035-46FC-A88F-4C3D803A5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C1E060-1FC4-4335-BB7B-E97E627F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DED04A-12F8-4119-ACB5-AA522965E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F0D0D2-7346-4BE2-B3F5-7DE8403A2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21"/>
            <a:extLst>
              <a:ext uri="{FF2B5EF4-FFF2-40B4-BE49-F238E27FC236}">
                <a16:creationId xmlns:a16="http://schemas.microsoft.com/office/drawing/2014/main" id="{43780347-ADC3-4039-95E5-9DAF405C2D48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8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5" r:id="rId3"/>
    <p:sldLayoutId id="2147483667" r:id="rId4"/>
    <p:sldLayoutId id="2147483666" r:id="rId5"/>
    <p:sldLayoutId id="2147483661" r:id="rId6"/>
    <p:sldLayoutId id="2147483662" r:id="rId7"/>
    <p:sldLayoutId id="2147483663" r:id="rId8"/>
    <p:sldLayoutId id="2147483664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A3F9B0-C61E-4C60-847E-58C20F285C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3A62C24-D04B-48C3-AA2C-139B09BA2CCB}"/>
              </a:ext>
            </a:extLst>
          </p:cNvPr>
          <p:cNvSpPr/>
          <p:nvPr/>
        </p:nvSpPr>
        <p:spPr>
          <a:xfrm>
            <a:off x="1236000" y="683550"/>
            <a:ext cx="9720000" cy="54675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517E966-A564-45E1-84EA-531571F52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3650" y="1584000"/>
            <a:ext cx="9144000" cy="2150963"/>
          </a:xfrm>
        </p:spPr>
        <p:txBody>
          <a:bodyPr>
            <a:normAutofit fontScale="90000"/>
          </a:bodyPr>
          <a:lstStyle/>
          <a:p>
            <a:r>
              <a:rPr lang="ru-RU" sz="8000" b="1" dirty="0">
                <a:solidFill>
                  <a:schemeClr val="accent3"/>
                </a:solidFill>
                <a:latin typeface="Raleway" pitchFamily="2" charset="-52"/>
              </a:rPr>
              <a:t>Трек 1. Доступные лекарства для всех</a:t>
            </a:r>
            <a:endParaRPr lang="ru-RU" sz="8000" dirty="0">
              <a:solidFill>
                <a:schemeClr val="accent3"/>
              </a:solidFill>
              <a:latin typeface="Raleway" pitchFamily="2" charset="-52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7677A69-23E8-4468-B0C1-F200BA6A0BB0}"/>
              </a:ext>
            </a:extLst>
          </p:cNvPr>
          <p:cNvSpPr/>
          <p:nvPr/>
        </p:nvSpPr>
        <p:spPr>
          <a:xfrm>
            <a:off x="456450" y="257400"/>
            <a:ext cx="11318400" cy="636660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аголовок 6">
            <a:extLst>
              <a:ext uri="{FF2B5EF4-FFF2-40B4-BE49-F238E27FC236}">
                <a16:creationId xmlns:a16="http://schemas.microsoft.com/office/drawing/2014/main" id="{321BC45B-E070-4346-A636-E1812C41A674}"/>
              </a:ext>
            </a:extLst>
          </p:cNvPr>
          <p:cNvSpPr txBox="1">
            <a:spLocks/>
          </p:cNvSpPr>
          <p:nvPr/>
        </p:nvSpPr>
        <p:spPr>
          <a:xfrm>
            <a:off x="3373125" y="3940263"/>
            <a:ext cx="5445750" cy="20537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dirty="0">
              <a:solidFill>
                <a:schemeClr val="accent3"/>
              </a:solidFill>
              <a:latin typeface="Raleway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DCE75-3FF6-483F-AC7A-A8EEE84BBB67}"/>
              </a:ext>
            </a:extLst>
          </p:cNvPr>
          <p:cNvSpPr txBox="1"/>
          <p:nvPr/>
        </p:nvSpPr>
        <p:spPr>
          <a:xfrm>
            <a:off x="4431000" y="4268542"/>
            <a:ext cx="333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accent3"/>
                </a:solidFill>
                <a:latin typeface="Raleway" pitchFamily="2" charset="-52"/>
              </a:rPr>
              <a:t>«</a:t>
            </a:r>
            <a:r>
              <a:rPr lang="en-US" sz="4000" b="1" dirty="0">
                <a:solidFill>
                  <a:schemeClr val="accent3"/>
                </a:solidFill>
                <a:latin typeface="Raleway" pitchFamily="2" charset="-52"/>
              </a:rPr>
              <a:t>GPOWER</a:t>
            </a:r>
            <a:r>
              <a:rPr lang="ru-RU" sz="4000" b="1" dirty="0">
                <a:solidFill>
                  <a:schemeClr val="accent3"/>
                </a:solidFill>
                <a:latin typeface="Raleway" pitchFamily="2" charset="-52"/>
              </a:rPr>
              <a:t>»</a:t>
            </a:r>
            <a:endParaRPr lang="en-US" sz="4000" b="1" dirty="0">
              <a:solidFill>
                <a:schemeClr val="accent3"/>
              </a:solidFill>
              <a:latin typeface="Raleway" pitchFamily="2" charset="-52"/>
            </a:endParaRPr>
          </a:p>
          <a:p>
            <a:pPr algn="ctr"/>
            <a:r>
              <a:rPr lang="ru-RU" sz="4000" b="1" dirty="0">
                <a:solidFill>
                  <a:schemeClr val="accent3"/>
                </a:solidFill>
                <a:latin typeface="Raleway" pitchFamily="2" charset="-52"/>
              </a:rPr>
              <a:t>Г. Москва</a:t>
            </a:r>
          </a:p>
        </p:txBody>
      </p:sp>
    </p:spTree>
    <p:extLst>
      <p:ext uri="{BB962C8B-B14F-4D97-AF65-F5344CB8AC3E}">
        <p14:creationId xmlns:p14="http://schemas.microsoft.com/office/powerpoint/2010/main" val="159561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Вы пользуетесь более старым браузером, поэтому использование вами сайта  может не быть оптимальным. Рассмотрите возможность обновления. Подробнее.  Изображения Изображения: главная страницаТематические коллекции ...">
            <a:extLst>
              <a:ext uri="{FF2B5EF4-FFF2-40B4-BE49-F238E27FC236}">
                <a16:creationId xmlns:a16="http://schemas.microsoft.com/office/drawing/2014/main" id="{BC75003F-2665-4583-B4D0-5B983CEE88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5" t="7826" r="12265" b="12366"/>
          <a:stretch/>
        </p:blipFill>
        <p:spPr bwMode="auto">
          <a:xfrm>
            <a:off x="3376823" y="2704797"/>
            <a:ext cx="746638" cy="85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E3AC5-8DCB-496C-8E63-AC9FF0F4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2"/>
                </a:solidFill>
                <a:latin typeface="Raleway" pitchFamily="2" charset="-52"/>
              </a:rPr>
              <a:t>Постановка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A41605-339E-4210-9FCA-20A98B9F51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751196" y="3008570"/>
            <a:ext cx="3014998" cy="3255141"/>
          </a:xfrm>
        </p:spPr>
        <p:txBody>
          <a:bodyPr>
            <a:normAutofit/>
          </a:bodyPr>
          <a:lstStyle/>
          <a:p>
            <a:pPr algn="r">
              <a:lnSpc>
                <a:spcPct val="145000"/>
              </a:lnSpc>
            </a:pPr>
            <a:endParaRPr lang="ru-RU" sz="2000" b="1" i="0" dirty="0">
              <a:latin typeface="Raleway Light" pitchFamily="2" charset="-52"/>
            </a:endParaRPr>
          </a:p>
          <a:p>
            <a:pPr algn="r">
              <a:lnSpc>
                <a:spcPct val="145000"/>
              </a:lnSpc>
            </a:pPr>
            <a:endParaRPr lang="ru-RU" sz="2000" b="1" dirty="0">
              <a:latin typeface="Raleway Light" pitchFamily="2" charset="-52"/>
            </a:endParaRPr>
          </a:p>
          <a:p>
            <a:pPr algn="r">
              <a:lnSpc>
                <a:spcPct val="145000"/>
              </a:lnSpc>
            </a:pPr>
            <a:endParaRPr lang="ru-RU" sz="2000" b="1" dirty="0">
              <a:latin typeface="Raleway Light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7C05F-49E7-4B44-9E03-ED2E629EB173}"/>
              </a:ext>
            </a:extLst>
          </p:cNvPr>
          <p:cNvSpPr txBox="1"/>
          <p:nvPr/>
        </p:nvSpPr>
        <p:spPr>
          <a:xfrm>
            <a:off x="11335676" y="3436212"/>
            <a:ext cx="83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-2-</a:t>
            </a:r>
          </a:p>
        </p:txBody>
      </p:sp>
      <p:pic>
        <p:nvPicPr>
          <p:cNvPr id="1028" name="Picture 4" descr="Problem Statement Icon Isolated on White Background Stock Vector -  Illustration of technology, statements: 133861265">
            <a:extLst>
              <a:ext uri="{FF2B5EF4-FFF2-40B4-BE49-F238E27FC236}">
                <a16:creationId xmlns:a16="http://schemas.microsoft.com/office/drawing/2014/main" id="{7B340FAD-7511-499F-AF66-B781ECF1F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54" y="1624460"/>
            <a:ext cx="853572" cy="85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FB13B8-0DC4-44DD-ADF6-550C817E1DBA}"/>
              </a:ext>
            </a:extLst>
          </p:cNvPr>
          <p:cNvSpPr txBox="1"/>
          <p:nvPr/>
        </p:nvSpPr>
        <p:spPr>
          <a:xfrm>
            <a:off x="4491327" y="1690688"/>
            <a:ext cx="6705600" cy="567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</a:pPr>
            <a:r>
              <a:rPr lang="ru-RU" sz="2400" dirty="0">
                <a:latin typeface="Raleway Light" pitchFamily="2" charset="-52"/>
              </a:rPr>
              <a:t>Нехватка лекарственных препаратов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57D58-77F6-4EBE-9A1C-19121E07BC22}"/>
              </a:ext>
            </a:extLst>
          </p:cNvPr>
          <p:cNvSpPr txBox="1"/>
          <p:nvPr/>
        </p:nvSpPr>
        <p:spPr>
          <a:xfrm>
            <a:off x="481933" y="1690688"/>
            <a:ext cx="2590221" cy="567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45000"/>
              </a:lnSpc>
            </a:pPr>
            <a:r>
              <a:rPr lang="ru-RU" sz="2400" b="1" u="none" strike="noStrike" baseline="0" dirty="0">
                <a:solidFill>
                  <a:srgbClr val="025373"/>
                </a:solidFill>
                <a:latin typeface="Raleway Light" pitchFamily="2" charset="-52"/>
              </a:rPr>
              <a:t>Проблема</a:t>
            </a:r>
            <a:endParaRPr lang="ru-RU" sz="2400" b="1" i="0" dirty="0">
              <a:solidFill>
                <a:srgbClr val="025373"/>
              </a:solidFill>
              <a:latin typeface="Raleway Light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7947D9-E5C2-4D4B-98DF-D402ABDC75CE}"/>
              </a:ext>
            </a:extLst>
          </p:cNvPr>
          <p:cNvSpPr txBox="1"/>
          <p:nvPr/>
        </p:nvSpPr>
        <p:spPr>
          <a:xfrm>
            <a:off x="447391" y="2816409"/>
            <a:ext cx="2590221" cy="567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45000"/>
              </a:lnSpc>
            </a:pPr>
            <a:r>
              <a:rPr lang="ru-RU" sz="2400" b="1" i="0" dirty="0">
                <a:solidFill>
                  <a:srgbClr val="025373"/>
                </a:solidFill>
                <a:latin typeface="Raleway Light" pitchFamily="2" charset="-52"/>
              </a:rPr>
              <a:t>Задача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C4141-CAF0-4F85-9889-C98CB0688474}"/>
              </a:ext>
            </a:extLst>
          </p:cNvPr>
          <p:cNvSpPr txBox="1"/>
          <p:nvPr/>
        </p:nvSpPr>
        <p:spPr>
          <a:xfrm>
            <a:off x="412045" y="3977183"/>
            <a:ext cx="2590221" cy="5675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r">
              <a:lnSpc>
                <a:spcPct val="145000"/>
              </a:lnSpc>
              <a:defRPr sz="2800" b="1" i="0">
                <a:solidFill>
                  <a:srgbClr val="002060"/>
                </a:solidFill>
                <a:latin typeface="Raleway Light" pitchFamily="2" charset="-52"/>
              </a:defRPr>
            </a:lvl1pPr>
          </a:lstStyle>
          <a:p>
            <a:r>
              <a:rPr lang="ru-RU" sz="2400" dirty="0">
                <a:solidFill>
                  <a:srgbClr val="025373"/>
                </a:solidFill>
              </a:rPr>
              <a:t>Методы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84E6CF-9E7B-40C7-B6B9-4F190E51886E}"/>
              </a:ext>
            </a:extLst>
          </p:cNvPr>
          <p:cNvSpPr txBox="1"/>
          <p:nvPr/>
        </p:nvSpPr>
        <p:spPr>
          <a:xfrm>
            <a:off x="283882" y="5078663"/>
            <a:ext cx="2753730" cy="11031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r">
              <a:lnSpc>
                <a:spcPct val="145000"/>
              </a:lnSpc>
              <a:defRPr sz="2800" b="1" i="0">
                <a:solidFill>
                  <a:srgbClr val="002060"/>
                </a:solidFill>
                <a:latin typeface="Raleway Light" pitchFamily="2" charset="-52"/>
              </a:defRPr>
            </a:lvl1pPr>
          </a:lstStyle>
          <a:p>
            <a:r>
              <a:rPr lang="ru-RU" sz="2400" dirty="0">
                <a:solidFill>
                  <a:srgbClr val="025373"/>
                </a:solidFill>
              </a:rPr>
              <a:t>Преимущества</a:t>
            </a:r>
          </a:p>
          <a:p>
            <a:r>
              <a:rPr lang="ru-RU" sz="2400" dirty="0">
                <a:solidFill>
                  <a:srgbClr val="025373"/>
                </a:solidFill>
              </a:rPr>
              <a:t>решения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4DD36B-7421-41B6-8739-3DA97F4189E2}"/>
              </a:ext>
            </a:extLst>
          </p:cNvPr>
          <p:cNvSpPr txBox="1"/>
          <p:nvPr/>
        </p:nvSpPr>
        <p:spPr>
          <a:xfrm>
            <a:off x="4491326" y="2580022"/>
            <a:ext cx="7454673" cy="11031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lnSpc>
                <a:spcPct val="145000"/>
              </a:lnSpc>
              <a:defRPr sz="2800">
                <a:latin typeface="Raleway Light" pitchFamily="2" charset="-52"/>
              </a:defRPr>
            </a:lvl1pPr>
          </a:lstStyle>
          <a:p>
            <a:r>
              <a:rPr lang="ru-RU" sz="2400" dirty="0"/>
              <a:t>Предсказание спроса на лекарства, создание интерфейса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E6FBFC-EF77-47A1-B0AE-A1AD5FA0CAA6}"/>
              </a:ext>
            </a:extLst>
          </p:cNvPr>
          <p:cNvSpPr txBox="1"/>
          <p:nvPr/>
        </p:nvSpPr>
        <p:spPr>
          <a:xfrm>
            <a:off x="4491326" y="4004887"/>
            <a:ext cx="8954812" cy="5675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lnSpc>
                <a:spcPct val="145000"/>
              </a:lnSpc>
              <a:defRPr sz="2800">
                <a:latin typeface="Raleway Light" pitchFamily="2" charset="-52"/>
              </a:defRPr>
            </a:lvl1pPr>
          </a:lstStyle>
          <a:p>
            <a:r>
              <a:rPr lang="ru-RU" sz="2400" dirty="0"/>
              <a:t>Искусственный интеллект, машинное обучение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9A3F6E-92FE-42FE-9AE3-13B068E704AB}"/>
              </a:ext>
            </a:extLst>
          </p:cNvPr>
          <p:cNvSpPr txBox="1"/>
          <p:nvPr/>
        </p:nvSpPr>
        <p:spPr>
          <a:xfrm>
            <a:off x="4491326" y="5078663"/>
            <a:ext cx="8954812" cy="1103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</a:pPr>
            <a:r>
              <a:rPr lang="ru-RU" sz="2400" dirty="0">
                <a:latin typeface="Raleway Light" pitchFamily="2" charset="-52"/>
              </a:rPr>
              <a:t>Быстрота, высокая точность, доступный </a:t>
            </a:r>
            <a:r>
              <a:rPr lang="en-US" sz="2400" dirty="0">
                <a:latin typeface="Raleway Light" pitchFamily="2" charset="-52"/>
              </a:rPr>
              <a:t>UX/UI</a:t>
            </a:r>
            <a:r>
              <a:rPr lang="ru-RU" sz="2400" dirty="0">
                <a:latin typeface="Raleway Light" pitchFamily="2" charset="-52"/>
              </a:rPr>
              <a:t>, интерпретируемость, прогноз на 2 месяца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5251A96D-8E78-4B31-B19D-22624A0A3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4004887"/>
            <a:ext cx="729113" cy="729113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4D9E882-E2D9-4221-B2A7-0556621EEE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73" y="5282431"/>
            <a:ext cx="788059" cy="78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464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D19EC124-D227-4FD7-92FC-4EAD3D618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865" y="4947789"/>
            <a:ext cx="3851073" cy="1451211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084735-0FBD-40D7-8737-954EEEC2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Решение</a:t>
            </a:r>
            <a:endParaRPr lang="ru-RU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352D1394-ECF3-4B9F-88E4-F7CF9D6B27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6000" y="2845194"/>
            <a:ext cx="2925550" cy="1508735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Работа с данными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B059522-DCDE-4211-9A3B-65E1F2CC56A9}"/>
              </a:ext>
            </a:extLst>
          </p:cNvPr>
          <p:cNvCxnSpPr>
            <a:cxnSpLocks/>
          </p:cNvCxnSpPr>
          <p:nvPr/>
        </p:nvCxnSpPr>
        <p:spPr>
          <a:xfrm>
            <a:off x="3146019" y="1295123"/>
            <a:ext cx="0" cy="4608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 descr="People icon Images - Search Images on Everypixel">
            <a:extLst>
              <a:ext uri="{FF2B5EF4-FFF2-40B4-BE49-F238E27FC236}">
                <a16:creationId xmlns:a16="http://schemas.microsoft.com/office/drawing/2014/main" id="{1284C5B7-794C-4B20-87B7-C9E1E3824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973" y="1522495"/>
            <a:ext cx="826567" cy="82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Thermometer temperature icon black isolated Vector Image">
            <a:extLst>
              <a:ext uri="{FF2B5EF4-FFF2-40B4-BE49-F238E27FC236}">
                <a16:creationId xmlns:a16="http://schemas.microsoft.com/office/drawing/2014/main" id="{36BD2B01-6A04-4EC4-AB03-907E526CF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69"/>
          <a:stretch/>
        </p:blipFill>
        <p:spPr bwMode="auto">
          <a:xfrm>
            <a:off x="3556889" y="966122"/>
            <a:ext cx="502733" cy="6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Текст 12">
            <a:extLst>
              <a:ext uri="{FF2B5EF4-FFF2-40B4-BE49-F238E27FC236}">
                <a16:creationId xmlns:a16="http://schemas.microsoft.com/office/drawing/2014/main" id="{AAB7A2D6-D376-4C3F-A221-4DDD5EFDD097}"/>
              </a:ext>
            </a:extLst>
          </p:cNvPr>
          <p:cNvSpPr txBox="1">
            <a:spLocks/>
          </p:cNvSpPr>
          <p:nvPr/>
        </p:nvSpPr>
        <p:spPr>
          <a:xfrm>
            <a:off x="4221539" y="1730418"/>
            <a:ext cx="7166215" cy="379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Среднегодовая температура по всем городам России</a:t>
            </a:r>
          </a:p>
        </p:txBody>
      </p:sp>
      <p:sp>
        <p:nvSpPr>
          <p:cNvPr id="20" name="Текст 12">
            <a:extLst>
              <a:ext uri="{FF2B5EF4-FFF2-40B4-BE49-F238E27FC236}">
                <a16:creationId xmlns:a16="http://schemas.microsoft.com/office/drawing/2014/main" id="{1DC66A43-5845-4290-810D-D197E1461290}"/>
              </a:ext>
            </a:extLst>
          </p:cNvPr>
          <p:cNvSpPr txBox="1">
            <a:spLocks/>
          </p:cNvSpPr>
          <p:nvPr/>
        </p:nvSpPr>
        <p:spPr>
          <a:xfrm>
            <a:off x="4221538" y="1123973"/>
            <a:ext cx="7454462" cy="379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Население каждого субъекта Российской Федерации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0D3198F-07C7-431F-B3BB-C9FB39EDB2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915" y="2218620"/>
            <a:ext cx="334684" cy="560509"/>
          </a:xfrm>
          <a:prstGeom prst="rect">
            <a:avLst/>
          </a:prstGeom>
        </p:spPr>
      </p:pic>
      <p:sp>
        <p:nvSpPr>
          <p:cNvPr id="22" name="Текст 12">
            <a:extLst>
              <a:ext uri="{FF2B5EF4-FFF2-40B4-BE49-F238E27FC236}">
                <a16:creationId xmlns:a16="http://schemas.microsoft.com/office/drawing/2014/main" id="{EB0318F4-AA26-42E9-A4A3-E18E6721D38D}"/>
              </a:ext>
            </a:extLst>
          </p:cNvPr>
          <p:cNvSpPr txBox="1">
            <a:spLocks/>
          </p:cNvSpPr>
          <p:nvPr/>
        </p:nvSpPr>
        <p:spPr>
          <a:xfrm>
            <a:off x="4221540" y="2336863"/>
            <a:ext cx="6618532" cy="372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Географические координаты областных центров</a:t>
            </a: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C0242CC1-46FA-4539-9501-B263072D1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071" y="2747876"/>
            <a:ext cx="732372" cy="73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Текст 12">
            <a:extLst>
              <a:ext uri="{FF2B5EF4-FFF2-40B4-BE49-F238E27FC236}">
                <a16:creationId xmlns:a16="http://schemas.microsoft.com/office/drawing/2014/main" id="{EE63AF30-07FA-4B9A-8944-8F527510430B}"/>
              </a:ext>
            </a:extLst>
          </p:cNvPr>
          <p:cNvSpPr txBox="1">
            <a:spLocks/>
          </p:cNvSpPr>
          <p:nvPr/>
        </p:nvSpPr>
        <p:spPr>
          <a:xfrm>
            <a:off x="4274174" y="2927577"/>
            <a:ext cx="8660365" cy="372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Количество зараженных на начало месяца по субъектам</a:t>
            </a:r>
          </a:p>
        </p:txBody>
      </p:sp>
      <p:sp>
        <p:nvSpPr>
          <p:cNvPr id="25" name="Текст 12">
            <a:extLst>
              <a:ext uri="{FF2B5EF4-FFF2-40B4-BE49-F238E27FC236}">
                <a16:creationId xmlns:a16="http://schemas.microsoft.com/office/drawing/2014/main" id="{5F09823B-9C85-4494-A358-D2711E8DF378}"/>
              </a:ext>
            </a:extLst>
          </p:cNvPr>
          <p:cNvSpPr txBox="1">
            <a:spLocks/>
          </p:cNvSpPr>
          <p:nvPr/>
        </p:nvSpPr>
        <p:spPr>
          <a:xfrm>
            <a:off x="4221538" y="613547"/>
            <a:ext cx="6262879" cy="3554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u="sng" dirty="0"/>
              <a:t>Внешние данные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0385017-25F5-4C77-966A-FB63163D746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7" t="19693" r="21366" b="19999"/>
          <a:stretch/>
        </p:blipFill>
        <p:spPr>
          <a:xfrm>
            <a:off x="3651715" y="4134431"/>
            <a:ext cx="2958571" cy="2421165"/>
          </a:xfrm>
          <a:prstGeom prst="rect">
            <a:avLst/>
          </a:prstGeom>
        </p:spPr>
      </p:pic>
      <p:sp>
        <p:nvSpPr>
          <p:cNvPr id="30" name="Текст 12">
            <a:extLst>
              <a:ext uri="{FF2B5EF4-FFF2-40B4-BE49-F238E27FC236}">
                <a16:creationId xmlns:a16="http://schemas.microsoft.com/office/drawing/2014/main" id="{A875EFAD-B8DD-48C8-94DB-1B8DC86FACC6}"/>
              </a:ext>
            </a:extLst>
          </p:cNvPr>
          <p:cNvSpPr txBox="1">
            <a:spLocks/>
          </p:cNvSpPr>
          <p:nvPr/>
        </p:nvSpPr>
        <p:spPr>
          <a:xfrm>
            <a:off x="6654177" y="4725145"/>
            <a:ext cx="2636823" cy="728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F07817-B5B6-4762-8522-6E68A30FB185}"/>
              </a:ext>
            </a:extLst>
          </p:cNvPr>
          <p:cNvSpPr txBox="1"/>
          <p:nvPr/>
        </p:nvSpPr>
        <p:spPr>
          <a:xfrm>
            <a:off x="4138886" y="3549656"/>
            <a:ext cx="19246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CA503"/>
                </a:solidFill>
              </a:rPr>
              <a:t>COVID DATA</a:t>
            </a:r>
          </a:p>
          <a:p>
            <a:pPr algn="ctr"/>
            <a:r>
              <a:rPr lang="en-US" sz="1600" b="1" dirty="0">
                <a:solidFill>
                  <a:srgbClr val="333366"/>
                </a:solidFill>
              </a:rPr>
              <a:t>NOTCOVID DATA</a:t>
            </a:r>
            <a:endParaRPr lang="ru-RU" sz="1600" b="1" dirty="0">
              <a:solidFill>
                <a:srgbClr val="333366"/>
              </a:solidFill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EB2D20E-AA33-46DB-97F1-5C673645E7C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9736" b="21506"/>
          <a:stretch/>
        </p:blipFill>
        <p:spPr>
          <a:xfrm>
            <a:off x="7030865" y="3573827"/>
            <a:ext cx="3920468" cy="127121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5B27D29-114F-48AA-90A5-CCC6FC8B63C2}"/>
              </a:ext>
            </a:extLst>
          </p:cNvPr>
          <p:cNvSpPr txBox="1"/>
          <p:nvPr/>
        </p:nvSpPr>
        <p:spPr>
          <a:xfrm>
            <a:off x="7553006" y="3404114"/>
            <a:ext cx="2958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График изменения температуры по России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CB62FB-894E-40BA-A967-DB54964BB679}"/>
              </a:ext>
            </a:extLst>
          </p:cNvPr>
          <p:cNvSpPr txBox="1"/>
          <p:nvPr/>
        </p:nvSpPr>
        <p:spPr>
          <a:xfrm>
            <a:off x="7855605" y="4816984"/>
            <a:ext cx="2958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График заболеваемости по России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1AA33E-D645-417A-AB62-06A89D188DAE}"/>
              </a:ext>
            </a:extLst>
          </p:cNvPr>
          <p:cNvSpPr txBox="1"/>
          <p:nvPr/>
        </p:nvSpPr>
        <p:spPr>
          <a:xfrm>
            <a:off x="11335676" y="3436212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-3-</a:t>
            </a:r>
          </a:p>
        </p:txBody>
      </p:sp>
    </p:spTree>
    <p:extLst>
      <p:ext uri="{BB962C8B-B14F-4D97-AF65-F5344CB8AC3E}">
        <p14:creationId xmlns:p14="http://schemas.microsoft.com/office/powerpoint/2010/main" val="39713336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084735-0FBD-40D7-8737-954EEEC2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Решение</a:t>
            </a:r>
            <a:endParaRPr lang="ru-RU" dirty="0"/>
          </a:p>
        </p:txBody>
      </p: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50F8314E-02F9-435A-9781-3D0C89DE4513}"/>
              </a:ext>
            </a:extLst>
          </p:cNvPr>
          <p:cNvGrpSpPr/>
          <p:nvPr/>
        </p:nvGrpSpPr>
        <p:grpSpPr>
          <a:xfrm>
            <a:off x="336844" y="2539423"/>
            <a:ext cx="3631073" cy="1035000"/>
            <a:chOff x="4107425" y="550475"/>
            <a:chExt cx="3631073" cy="1035000"/>
          </a:xfrm>
        </p:grpSpPr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87E8BA44-350F-4089-BF8B-3042A4FFB2BA}"/>
                </a:ext>
              </a:extLst>
            </p:cNvPr>
            <p:cNvGrpSpPr/>
            <p:nvPr/>
          </p:nvGrpSpPr>
          <p:grpSpPr>
            <a:xfrm flipH="1">
              <a:off x="4107425" y="550475"/>
              <a:ext cx="3631073" cy="1035000"/>
              <a:chOff x="4206001" y="1341355"/>
              <a:chExt cx="2429998" cy="692646"/>
            </a:xfrm>
          </p:grpSpPr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D730B957-2211-476E-B555-E5D9B2A6AA33}"/>
                  </a:ext>
                </a:extLst>
              </p:cNvPr>
              <p:cNvSpPr/>
              <p:nvPr/>
            </p:nvSpPr>
            <p:spPr>
              <a:xfrm>
                <a:off x="4206001" y="1341355"/>
                <a:ext cx="2429998" cy="69264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  <p:cxnSp>
            <p:nvCxnSpPr>
              <p:cNvPr id="9" name="Прямая соединительная линия 8">
                <a:extLst>
                  <a:ext uri="{FF2B5EF4-FFF2-40B4-BE49-F238E27FC236}">
                    <a16:creationId xmlns:a16="http://schemas.microsoft.com/office/drawing/2014/main" id="{44EC9E48-9916-463D-83D9-681661D6D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1000" y="1341355"/>
                <a:ext cx="0" cy="69264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F3D278-6C9B-4ED5-BCA8-71C26F631FAE}"/>
                </a:ext>
              </a:extLst>
            </p:cNvPr>
            <p:cNvSpPr txBox="1"/>
            <p:nvPr/>
          </p:nvSpPr>
          <p:spPr>
            <a:xfrm>
              <a:off x="6856171" y="826654"/>
              <a:ext cx="805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Test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8A181C-1905-4387-9F23-10AD1FED9301}"/>
                </a:ext>
              </a:extLst>
            </p:cNvPr>
            <p:cNvSpPr txBox="1"/>
            <p:nvPr/>
          </p:nvSpPr>
          <p:spPr>
            <a:xfrm>
              <a:off x="4935323" y="826654"/>
              <a:ext cx="971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Train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9C9F810-C12D-4196-9C83-25586B11F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309" y="1146607"/>
            <a:ext cx="2523826" cy="2523826"/>
          </a:xfrm>
          <a:prstGeom prst="rect">
            <a:avLst/>
          </a:prstGeom>
        </p:spPr>
      </p:pic>
      <p:sp>
        <p:nvSpPr>
          <p:cNvPr id="51" name="Стрелка: шеврон 50">
            <a:extLst>
              <a:ext uri="{FF2B5EF4-FFF2-40B4-BE49-F238E27FC236}">
                <a16:creationId xmlns:a16="http://schemas.microsoft.com/office/drawing/2014/main" id="{AC068EAA-38AA-459D-9CD9-D49EED23EAD7}"/>
              </a:ext>
            </a:extLst>
          </p:cNvPr>
          <p:cNvSpPr/>
          <p:nvPr/>
        </p:nvSpPr>
        <p:spPr>
          <a:xfrm>
            <a:off x="4785322" y="3042486"/>
            <a:ext cx="2661563" cy="548110"/>
          </a:xfrm>
          <a:prstGeom prst="chevron">
            <a:avLst>
              <a:gd name="adj" fmla="val 53912"/>
            </a:avLst>
          </a:prstGeom>
          <a:solidFill>
            <a:srgbClr val="FCA5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4101" name="Группа 4100">
            <a:extLst>
              <a:ext uri="{FF2B5EF4-FFF2-40B4-BE49-F238E27FC236}">
                <a16:creationId xmlns:a16="http://schemas.microsoft.com/office/drawing/2014/main" id="{E6CA446E-8607-456A-9F37-9B15F2AFE4A0}"/>
              </a:ext>
            </a:extLst>
          </p:cNvPr>
          <p:cNvGrpSpPr/>
          <p:nvPr/>
        </p:nvGrpSpPr>
        <p:grpSpPr>
          <a:xfrm>
            <a:off x="5456653" y="1749033"/>
            <a:ext cx="1318899" cy="1094959"/>
            <a:chOff x="4836000" y="906895"/>
            <a:chExt cx="2124389" cy="1667105"/>
          </a:xfrm>
        </p:grpSpPr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52DCD6E8-36FB-4925-8933-5792D8DB857E}"/>
                </a:ext>
              </a:extLst>
            </p:cNvPr>
            <p:cNvCxnSpPr>
              <a:cxnSpLocks/>
            </p:cNvCxnSpPr>
            <p:nvPr/>
          </p:nvCxnSpPr>
          <p:spPr>
            <a:xfrm>
              <a:off x="4836000" y="972930"/>
              <a:ext cx="0" cy="160107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FB5B798D-6C21-428A-B892-DFE520388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6001" y="2574000"/>
              <a:ext cx="2048391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Полилиния: фигура 60">
              <a:extLst>
                <a:ext uri="{FF2B5EF4-FFF2-40B4-BE49-F238E27FC236}">
                  <a16:creationId xmlns:a16="http://schemas.microsoft.com/office/drawing/2014/main" id="{9395D5BE-9A84-4E36-8CFE-18C8C613EA21}"/>
                </a:ext>
              </a:extLst>
            </p:cNvPr>
            <p:cNvSpPr/>
            <p:nvPr/>
          </p:nvSpPr>
          <p:spPr>
            <a:xfrm>
              <a:off x="5004094" y="906895"/>
              <a:ext cx="1956295" cy="1483064"/>
            </a:xfrm>
            <a:custGeom>
              <a:avLst/>
              <a:gdLst>
                <a:gd name="connsiteX0" fmla="*/ 0 w 4824249"/>
                <a:gd name="connsiteY0" fmla="*/ 0 h 3626448"/>
                <a:gd name="connsiteX1" fmla="*/ 157656 w 4824249"/>
                <a:gd name="connsiteY1" fmla="*/ 1277007 h 3626448"/>
                <a:gd name="connsiteX2" fmla="*/ 378373 w 4824249"/>
                <a:gd name="connsiteY2" fmla="*/ 2459421 h 3626448"/>
                <a:gd name="connsiteX3" fmla="*/ 740980 w 4824249"/>
                <a:gd name="connsiteY3" fmla="*/ 3231931 h 3626448"/>
                <a:gd name="connsiteX4" fmla="*/ 1040525 w 4824249"/>
                <a:gd name="connsiteY4" fmla="*/ 3515710 h 3626448"/>
                <a:gd name="connsiteX5" fmla="*/ 1450428 w 4824249"/>
                <a:gd name="connsiteY5" fmla="*/ 3626069 h 3626448"/>
                <a:gd name="connsiteX6" fmla="*/ 2017987 w 4824249"/>
                <a:gd name="connsiteY6" fmla="*/ 3484179 h 3626448"/>
                <a:gd name="connsiteX7" fmla="*/ 3058511 w 4824249"/>
                <a:gd name="connsiteY7" fmla="*/ 2916621 h 3626448"/>
                <a:gd name="connsiteX8" fmla="*/ 4824249 w 4824249"/>
                <a:gd name="connsiteY8" fmla="*/ 1702676 h 362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4249" h="3626448">
                  <a:moveTo>
                    <a:pt x="0" y="0"/>
                  </a:moveTo>
                  <a:cubicBezTo>
                    <a:pt x="47297" y="433552"/>
                    <a:pt x="94594" y="867104"/>
                    <a:pt x="157656" y="1277007"/>
                  </a:cubicBezTo>
                  <a:cubicBezTo>
                    <a:pt x="220718" y="1686910"/>
                    <a:pt x="281152" y="2133600"/>
                    <a:pt x="378373" y="2459421"/>
                  </a:cubicBezTo>
                  <a:cubicBezTo>
                    <a:pt x="475594" y="2785242"/>
                    <a:pt x="630621" y="3055883"/>
                    <a:pt x="740980" y="3231931"/>
                  </a:cubicBezTo>
                  <a:cubicBezTo>
                    <a:pt x="851339" y="3407979"/>
                    <a:pt x="922284" y="3450020"/>
                    <a:pt x="1040525" y="3515710"/>
                  </a:cubicBezTo>
                  <a:cubicBezTo>
                    <a:pt x="1158766" y="3581400"/>
                    <a:pt x="1287518" y="3631324"/>
                    <a:pt x="1450428" y="3626069"/>
                  </a:cubicBezTo>
                  <a:cubicBezTo>
                    <a:pt x="1613338" y="3620814"/>
                    <a:pt x="1749973" y="3602420"/>
                    <a:pt x="2017987" y="3484179"/>
                  </a:cubicBezTo>
                  <a:cubicBezTo>
                    <a:pt x="2286001" y="3365938"/>
                    <a:pt x="2590801" y="3213538"/>
                    <a:pt x="3058511" y="2916621"/>
                  </a:cubicBezTo>
                  <a:cubicBezTo>
                    <a:pt x="3526221" y="2619704"/>
                    <a:pt x="4175235" y="2161190"/>
                    <a:pt x="4824249" y="1702676"/>
                  </a:cubicBezTo>
                </a:path>
              </a:pathLst>
            </a:custGeom>
            <a:noFill/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096" name="TextBox 4095">
            <a:extLst>
              <a:ext uri="{FF2B5EF4-FFF2-40B4-BE49-F238E27FC236}">
                <a16:creationId xmlns:a16="http://schemas.microsoft.com/office/drawing/2014/main" id="{B9264247-3C84-4025-92EB-90E9198958F6}"/>
              </a:ext>
            </a:extLst>
          </p:cNvPr>
          <p:cNvSpPr txBox="1"/>
          <p:nvPr/>
        </p:nvSpPr>
        <p:spPr>
          <a:xfrm>
            <a:off x="5233110" y="3118497"/>
            <a:ext cx="167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RMSLE</a:t>
            </a:r>
            <a:endParaRPr lang="ru-RU" sz="2000" b="1" dirty="0"/>
          </a:p>
        </p:txBody>
      </p:sp>
      <p:sp>
        <p:nvSpPr>
          <p:cNvPr id="4105" name="TextBox 4104">
            <a:extLst>
              <a:ext uri="{FF2B5EF4-FFF2-40B4-BE49-F238E27FC236}">
                <a16:creationId xmlns:a16="http://schemas.microsoft.com/office/drawing/2014/main" id="{9C25244D-6086-4878-9FC4-F3B2AB036EA4}"/>
              </a:ext>
            </a:extLst>
          </p:cNvPr>
          <p:cNvSpPr txBox="1"/>
          <p:nvPr/>
        </p:nvSpPr>
        <p:spPr>
          <a:xfrm>
            <a:off x="343878" y="4208598"/>
            <a:ext cx="34660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Тест помогает оценить </a:t>
            </a:r>
            <a:r>
              <a:rPr lang="ru-RU" sz="2800" b="1" dirty="0">
                <a:solidFill>
                  <a:srgbClr val="002060"/>
                </a:solidFill>
              </a:rPr>
              <a:t>качество</a:t>
            </a:r>
            <a:r>
              <a:rPr lang="ru-RU" sz="2800" dirty="0"/>
              <a:t> модели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861552-1AF4-4BEB-8078-537F3C10B61D}"/>
              </a:ext>
            </a:extLst>
          </p:cNvPr>
          <p:cNvSpPr txBox="1"/>
          <p:nvPr/>
        </p:nvSpPr>
        <p:spPr>
          <a:xfrm>
            <a:off x="4362967" y="4449480"/>
            <a:ext cx="3466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Продвинутая </a:t>
            </a:r>
            <a:r>
              <a:rPr lang="ru-RU" sz="2800" b="1" dirty="0">
                <a:solidFill>
                  <a:srgbClr val="002060"/>
                </a:solidFill>
              </a:rPr>
              <a:t>функция ошибок</a:t>
            </a:r>
            <a:endParaRPr lang="ru-RU" sz="2800" dirty="0">
              <a:solidFill>
                <a:srgbClr val="00206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C4ECD98-A5BA-49C9-BB56-50787B25F24A}"/>
              </a:ext>
            </a:extLst>
          </p:cNvPr>
          <p:cNvSpPr txBox="1"/>
          <p:nvPr/>
        </p:nvSpPr>
        <p:spPr>
          <a:xfrm>
            <a:off x="8119574" y="4208598"/>
            <a:ext cx="3732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2060"/>
                </a:solidFill>
              </a:rPr>
              <a:t>Простой</a:t>
            </a:r>
            <a:r>
              <a:rPr lang="ru-RU" sz="2800" dirty="0">
                <a:solidFill>
                  <a:srgbClr val="002060"/>
                </a:solidFill>
              </a:rPr>
              <a:t> </a:t>
            </a:r>
            <a:r>
              <a:rPr lang="ru-RU" sz="2800" b="1" dirty="0">
                <a:solidFill>
                  <a:srgbClr val="002060"/>
                </a:solidFill>
              </a:rPr>
              <a:t>интерпретируемый</a:t>
            </a:r>
            <a:r>
              <a:rPr lang="ru-RU" sz="2800" dirty="0"/>
              <a:t>, а главное  - </a:t>
            </a:r>
            <a:r>
              <a:rPr lang="ru-RU" sz="2800" b="1" dirty="0">
                <a:solidFill>
                  <a:srgbClr val="002060"/>
                </a:solidFill>
              </a:rPr>
              <a:t>быстрый</a:t>
            </a:r>
            <a:r>
              <a:rPr lang="ru-RU" sz="2800" dirty="0"/>
              <a:t> алгоритм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D708B8-B08E-4F64-90FF-38D4D70AE291}"/>
              </a:ext>
            </a:extLst>
          </p:cNvPr>
          <p:cNvSpPr txBox="1"/>
          <p:nvPr/>
        </p:nvSpPr>
        <p:spPr>
          <a:xfrm>
            <a:off x="11335676" y="3436212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-4-</a:t>
            </a:r>
          </a:p>
        </p:txBody>
      </p:sp>
    </p:spTree>
    <p:extLst>
      <p:ext uri="{BB962C8B-B14F-4D97-AF65-F5344CB8AC3E}">
        <p14:creationId xmlns:p14="http://schemas.microsoft.com/office/powerpoint/2010/main" val="40554722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084735-0FBD-40D7-8737-954EEEC2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Решение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C07C44-1F86-477D-9B61-2108D232816A}"/>
              </a:ext>
            </a:extLst>
          </p:cNvPr>
          <p:cNvSpPr txBox="1"/>
          <p:nvPr/>
        </p:nvSpPr>
        <p:spPr>
          <a:xfrm>
            <a:off x="7311000" y="495021"/>
            <a:ext cx="52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Средняя </a:t>
            </a:r>
            <a:r>
              <a:rPr lang="ru-RU" sz="2800" b="1" dirty="0">
                <a:solidFill>
                  <a:srgbClr val="333366"/>
                </a:solidFill>
              </a:rPr>
              <a:t>погрешность</a:t>
            </a:r>
            <a:r>
              <a:rPr lang="ru-RU" sz="2800" dirty="0"/>
              <a:t>: 14 %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4FD0AF-2BB5-464D-8978-3F4EED8010FD}"/>
                  </a:ext>
                </a:extLst>
              </p:cNvPr>
              <p:cNvSpPr txBox="1"/>
              <p:nvPr/>
            </p:nvSpPr>
            <p:spPr>
              <a:xfrm>
                <a:off x="3711000" y="373383"/>
                <a:ext cx="337355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𝑠𝑀𝑑𝐴𝑃𝐸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𝑚𝑒𝑑𝑖𝑎𝑛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4FD0AF-2BB5-464D-8978-3F4EED801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000" y="373383"/>
                <a:ext cx="3373552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0284A95D-8B7F-49D2-B6DA-5A8B1E950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5" y="1182494"/>
            <a:ext cx="11965625" cy="521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43937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084735-0FBD-40D7-8737-954EEEC2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234000"/>
            <a:ext cx="3228354" cy="1035000"/>
          </a:xfrm>
        </p:spPr>
        <p:txBody>
          <a:bodyPr/>
          <a:lstStyle/>
          <a:p>
            <a:r>
              <a:rPr lang="ru-RU" b="1" dirty="0"/>
              <a:t>Решение</a:t>
            </a:r>
            <a:endParaRPr lang="ru-RU" dirty="0"/>
          </a:p>
        </p:txBody>
      </p:sp>
      <p:sp>
        <p:nvSpPr>
          <p:cNvPr id="27" name="Текст 12">
            <a:extLst>
              <a:ext uri="{FF2B5EF4-FFF2-40B4-BE49-F238E27FC236}">
                <a16:creationId xmlns:a16="http://schemas.microsoft.com/office/drawing/2014/main" id="{81616643-B6BF-407D-8654-EE4A8E15284B}"/>
              </a:ext>
            </a:extLst>
          </p:cNvPr>
          <p:cNvSpPr txBox="1">
            <a:spLocks/>
          </p:cNvSpPr>
          <p:nvPr/>
        </p:nvSpPr>
        <p:spPr>
          <a:xfrm>
            <a:off x="5981516" y="5360567"/>
            <a:ext cx="5913159" cy="896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10" name="Текст 12">
            <a:extLst>
              <a:ext uri="{FF2B5EF4-FFF2-40B4-BE49-F238E27FC236}">
                <a16:creationId xmlns:a16="http://schemas.microsoft.com/office/drawing/2014/main" id="{95455559-7024-43DC-B031-5A2D97B5BDA2}"/>
              </a:ext>
            </a:extLst>
          </p:cNvPr>
          <p:cNvSpPr txBox="1">
            <a:spLocks/>
          </p:cNvSpPr>
          <p:nvPr/>
        </p:nvSpPr>
        <p:spPr>
          <a:xfrm>
            <a:off x="711017" y="1399262"/>
            <a:ext cx="4160851" cy="3961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dirty="0"/>
              <a:t>Софт «</a:t>
            </a:r>
            <a:r>
              <a:rPr lang="en-US" sz="3200" dirty="0" err="1"/>
              <a:t>GPower</a:t>
            </a:r>
            <a:r>
              <a:rPr lang="en-US" sz="3200" baseline="30000" dirty="0"/>
              <a:t>®</a:t>
            </a:r>
            <a:r>
              <a:rPr lang="ru-RU" sz="3200" dirty="0"/>
              <a:t>»</a:t>
            </a:r>
          </a:p>
          <a:p>
            <a:pPr algn="ctr"/>
            <a:r>
              <a:rPr lang="ru-RU" sz="3200" dirty="0"/>
              <a:t>Загрузка данных</a:t>
            </a:r>
          </a:p>
          <a:p>
            <a:pPr algn="ctr"/>
            <a:r>
              <a:rPr lang="ru-RU" sz="3200" dirty="0"/>
              <a:t>Визуализация</a:t>
            </a:r>
          </a:p>
          <a:p>
            <a:pPr algn="ctr"/>
            <a:r>
              <a:rPr lang="ru-RU" sz="3200" dirty="0"/>
              <a:t>Предсказание</a:t>
            </a:r>
          </a:p>
          <a:p>
            <a:pPr algn="ctr"/>
            <a:r>
              <a:rPr lang="ru-RU" sz="3200" dirty="0"/>
              <a:t>Сохранение</a:t>
            </a:r>
          </a:p>
          <a:p>
            <a:pPr algn="ctr"/>
            <a:r>
              <a:rPr lang="ru-RU" sz="3200" dirty="0"/>
              <a:t>Навигация</a:t>
            </a:r>
          </a:p>
          <a:p>
            <a:pPr algn="ctr"/>
            <a:r>
              <a:rPr lang="ru-RU" sz="3200" dirty="0"/>
              <a:t>Приятный дизайн</a:t>
            </a:r>
            <a:endParaRPr 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C1845-2BE0-46A9-9D26-FDBE03487FA3}"/>
              </a:ext>
            </a:extLst>
          </p:cNvPr>
          <p:cNvSpPr txBox="1"/>
          <p:nvPr/>
        </p:nvSpPr>
        <p:spPr>
          <a:xfrm>
            <a:off x="11335676" y="3436212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-5-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1A71FC-0C6A-4F5A-88FB-90F0B617B5AC}"/>
              </a:ext>
            </a:extLst>
          </p:cNvPr>
          <p:cNvSpPr txBox="1"/>
          <p:nvPr/>
        </p:nvSpPr>
        <p:spPr>
          <a:xfrm>
            <a:off x="1313569" y="5719334"/>
            <a:ext cx="356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Демонстрационное видео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AFD818-7DBC-4ECF-9104-3331C93179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" t="805" b="730"/>
          <a:stretch/>
        </p:blipFill>
        <p:spPr>
          <a:xfrm>
            <a:off x="6005999" y="279000"/>
            <a:ext cx="4552749" cy="61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816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38022A2A-50B5-4871-A59F-ABCA1427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Спасибо за внимание!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9E73FA07-4361-4E74-B66C-6278CCCB1973}"/>
              </a:ext>
            </a:extLst>
          </p:cNvPr>
          <p:cNvSpPr/>
          <p:nvPr/>
        </p:nvSpPr>
        <p:spPr>
          <a:xfrm>
            <a:off x="785813" y="5741745"/>
            <a:ext cx="3564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enovickov@gmail.com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ADDE2B39-C36E-4B1B-A689-3ADEC7FDF28F}"/>
              </a:ext>
            </a:extLst>
          </p:cNvPr>
          <p:cNvSpPr/>
          <p:nvPr/>
        </p:nvSpPr>
        <p:spPr>
          <a:xfrm>
            <a:off x="1125830" y="5502624"/>
            <a:ext cx="27680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accent3"/>
                </a:solidFill>
              </a:rPr>
              <a:t>Евгений Новиков</a:t>
            </a: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4C38E51C-B552-4C6E-A550-CF582333E1AB}"/>
              </a:ext>
            </a:extLst>
          </p:cNvPr>
          <p:cNvSpPr/>
          <p:nvPr/>
        </p:nvSpPr>
        <p:spPr>
          <a:xfrm>
            <a:off x="4898021" y="5499000"/>
            <a:ext cx="27680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accent3"/>
                </a:solidFill>
              </a:rPr>
              <a:t>Владлен </a:t>
            </a:r>
            <a:r>
              <a:rPr lang="ru-RU" sz="1600" b="1" dirty="0" err="1">
                <a:solidFill>
                  <a:schemeClr val="accent3"/>
                </a:solidFill>
              </a:rPr>
              <a:t>Сахнюк</a:t>
            </a:r>
            <a:endParaRPr lang="ru-RU" sz="1600" b="1" dirty="0">
              <a:solidFill>
                <a:schemeClr val="accent3"/>
              </a:solidFill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73851BC0-4FDB-494E-9942-759A53C71C31}"/>
              </a:ext>
            </a:extLst>
          </p:cNvPr>
          <p:cNvSpPr/>
          <p:nvPr/>
        </p:nvSpPr>
        <p:spPr>
          <a:xfrm>
            <a:off x="8474437" y="5499000"/>
            <a:ext cx="27680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accent3"/>
                </a:solidFill>
              </a:rPr>
              <a:t>Александр </a:t>
            </a:r>
            <a:r>
              <a:rPr lang="ru-RU" sz="1600" b="1" dirty="0" err="1">
                <a:solidFill>
                  <a:schemeClr val="accent3"/>
                </a:solidFill>
              </a:rPr>
              <a:t>Шарифуллин</a:t>
            </a:r>
            <a:endParaRPr lang="ru-RU" sz="1600" b="1" dirty="0">
              <a:solidFill>
                <a:schemeClr val="accent3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896669-1EDB-43B9-BEC6-32D15AB34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00" y="1369300"/>
            <a:ext cx="2679700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AB91636-E86B-4B9B-8ACB-22762822E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64"/>
          <a:stretch/>
        </p:blipFill>
        <p:spPr bwMode="auto">
          <a:xfrm>
            <a:off x="8573597" y="1364650"/>
            <a:ext cx="2684231" cy="393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FB7C8B0-0287-4219-80FD-B45A08C15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9" r="35670"/>
          <a:stretch/>
        </p:blipFill>
        <p:spPr bwMode="auto">
          <a:xfrm>
            <a:off x="4904248" y="1369300"/>
            <a:ext cx="2684232" cy="393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0398FB7-9C37-47D7-8907-5DA21E87C85F}"/>
              </a:ext>
            </a:extLst>
          </p:cNvPr>
          <p:cNvSpPr/>
          <p:nvPr/>
        </p:nvSpPr>
        <p:spPr>
          <a:xfrm>
            <a:off x="4499741" y="5741745"/>
            <a:ext cx="3564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vladlensakhnyuk@yandex.ru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C4F9EA4-1594-4D1E-BA6E-95E404AE0049}"/>
              </a:ext>
            </a:extLst>
          </p:cNvPr>
          <p:cNvSpPr/>
          <p:nvPr/>
        </p:nvSpPr>
        <p:spPr>
          <a:xfrm>
            <a:off x="8079275" y="5741745"/>
            <a:ext cx="3564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sharifullin1999@gmail.com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3738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Другая 2">
      <a:dk1>
        <a:sysClr val="windowText" lastClr="000000"/>
      </a:dk1>
      <a:lt1>
        <a:sysClr val="window" lastClr="FFFFFF"/>
      </a:lt1>
      <a:dk2>
        <a:srgbClr val="025373"/>
      </a:dk2>
      <a:lt2>
        <a:srgbClr val="E7E6E6"/>
      </a:lt2>
      <a:accent1>
        <a:srgbClr val="025373"/>
      </a:accent1>
      <a:accent2>
        <a:srgbClr val="0378A6"/>
      </a:accent2>
      <a:accent3>
        <a:srgbClr val="F2CB05"/>
      </a:accent3>
      <a:accent4>
        <a:srgbClr val="D6D6D6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4">
      <a:majorFont>
        <a:latin typeface="Raleway"/>
        <a:ea typeface=""/>
        <a:cs typeface=""/>
      </a:majorFont>
      <a:minorFont>
        <a:latin typeface="Raleway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178</Words>
  <Application>Microsoft Office PowerPoint</Application>
  <PresentationFormat>Широкоэкранный</PresentationFormat>
  <Paragraphs>62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Raleway</vt:lpstr>
      <vt:lpstr>Raleway Light</vt:lpstr>
      <vt:lpstr>Тема Office</vt:lpstr>
      <vt:lpstr>Трек 1. Доступные лекарства для всех</vt:lpstr>
      <vt:lpstr>Постановка задачи</vt:lpstr>
      <vt:lpstr>Решение</vt:lpstr>
      <vt:lpstr>Решение</vt:lpstr>
      <vt:lpstr>Решение</vt:lpstr>
      <vt:lpstr>Решение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VLADLEN</cp:lastModifiedBy>
  <cp:revision>35</cp:revision>
  <dcterms:created xsi:type="dcterms:W3CDTF">2020-06-21T13:18:43Z</dcterms:created>
  <dcterms:modified xsi:type="dcterms:W3CDTF">2021-11-14T07:25:55Z</dcterms:modified>
</cp:coreProperties>
</file>