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8" r:id="rId6"/>
    <p:sldId id="267" r:id="rId7"/>
    <p:sldId id="269" r:id="rId8"/>
    <p:sldId id="258" r:id="rId9"/>
    <p:sldId id="266" r:id="rId10"/>
    <p:sldId id="270" r:id="rId11"/>
    <p:sldId id="271" r:id="rId12"/>
    <p:sldId id="259" r:id="rId13"/>
    <p:sldId id="272" r:id="rId14"/>
    <p:sldId id="273" r:id="rId15"/>
    <p:sldId id="274" r:id="rId16"/>
    <p:sldId id="276" r:id="rId17"/>
    <p:sldId id="288" r:id="rId18"/>
    <p:sldId id="275" r:id="rId19"/>
    <p:sldId id="277" r:id="rId20"/>
    <p:sldId id="278" r:id="rId21"/>
    <p:sldId id="289" r:id="rId22"/>
    <p:sldId id="290" r:id="rId23"/>
    <p:sldId id="291" r:id="rId24"/>
    <p:sldId id="279" r:id="rId25"/>
    <p:sldId id="292" r:id="rId26"/>
    <p:sldId id="260" r:id="rId27"/>
    <p:sldId id="280" r:id="rId28"/>
    <p:sldId id="281" r:id="rId29"/>
    <p:sldId id="282" r:id="rId30"/>
    <p:sldId id="261" r:id="rId31"/>
    <p:sldId id="283" r:id="rId32"/>
    <p:sldId id="284" r:id="rId33"/>
    <p:sldId id="285" r:id="rId34"/>
    <p:sldId id="262" r:id="rId35"/>
    <p:sldId id="286" r:id="rId36"/>
    <p:sldId id="287" r:id="rId37"/>
    <p:sldId id="26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9879" autoAdjust="0"/>
  </p:normalViewPr>
  <p:slideViewPr>
    <p:cSldViewPr snapToGrid="0">
      <p:cViewPr varScale="1">
        <p:scale>
          <a:sx n="85" d="100"/>
          <a:sy n="85" d="100"/>
        </p:scale>
        <p:origin x="-82" y="-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3302BAA-3469-42F5-A735-31D05CAC0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81"/>
          <a:stretch/>
        </p:blipFill>
        <p:spPr>
          <a:xfrm>
            <a:off x="8072350" y="2480523"/>
            <a:ext cx="3473560" cy="21895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37539D-7502-48C6-98BD-A42150212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0086" y="2742465"/>
            <a:ext cx="10030404" cy="1373070"/>
          </a:xfrm>
        </p:spPr>
        <p:txBody>
          <a:bodyPr/>
          <a:lstStyle/>
          <a:p>
            <a:pPr algn="ctr"/>
            <a:r>
              <a:rPr lang="en-US" sz="4800" dirty="0"/>
              <a:t>Time Series Analysis and Forecasting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921958-54FC-4BCA-93C0-AF13258AE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49696" y="4553543"/>
            <a:ext cx="8144136" cy="17549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Prepared By:</a:t>
            </a:r>
          </a:p>
          <a:p>
            <a:r>
              <a:rPr lang="en-US" dirty="0"/>
              <a:t>Milan Maharjan (072BEX426)</a:t>
            </a:r>
          </a:p>
          <a:p>
            <a:r>
              <a:rPr lang="en-US" dirty="0"/>
              <a:t>Ravi Kiran Aryal (072BEX434)</a:t>
            </a:r>
          </a:p>
          <a:p>
            <a:r>
              <a:rPr lang="en-US" dirty="0"/>
              <a:t>Tejasvi Raj Pant (072BEX447)</a:t>
            </a:r>
          </a:p>
          <a:p>
            <a:r>
              <a:rPr lang="en-US" dirty="0"/>
              <a:t>Tribikram Panthi (072BEX448)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D2066BA-8C42-450B-8E4F-CBBD7A6637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09"/>
          <a:stretch/>
        </p:blipFill>
        <p:spPr>
          <a:xfrm>
            <a:off x="7563867" y="2432719"/>
            <a:ext cx="2627942" cy="252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5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04371-BEEE-4BD5-A382-D4AB2565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Time Series Analysis?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277395-4750-475F-BACB-6DA55DBB8217}"/>
              </a:ext>
            </a:extLst>
          </p:cNvPr>
          <p:cNvSpPr txBox="1"/>
          <p:nvPr/>
        </p:nvSpPr>
        <p:spPr>
          <a:xfrm>
            <a:off x="1489741" y="2922001"/>
            <a:ext cx="8315864" cy="4433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/>
              <a:t> If the factors affecting the observation doesn’t change suddenly with time.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/>
              <a:t> When the time series is Auto Regressive in nature.</a:t>
            </a:r>
          </a:p>
          <a:p>
            <a:pPr>
              <a:lnSpc>
                <a:spcPct val="150000"/>
              </a:lnSpc>
            </a:pPr>
            <a:endParaRPr lang="en-US" sz="3200" b="1" dirty="0"/>
          </a:p>
          <a:p>
            <a:pPr>
              <a:lnSpc>
                <a:spcPct val="150000"/>
              </a:lnSpc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8508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04371-BEEE-4BD5-A382-D4AB2565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Use Time Series Analysis?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277395-4750-475F-BACB-6DA55DBB8217}"/>
              </a:ext>
            </a:extLst>
          </p:cNvPr>
          <p:cNvSpPr txBox="1"/>
          <p:nvPr/>
        </p:nvSpPr>
        <p:spPr>
          <a:xfrm>
            <a:off x="1489741" y="2922001"/>
            <a:ext cx="10220996" cy="4433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/>
              <a:t> If the observed series can be represented completely by mathematical functions.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/>
              <a:t> If observed values are affected by other factors which change abruptly.</a:t>
            </a:r>
          </a:p>
          <a:p>
            <a:pPr>
              <a:lnSpc>
                <a:spcPct val="150000"/>
              </a:lnSpc>
            </a:pPr>
            <a:endParaRPr lang="en-US" sz="3200" b="1" dirty="0"/>
          </a:p>
          <a:p>
            <a:pPr>
              <a:lnSpc>
                <a:spcPct val="150000"/>
              </a:lnSpc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0089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clock png">
            <a:extLst>
              <a:ext uri="{FF2B5EF4-FFF2-40B4-BE49-F238E27FC236}">
                <a16:creationId xmlns:a16="http://schemas.microsoft.com/office/drawing/2014/main" xmlns="" id="{17CD1AF4-2609-4C8E-92C1-E7A61FDF3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319" y="1994728"/>
            <a:ext cx="3573115" cy="472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DA15827-4B55-46D2-A757-879B9D6D301B}"/>
              </a:ext>
            </a:extLst>
          </p:cNvPr>
          <p:cNvSpPr/>
          <p:nvPr/>
        </p:nvSpPr>
        <p:spPr>
          <a:xfrm>
            <a:off x="808383" y="2464904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E1651D-C726-477E-BE6D-8EB9EA03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xmlns="" id="{B2FE6A9C-E3E7-45E0-901C-37982D0FE9C2}"/>
              </a:ext>
            </a:extLst>
          </p:cNvPr>
          <p:cNvSpPr/>
          <p:nvPr/>
        </p:nvSpPr>
        <p:spPr>
          <a:xfrm>
            <a:off x="1139687" y="2464904"/>
            <a:ext cx="3816626" cy="450574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38EBDCD-EDBD-4C9D-BA91-6F97E3FDCC5B}"/>
              </a:ext>
            </a:extLst>
          </p:cNvPr>
          <p:cNvSpPr/>
          <p:nvPr/>
        </p:nvSpPr>
        <p:spPr>
          <a:xfrm>
            <a:off x="1139687" y="3095642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xmlns="" id="{D895FEEF-AA82-49FA-A5D3-2AE4F90B9B3C}"/>
              </a:ext>
            </a:extLst>
          </p:cNvPr>
          <p:cNvSpPr/>
          <p:nvPr/>
        </p:nvSpPr>
        <p:spPr>
          <a:xfrm>
            <a:off x="1470991" y="3095642"/>
            <a:ext cx="4041912" cy="45057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CC176CE-2FBA-4173-917F-E908925A8DC3}"/>
              </a:ext>
            </a:extLst>
          </p:cNvPr>
          <p:cNvSpPr/>
          <p:nvPr/>
        </p:nvSpPr>
        <p:spPr>
          <a:xfrm>
            <a:off x="1470991" y="3726380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xmlns="" id="{81A61021-B85D-4D7E-B7E7-8E5023AD9124}"/>
              </a:ext>
            </a:extLst>
          </p:cNvPr>
          <p:cNvSpPr/>
          <p:nvPr/>
        </p:nvSpPr>
        <p:spPr>
          <a:xfrm>
            <a:off x="1802295" y="3726380"/>
            <a:ext cx="4097138" cy="450574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403F287-35B6-4FBB-BF6E-E4F76E203921}"/>
              </a:ext>
            </a:extLst>
          </p:cNvPr>
          <p:cNvSpPr/>
          <p:nvPr/>
        </p:nvSpPr>
        <p:spPr>
          <a:xfrm>
            <a:off x="1802295" y="4357118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xmlns="" id="{8F6DE705-613B-4FD5-B252-5E3A077CDF4B}"/>
              </a:ext>
            </a:extLst>
          </p:cNvPr>
          <p:cNvSpPr/>
          <p:nvPr/>
        </p:nvSpPr>
        <p:spPr>
          <a:xfrm>
            <a:off x="2133598" y="4357118"/>
            <a:ext cx="3858597" cy="45057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528F22E-E908-4559-8D84-4A8FA76E3792}"/>
              </a:ext>
            </a:extLst>
          </p:cNvPr>
          <p:cNvSpPr/>
          <p:nvPr/>
        </p:nvSpPr>
        <p:spPr>
          <a:xfrm>
            <a:off x="2133599" y="5023835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xmlns="" id="{C39FD202-877D-4590-B470-4CB1DC7EE1DA}"/>
              </a:ext>
            </a:extLst>
          </p:cNvPr>
          <p:cNvSpPr/>
          <p:nvPr/>
        </p:nvSpPr>
        <p:spPr>
          <a:xfrm>
            <a:off x="2464903" y="5023835"/>
            <a:ext cx="3816626" cy="450574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EC6E406-E28A-470F-895D-B8AE4844E571}"/>
              </a:ext>
            </a:extLst>
          </p:cNvPr>
          <p:cNvSpPr/>
          <p:nvPr/>
        </p:nvSpPr>
        <p:spPr>
          <a:xfrm>
            <a:off x="2544418" y="5690552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27B32F59-3DD1-45B5-B861-C967A726E218}"/>
              </a:ext>
            </a:extLst>
          </p:cNvPr>
          <p:cNvSpPr/>
          <p:nvPr/>
        </p:nvSpPr>
        <p:spPr>
          <a:xfrm>
            <a:off x="2875722" y="5690552"/>
            <a:ext cx="3816626" cy="45057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clock png">
            <a:extLst>
              <a:ext uri="{FF2B5EF4-FFF2-40B4-BE49-F238E27FC236}">
                <a16:creationId xmlns:a16="http://schemas.microsoft.com/office/drawing/2014/main" xmlns="" id="{C291A750-D17A-43A9-9B84-947A35BB7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807" y="2268643"/>
            <a:ext cx="1457737" cy="145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lock png">
            <a:extLst>
              <a:ext uri="{FF2B5EF4-FFF2-40B4-BE49-F238E27FC236}">
                <a16:creationId xmlns:a16="http://schemas.microsoft.com/office/drawing/2014/main" xmlns="" id="{F89DFA4F-FC71-40ED-A187-34A2D9260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090" y="3917651"/>
            <a:ext cx="2009351" cy="201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6687A76-2B72-4E05-B990-EAFC66B133B1}"/>
              </a:ext>
            </a:extLst>
          </p:cNvPr>
          <p:cNvSpPr txBox="1"/>
          <p:nvPr/>
        </p:nvSpPr>
        <p:spPr>
          <a:xfrm>
            <a:off x="795131" y="2411896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43F960A-467F-4E5C-9677-3295787EAD40}"/>
              </a:ext>
            </a:extLst>
          </p:cNvPr>
          <p:cNvSpPr txBox="1"/>
          <p:nvPr/>
        </p:nvSpPr>
        <p:spPr>
          <a:xfrm>
            <a:off x="1106555" y="3014869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91B2359-28F7-4F53-8990-D20E6B4DCBB0}"/>
              </a:ext>
            </a:extLst>
          </p:cNvPr>
          <p:cNvSpPr txBox="1"/>
          <p:nvPr/>
        </p:nvSpPr>
        <p:spPr>
          <a:xfrm>
            <a:off x="1451114" y="3650972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2B03591-2633-4D98-B553-7FC973F95DA7}"/>
              </a:ext>
            </a:extLst>
          </p:cNvPr>
          <p:cNvSpPr txBox="1"/>
          <p:nvPr/>
        </p:nvSpPr>
        <p:spPr>
          <a:xfrm>
            <a:off x="1782417" y="4287081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775D028-773F-4E72-B76F-9B584322C353}"/>
              </a:ext>
            </a:extLst>
          </p:cNvPr>
          <p:cNvSpPr txBox="1"/>
          <p:nvPr/>
        </p:nvSpPr>
        <p:spPr>
          <a:xfrm>
            <a:off x="2120348" y="4943063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3A206B4-5933-45F0-A5B9-7005CA9E93E3}"/>
              </a:ext>
            </a:extLst>
          </p:cNvPr>
          <p:cNvSpPr txBox="1"/>
          <p:nvPr/>
        </p:nvSpPr>
        <p:spPr>
          <a:xfrm>
            <a:off x="2511284" y="5612296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5C4519A-88BD-4B21-B994-8D3F6632A234}"/>
              </a:ext>
            </a:extLst>
          </p:cNvPr>
          <p:cNvSpPr txBox="1"/>
          <p:nvPr/>
        </p:nvSpPr>
        <p:spPr>
          <a:xfrm>
            <a:off x="1272207" y="2453813"/>
            <a:ext cx="35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 Series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15DA552-BE33-4954-BDCA-F2C0B739EF3D}"/>
              </a:ext>
            </a:extLst>
          </p:cNvPr>
          <p:cNvSpPr txBox="1"/>
          <p:nvPr/>
        </p:nvSpPr>
        <p:spPr>
          <a:xfrm>
            <a:off x="2250644" y="4355671"/>
            <a:ext cx="3940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Stationarity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8477298-0767-4D25-8153-71B014123D6F}"/>
              </a:ext>
            </a:extLst>
          </p:cNvPr>
          <p:cNvSpPr txBox="1"/>
          <p:nvPr/>
        </p:nvSpPr>
        <p:spPr>
          <a:xfrm>
            <a:off x="2568703" y="5012744"/>
            <a:ext cx="35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 Series Analysis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5876E6D-2A41-416F-9314-C6EE44D6B62C}"/>
              </a:ext>
            </a:extLst>
          </p:cNvPr>
          <p:cNvSpPr txBox="1"/>
          <p:nvPr/>
        </p:nvSpPr>
        <p:spPr>
          <a:xfrm>
            <a:off x="1881799" y="3708760"/>
            <a:ext cx="424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Components of Time Series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63C3DFD-FCC4-47EE-87BC-CBF3CFD4BB02}"/>
              </a:ext>
            </a:extLst>
          </p:cNvPr>
          <p:cNvSpPr txBox="1"/>
          <p:nvPr/>
        </p:nvSpPr>
        <p:spPr>
          <a:xfrm>
            <a:off x="3011554" y="5700196"/>
            <a:ext cx="35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 Series Forecasting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A6E97FB-FFC7-4BE8-8B45-E89E8C83DCBC}"/>
              </a:ext>
            </a:extLst>
          </p:cNvPr>
          <p:cNvSpPr txBox="1"/>
          <p:nvPr/>
        </p:nvSpPr>
        <p:spPr>
          <a:xfrm>
            <a:off x="1588044" y="3094918"/>
            <a:ext cx="35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Why and When?</a:t>
            </a:r>
          </a:p>
        </p:txBody>
      </p:sp>
      <p:pic>
        <p:nvPicPr>
          <p:cNvPr id="7170" name="Picture 2" descr="Image result for tick mark png">
            <a:extLst>
              <a:ext uri="{FF2B5EF4-FFF2-40B4-BE49-F238E27FC236}">
                <a16:creationId xmlns:a16="http://schemas.microsoft.com/office/drawing/2014/main" xmlns="" id="{E4850AB5-A84E-4A64-BD8C-BB1B2112A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7" y="2242042"/>
            <a:ext cx="707955" cy="73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tick mark png">
            <a:extLst>
              <a:ext uri="{FF2B5EF4-FFF2-40B4-BE49-F238E27FC236}">
                <a16:creationId xmlns:a16="http://schemas.microsoft.com/office/drawing/2014/main" xmlns="" id="{4828A25D-5625-4D82-8558-281A1BBDA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04" y="2979806"/>
            <a:ext cx="707955" cy="73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3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04371-BEEE-4BD5-A382-D4AB2565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Time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277395-4750-475F-BACB-6DA55DBB8217}"/>
              </a:ext>
            </a:extLst>
          </p:cNvPr>
          <p:cNvSpPr txBox="1"/>
          <p:nvPr/>
        </p:nvSpPr>
        <p:spPr>
          <a:xfrm>
            <a:off x="1441615" y="2424094"/>
            <a:ext cx="10220996" cy="4433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/>
              <a:t> Trend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/>
              <a:t>Seasonality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/>
              <a:t>Cyclicity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/>
              <a:t>Noise or Irregularity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200" b="1" dirty="0"/>
          </a:p>
          <a:p>
            <a:pPr>
              <a:lnSpc>
                <a:spcPct val="150000"/>
              </a:lnSpc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049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04371-BEEE-4BD5-A382-D4AB2565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Time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277395-4750-475F-BACB-6DA55DBB8217}"/>
              </a:ext>
            </a:extLst>
          </p:cNvPr>
          <p:cNvSpPr txBox="1"/>
          <p:nvPr/>
        </p:nvSpPr>
        <p:spPr>
          <a:xfrm>
            <a:off x="1441615" y="2424094"/>
            <a:ext cx="102209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/>
              <a:t> Trend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/>
              <a:t>General direction in which time series is moving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/>
              <a:t>Either </a:t>
            </a:r>
            <a:r>
              <a:rPr lang="en-US" sz="3200" b="1" dirty="0"/>
              <a:t>Up trend, Down trend or No trend</a:t>
            </a:r>
          </a:p>
          <a:p>
            <a:pPr lvl="2">
              <a:lnSpc>
                <a:spcPct val="150000"/>
              </a:lnSpc>
            </a:pPr>
            <a:endParaRPr lang="en-US" sz="3200" b="1" dirty="0"/>
          </a:p>
          <a:p>
            <a:pPr>
              <a:lnSpc>
                <a:spcPct val="150000"/>
              </a:lnSpc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036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04371-BEEE-4BD5-A382-D4AB2565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Time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277395-4750-475F-BACB-6DA55DBB8217}"/>
              </a:ext>
            </a:extLst>
          </p:cNvPr>
          <p:cNvSpPr txBox="1"/>
          <p:nvPr/>
        </p:nvSpPr>
        <p:spPr>
          <a:xfrm>
            <a:off x="1441615" y="2424094"/>
            <a:ext cx="10220996" cy="2217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/>
              <a:t> Trend</a:t>
            </a:r>
          </a:p>
          <a:p>
            <a:pPr lvl="2">
              <a:lnSpc>
                <a:spcPct val="150000"/>
              </a:lnSpc>
            </a:pPr>
            <a:endParaRPr lang="en-US" sz="3200" b="1" dirty="0"/>
          </a:p>
          <a:p>
            <a:pPr>
              <a:lnSpc>
                <a:spcPct val="150000"/>
              </a:lnSpc>
            </a:pPr>
            <a:endParaRPr lang="en-US" sz="3200" b="1" dirty="0"/>
          </a:p>
        </p:txBody>
      </p:sp>
      <p:pic>
        <p:nvPicPr>
          <p:cNvPr id="6" name="Content Placeholder 12"/>
          <p:cNvPicPr>
            <a:picLocks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735" y="3173506"/>
            <a:ext cx="6314112" cy="3208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10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04371-BEEE-4BD5-A382-D4AB2565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Time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277395-4750-475F-BACB-6DA55DBB8217}"/>
              </a:ext>
            </a:extLst>
          </p:cNvPr>
          <p:cNvSpPr txBox="1"/>
          <p:nvPr/>
        </p:nvSpPr>
        <p:spPr>
          <a:xfrm>
            <a:off x="1199567" y="2424094"/>
            <a:ext cx="102209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/>
              <a:t> Seasonality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/>
              <a:t>Periodic (or regular rise and fall) in time series.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Factors </a:t>
            </a:r>
            <a:r>
              <a:rPr lang="en-US" sz="3200" dirty="0"/>
              <a:t>affecting seasonality are </a:t>
            </a:r>
            <a:endParaRPr lang="en-US" sz="3200" dirty="0" smtClean="0"/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Climate/weather condition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 smtClean="0"/>
              <a:t>Custum</a:t>
            </a:r>
            <a:r>
              <a:rPr lang="en-US" sz="3200" dirty="0" smtClean="0"/>
              <a:t> </a:t>
            </a:r>
            <a:r>
              <a:rPr lang="en-US" sz="3200" dirty="0"/>
              <a:t>tradition and </a:t>
            </a:r>
            <a:r>
              <a:rPr lang="en-US" sz="3200" dirty="0" smtClean="0"/>
              <a:t>habit</a:t>
            </a:r>
          </a:p>
        </p:txBody>
      </p:sp>
    </p:spTree>
    <p:extLst>
      <p:ext uri="{BB962C8B-B14F-4D97-AF65-F5344CB8AC3E}">
        <p14:creationId xmlns:p14="http://schemas.microsoft.com/office/powerpoint/2010/main" val="85506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04371-BEEE-4BD5-A382-D4AB2565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Time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277395-4750-475F-BACB-6DA55DBB8217}"/>
              </a:ext>
            </a:extLst>
          </p:cNvPr>
          <p:cNvSpPr txBox="1"/>
          <p:nvPr/>
        </p:nvSpPr>
        <p:spPr>
          <a:xfrm>
            <a:off x="1199567" y="1931035"/>
            <a:ext cx="10220996" cy="664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/>
              <a:t> </a:t>
            </a:r>
            <a:r>
              <a:rPr lang="en-US" sz="3200" b="1" dirty="0" smtClean="0"/>
              <a:t>Seasonality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Seasonal </a:t>
            </a:r>
            <a:r>
              <a:rPr lang="en-US" sz="3200" dirty="0"/>
              <a:t>variations usually have period not more than 1 year.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Example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Demand </a:t>
            </a:r>
            <a:r>
              <a:rPr lang="en-US" sz="3200" dirty="0"/>
              <a:t>for warm clothes goes high in winter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Rise in sell of sweets in </a:t>
            </a:r>
            <a:r>
              <a:rPr lang="en-US" sz="3200" dirty="0" err="1"/>
              <a:t>Tihar</a:t>
            </a:r>
            <a:r>
              <a:rPr lang="en-US" sz="3200" dirty="0"/>
              <a:t>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244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04371-BEEE-4BD5-A382-D4AB2565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Time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277395-4750-475F-BACB-6DA55DBB8217}"/>
              </a:ext>
            </a:extLst>
          </p:cNvPr>
          <p:cNvSpPr txBox="1"/>
          <p:nvPr/>
        </p:nvSpPr>
        <p:spPr>
          <a:xfrm>
            <a:off x="1441615" y="2424094"/>
            <a:ext cx="10220996" cy="2217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/>
              <a:t> Seasonality</a:t>
            </a:r>
          </a:p>
          <a:p>
            <a:pPr lvl="2">
              <a:lnSpc>
                <a:spcPct val="150000"/>
              </a:lnSpc>
            </a:pPr>
            <a:endParaRPr lang="en-US" sz="3200" b="1" dirty="0"/>
          </a:p>
          <a:p>
            <a:pPr>
              <a:lnSpc>
                <a:spcPct val="150000"/>
              </a:lnSpc>
            </a:pPr>
            <a:endParaRPr lang="en-US" sz="3200" b="1" dirty="0"/>
          </a:p>
        </p:txBody>
      </p:sp>
      <p:pic>
        <p:nvPicPr>
          <p:cNvPr id="25602" name="Picture 2" descr="Image result for Seasonality">
            <a:extLst>
              <a:ext uri="{FF2B5EF4-FFF2-40B4-BE49-F238E27FC236}">
                <a16:creationId xmlns:a16="http://schemas.microsoft.com/office/drawing/2014/main" xmlns="" id="{4AA42459-AE18-4872-9DCC-694FE7DE8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21"/>
          <a:stretch/>
        </p:blipFill>
        <p:spPr bwMode="auto">
          <a:xfrm>
            <a:off x="2291012" y="3429000"/>
            <a:ext cx="7366335" cy="242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73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04371-BEEE-4BD5-A382-D4AB2565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Time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277395-4750-475F-BACB-6DA55DBB8217}"/>
              </a:ext>
            </a:extLst>
          </p:cNvPr>
          <p:cNvSpPr txBox="1"/>
          <p:nvPr/>
        </p:nvSpPr>
        <p:spPr>
          <a:xfrm>
            <a:off x="1441615" y="2424094"/>
            <a:ext cx="102209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/>
              <a:t> Cyclicity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 Non –periodic fluctuations in time series. 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Cyclic variations usually last longer than a year</a:t>
            </a:r>
          </a:p>
        </p:txBody>
      </p:sp>
    </p:spTree>
    <p:extLst>
      <p:ext uri="{BB962C8B-B14F-4D97-AF65-F5344CB8AC3E}">
        <p14:creationId xmlns:p14="http://schemas.microsoft.com/office/powerpoint/2010/main" val="29855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clock png">
            <a:extLst>
              <a:ext uri="{FF2B5EF4-FFF2-40B4-BE49-F238E27FC236}">
                <a16:creationId xmlns:a16="http://schemas.microsoft.com/office/drawing/2014/main" xmlns="" id="{17CD1AF4-2609-4C8E-92C1-E7A61FDF3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319" y="1994728"/>
            <a:ext cx="3573115" cy="472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DA15827-4B55-46D2-A757-879B9D6D301B}"/>
              </a:ext>
            </a:extLst>
          </p:cNvPr>
          <p:cNvSpPr/>
          <p:nvPr/>
        </p:nvSpPr>
        <p:spPr>
          <a:xfrm>
            <a:off x="808383" y="2464904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E1651D-C726-477E-BE6D-8EB9EA03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xmlns="" id="{B2FE6A9C-E3E7-45E0-901C-37982D0FE9C2}"/>
              </a:ext>
            </a:extLst>
          </p:cNvPr>
          <p:cNvSpPr/>
          <p:nvPr/>
        </p:nvSpPr>
        <p:spPr>
          <a:xfrm>
            <a:off x="1139687" y="2464904"/>
            <a:ext cx="3816626" cy="450574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38EBDCD-EDBD-4C9D-BA91-6F97E3FDCC5B}"/>
              </a:ext>
            </a:extLst>
          </p:cNvPr>
          <p:cNvSpPr/>
          <p:nvPr/>
        </p:nvSpPr>
        <p:spPr>
          <a:xfrm>
            <a:off x="1139687" y="3095642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xmlns="" id="{D895FEEF-AA82-49FA-A5D3-2AE4F90B9B3C}"/>
              </a:ext>
            </a:extLst>
          </p:cNvPr>
          <p:cNvSpPr/>
          <p:nvPr/>
        </p:nvSpPr>
        <p:spPr>
          <a:xfrm>
            <a:off x="1470991" y="3095642"/>
            <a:ext cx="4041912" cy="45057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CC176CE-2FBA-4173-917F-E908925A8DC3}"/>
              </a:ext>
            </a:extLst>
          </p:cNvPr>
          <p:cNvSpPr/>
          <p:nvPr/>
        </p:nvSpPr>
        <p:spPr>
          <a:xfrm>
            <a:off x="1470991" y="3726380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xmlns="" id="{81A61021-B85D-4D7E-B7E7-8E5023AD9124}"/>
              </a:ext>
            </a:extLst>
          </p:cNvPr>
          <p:cNvSpPr/>
          <p:nvPr/>
        </p:nvSpPr>
        <p:spPr>
          <a:xfrm>
            <a:off x="1802295" y="3726380"/>
            <a:ext cx="4097138" cy="450574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403F287-35B6-4FBB-BF6E-E4F76E203921}"/>
              </a:ext>
            </a:extLst>
          </p:cNvPr>
          <p:cNvSpPr/>
          <p:nvPr/>
        </p:nvSpPr>
        <p:spPr>
          <a:xfrm>
            <a:off x="1802295" y="4357118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xmlns="" id="{8F6DE705-613B-4FD5-B252-5E3A077CDF4B}"/>
              </a:ext>
            </a:extLst>
          </p:cNvPr>
          <p:cNvSpPr/>
          <p:nvPr/>
        </p:nvSpPr>
        <p:spPr>
          <a:xfrm>
            <a:off x="2133598" y="4357118"/>
            <a:ext cx="3858597" cy="45057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528F22E-E908-4559-8D84-4A8FA76E3792}"/>
              </a:ext>
            </a:extLst>
          </p:cNvPr>
          <p:cNvSpPr/>
          <p:nvPr/>
        </p:nvSpPr>
        <p:spPr>
          <a:xfrm>
            <a:off x="2133599" y="5023835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xmlns="" id="{C39FD202-877D-4590-B470-4CB1DC7EE1DA}"/>
              </a:ext>
            </a:extLst>
          </p:cNvPr>
          <p:cNvSpPr/>
          <p:nvPr/>
        </p:nvSpPr>
        <p:spPr>
          <a:xfrm>
            <a:off x="2464903" y="5023835"/>
            <a:ext cx="3816626" cy="450574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EC6E406-E28A-470F-895D-B8AE4844E571}"/>
              </a:ext>
            </a:extLst>
          </p:cNvPr>
          <p:cNvSpPr/>
          <p:nvPr/>
        </p:nvSpPr>
        <p:spPr>
          <a:xfrm>
            <a:off x="2544418" y="5690552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27B32F59-3DD1-45B5-B861-C967A726E218}"/>
              </a:ext>
            </a:extLst>
          </p:cNvPr>
          <p:cNvSpPr/>
          <p:nvPr/>
        </p:nvSpPr>
        <p:spPr>
          <a:xfrm>
            <a:off x="2875722" y="5690552"/>
            <a:ext cx="3816626" cy="45057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clock png">
            <a:extLst>
              <a:ext uri="{FF2B5EF4-FFF2-40B4-BE49-F238E27FC236}">
                <a16:creationId xmlns:a16="http://schemas.microsoft.com/office/drawing/2014/main" xmlns="" id="{C291A750-D17A-43A9-9B84-947A35BB7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807" y="2268643"/>
            <a:ext cx="1457737" cy="145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lock png">
            <a:extLst>
              <a:ext uri="{FF2B5EF4-FFF2-40B4-BE49-F238E27FC236}">
                <a16:creationId xmlns:a16="http://schemas.microsoft.com/office/drawing/2014/main" xmlns="" id="{F89DFA4F-FC71-40ED-A187-34A2D9260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090" y="3917651"/>
            <a:ext cx="2009351" cy="201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6687A76-2B72-4E05-B990-EAFC66B133B1}"/>
              </a:ext>
            </a:extLst>
          </p:cNvPr>
          <p:cNvSpPr txBox="1"/>
          <p:nvPr/>
        </p:nvSpPr>
        <p:spPr>
          <a:xfrm>
            <a:off x="795131" y="2411896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43F960A-467F-4E5C-9677-3295787EAD40}"/>
              </a:ext>
            </a:extLst>
          </p:cNvPr>
          <p:cNvSpPr txBox="1"/>
          <p:nvPr/>
        </p:nvSpPr>
        <p:spPr>
          <a:xfrm>
            <a:off x="1106555" y="3014869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91B2359-28F7-4F53-8990-D20E6B4DCBB0}"/>
              </a:ext>
            </a:extLst>
          </p:cNvPr>
          <p:cNvSpPr txBox="1"/>
          <p:nvPr/>
        </p:nvSpPr>
        <p:spPr>
          <a:xfrm>
            <a:off x="1451114" y="3650972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2B03591-2633-4D98-B553-7FC973F95DA7}"/>
              </a:ext>
            </a:extLst>
          </p:cNvPr>
          <p:cNvSpPr txBox="1"/>
          <p:nvPr/>
        </p:nvSpPr>
        <p:spPr>
          <a:xfrm>
            <a:off x="1782417" y="4287081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775D028-773F-4E72-B76F-9B584322C353}"/>
              </a:ext>
            </a:extLst>
          </p:cNvPr>
          <p:cNvSpPr txBox="1"/>
          <p:nvPr/>
        </p:nvSpPr>
        <p:spPr>
          <a:xfrm>
            <a:off x="2120348" y="4943063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3A206B4-5933-45F0-A5B9-7005CA9E93E3}"/>
              </a:ext>
            </a:extLst>
          </p:cNvPr>
          <p:cNvSpPr txBox="1"/>
          <p:nvPr/>
        </p:nvSpPr>
        <p:spPr>
          <a:xfrm>
            <a:off x="2511284" y="5612296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5C4519A-88BD-4B21-B994-8D3F6632A234}"/>
              </a:ext>
            </a:extLst>
          </p:cNvPr>
          <p:cNvSpPr txBox="1"/>
          <p:nvPr/>
        </p:nvSpPr>
        <p:spPr>
          <a:xfrm>
            <a:off x="1272207" y="2453813"/>
            <a:ext cx="35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 Series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15DA552-BE33-4954-BDCA-F2C0B739EF3D}"/>
              </a:ext>
            </a:extLst>
          </p:cNvPr>
          <p:cNvSpPr txBox="1"/>
          <p:nvPr/>
        </p:nvSpPr>
        <p:spPr>
          <a:xfrm>
            <a:off x="2250644" y="4355671"/>
            <a:ext cx="3940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Stationarity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8477298-0767-4D25-8153-71B014123D6F}"/>
              </a:ext>
            </a:extLst>
          </p:cNvPr>
          <p:cNvSpPr txBox="1"/>
          <p:nvPr/>
        </p:nvSpPr>
        <p:spPr>
          <a:xfrm>
            <a:off x="2568703" y="5012744"/>
            <a:ext cx="35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 Series Analysis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5876E6D-2A41-416F-9314-C6EE44D6B62C}"/>
              </a:ext>
            </a:extLst>
          </p:cNvPr>
          <p:cNvSpPr txBox="1"/>
          <p:nvPr/>
        </p:nvSpPr>
        <p:spPr>
          <a:xfrm>
            <a:off x="1881799" y="3708760"/>
            <a:ext cx="424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Components of Time Series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63C3DFD-FCC4-47EE-87BC-CBF3CFD4BB02}"/>
              </a:ext>
            </a:extLst>
          </p:cNvPr>
          <p:cNvSpPr txBox="1"/>
          <p:nvPr/>
        </p:nvSpPr>
        <p:spPr>
          <a:xfrm>
            <a:off x="3011554" y="5700196"/>
            <a:ext cx="35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 Series Forecasting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A6E97FB-FFC7-4BE8-8B45-E89E8C83DCBC}"/>
              </a:ext>
            </a:extLst>
          </p:cNvPr>
          <p:cNvSpPr txBox="1"/>
          <p:nvPr/>
        </p:nvSpPr>
        <p:spPr>
          <a:xfrm>
            <a:off x="1588044" y="3094918"/>
            <a:ext cx="35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Why and When?</a:t>
            </a:r>
          </a:p>
        </p:txBody>
      </p:sp>
    </p:spTree>
    <p:extLst>
      <p:ext uri="{BB962C8B-B14F-4D97-AF65-F5344CB8AC3E}">
        <p14:creationId xmlns:p14="http://schemas.microsoft.com/office/powerpoint/2010/main" val="32967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04371-BEEE-4BD5-A382-D4AB2565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Time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277395-4750-475F-BACB-6DA55DBB8217}"/>
              </a:ext>
            </a:extLst>
          </p:cNvPr>
          <p:cNvSpPr txBox="1"/>
          <p:nvPr/>
        </p:nvSpPr>
        <p:spPr>
          <a:xfrm>
            <a:off x="1441615" y="2424094"/>
            <a:ext cx="10220996" cy="147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/>
              <a:t> Cyclicity</a:t>
            </a:r>
          </a:p>
          <a:p>
            <a:pPr>
              <a:lnSpc>
                <a:spcPct val="150000"/>
              </a:lnSpc>
            </a:pPr>
            <a:endParaRPr lang="en-US" sz="3200" b="1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xmlns="" id="{3DD5822C-194B-4B37-AA30-67E8534A3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278" y="3326296"/>
            <a:ext cx="64008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2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04371-BEEE-4BD5-A382-D4AB2565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Time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277395-4750-475F-BACB-6DA55DBB8217}"/>
              </a:ext>
            </a:extLst>
          </p:cNvPr>
          <p:cNvSpPr txBox="1"/>
          <p:nvPr/>
        </p:nvSpPr>
        <p:spPr>
          <a:xfrm>
            <a:off x="1441615" y="2424094"/>
            <a:ext cx="102209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/>
              <a:t> Cyclicity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 </a:t>
            </a:r>
            <a:r>
              <a:rPr lang="en-US" sz="3200" b="1" dirty="0" err="1"/>
              <a:t>Eg</a:t>
            </a:r>
            <a:r>
              <a:rPr lang="en-US" sz="3200" b="1" dirty="0"/>
              <a:t> – A business cycle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A business cycle where the length of the cycle is unknown beforehand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Business cycle is not periodic in nature</a:t>
            </a:r>
          </a:p>
        </p:txBody>
      </p:sp>
    </p:spTree>
    <p:extLst>
      <p:ext uri="{BB962C8B-B14F-4D97-AF65-F5344CB8AC3E}">
        <p14:creationId xmlns:p14="http://schemas.microsoft.com/office/powerpoint/2010/main" val="10006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04371-BEEE-4BD5-A382-D4AB2565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Time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277395-4750-475F-BACB-6DA55DBB8217}"/>
              </a:ext>
            </a:extLst>
          </p:cNvPr>
          <p:cNvSpPr txBox="1"/>
          <p:nvPr/>
        </p:nvSpPr>
        <p:spPr>
          <a:xfrm>
            <a:off x="1441615" y="2424094"/>
            <a:ext cx="10220996" cy="740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/>
              <a:t> </a:t>
            </a:r>
            <a:r>
              <a:rPr lang="en-US" sz="3200" b="1" dirty="0" smtClean="0"/>
              <a:t>Business Cycle- An example of </a:t>
            </a:r>
            <a:r>
              <a:rPr lang="en-US" sz="3200" b="1" dirty="0" err="1" smtClean="0"/>
              <a:t>cyclicity</a:t>
            </a:r>
            <a:endParaRPr lang="en-US" sz="3200" b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88659" y="3424519"/>
            <a:ext cx="5026621" cy="30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04371-BEEE-4BD5-A382-D4AB2565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Time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277395-4750-475F-BACB-6DA55DBB8217}"/>
              </a:ext>
            </a:extLst>
          </p:cNvPr>
          <p:cNvSpPr txBox="1"/>
          <p:nvPr/>
        </p:nvSpPr>
        <p:spPr>
          <a:xfrm>
            <a:off x="1441615" y="2424094"/>
            <a:ext cx="102209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/>
              <a:t> </a:t>
            </a:r>
            <a:r>
              <a:rPr lang="en-US" sz="3200" b="1" dirty="0" smtClean="0"/>
              <a:t>Irregularity</a:t>
            </a:r>
            <a:endParaRPr lang="en-US" sz="3200" b="1" dirty="0"/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 Random variations in time series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Do not repeat in a definite pattern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Caused by unexpected events such as earthquake, flood </a:t>
            </a:r>
            <a:r>
              <a:rPr lang="en-US" sz="3200" b="1" dirty="0" err="1"/>
              <a:t>etc</a:t>
            </a:r>
            <a:endParaRPr lang="en-US" sz="3200" b="1" dirty="0"/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 err="1"/>
              <a:t>Unpredictible</a:t>
            </a:r>
            <a:r>
              <a:rPr lang="en-US" sz="3200" b="1" dirty="0"/>
              <a:t> in nature</a:t>
            </a:r>
          </a:p>
        </p:txBody>
      </p:sp>
    </p:spTree>
    <p:extLst>
      <p:ext uri="{BB962C8B-B14F-4D97-AF65-F5344CB8AC3E}">
        <p14:creationId xmlns:p14="http://schemas.microsoft.com/office/powerpoint/2010/main" val="3216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04371-BEEE-4BD5-A382-D4AB2565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Time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277395-4750-475F-BACB-6DA55DBB8217}"/>
              </a:ext>
            </a:extLst>
          </p:cNvPr>
          <p:cNvSpPr txBox="1"/>
          <p:nvPr/>
        </p:nvSpPr>
        <p:spPr>
          <a:xfrm>
            <a:off x="1441615" y="2424094"/>
            <a:ext cx="10220996" cy="147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/>
              <a:t> Irregularity or Noise</a:t>
            </a:r>
          </a:p>
          <a:p>
            <a:pPr>
              <a:lnSpc>
                <a:spcPct val="150000"/>
              </a:lnSpc>
            </a:pPr>
            <a:endParaRPr lang="en-US" sz="3200" b="1" dirty="0"/>
          </a:p>
        </p:txBody>
      </p:sp>
      <p:pic>
        <p:nvPicPr>
          <p:cNvPr id="2050" name="Picture 2" descr="Image result for time series noise">
            <a:extLst>
              <a:ext uri="{FF2B5EF4-FFF2-40B4-BE49-F238E27FC236}">
                <a16:creationId xmlns:a16="http://schemas.microsoft.com/office/drawing/2014/main" xmlns="" id="{DF130567-C6EE-439A-BDEE-C4CD8693D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15" y="3429000"/>
            <a:ext cx="5389081" cy="31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63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04371-BEEE-4BD5-A382-D4AB2565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Time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277395-4750-475F-BACB-6DA55DBB8217}"/>
              </a:ext>
            </a:extLst>
          </p:cNvPr>
          <p:cNvSpPr txBox="1"/>
          <p:nvPr/>
        </p:nvSpPr>
        <p:spPr>
          <a:xfrm>
            <a:off x="1441615" y="2424094"/>
            <a:ext cx="10220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 smtClean="0"/>
              <a:t>Extracting Components from Time Series</a:t>
            </a:r>
            <a:endParaRPr lang="en-US" sz="3200" b="1" dirty="0"/>
          </a:p>
          <a:p>
            <a:pPr>
              <a:lnSpc>
                <a:spcPct val="150000"/>
              </a:lnSpc>
            </a:pPr>
            <a:endParaRPr lang="en-US" sz="32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09219" y="3388659"/>
            <a:ext cx="9216733" cy="325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0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clock png">
            <a:extLst>
              <a:ext uri="{FF2B5EF4-FFF2-40B4-BE49-F238E27FC236}">
                <a16:creationId xmlns:a16="http://schemas.microsoft.com/office/drawing/2014/main" xmlns="" id="{17CD1AF4-2609-4C8E-92C1-E7A61FDF3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319" y="1994728"/>
            <a:ext cx="3573115" cy="472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DA15827-4B55-46D2-A757-879B9D6D301B}"/>
              </a:ext>
            </a:extLst>
          </p:cNvPr>
          <p:cNvSpPr/>
          <p:nvPr/>
        </p:nvSpPr>
        <p:spPr>
          <a:xfrm>
            <a:off x="808383" y="2464904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E1651D-C726-477E-BE6D-8EB9EA03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xmlns="" id="{B2FE6A9C-E3E7-45E0-901C-37982D0FE9C2}"/>
              </a:ext>
            </a:extLst>
          </p:cNvPr>
          <p:cNvSpPr/>
          <p:nvPr/>
        </p:nvSpPr>
        <p:spPr>
          <a:xfrm>
            <a:off x="1139687" y="2464904"/>
            <a:ext cx="3816626" cy="450574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38EBDCD-EDBD-4C9D-BA91-6F97E3FDCC5B}"/>
              </a:ext>
            </a:extLst>
          </p:cNvPr>
          <p:cNvSpPr/>
          <p:nvPr/>
        </p:nvSpPr>
        <p:spPr>
          <a:xfrm>
            <a:off x="1139687" y="3095642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xmlns="" id="{D895FEEF-AA82-49FA-A5D3-2AE4F90B9B3C}"/>
              </a:ext>
            </a:extLst>
          </p:cNvPr>
          <p:cNvSpPr/>
          <p:nvPr/>
        </p:nvSpPr>
        <p:spPr>
          <a:xfrm>
            <a:off x="1470991" y="3095642"/>
            <a:ext cx="4041912" cy="45057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CC176CE-2FBA-4173-917F-E908925A8DC3}"/>
              </a:ext>
            </a:extLst>
          </p:cNvPr>
          <p:cNvSpPr/>
          <p:nvPr/>
        </p:nvSpPr>
        <p:spPr>
          <a:xfrm>
            <a:off x="1470991" y="3726380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xmlns="" id="{81A61021-B85D-4D7E-B7E7-8E5023AD9124}"/>
              </a:ext>
            </a:extLst>
          </p:cNvPr>
          <p:cNvSpPr/>
          <p:nvPr/>
        </p:nvSpPr>
        <p:spPr>
          <a:xfrm>
            <a:off x="1802295" y="3726380"/>
            <a:ext cx="4097138" cy="450574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403F287-35B6-4FBB-BF6E-E4F76E203921}"/>
              </a:ext>
            </a:extLst>
          </p:cNvPr>
          <p:cNvSpPr/>
          <p:nvPr/>
        </p:nvSpPr>
        <p:spPr>
          <a:xfrm>
            <a:off x="1802295" y="4357118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xmlns="" id="{8F6DE705-613B-4FD5-B252-5E3A077CDF4B}"/>
              </a:ext>
            </a:extLst>
          </p:cNvPr>
          <p:cNvSpPr/>
          <p:nvPr/>
        </p:nvSpPr>
        <p:spPr>
          <a:xfrm>
            <a:off x="2133598" y="4357118"/>
            <a:ext cx="3858597" cy="45057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528F22E-E908-4559-8D84-4A8FA76E3792}"/>
              </a:ext>
            </a:extLst>
          </p:cNvPr>
          <p:cNvSpPr/>
          <p:nvPr/>
        </p:nvSpPr>
        <p:spPr>
          <a:xfrm>
            <a:off x="2133599" y="5023835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xmlns="" id="{C39FD202-877D-4590-B470-4CB1DC7EE1DA}"/>
              </a:ext>
            </a:extLst>
          </p:cNvPr>
          <p:cNvSpPr/>
          <p:nvPr/>
        </p:nvSpPr>
        <p:spPr>
          <a:xfrm>
            <a:off x="2464903" y="5023835"/>
            <a:ext cx="3816626" cy="450574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EC6E406-E28A-470F-895D-B8AE4844E571}"/>
              </a:ext>
            </a:extLst>
          </p:cNvPr>
          <p:cNvSpPr/>
          <p:nvPr/>
        </p:nvSpPr>
        <p:spPr>
          <a:xfrm>
            <a:off x="2544418" y="5690552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27B32F59-3DD1-45B5-B861-C967A726E218}"/>
              </a:ext>
            </a:extLst>
          </p:cNvPr>
          <p:cNvSpPr/>
          <p:nvPr/>
        </p:nvSpPr>
        <p:spPr>
          <a:xfrm>
            <a:off x="2875722" y="5690552"/>
            <a:ext cx="3816626" cy="45057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clock png">
            <a:extLst>
              <a:ext uri="{FF2B5EF4-FFF2-40B4-BE49-F238E27FC236}">
                <a16:creationId xmlns:a16="http://schemas.microsoft.com/office/drawing/2014/main" xmlns="" id="{C291A750-D17A-43A9-9B84-947A35BB7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807" y="2268643"/>
            <a:ext cx="1457737" cy="145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lock png">
            <a:extLst>
              <a:ext uri="{FF2B5EF4-FFF2-40B4-BE49-F238E27FC236}">
                <a16:creationId xmlns:a16="http://schemas.microsoft.com/office/drawing/2014/main" xmlns="" id="{F89DFA4F-FC71-40ED-A187-34A2D9260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090" y="3917651"/>
            <a:ext cx="2009351" cy="201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6687A76-2B72-4E05-B990-EAFC66B133B1}"/>
              </a:ext>
            </a:extLst>
          </p:cNvPr>
          <p:cNvSpPr txBox="1"/>
          <p:nvPr/>
        </p:nvSpPr>
        <p:spPr>
          <a:xfrm>
            <a:off x="795131" y="2411896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43F960A-467F-4E5C-9677-3295787EAD40}"/>
              </a:ext>
            </a:extLst>
          </p:cNvPr>
          <p:cNvSpPr txBox="1"/>
          <p:nvPr/>
        </p:nvSpPr>
        <p:spPr>
          <a:xfrm>
            <a:off x="1106555" y="3014869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91B2359-28F7-4F53-8990-D20E6B4DCBB0}"/>
              </a:ext>
            </a:extLst>
          </p:cNvPr>
          <p:cNvSpPr txBox="1"/>
          <p:nvPr/>
        </p:nvSpPr>
        <p:spPr>
          <a:xfrm>
            <a:off x="1451114" y="3650972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2B03591-2633-4D98-B553-7FC973F95DA7}"/>
              </a:ext>
            </a:extLst>
          </p:cNvPr>
          <p:cNvSpPr txBox="1"/>
          <p:nvPr/>
        </p:nvSpPr>
        <p:spPr>
          <a:xfrm>
            <a:off x="1782417" y="4287081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775D028-773F-4E72-B76F-9B584322C353}"/>
              </a:ext>
            </a:extLst>
          </p:cNvPr>
          <p:cNvSpPr txBox="1"/>
          <p:nvPr/>
        </p:nvSpPr>
        <p:spPr>
          <a:xfrm>
            <a:off x="2120348" y="4943063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3A206B4-5933-45F0-A5B9-7005CA9E93E3}"/>
              </a:ext>
            </a:extLst>
          </p:cNvPr>
          <p:cNvSpPr txBox="1"/>
          <p:nvPr/>
        </p:nvSpPr>
        <p:spPr>
          <a:xfrm>
            <a:off x="2511284" y="5612296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5C4519A-88BD-4B21-B994-8D3F6632A234}"/>
              </a:ext>
            </a:extLst>
          </p:cNvPr>
          <p:cNvSpPr txBox="1"/>
          <p:nvPr/>
        </p:nvSpPr>
        <p:spPr>
          <a:xfrm>
            <a:off x="1272207" y="2453813"/>
            <a:ext cx="35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 Series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15DA552-BE33-4954-BDCA-F2C0B739EF3D}"/>
              </a:ext>
            </a:extLst>
          </p:cNvPr>
          <p:cNvSpPr txBox="1"/>
          <p:nvPr/>
        </p:nvSpPr>
        <p:spPr>
          <a:xfrm>
            <a:off x="2250644" y="4355671"/>
            <a:ext cx="3940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Stationarity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8477298-0767-4D25-8153-71B014123D6F}"/>
              </a:ext>
            </a:extLst>
          </p:cNvPr>
          <p:cNvSpPr txBox="1"/>
          <p:nvPr/>
        </p:nvSpPr>
        <p:spPr>
          <a:xfrm>
            <a:off x="2568703" y="5012744"/>
            <a:ext cx="35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 Series Analysis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5876E6D-2A41-416F-9314-C6EE44D6B62C}"/>
              </a:ext>
            </a:extLst>
          </p:cNvPr>
          <p:cNvSpPr txBox="1"/>
          <p:nvPr/>
        </p:nvSpPr>
        <p:spPr>
          <a:xfrm>
            <a:off x="1881799" y="3708760"/>
            <a:ext cx="424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Components of Time Series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63C3DFD-FCC4-47EE-87BC-CBF3CFD4BB02}"/>
              </a:ext>
            </a:extLst>
          </p:cNvPr>
          <p:cNvSpPr txBox="1"/>
          <p:nvPr/>
        </p:nvSpPr>
        <p:spPr>
          <a:xfrm>
            <a:off x="3011554" y="5700196"/>
            <a:ext cx="35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 Series Forecasting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A6E97FB-FFC7-4BE8-8B45-E89E8C83DCBC}"/>
              </a:ext>
            </a:extLst>
          </p:cNvPr>
          <p:cNvSpPr txBox="1"/>
          <p:nvPr/>
        </p:nvSpPr>
        <p:spPr>
          <a:xfrm>
            <a:off x="1588044" y="3094918"/>
            <a:ext cx="35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Why and When?</a:t>
            </a:r>
          </a:p>
        </p:txBody>
      </p:sp>
      <p:pic>
        <p:nvPicPr>
          <p:cNvPr id="7170" name="Picture 2" descr="Image result for tick mark png">
            <a:extLst>
              <a:ext uri="{FF2B5EF4-FFF2-40B4-BE49-F238E27FC236}">
                <a16:creationId xmlns:a16="http://schemas.microsoft.com/office/drawing/2014/main" xmlns="" id="{E4850AB5-A84E-4A64-BD8C-BB1B2112A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7" y="2242042"/>
            <a:ext cx="707955" cy="73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tick mark png">
            <a:extLst>
              <a:ext uri="{FF2B5EF4-FFF2-40B4-BE49-F238E27FC236}">
                <a16:creationId xmlns:a16="http://schemas.microsoft.com/office/drawing/2014/main" xmlns="" id="{4828A25D-5625-4D82-8558-281A1BBDA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04" y="2979806"/>
            <a:ext cx="707955" cy="73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tick mark png">
            <a:extLst>
              <a:ext uri="{FF2B5EF4-FFF2-40B4-BE49-F238E27FC236}">
                <a16:creationId xmlns:a16="http://schemas.microsoft.com/office/drawing/2014/main" xmlns="" id="{A2036271-0888-450D-86EB-A98041878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46" y="3556583"/>
            <a:ext cx="707955" cy="73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36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04371-BEEE-4BD5-A382-D4AB2565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277395-4750-475F-BACB-6DA55DBB8217}"/>
              </a:ext>
            </a:extLst>
          </p:cNvPr>
          <p:cNvSpPr txBox="1"/>
          <p:nvPr/>
        </p:nvSpPr>
        <p:spPr>
          <a:xfrm>
            <a:off x="1441615" y="2424094"/>
            <a:ext cx="10220996" cy="147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Strict Stationarity</a:t>
            </a:r>
          </a:p>
          <a:p>
            <a:pPr>
              <a:lnSpc>
                <a:spcPct val="150000"/>
              </a:lnSpc>
            </a:pP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38025C3-A511-4916-9F21-678B79D15549}"/>
              </a:ext>
            </a:extLst>
          </p:cNvPr>
          <p:cNvSpPr txBox="1"/>
          <p:nvPr/>
        </p:nvSpPr>
        <p:spPr>
          <a:xfrm>
            <a:off x="1616765" y="3137215"/>
            <a:ext cx="8401878" cy="177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Joint Probability Distribution of occurrence of values doesn’t change with time</a:t>
            </a:r>
          </a:p>
        </p:txBody>
      </p:sp>
    </p:spTree>
    <p:extLst>
      <p:ext uri="{BB962C8B-B14F-4D97-AF65-F5344CB8AC3E}">
        <p14:creationId xmlns:p14="http://schemas.microsoft.com/office/powerpoint/2010/main" val="143050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04371-BEEE-4BD5-A382-D4AB2565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277395-4750-475F-BACB-6DA55DBB8217}"/>
              </a:ext>
            </a:extLst>
          </p:cNvPr>
          <p:cNvSpPr txBox="1"/>
          <p:nvPr/>
        </p:nvSpPr>
        <p:spPr>
          <a:xfrm>
            <a:off x="1441615" y="2424094"/>
            <a:ext cx="10220996" cy="147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Weak Stationarity</a:t>
            </a:r>
          </a:p>
          <a:p>
            <a:pPr>
              <a:lnSpc>
                <a:spcPct val="150000"/>
              </a:lnSpc>
            </a:pP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38025C3-A511-4916-9F21-678B79D15549}"/>
              </a:ext>
            </a:extLst>
          </p:cNvPr>
          <p:cNvSpPr txBox="1"/>
          <p:nvPr/>
        </p:nvSpPr>
        <p:spPr>
          <a:xfrm>
            <a:off x="1616765" y="3137215"/>
            <a:ext cx="8401878" cy="2702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should have constant mean.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should have constant variance or standard deviation.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Auto-covariance should not depend on time.</a:t>
            </a:r>
          </a:p>
        </p:txBody>
      </p:sp>
    </p:spTree>
    <p:extLst>
      <p:ext uri="{BB962C8B-B14F-4D97-AF65-F5344CB8AC3E}">
        <p14:creationId xmlns:p14="http://schemas.microsoft.com/office/powerpoint/2010/main" val="6574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04371-BEEE-4BD5-A382-D4AB2565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277395-4750-475F-BACB-6DA55DBB8217}"/>
              </a:ext>
            </a:extLst>
          </p:cNvPr>
          <p:cNvSpPr txBox="1"/>
          <p:nvPr/>
        </p:nvSpPr>
        <p:spPr>
          <a:xfrm>
            <a:off x="1441615" y="2424094"/>
            <a:ext cx="10220996" cy="147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Stationarity is desired property:</a:t>
            </a:r>
          </a:p>
          <a:p>
            <a:pPr>
              <a:lnSpc>
                <a:spcPct val="150000"/>
              </a:lnSpc>
            </a:pP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38025C3-A511-4916-9F21-678B79D15549}"/>
              </a:ext>
            </a:extLst>
          </p:cNvPr>
          <p:cNvSpPr txBox="1"/>
          <p:nvPr/>
        </p:nvSpPr>
        <p:spPr>
          <a:xfrm>
            <a:off x="1616765" y="3137215"/>
            <a:ext cx="8401878" cy="2702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Because for stationary signal, probability distribution is independent of time shift. Thus, future values can be predicted with more accuracy.</a:t>
            </a:r>
          </a:p>
        </p:txBody>
      </p:sp>
    </p:spTree>
    <p:extLst>
      <p:ext uri="{BB962C8B-B14F-4D97-AF65-F5344CB8AC3E}">
        <p14:creationId xmlns:p14="http://schemas.microsoft.com/office/powerpoint/2010/main" val="124749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04371-BEEE-4BD5-A382-D4AB2565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277395-4750-475F-BACB-6DA55DBB8217}"/>
              </a:ext>
            </a:extLst>
          </p:cNvPr>
          <p:cNvSpPr txBox="1"/>
          <p:nvPr/>
        </p:nvSpPr>
        <p:spPr>
          <a:xfrm>
            <a:off x="1329319" y="3178675"/>
            <a:ext cx="8315864" cy="22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Time Series is a series of observations taken at specified equal intervals of time. 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	For e.g.: Population data taken in every decade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0315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clock png">
            <a:extLst>
              <a:ext uri="{FF2B5EF4-FFF2-40B4-BE49-F238E27FC236}">
                <a16:creationId xmlns:a16="http://schemas.microsoft.com/office/drawing/2014/main" xmlns="" id="{17CD1AF4-2609-4C8E-92C1-E7A61FDF3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319" y="1994728"/>
            <a:ext cx="3573115" cy="472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DA15827-4B55-46D2-A757-879B9D6D301B}"/>
              </a:ext>
            </a:extLst>
          </p:cNvPr>
          <p:cNvSpPr/>
          <p:nvPr/>
        </p:nvSpPr>
        <p:spPr>
          <a:xfrm>
            <a:off x="808383" y="2464904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E1651D-C726-477E-BE6D-8EB9EA03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xmlns="" id="{B2FE6A9C-E3E7-45E0-901C-37982D0FE9C2}"/>
              </a:ext>
            </a:extLst>
          </p:cNvPr>
          <p:cNvSpPr/>
          <p:nvPr/>
        </p:nvSpPr>
        <p:spPr>
          <a:xfrm>
            <a:off x="1139687" y="2464904"/>
            <a:ext cx="3816626" cy="450574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38EBDCD-EDBD-4C9D-BA91-6F97E3FDCC5B}"/>
              </a:ext>
            </a:extLst>
          </p:cNvPr>
          <p:cNvSpPr/>
          <p:nvPr/>
        </p:nvSpPr>
        <p:spPr>
          <a:xfrm>
            <a:off x="1139687" y="3095642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xmlns="" id="{D895FEEF-AA82-49FA-A5D3-2AE4F90B9B3C}"/>
              </a:ext>
            </a:extLst>
          </p:cNvPr>
          <p:cNvSpPr/>
          <p:nvPr/>
        </p:nvSpPr>
        <p:spPr>
          <a:xfrm>
            <a:off x="1470991" y="3095642"/>
            <a:ext cx="4041912" cy="45057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CC176CE-2FBA-4173-917F-E908925A8DC3}"/>
              </a:ext>
            </a:extLst>
          </p:cNvPr>
          <p:cNvSpPr/>
          <p:nvPr/>
        </p:nvSpPr>
        <p:spPr>
          <a:xfrm>
            <a:off x="1470991" y="3726380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xmlns="" id="{81A61021-B85D-4D7E-B7E7-8E5023AD9124}"/>
              </a:ext>
            </a:extLst>
          </p:cNvPr>
          <p:cNvSpPr/>
          <p:nvPr/>
        </p:nvSpPr>
        <p:spPr>
          <a:xfrm>
            <a:off x="1802295" y="3726380"/>
            <a:ext cx="4097138" cy="450574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403F287-35B6-4FBB-BF6E-E4F76E203921}"/>
              </a:ext>
            </a:extLst>
          </p:cNvPr>
          <p:cNvSpPr/>
          <p:nvPr/>
        </p:nvSpPr>
        <p:spPr>
          <a:xfrm>
            <a:off x="1802295" y="4357118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xmlns="" id="{8F6DE705-613B-4FD5-B252-5E3A077CDF4B}"/>
              </a:ext>
            </a:extLst>
          </p:cNvPr>
          <p:cNvSpPr/>
          <p:nvPr/>
        </p:nvSpPr>
        <p:spPr>
          <a:xfrm>
            <a:off x="2133598" y="4357118"/>
            <a:ext cx="3858597" cy="45057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528F22E-E908-4559-8D84-4A8FA76E3792}"/>
              </a:ext>
            </a:extLst>
          </p:cNvPr>
          <p:cNvSpPr/>
          <p:nvPr/>
        </p:nvSpPr>
        <p:spPr>
          <a:xfrm>
            <a:off x="2133599" y="5023835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xmlns="" id="{C39FD202-877D-4590-B470-4CB1DC7EE1DA}"/>
              </a:ext>
            </a:extLst>
          </p:cNvPr>
          <p:cNvSpPr/>
          <p:nvPr/>
        </p:nvSpPr>
        <p:spPr>
          <a:xfrm>
            <a:off x="2464903" y="5023835"/>
            <a:ext cx="3816626" cy="450574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EC6E406-E28A-470F-895D-B8AE4844E571}"/>
              </a:ext>
            </a:extLst>
          </p:cNvPr>
          <p:cNvSpPr/>
          <p:nvPr/>
        </p:nvSpPr>
        <p:spPr>
          <a:xfrm>
            <a:off x="2544418" y="5690552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27B32F59-3DD1-45B5-B861-C967A726E218}"/>
              </a:ext>
            </a:extLst>
          </p:cNvPr>
          <p:cNvSpPr/>
          <p:nvPr/>
        </p:nvSpPr>
        <p:spPr>
          <a:xfrm>
            <a:off x="2875722" y="5690552"/>
            <a:ext cx="3816626" cy="45057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clock png">
            <a:extLst>
              <a:ext uri="{FF2B5EF4-FFF2-40B4-BE49-F238E27FC236}">
                <a16:creationId xmlns:a16="http://schemas.microsoft.com/office/drawing/2014/main" xmlns="" id="{C291A750-D17A-43A9-9B84-947A35BB7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807" y="2268643"/>
            <a:ext cx="1457737" cy="145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lock png">
            <a:extLst>
              <a:ext uri="{FF2B5EF4-FFF2-40B4-BE49-F238E27FC236}">
                <a16:creationId xmlns:a16="http://schemas.microsoft.com/office/drawing/2014/main" xmlns="" id="{F89DFA4F-FC71-40ED-A187-34A2D9260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090" y="3917651"/>
            <a:ext cx="2009351" cy="201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6687A76-2B72-4E05-B990-EAFC66B133B1}"/>
              </a:ext>
            </a:extLst>
          </p:cNvPr>
          <p:cNvSpPr txBox="1"/>
          <p:nvPr/>
        </p:nvSpPr>
        <p:spPr>
          <a:xfrm>
            <a:off x="795131" y="2411896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43F960A-467F-4E5C-9677-3295787EAD40}"/>
              </a:ext>
            </a:extLst>
          </p:cNvPr>
          <p:cNvSpPr txBox="1"/>
          <p:nvPr/>
        </p:nvSpPr>
        <p:spPr>
          <a:xfrm>
            <a:off x="1106555" y="3014869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91B2359-28F7-4F53-8990-D20E6B4DCBB0}"/>
              </a:ext>
            </a:extLst>
          </p:cNvPr>
          <p:cNvSpPr txBox="1"/>
          <p:nvPr/>
        </p:nvSpPr>
        <p:spPr>
          <a:xfrm>
            <a:off x="1451114" y="3650972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2B03591-2633-4D98-B553-7FC973F95DA7}"/>
              </a:ext>
            </a:extLst>
          </p:cNvPr>
          <p:cNvSpPr txBox="1"/>
          <p:nvPr/>
        </p:nvSpPr>
        <p:spPr>
          <a:xfrm>
            <a:off x="1782417" y="4287081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775D028-773F-4E72-B76F-9B584322C353}"/>
              </a:ext>
            </a:extLst>
          </p:cNvPr>
          <p:cNvSpPr txBox="1"/>
          <p:nvPr/>
        </p:nvSpPr>
        <p:spPr>
          <a:xfrm>
            <a:off x="2120348" y="4943063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3A206B4-5933-45F0-A5B9-7005CA9E93E3}"/>
              </a:ext>
            </a:extLst>
          </p:cNvPr>
          <p:cNvSpPr txBox="1"/>
          <p:nvPr/>
        </p:nvSpPr>
        <p:spPr>
          <a:xfrm>
            <a:off x="2511284" y="5612296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5C4519A-88BD-4B21-B994-8D3F6632A234}"/>
              </a:ext>
            </a:extLst>
          </p:cNvPr>
          <p:cNvSpPr txBox="1"/>
          <p:nvPr/>
        </p:nvSpPr>
        <p:spPr>
          <a:xfrm>
            <a:off x="1272207" y="2453813"/>
            <a:ext cx="35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 Series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15DA552-BE33-4954-BDCA-F2C0B739EF3D}"/>
              </a:ext>
            </a:extLst>
          </p:cNvPr>
          <p:cNvSpPr txBox="1"/>
          <p:nvPr/>
        </p:nvSpPr>
        <p:spPr>
          <a:xfrm>
            <a:off x="2250644" y="4355671"/>
            <a:ext cx="3940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Stationarity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8477298-0767-4D25-8153-71B014123D6F}"/>
              </a:ext>
            </a:extLst>
          </p:cNvPr>
          <p:cNvSpPr txBox="1"/>
          <p:nvPr/>
        </p:nvSpPr>
        <p:spPr>
          <a:xfrm>
            <a:off x="2568703" y="5012744"/>
            <a:ext cx="35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 Series Analysis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5876E6D-2A41-416F-9314-C6EE44D6B62C}"/>
              </a:ext>
            </a:extLst>
          </p:cNvPr>
          <p:cNvSpPr txBox="1"/>
          <p:nvPr/>
        </p:nvSpPr>
        <p:spPr>
          <a:xfrm>
            <a:off x="1881799" y="3708760"/>
            <a:ext cx="424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Components of Time Series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63C3DFD-FCC4-47EE-87BC-CBF3CFD4BB02}"/>
              </a:ext>
            </a:extLst>
          </p:cNvPr>
          <p:cNvSpPr txBox="1"/>
          <p:nvPr/>
        </p:nvSpPr>
        <p:spPr>
          <a:xfrm>
            <a:off x="3011554" y="5700196"/>
            <a:ext cx="35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 Series Forecasting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A6E97FB-FFC7-4BE8-8B45-E89E8C83DCBC}"/>
              </a:ext>
            </a:extLst>
          </p:cNvPr>
          <p:cNvSpPr txBox="1"/>
          <p:nvPr/>
        </p:nvSpPr>
        <p:spPr>
          <a:xfrm>
            <a:off x="1588044" y="3094918"/>
            <a:ext cx="35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Why and When?</a:t>
            </a:r>
          </a:p>
        </p:txBody>
      </p:sp>
      <p:pic>
        <p:nvPicPr>
          <p:cNvPr id="7170" name="Picture 2" descr="Image result for tick mark png">
            <a:extLst>
              <a:ext uri="{FF2B5EF4-FFF2-40B4-BE49-F238E27FC236}">
                <a16:creationId xmlns:a16="http://schemas.microsoft.com/office/drawing/2014/main" xmlns="" id="{E4850AB5-A84E-4A64-BD8C-BB1B2112A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7" y="2242042"/>
            <a:ext cx="707955" cy="73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tick mark png">
            <a:extLst>
              <a:ext uri="{FF2B5EF4-FFF2-40B4-BE49-F238E27FC236}">
                <a16:creationId xmlns:a16="http://schemas.microsoft.com/office/drawing/2014/main" xmlns="" id="{4828A25D-5625-4D82-8558-281A1BBDA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04" y="2979806"/>
            <a:ext cx="707955" cy="73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tick mark png">
            <a:extLst>
              <a:ext uri="{FF2B5EF4-FFF2-40B4-BE49-F238E27FC236}">
                <a16:creationId xmlns:a16="http://schemas.microsoft.com/office/drawing/2014/main" xmlns="" id="{A2036271-0888-450D-86EB-A98041878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46" y="3556583"/>
            <a:ext cx="707955" cy="73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tick mark png">
            <a:extLst>
              <a:ext uri="{FF2B5EF4-FFF2-40B4-BE49-F238E27FC236}">
                <a16:creationId xmlns:a16="http://schemas.microsoft.com/office/drawing/2014/main" xmlns="" id="{55B13C17-7F68-40DF-8F40-BB3761C92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66" y="4185708"/>
            <a:ext cx="707955" cy="73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1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04371-BEEE-4BD5-A382-D4AB2565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277395-4750-475F-BACB-6DA55DBB8217}"/>
              </a:ext>
            </a:extLst>
          </p:cNvPr>
          <p:cNvSpPr txBox="1"/>
          <p:nvPr/>
        </p:nvSpPr>
        <p:spPr>
          <a:xfrm>
            <a:off x="1441615" y="2424094"/>
            <a:ext cx="10220996" cy="147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Finding the trend</a:t>
            </a:r>
          </a:p>
          <a:p>
            <a:pPr>
              <a:lnSpc>
                <a:spcPct val="150000"/>
              </a:lnSpc>
            </a:pP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38025C3-A511-4916-9F21-678B79D15549}"/>
              </a:ext>
            </a:extLst>
          </p:cNvPr>
          <p:cNvSpPr txBox="1"/>
          <p:nvPr/>
        </p:nvSpPr>
        <p:spPr>
          <a:xfrm>
            <a:off x="1616765" y="3137215"/>
            <a:ext cx="8401878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There are many ways for doing it. Some of them are as follow: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Curve Fitting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Plotting the moving average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77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04371-BEEE-4BD5-A382-D4AB2565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277395-4750-475F-BACB-6DA55DBB8217}"/>
              </a:ext>
            </a:extLst>
          </p:cNvPr>
          <p:cNvSpPr txBox="1"/>
          <p:nvPr/>
        </p:nvSpPr>
        <p:spPr>
          <a:xfrm>
            <a:off x="1441615" y="2424094"/>
            <a:ext cx="10220996" cy="147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Finding the Seasonality</a:t>
            </a:r>
          </a:p>
          <a:p>
            <a:pPr>
              <a:lnSpc>
                <a:spcPct val="150000"/>
              </a:lnSpc>
            </a:pP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38025C3-A511-4916-9F21-678B79D15549}"/>
              </a:ext>
            </a:extLst>
          </p:cNvPr>
          <p:cNvSpPr txBox="1"/>
          <p:nvPr/>
        </p:nvSpPr>
        <p:spPr>
          <a:xfrm>
            <a:off x="1616765" y="3137215"/>
            <a:ext cx="8401878" cy="22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There are many ways for doing it. Some of them are as follow: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Fourier Series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Autocorrelation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42808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04371-BEEE-4BD5-A382-D4AB2565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277395-4750-475F-BACB-6DA55DBB8217}"/>
              </a:ext>
            </a:extLst>
          </p:cNvPr>
          <p:cNvSpPr txBox="1"/>
          <p:nvPr/>
        </p:nvSpPr>
        <p:spPr>
          <a:xfrm>
            <a:off x="1441615" y="2424094"/>
            <a:ext cx="10220996" cy="147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Noise and Cyclicity</a:t>
            </a:r>
          </a:p>
          <a:p>
            <a:pPr>
              <a:lnSpc>
                <a:spcPct val="150000"/>
              </a:lnSpc>
            </a:pP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38025C3-A511-4916-9F21-678B79D15549}"/>
              </a:ext>
            </a:extLst>
          </p:cNvPr>
          <p:cNvSpPr txBox="1"/>
          <p:nvPr/>
        </p:nvSpPr>
        <p:spPr>
          <a:xfrm>
            <a:off x="1441615" y="3627546"/>
            <a:ext cx="8401878" cy="113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They are generally unpredictable in nature. So, these components are difficult to trace.</a:t>
            </a:r>
          </a:p>
        </p:txBody>
      </p:sp>
    </p:spTree>
    <p:extLst>
      <p:ext uri="{BB962C8B-B14F-4D97-AF65-F5344CB8AC3E}">
        <p14:creationId xmlns:p14="http://schemas.microsoft.com/office/powerpoint/2010/main" val="34461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clock png">
            <a:extLst>
              <a:ext uri="{FF2B5EF4-FFF2-40B4-BE49-F238E27FC236}">
                <a16:creationId xmlns:a16="http://schemas.microsoft.com/office/drawing/2014/main" xmlns="" id="{17CD1AF4-2609-4C8E-92C1-E7A61FDF3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319" y="1994728"/>
            <a:ext cx="3573115" cy="472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DA15827-4B55-46D2-A757-879B9D6D301B}"/>
              </a:ext>
            </a:extLst>
          </p:cNvPr>
          <p:cNvSpPr/>
          <p:nvPr/>
        </p:nvSpPr>
        <p:spPr>
          <a:xfrm>
            <a:off x="808383" y="2464904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E1651D-C726-477E-BE6D-8EB9EA03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xmlns="" id="{B2FE6A9C-E3E7-45E0-901C-37982D0FE9C2}"/>
              </a:ext>
            </a:extLst>
          </p:cNvPr>
          <p:cNvSpPr/>
          <p:nvPr/>
        </p:nvSpPr>
        <p:spPr>
          <a:xfrm>
            <a:off x="1139687" y="2464904"/>
            <a:ext cx="3816626" cy="450574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38EBDCD-EDBD-4C9D-BA91-6F97E3FDCC5B}"/>
              </a:ext>
            </a:extLst>
          </p:cNvPr>
          <p:cNvSpPr/>
          <p:nvPr/>
        </p:nvSpPr>
        <p:spPr>
          <a:xfrm>
            <a:off x="1139687" y="3095642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xmlns="" id="{D895FEEF-AA82-49FA-A5D3-2AE4F90B9B3C}"/>
              </a:ext>
            </a:extLst>
          </p:cNvPr>
          <p:cNvSpPr/>
          <p:nvPr/>
        </p:nvSpPr>
        <p:spPr>
          <a:xfrm>
            <a:off x="1470991" y="3095642"/>
            <a:ext cx="4041912" cy="45057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CC176CE-2FBA-4173-917F-E908925A8DC3}"/>
              </a:ext>
            </a:extLst>
          </p:cNvPr>
          <p:cNvSpPr/>
          <p:nvPr/>
        </p:nvSpPr>
        <p:spPr>
          <a:xfrm>
            <a:off x="1470991" y="3726380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xmlns="" id="{81A61021-B85D-4D7E-B7E7-8E5023AD9124}"/>
              </a:ext>
            </a:extLst>
          </p:cNvPr>
          <p:cNvSpPr/>
          <p:nvPr/>
        </p:nvSpPr>
        <p:spPr>
          <a:xfrm>
            <a:off x="1802295" y="3726380"/>
            <a:ext cx="4097138" cy="450574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403F287-35B6-4FBB-BF6E-E4F76E203921}"/>
              </a:ext>
            </a:extLst>
          </p:cNvPr>
          <p:cNvSpPr/>
          <p:nvPr/>
        </p:nvSpPr>
        <p:spPr>
          <a:xfrm>
            <a:off x="1802295" y="4357118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xmlns="" id="{8F6DE705-613B-4FD5-B252-5E3A077CDF4B}"/>
              </a:ext>
            </a:extLst>
          </p:cNvPr>
          <p:cNvSpPr/>
          <p:nvPr/>
        </p:nvSpPr>
        <p:spPr>
          <a:xfrm>
            <a:off x="2133598" y="4357118"/>
            <a:ext cx="3858597" cy="45057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528F22E-E908-4559-8D84-4A8FA76E3792}"/>
              </a:ext>
            </a:extLst>
          </p:cNvPr>
          <p:cNvSpPr/>
          <p:nvPr/>
        </p:nvSpPr>
        <p:spPr>
          <a:xfrm>
            <a:off x="2133599" y="5023835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xmlns="" id="{C39FD202-877D-4590-B470-4CB1DC7EE1DA}"/>
              </a:ext>
            </a:extLst>
          </p:cNvPr>
          <p:cNvSpPr/>
          <p:nvPr/>
        </p:nvSpPr>
        <p:spPr>
          <a:xfrm>
            <a:off x="2464903" y="5023835"/>
            <a:ext cx="3816626" cy="450574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EC6E406-E28A-470F-895D-B8AE4844E571}"/>
              </a:ext>
            </a:extLst>
          </p:cNvPr>
          <p:cNvSpPr/>
          <p:nvPr/>
        </p:nvSpPr>
        <p:spPr>
          <a:xfrm>
            <a:off x="2544418" y="5690552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27B32F59-3DD1-45B5-B861-C967A726E218}"/>
              </a:ext>
            </a:extLst>
          </p:cNvPr>
          <p:cNvSpPr/>
          <p:nvPr/>
        </p:nvSpPr>
        <p:spPr>
          <a:xfrm>
            <a:off x="2875722" y="5690552"/>
            <a:ext cx="3816626" cy="45057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clock png">
            <a:extLst>
              <a:ext uri="{FF2B5EF4-FFF2-40B4-BE49-F238E27FC236}">
                <a16:creationId xmlns:a16="http://schemas.microsoft.com/office/drawing/2014/main" xmlns="" id="{C291A750-D17A-43A9-9B84-947A35BB7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807" y="2268643"/>
            <a:ext cx="1457737" cy="145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lock png">
            <a:extLst>
              <a:ext uri="{FF2B5EF4-FFF2-40B4-BE49-F238E27FC236}">
                <a16:creationId xmlns:a16="http://schemas.microsoft.com/office/drawing/2014/main" xmlns="" id="{F89DFA4F-FC71-40ED-A187-34A2D9260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090" y="3917651"/>
            <a:ext cx="2009351" cy="201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6687A76-2B72-4E05-B990-EAFC66B133B1}"/>
              </a:ext>
            </a:extLst>
          </p:cNvPr>
          <p:cNvSpPr txBox="1"/>
          <p:nvPr/>
        </p:nvSpPr>
        <p:spPr>
          <a:xfrm>
            <a:off x="795131" y="2411896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43F960A-467F-4E5C-9677-3295787EAD40}"/>
              </a:ext>
            </a:extLst>
          </p:cNvPr>
          <p:cNvSpPr txBox="1"/>
          <p:nvPr/>
        </p:nvSpPr>
        <p:spPr>
          <a:xfrm>
            <a:off x="1106555" y="3014869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91B2359-28F7-4F53-8990-D20E6B4DCBB0}"/>
              </a:ext>
            </a:extLst>
          </p:cNvPr>
          <p:cNvSpPr txBox="1"/>
          <p:nvPr/>
        </p:nvSpPr>
        <p:spPr>
          <a:xfrm>
            <a:off x="1451114" y="3650972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2B03591-2633-4D98-B553-7FC973F95DA7}"/>
              </a:ext>
            </a:extLst>
          </p:cNvPr>
          <p:cNvSpPr txBox="1"/>
          <p:nvPr/>
        </p:nvSpPr>
        <p:spPr>
          <a:xfrm>
            <a:off x="1782417" y="4287081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775D028-773F-4E72-B76F-9B584322C353}"/>
              </a:ext>
            </a:extLst>
          </p:cNvPr>
          <p:cNvSpPr txBox="1"/>
          <p:nvPr/>
        </p:nvSpPr>
        <p:spPr>
          <a:xfrm>
            <a:off x="2120348" y="4943063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3A206B4-5933-45F0-A5B9-7005CA9E93E3}"/>
              </a:ext>
            </a:extLst>
          </p:cNvPr>
          <p:cNvSpPr txBox="1"/>
          <p:nvPr/>
        </p:nvSpPr>
        <p:spPr>
          <a:xfrm>
            <a:off x="2511284" y="5612296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5C4519A-88BD-4B21-B994-8D3F6632A234}"/>
              </a:ext>
            </a:extLst>
          </p:cNvPr>
          <p:cNvSpPr txBox="1"/>
          <p:nvPr/>
        </p:nvSpPr>
        <p:spPr>
          <a:xfrm>
            <a:off x="1272207" y="2453813"/>
            <a:ext cx="35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 Series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15DA552-BE33-4954-BDCA-F2C0B739EF3D}"/>
              </a:ext>
            </a:extLst>
          </p:cNvPr>
          <p:cNvSpPr txBox="1"/>
          <p:nvPr/>
        </p:nvSpPr>
        <p:spPr>
          <a:xfrm>
            <a:off x="2250644" y="4355671"/>
            <a:ext cx="3940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Stationarity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8477298-0767-4D25-8153-71B014123D6F}"/>
              </a:ext>
            </a:extLst>
          </p:cNvPr>
          <p:cNvSpPr txBox="1"/>
          <p:nvPr/>
        </p:nvSpPr>
        <p:spPr>
          <a:xfrm>
            <a:off x="2568703" y="5012744"/>
            <a:ext cx="35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 Series Analysis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5876E6D-2A41-416F-9314-C6EE44D6B62C}"/>
              </a:ext>
            </a:extLst>
          </p:cNvPr>
          <p:cNvSpPr txBox="1"/>
          <p:nvPr/>
        </p:nvSpPr>
        <p:spPr>
          <a:xfrm>
            <a:off x="1881799" y="3708760"/>
            <a:ext cx="424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Components of Time Series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63C3DFD-FCC4-47EE-87BC-CBF3CFD4BB02}"/>
              </a:ext>
            </a:extLst>
          </p:cNvPr>
          <p:cNvSpPr txBox="1"/>
          <p:nvPr/>
        </p:nvSpPr>
        <p:spPr>
          <a:xfrm>
            <a:off x="3011554" y="5700196"/>
            <a:ext cx="35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 Series Forecasting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A6E97FB-FFC7-4BE8-8B45-E89E8C83DCBC}"/>
              </a:ext>
            </a:extLst>
          </p:cNvPr>
          <p:cNvSpPr txBox="1"/>
          <p:nvPr/>
        </p:nvSpPr>
        <p:spPr>
          <a:xfrm>
            <a:off x="1588044" y="3094918"/>
            <a:ext cx="35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Why and When?</a:t>
            </a:r>
          </a:p>
        </p:txBody>
      </p:sp>
      <p:pic>
        <p:nvPicPr>
          <p:cNvPr id="7170" name="Picture 2" descr="Image result for tick mark png">
            <a:extLst>
              <a:ext uri="{FF2B5EF4-FFF2-40B4-BE49-F238E27FC236}">
                <a16:creationId xmlns:a16="http://schemas.microsoft.com/office/drawing/2014/main" xmlns="" id="{E4850AB5-A84E-4A64-BD8C-BB1B2112A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7" y="2242042"/>
            <a:ext cx="707955" cy="73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tick mark png">
            <a:extLst>
              <a:ext uri="{FF2B5EF4-FFF2-40B4-BE49-F238E27FC236}">
                <a16:creationId xmlns:a16="http://schemas.microsoft.com/office/drawing/2014/main" xmlns="" id="{4828A25D-5625-4D82-8558-281A1BBDA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04" y="2979806"/>
            <a:ext cx="707955" cy="73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tick mark png">
            <a:extLst>
              <a:ext uri="{FF2B5EF4-FFF2-40B4-BE49-F238E27FC236}">
                <a16:creationId xmlns:a16="http://schemas.microsoft.com/office/drawing/2014/main" xmlns="" id="{A2036271-0888-450D-86EB-A98041878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46" y="3556583"/>
            <a:ext cx="707955" cy="73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tick mark png">
            <a:extLst>
              <a:ext uri="{FF2B5EF4-FFF2-40B4-BE49-F238E27FC236}">
                <a16:creationId xmlns:a16="http://schemas.microsoft.com/office/drawing/2014/main" xmlns="" id="{55B13C17-7F68-40DF-8F40-BB3761C92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66" y="4185708"/>
            <a:ext cx="707955" cy="73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tick mark png">
            <a:extLst>
              <a:ext uri="{FF2B5EF4-FFF2-40B4-BE49-F238E27FC236}">
                <a16:creationId xmlns:a16="http://schemas.microsoft.com/office/drawing/2014/main" xmlns="" id="{26BB825B-4E41-4E42-8435-40A0EC546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981" y="4868922"/>
            <a:ext cx="707955" cy="73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6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04371-BEEE-4BD5-A382-D4AB2565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Forecasting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277395-4750-475F-BACB-6DA55DBB8217}"/>
              </a:ext>
            </a:extLst>
          </p:cNvPr>
          <p:cNvSpPr txBox="1"/>
          <p:nvPr/>
        </p:nvSpPr>
        <p:spPr>
          <a:xfrm>
            <a:off x="1441615" y="2424094"/>
            <a:ext cx="10220996" cy="147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Models for Time Series Forecasting</a:t>
            </a:r>
          </a:p>
          <a:p>
            <a:pPr>
              <a:lnSpc>
                <a:spcPct val="150000"/>
              </a:lnSpc>
            </a:pP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38025C3-A511-4916-9F21-678B79D15549}"/>
              </a:ext>
            </a:extLst>
          </p:cNvPr>
          <p:cNvSpPr txBox="1"/>
          <p:nvPr/>
        </p:nvSpPr>
        <p:spPr>
          <a:xfrm>
            <a:off x="1441615" y="3627546"/>
            <a:ext cx="8401878" cy="3348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There are many models for doing it. Some of them are: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Auto-regression model (AR)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Moving average model (MA)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ARMA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ARIMA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29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04371-BEEE-4BD5-A382-D4AB2565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Forecasting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277395-4750-475F-BACB-6DA55DBB8217}"/>
              </a:ext>
            </a:extLst>
          </p:cNvPr>
          <p:cNvSpPr txBox="1"/>
          <p:nvPr/>
        </p:nvSpPr>
        <p:spPr>
          <a:xfrm>
            <a:off x="1441615" y="2424094"/>
            <a:ext cx="10220996" cy="147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Auto-regressive model </a:t>
            </a:r>
          </a:p>
          <a:p>
            <a:pPr>
              <a:lnSpc>
                <a:spcPct val="150000"/>
              </a:lnSpc>
            </a:pP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38025C3-A511-4916-9F21-678B79D15549}"/>
              </a:ext>
            </a:extLst>
          </p:cNvPr>
          <p:cNvSpPr txBox="1"/>
          <p:nvPr/>
        </p:nvSpPr>
        <p:spPr>
          <a:xfrm>
            <a:off x="1441615" y="3627546"/>
            <a:ext cx="8401878" cy="1686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is based on the principle, “Past determines the future”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Prediction of next value is done by regression of last “K” data</a:t>
            </a:r>
          </a:p>
        </p:txBody>
      </p:sp>
    </p:spTree>
    <p:extLst>
      <p:ext uri="{BB962C8B-B14F-4D97-AF65-F5344CB8AC3E}">
        <p14:creationId xmlns:p14="http://schemas.microsoft.com/office/powerpoint/2010/main" val="3402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clock png">
            <a:extLst>
              <a:ext uri="{FF2B5EF4-FFF2-40B4-BE49-F238E27FC236}">
                <a16:creationId xmlns:a16="http://schemas.microsoft.com/office/drawing/2014/main" xmlns="" id="{17CD1AF4-2609-4C8E-92C1-E7A61FDF3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319" y="1994728"/>
            <a:ext cx="3573115" cy="472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DA15827-4B55-46D2-A757-879B9D6D301B}"/>
              </a:ext>
            </a:extLst>
          </p:cNvPr>
          <p:cNvSpPr/>
          <p:nvPr/>
        </p:nvSpPr>
        <p:spPr>
          <a:xfrm>
            <a:off x="808383" y="2464904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E1651D-C726-477E-BE6D-8EB9EA03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xmlns="" id="{B2FE6A9C-E3E7-45E0-901C-37982D0FE9C2}"/>
              </a:ext>
            </a:extLst>
          </p:cNvPr>
          <p:cNvSpPr/>
          <p:nvPr/>
        </p:nvSpPr>
        <p:spPr>
          <a:xfrm>
            <a:off x="1139687" y="2464904"/>
            <a:ext cx="3816626" cy="450574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38EBDCD-EDBD-4C9D-BA91-6F97E3FDCC5B}"/>
              </a:ext>
            </a:extLst>
          </p:cNvPr>
          <p:cNvSpPr/>
          <p:nvPr/>
        </p:nvSpPr>
        <p:spPr>
          <a:xfrm>
            <a:off x="1139687" y="3095642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xmlns="" id="{D895FEEF-AA82-49FA-A5D3-2AE4F90B9B3C}"/>
              </a:ext>
            </a:extLst>
          </p:cNvPr>
          <p:cNvSpPr/>
          <p:nvPr/>
        </p:nvSpPr>
        <p:spPr>
          <a:xfrm>
            <a:off x="1470991" y="3095642"/>
            <a:ext cx="4041912" cy="45057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CC176CE-2FBA-4173-917F-E908925A8DC3}"/>
              </a:ext>
            </a:extLst>
          </p:cNvPr>
          <p:cNvSpPr/>
          <p:nvPr/>
        </p:nvSpPr>
        <p:spPr>
          <a:xfrm>
            <a:off x="1470991" y="3726380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xmlns="" id="{81A61021-B85D-4D7E-B7E7-8E5023AD9124}"/>
              </a:ext>
            </a:extLst>
          </p:cNvPr>
          <p:cNvSpPr/>
          <p:nvPr/>
        </p:nvSpPr>
        <p:spPr>
          <a:xfrm>
            <a:off x="1802295" y="3726380"/>
            <a:ext cx="4097138" cy="450574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403F287-35B6-4FBB-BF6E-E4F76E203921}"/>
              </a:ext>
            </a:extLst>
          </p:cNvPr>
          <p:cNvSpPr/>
          <p:nvPr/>
        </p:nvSpPr>
        <p:spPr>
          <a:xfrm>
            <a:off x="1802295" y="4357118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xmlns="" id="{8F6DE705-613B-4FD5-B252-5E3A077CDF4B}"/>
              </a:ext>
            </a:extLst>
          </p:cNvPr>
          <p:cNvSpPr/>
          <p:nvPr/>
        </p:nvSpPr>
        <p:spPr>
          <a:xfrm>
            <a:off x="2133598" y="4357118"/>
            <a:ext cx="3858597" cy="45057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528F22E-E908-4559-8D84-4A8FA76E3792}"/>
              </a:ext>
            </a:extLst>
          </p:cNvPr>
          <p:cNvSpPr/>
          <p:nvPr/>
        </p:nvSpPr>
        <p:spPr>
          <a:xfrm>
            <a:off x="2133599" y="5023835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xmlns="" id="{C39FD202-877D-4590-B470-4CB1DC7EE1DA}"/>
              </a:ext>
            </a:extLst>
          </p:cNvPr>
          <p:cNvSpPr/>
          <p:nvPr/>
        </p:nvSpPr>
        <p:spPr>
          <a:xfrm>
            <a:off x="2464903" y="5023835"/>
            <a:ext cx="3816626" cy="450574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EC6E406-E28A-470F-895D-B8AE4844E571}"/>
              </a:ext>
            </a:extLst>
          </p:cNvPr>
          <p:cNvSpPr/>
          <p:nvPr/>
        </p:nvSpPr>
        <p:spPr>
          <a:xfrm>
            <a:off x="2544418" y="5690552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27B32F59-3DD1-45B5-B861-C967A726E218}"/>
              </a:ext>
            </a:extLst>
          </p:cNvPr>
          <p:cNvSpPr/>
          <p:nvPr/>
        </p:nvSpPr>
        <p:spPr>
          <a:xfrm>
            <a:off x="2875722" y="5690552"/>
            <a:ext cx="3816626" cy="45057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clock png">
            <a:extLst>
              <a:ext uri="{FF2B5EF4-FFF2-40B4-BE49-F238E27FC236}">
                <a16:creationId xmlns:a16="http://schemas.microsoft.com/office/drawing/2014/main" xmlns="" id="{C291A750-D17A-43A9-9B84-947A35BB7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807" y="2268643"/>
            <a:ext cx="1457737" cy="145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lock png">
            <a:extLst>
              <a:ext uri="{FF2B5EF4-FFF2-40B4-BE49-F238E27FC236}">
                <a16:creationId xmlns:a16="http://schemas.microsoft.com/office/drawing/2014/main" xmlns="" id="{F89DFA4F-FC71-40ED-A187-34A2D9260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090" y="3917651"/>
            <a:ext cx="2009351" cy="201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6687A76-2B72-4E05-B990-EAFC66B133B1}"/>
              </a:ext>
            </a:extLst>
          </p:cNvPr>
          <p:cNvSpPr txBox="1"/>
          <p:nvPr/>
        </p:nvSpPr>
        <p:spPr>
          <a:xfrm>
            <a:off x="795131" y="2411896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43F960A-467F-4E5C-9677-3295787EAD40}"/>
              </a:ext>
            </a:extLst>
          </p:cNvPr>
          <p:cNvSpPr txBox="1"/>
          <p:nvPr/>
        </p:nvSpPr>
        <p:spPr>
          <a:xfrm>
            <a:off x="1106555" y="3014869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91B2359-28F7-4F53-8990-D20E6B4DCBB0}"/>
              </a:ext>
            </a:extLst>
          </p:cNvPr>
          <p:cNvSpPr txBox="1"/>
          <p:nvPr/>
        </p:nvSpPr>
        <p:spPr>
          <a:xfrm>
            <a:off x="1451114" y="3650972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2B03591-2633-4D98-B553-7FC973F95DA7}"/>
              </a:ext>
            </a:extLst>
          </p:cNvPr>
          <p:cNvSpPr txBox="1"/>
          <p:nvPr/>
        </p:nvSpPr>
        <p:spPr>
          <a:xfrm>
            <a:off x="1782417" y="4287081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775D028-773F-4E72-B76F-9B584322C353}"/>
              </a:ext>
            </a:extLst>
          </p:cNvPr>
          <p:cNvSpPr txBox="1"/>
          <p:nvPr/>
        </p:nvSpPr>
        <p:spPr>
          <a:xfrm>
            <a:off x="2120348" y="4943063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3A206B4-5933-45F0-A5B9-7005CA9E93E3}"/>
              </a:ext>
            </a:extLst>
          </p:cNvPr>
          <p:cNvSpPr txBox="1"/>
          <p:nvPr/>
        </p:nvSpPr>
        <p:spPr>
          <a:xfrm>
            <a:off x="2511284" y="5612296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5C4519A-88BD-4B21-B994-8D3F6632A234}"/>
              </a:ext>
            </a:extLst>
          </p:cNvPr>
          <p:cNvSpPr txBox="1"/>
          <p:nvPr/>
        </p:nvSpPr>
        <p:spPr>
          <a:xfrm>
            <a:off x="1272207" y="2453813"/>
            <a:ext cx="35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 Series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15DA552-BE33-4954-BDCA-F2C0B739EF3D}"/>
              </a:ext>
            </a:extLst>
          </p:cNvPr>
          <p:cNvSpPr txBox="1"/>
          <p:nvPr/>
        </p:nvSpPr>
        <p:spPr>
          <a:xfrm>
            <a:off x="2250644" y="4355671"/>
            <a:ext cx="3940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Stationarity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8477298-0767-4D25-8153-71B014123D6F}"/>
              </a:ext>
            </a:extLst>
          </p:cNvPr>
          <p:cNvSpPr txBox="1"/>
          <p:nvPr/>
        </p:nvSpPr>
        <p:spPr>
          <a:xfrm>
            <a:off x="2568703" y="5012744"/>
            <a:ext cx="35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 Series Analysis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5876E6D-2A41-416F-9314-C6EE44D6B62C}"/>
              </a:ext>
            </a:extLst>
          </p:cNvPr>
          <p:cNvSpPr txBox="1"/>
          <p:nvPr/>
        </p:nvSpPr>
        <p:spPr>
          <a:xfrm>
            <a:off x="1881799" y="3708760"/>
            <a:ext cx="424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Components of Time Series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63C3DFD-FCC4-47EE-87BC-CBF3CFD4BB02}"/>
              </a:ext>
            </a:extLst>
          </p:cNvPr>
          <p:cNvSpPr txBox="1"/>
          <p:nvPr/>
        </p:nvSpPr>
        <p:spPr>
          <a:xfrm>
            <a:off x="3011554" y="5700196"/>
            <a:ext cx="35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 Series Forecasting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A6E97FB-FFC7-4BE8-8B45-E89E8C83DCBC}"/>
              </a:ext>
            </a:extLst>
          </p:cNvPr>
          <p:cNvSpPr txBox="1"/>
          <p:nvPr/>
        </p:nvSpPr>
        <p:spPr>
          <a:xfrm>
            <a:off x="1588044" y="3094918"/>
            <a:ext cx="35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Why and When?</a:t>
            </a:r>
          </a:p>
        </p:txBody>
      </p:sp>
      <p:pic>
        <p:nvPicPr>
          <p:cNvPr id="7170" name="Picture 2" descr="Image result for tick mark png">
            <a:extLst>
              <a:ext uri="{FF2B5EF4-FFF2-40B4-BE49-F238E27FC236}">
                <a16:creationId xmlns:a16="http://schemas.microsoft.com/office/drawing/2014/main" xmlns="" id="{E4850AB5-A84E-4A64-BD8C-BB1B2112A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7" y="2242042"/>
            <a:ext cx="707955" cy="73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tick mark png">
            <a:extLst>
              <a:ext uri="{FF2B5EF4-FFF2-40B4-BE49-F238E27FC236}">
                <a16:creationId xmlns:a16="http://schemas.microsoft.com/office/drawing/2014/main" xmlns="" id="{4828A25D-5625-4D82-8558-281A1BBDA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04" y="2979806"/>
            <a:ext cx="707955" cy="73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tick mark png">
            <a:extLst>
              <a:ext uri="{FF2B5EF4-FFF2-40B4-BE49-F238E27FC236}">
                <a16:creationId xmlns:a16="http://schemas.microsoft.com/office/drawing/2014/main" xmlns="" id="{A2036271-0888-450D-86EB-A98041878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46" y="3556583"/>
            <a:ext cx="707955" cy="73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tick mark png">
            <a:extLst>
              <a:ext uri="{FF2B5EF4-FFF2-40B4-BE49-F238E27FC236}">
                <a16:creationId xmlns:a16="http://schemas.microsoft.com/office/drawing/2014/main" xmlns="" id="{55B13C17-7F68-40DF-8F40-BB3761C92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66" y="4185708"/>
            <a:ext cx="707955" cy="73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tick mark png">
            <a:extLst>
              <a:ext uri="{FF2B5EF4-FFF2-40B4-BE49-F238E27FC236}">
                <a16:creationId xmlns:a16="http://schemas.microsoft.com/office/drawing/2014/main" xmlns="" id="{26BB825B-4E41-4E42-8435-40A0EC546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981" y="4868922"/>
            <a:ext cx="707955" cy="73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tick mark png">
            <a:extLst>
              <a:ext uri="{FF2B5EF4-FFF2-40B4-BE49-F238E27FC236}">
                <a16:creationId xmlns:a16="http://schemas.microsoft.com/office/drawing/2014/main" xmlns="" id="{70C25947-20A2-4EF3-AF6F-DDF073FE7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196" y="5562146"/>
            <a:ext cx="707955" cy="73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40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04371-BEEE-4BD5-A382-D4AB2565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pic>
        <p:nvPicPr>
          <p:cNvPr id="6" name="Picture 2" descr="Image result for population of Nepal graph">
            <a:extLst>
              <a:ext uri="{FF2B5EF4-FFF2-40B4-BE49-F238E27FC236}">
                <a16:creationId xmlns:a16="http://schemas.microsoft.com/office/drawing/2014/main" xmlns="" id="{B69E4CAF-C1EE-450D-9E20-E773239CA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2" r="789" b="6975"/>
          <a:stretch/>
        </p:blipFill>
        <p:spPr bwMode="auto">
          <a:xfrm>
            <a:off x="1717861" y="2200813"/>
            <a:ext cx="8274277" cy="371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B423660-464D-4868-81EE-B540CF1AC44E}"/>
              </a:ext>
            </a:extLst>
          </p:cNvPr>
          <p:cNvSpPr txBox="1"/>
          <p:nvPr/>
        </p:nvSpPr>
        <p:spPr>
          <a:xfrm>
            <a:off x="2928730" y="6101220"/>
            <a:ext cx="689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Population Growth Rate of Nepal from 1960 to 2018</a:t>
            </a:r>
          </a:p>
        </p:txBody>
      </p:sp>
    </p:spTree>
    <p:extLst>
      <p:ext uri="{BB962C8B-B14F-4D97-AF65-F5344CB8AC3E}">
        <p14:creationId xmlns:p14="http://schemas.microsoft.com/office/powerpoint/2010/main" val="81878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04371-BEEE-4BD5-A382-D4AB2565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277395-4750-475F-BACB-6DA55DBB8217}"/>
              </a:ext>
            </a:extLst>
          </p:cNvPr>
          <p:cNvSpPr txBox="1"/>
          <p:nvPr/>
        </p:nvSpPr>
        <p:spPr>
          <a:xfrm>
            <a:off x="1329319" y="2649285"/>
            <a:ext cx="8315864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In time series, we have only one variable: given observation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This variable changes in correlation with time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4759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04371-BEEE-4BD5-A382-D4AB2565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277395-4750-475F-BACB-6DA55DBB8217}"/>
              </a:ext>
            </a:extLst>
          </p:cNvPr>
          <p:cNvSpPr txBox="1"/>
          <p:nvPr/>
        </p:nvSpPr>
        <p:spPr>
          <a:xfrm>
            <a:off x="1313276" y="2986169"/>
            <a:ext cx="10120559" cy="3348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Time Series Analysis:</a:t>
            </a:r>
          </a:p>
          <a:p>
            <a:pPr lvl="2">
              <a:lnSpc>
                <a:spcPct val="150000"/>
              </a:lnSpc>
            </a:pPr>
            <a:r>
              <a:rPr lang="en-US" sz="2400" b="1" dirty="0"/>
              <a:t>Performing mathematical and graphical analysis on time series data so that we can understand and interpret the data properly</a:t>
            </a:r>
          </a:p>
          <a:p>
            <a:pPr lvl="2">
              <a:lnSpc>
                <a:spcPct val="150000"/>
              </a:lnSpc>
            </a:pPr>
            <a:endParaRPr lang="en-US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080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04371-BEEE-4BD5-A382-D4AB2565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277395-4750-475F-BACB-6DA55DBB8217}"/>
              </a:ext>
            </a:extLst>
          </p:cNvPr>
          <p:cNvSpPr txBox="1"/>
          <p:nvPr/>
        </p:nvSpPr>
        <p:spPr>
          <a:xfrm>
            <a:off x="1297234" y="3002212"/>
            <a:ext cx="10120559" cy="22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Time Series Forecasting:</a:t>
            </a:r>
          </a:p>
          <a:p>
            <a:pPr lvl="2">
              <a:lnSpc>
                <a:spcPct val="150000"/>
              </a:lnSpc>
            </a:pPr>
            <a:r>
              <a:rPr lang="en-US" sz="2400" b="1" dirty="0"/>
              <a:t>We can use past and current values to predict the future values of time series. This is known as Time Series Forecasting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705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clock png">
            <a:extLst>
              <a:ext uri="{FF2B5EF4-FFF2-40B4-BE49-F238E27FC236}">
                <a16:creationId xmlns:a16="http://schemas.microsoft.com/office/drawing/2014/main" xmlns="" id="{17CD1AF4-2609-4C8E-92C1-E7A61FDF3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319" y="1994728"/>
            <a:ext cx="3573115" cy="472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DA15827-4B55-46D2-A757-879B9D6D301B}"/>
              </a:ext>
            </a:extLst>
          </p:cNvPr>
          <p:cNvSpPr/>
          <p:nvPr/>
        </p:nvSpPr>
        <p:spPr>
          <a:xfrm>
            <a:off x="808383" y="2464904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E1651D-C726-477E-BE6D-8EB9EA03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xmlns="" id="{B2FE6A9C-E3E7-45E0-901C-37982D0FE9C2}"/>
              </a:ext>
            </a:extLst>
          </p:cNvPr>
          <p:cNvSpPr/>
          <p:nvPr/>
        </p:nvSpPr>
        <p:spPr>
          <a:xfrm>
            <a:off x="1139687" y="2464904"/>
            <a:ext cx="3816626" cy="450574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38EBDCD-EDBD-4C9D-BA91-6F97E3FDCC5B}"/>
              </a:ext>
            </a:extLst>
          </p:cNvPr>
          <p:cNvSpPr/>
          <p:nvPr/>
        </p:nvSpPr>
        <p:spPr>
          <a:xfrm>
            <a:off x="1139687" y="3095642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xmlns="" id="{D895FEEF-AA82-49FA-A5D3-2AE4F90B9B3C}"/>
              </a:ext>
            </a:extLst>
          </p:cNvPr>
          <p:cNvSpPr/>
          <p:nvPr/>
        </p:nvSpPr>
        <p:spPr>
          <a:xfrm>
            <a:off x="1470991" y="3095642"/>
            <a:ext cx="4041912" cy="45057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CC176CE-2FBA-4173-917F-E908925A8DC3}"/>
              </a:ext>
            </a:extLst>
          </p:cNvPr>
          <p:cNvSpPr/>
          <p:nvPr/>
        </p:nvSpPr>
        <p:spPr>
          <a:xfrm>
            <a:off x="1470991" y="3726380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xmlns="" id="{81A61021-B85D-4D7E-B7E7-8E5023AD9124}"/>
              </a:ext>
            </a:extLst>
          </p:cNvPr>
          <p:cNvSpPr/>
          <p:nvPr/>
        </p:nvSpPr>
        <p:spPr>
          <a:xfrm>
            <a:off x="1802295" y="3726380"/>
            <a:ext cx="4097138" cy="450574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403F287-35B6-4FBB-BF6E-E4F76E203921}"/>
              </a:ext>
            </a:extLst>
          </p:cNvPr>
          <p:cNvSpPr/>
          <p:nvPr/>
        </p:nvSpPr>
        <p:spPr>
          <a:xfrm>
            <a:off x="1802295" y="4357118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xmlns="" id="{8F6DE705-613B-4FD5-B252-5E3A077CDF4B}"/>
              </a:ext>
            </a:extLst>
          </p:cNvPr>
          <p:cNvSpPr/>
          <p:nvPr/>
        </p:nvSpPr>
        <p:spPr>
          <a:xfrm>
            <a:off x="2133598" y="4357118"/>
            <a:ext cx="3858597" cy="45057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528F22E-E908-4559-8D84-4A8FA76E3792}"/>
              </a:ext>
            </a:extLst>
          </p:cNvPr>
          <p:cNvSpPr/>
          <p:nvPr/>
        </p:nvSpPr>
        <p:spPr>
          <a:xfrm>
            <a:off x="2133599" y="5023835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xmlns="" id="{C39FD202-877D-4590-B470-4CB1DC7EE1DA}"/>
              </a:ext>
            </a:extLst>
          </p:cNvPr>
          <p:cNvSpPr/>
          <p:nvPr/>
        </p:nvSpPr>
        <p:spPr>
          <a:xfrm>
            <a:off x="2464903" y="5023835"/>
            <a:ext cx="3816626" cy="450574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EC6E406-E28A-470F-895D-B8AE4844E571}"/>
              </a:ext>
            </a:extLst>
          </p:cNvPr>
          <p:cNvSpPr/>
          <p:nvPr/>
        </p:nvSpPr>
        <p:spPr>
          <a:xfrm>
            <a:off x="2544418" y="5690552"/>
            <a:ext cx="3975652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27B32F59-3DD1-45B5-B861-C967A726E218}"/>
              </a:ext>
            </a:extLst>
          </p:cNvPr>
          <p:cNvSpPr/>
          <p:nvPr/>
        </p:nvSpPr>
        <p:spPr>
          <a:xfrm>
            <a:off x="2875722" y="5690552"/>
            <a:ext cx="3816626" cy="45057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clock png">
            <a:extLst>
              <a:ext uri="{FF2B5EF4-FFF2-40B4-BE49-F238E27FC236}">
                <a16:creationId xmlns:a16="http://schemas.microsoft.com/office/drawing/2014/main" xmlns="" id="{C291A750-D17A-43A9-9B84-947A35BB7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807" y="2268643"/>
            <a:ext cx="1457737" cy="145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lock png">
            <a:extLst>
              <a:ext uri="{FF2B5EF4-FFF2-40B4-BE49-F238E27FC236}">
                <a16:creationId xmlns:a16="http://schemas.microsoft.com/office/drawing/2014/main" xmlns="" id="{F89DFA4F-FC71-40ED-A187-34A2D9260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090" y="3917651"/>
            <a:ext cx="2009351" cy="201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6687A76-2B72-4E05-B990-EAFC66B133B1}"/>
              </a:ext>
            </a:extLst>
          </p:cNvPr>
          <p:cNvSpPr txBox="1"/>
          <p:nvPr/>
        </p:nvSpPr>
        <p:spPr>
          <a:xfrm>
            <a:off x="795131" y="2411896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43F960A-467F-4E5C-9677-3295787EAD40}"/>
              </a:ext>
            </a:extLst>
          </p:cNvPr>
          <p:cNvSpPr txBox="1"/>
          <p:nvPr/>
        </p:nvSpPr>
        <p:spPr>
          <a:xfrm>
            <a:off x="1106555" y="3014869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91B2359-28F7-4F53-8990-D20E6B4DCBB0}"/>
              </a:ext>
            </a:extLst>
          </p:cNvPr>
          <p:cNvSpPr txBox="1"/>
          <p:nvPr/>
        </p:nvSpPr>
        <p:spPr>
          <a:xfrm>
            <a:off x="1451114" y="3650972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2B03591-2633-4D98-B553-7FC973F95DA7}"/>
              </a:ext>
            </a:extLst>
          </p:cNvPr>
          <p:cNvSpPr txBox="1"/>
          <p:nvPr/>
        </p:nvSpPr>
        <p:spPr>
          <a:xfrm>
            <a:off x="1782417" y="4287081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775D028-773F-4E72-B76F-9B584322C353}"/>
              </a:ext>
            </a:extLst>
          </p:cNvPr>
          <p:cNvSpPr txBox="1"/>
          <p:nvPr/>
        </p:nvSpPr>
        <p:spPr>
          <a:xfrm>
            <a:off x="2120348" y="4943063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3A206B4-5933-45F0-A5B9-7005CA9E93E3}"/>
              </a:ext>
            </a:extLst>
          </p:cNvPr>
          <p:cNvSpPr txBox="1"/>
          <p:nvPr/>
        </p:nvSpPr>
        <p:spPr>
          <a:xfrm>
            <a:off x="2511284" y="5612296"/>
            <a:ext cx="33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5C4519A-88BD-4B21-B994-8D3F6632A234}"/>
              </a:ext>
            </a:extLst>
          </p:cNvPr>
          <p:cNvSpPr txBox="1"/>
          <p:nvPr/>
        </p:nvSpPr>
        <p:spPr>
          <a:xfrm>
            <a:off x="1272207" y="2453813"/>
            <a:ext cx="35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 Series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15DA552-BE33-4954-BDCA-F2C0B739EF3D}"/>
              </a:ext>
            </a:extLst>
          </p:cNvPr>
          <p:cNvSpPr txBox="1"/>
          <p:nvPr/>
        </p:nvSpPr>
        <p:spPr>
          <a:xfrm>
            <a:off x="2250644" y="4355671"/>
            <a:ext cx="3940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Stationarity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8477298-0767-4D25-8153-71B014123D6F}"/>
              </a:ext>
            </a:extLst>
          </p:cNvPr>
          <p:cNvSpPr txBox="1"/>
          <p:nvPr/>
        </p:nvSpPr>
        <p:spPr>
          <a:xfrm>
            <a:off x="2568703" y="5012744"/>
            <a:ext cx="35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 Series Analysis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5876E6D-2A41-416F-9314-C6EE44D6B62C}"/>
              </a:ext>
            </a:extLst>
          </p:cNvPr>
          <p:cNvSpPr txBox="1"/>
          <p:nvPr/>
        </p:nvSpPr>
        <p:spPr>
          <a:xfrm>
            <a:off x="1881799" y="3708760"/>
            <a:ext cx="424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Components of Time Series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63C3DFD-FCC4-47EE-87BC-CBF3CFD4BB02}"/>
              </a:ext>
            </a:extLst>
          </p:cNvPr>
          <p:cNvSpPr txBox="1"/>
          <p:nvPr/>
        </p:nvSpPr>
        <p:spPr>
          <a:xfrm>
            <a:off x="3011554" y="5700196"/>
            <a:ext cx="35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 Series Forecasting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A6E97FB-FFC7-4BE8-8B45-E89E8C83DCBC}"/>
              </a:ext>
            </a:extLst>
          </p:cNvPr>
          <p:cNvSpPr txBox="1"/>
          <p:nvPr/>
        </p:nvSpPr>
        <p:spPr>
          <a:xfrm>
            <a:off x="1588044" y="3094918"/>
            <a:ext cx="35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Why and When?</a:t>
            </a:r>
          </a:p>
        </p:txBody>
      </p:sp>
      <p:pic>
        <p:nvPicPr>
          <p:cNvPr id="7170" name="Picture 2" descr="Image result for tick mark png">
            <a:extLst>
              <a:ext uri="{FF2B5EF4-FFF2-40B4-BE49-F238E27FC236}">
                <a16:creationId xmlns:a16="http://schemas.microsoft.com/office/drawing/2014/main" xmlns="" id="{E4850AB5-A84E-4A64-BD8C-BB1B2112A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04" y="2236719"/>
            <a:ext cx="707955" cy="73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9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04371-BEEE-4BD5-A382-D4AB2565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Use Time Series Analysis and Forecasting?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277395-4750-475F-BACB-6DA55DBB8217}"/>
              </a:ext>
            </a:extLst>
          </p:cNvPr>
          <p:cNvSpPr txBox="1"/>
          <p:nvPr/>
        </p:nvSpPr>
        <p:spPr>
          <a:xfrm>
            <a:off x="1489741" y="2922001"/>
            <a:ext cx="8315864" cy="351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Business Forecasting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Understand past behavior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Plan the future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Evaluate current accomplishment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and Many More other reasons…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0652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205</TotalTime>
  <Words>841</Words>
  <Application>Microsoft Office PowerPoint</Application>
  <PresentationFormat>Custom</PresentationFormat>
  <Paragraphs>208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Berlin</vt:lpstr>
      <vt:lpstr>Time Series Analysis and Forecasting </vt:lpstr>
      <vt:lpstr>Agenda for Today</vt:lpstr>
      <vt:lpstr>Time Series</vt:lpstr>
      <vt:lpstr>Time Series</vt:lpstr>
      <vt:lpstr>Time Series</vt:lpstr>
      <vt:lpstr>Time Series</vt:lpstr>
      <vt:lpstr>Time Series</vt:lpstr>
      <vt:lpstr>Agenda for Today</vt:lpstr>
      <vt:lpstr>Why to Use Time Series Analysis and Forecasting?</vt:lpstr>
      <vt:lpstr>When to Use Time Series Analysis?</vt:lpstr>
      <vt:lpstr>When not to Use Time Series Analysis?</vt:lpstr>
      <vt:lpstr>Agenda for Today</vt:lpstr>
      <vt:lpstr>Components of Time Series</vt:lpstr>
      <vt:lpstr>Components of Time Series</vt:lpstr>
      <vt:lpstr>Components of Time Series</vt:lpstr>
      <vt:lpstr>Components of Time Series</vt:lpstr>
      <vt:lpstr>Components of Time Series</vt:lpstr>
      <vt:lpstr>Components of Time Series</vt:lpstr>
      <vt:lpstr>Components of Time Series</vt:lpstr>
      <vt:lpstr>Components of Time Series</vt:lpstr>
      <vt:lpstr>Components of Time Series</vt:lpstr>
      <vt:lpstr>Components of Time Series</vt:lpstr>
      <vt:lpstr>Components of Time Series</vt:lpstr>
      <vt:lpstr>Components of Time Series</vt:lpstr>
      <vt:lpstr>Components of Time Series</vt:lpstr>
      <vt:lpstr>Agenda for Today</vt:lpstr>
      <vt:lpstr>Stationarity</vt:lpstr>
      <vt:lpstr>Stationarity</vt:lpstr>
      <vt:lpstr>Stationarity</vt:lpstr>
      <vt:lpstr>Agenda for Today</vt:lpstr>
      <vt:lpstr>Time Series Analysis</vt:lpstr>
      <vt:lpstr>Time Series Analysis</vt:lpstr>
      <vt:lpstr>Time Series Analysis</vt:lpstr>
      <vt:lpstr>Agenda for Today</vt:lpstr>
      <vt:lpstr>Time Series Forecasting</vt:lpstr>
      <vt:lpstr>Time Series Forecasting</vt:lpstr>
      <vt:lpstr>Agenda for Today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 and Forecasting</dc:title>
  <dc:creator>Milan Maharjan</dc:creator>
  <cp:lastModifiedBy>K.Panthi</cp:lastModifiedBy>
  <cp:revision>28</cp:revision>
  <dcterms:created xsi:type="dcterms:W3CDTF">2019-02-25T18:47:33Z</dcterms:created>
  <dcterms:modified xsi:type="dcterms:W3CDTF">2019-02-27T05:27:46Z</dcterms:modified>
</cp:coreProperties>
</file>